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57" r:id="rId3"/>
    <p:sldId id="260" r:id="rId4"/>
    <p:sldId id="264" r:id="rId5"/>
    <p:sldId id="268" r:id="rId6"/>
    <p:sldId id="315" r:id="rId7"/>
    <p:sldId id="270" r:id="rId8"/>
    <p:sldId id="271" r:id="rId9"/>
    <p:sldId id="275" r:id="rId10"/>
    <p:sldId id="279" r:id="rId11"/>
    <p:sldId id="281" r:id="rId12"/>
    <p:sldId id="282" r:id="rId13"/>
    <p:sldId id="317" r:id="rId14"/>
    <p:sldId id="289" r:id="rId15"/>
    <p:sldId id="294" r:id="rId16"/>
    <p:sldId id="29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ferred Customer" initials="P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0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59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6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3" Type="http://schemas.openxmlformats.org/officeDocument/2006/relationships/slide" Target="slides/slide7.xml"/><Relationship Id="rId7" Type="http://schemas.openxmlformats.org/officeDocument/2006/relationships/slide" Target="slides/slide12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10" Type="http://schemas.openxmlformats.org/officeDocument/2006/relationships/slide" Target="slides/slide15.xml"/><Relationship Id="rId4" Type="http://schemas.openxmlformats.org/officeDocument/2006/relationships/slide" Target="slides/slide8.xml"/><Relationship Id="rId9" Type="http://schemas.openxmlformats.org/officeDocument/2006/relationships/slide" Target="slides/slide1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2-01T12:34:16.718" idx="1">
    <p:pos x="10" y="10"/>
    <p:text>Replace this with new figure 17.1 - simply use heading: Pricing Objectives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F181A7F-ED37-476D-879A-DD2ECF386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03486F2-5234-4C12-8343-47FBCCD92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33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034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 b="0"/>
                <a:t>Copyright © 2010 by Nelson Education Ltd.</a:t>
              </a:r>
            </a:p>
          </p:txBody>
        </p:sp>
        <p:sp>
          <p:nvSpPr>
            <p:cNvPr id="7" name="Rectangle 103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146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8CC68750-9AC2-4839-95FC-8294EED4C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B3822F2A-EC78-46AA-9F84-B8CB06B0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BD528BB0-74E9-4911-BE38-BB6A800B5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C703B5A4-A627-4922-878D-4D734858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EB82B005-AD2E-4C44-837C-8E5F95D1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7DA99CBD-6A90-4D0B-B162-FA6D9B008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9BBBFAF2-3298-4397-AA38-C189A8B1B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DC57BD0C-E39B-48C6-BF82-9F635EFBE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79D7D282-201C-417A-BE3E-EAE791A71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DDF987C6-327B-404B-9349-1771487A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17-</a:t>
            </a:r>
            <a:fld id="{363F211B-FB19-4729-A373-E00B3D4D2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77724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r>
              <a:rPr lang="en-US"/>
              <a:t>17-</a:t>
            </a:r>
            <a:fld id="{6D20EB42-CD73-4A73-A7EC-E0F8D008C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2514600" y="6705600"/>
            <a:ext cx="44958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 b="0"/>
              <a:t>Copyright © 2010 Nelson Education Ltd.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bg1"/>
                </a:solidFill>
                <a:effectLst/>
              </a:rPr>
              <a:t>Chapter 17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590800"/>
            <a:ext cx="4343400" cy="3429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ffectLst/>
              </a:rPr>
              <a:t>Price Concepts</a:t>
            </a:r>
          </a:p>
          <a:p>
            <a:pPr eaLnBrk="1" hangingPunct="1"/>
            <a:endParaRPr lang="en-CA" smtClean="0">
              <a:solidFill>
                <a:schemeClr val="bg1"/>
              </a:solidFill>
              <a:effectLst/>
            </a:endParaRPr>
          </a:p>
          <a:p>
            <a:pPr eaLnBrk="1" hangingPunct="1"/>
            <a:r>
              <a:rPr lang="en-CA" sz="3200" smtClean="0">
                <a:solidFill>
                  <a:schemeClr val="bg1"/>
                </a:solidFill>
                <a:effectLst/>
              </a:rPr>
              <a:t>with Duane Weaver</a:t>
            </a:r>
            <a:endParaRPr lang="en-US" sz="3200" smtClean="0"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2DF9B430-63CF-439E-8482-77A05828ED1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Cost and Revenue </a:t>
            </a:r>
            <a:r>
              <a:rPr lang="en-US" dirty="0" smtClean="0">
                <a:solidFill>
                  <a:srgbClr val="0070C0"/>
                </a:solidFill>
              </a:rPr>
              <a:t>Curves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Product’s total cost =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Total variable cost + total fixed cost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Variable costs change with the level of production</a:t>
            </a:r>
          </a:p>
          <a:p>
            <a:pPr marL="1199250" lvl="3" indent="-3420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Include raw materials and </a:t>
            </a:r>
            <a:r>
              <a:rPr lang="en-US" dirty="0" err="1" smtClean="0"/>
              <a:t>labour</a:t>
            </a:r>
            <a:r>
              <a:rPr lang="en-US" dirty="0" smtClean="0"/>
              <a:t> costs</a:t>
            </a:r>
          </a:p>
          <a:p>
            <a:pPr marL="342000" lvl="1" indent="-3420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Fixed costs remain stable at any production level within a certain range</a:t>
            </a:r>
          </a:p>
          <a:p>
            <a:pPr marL="1199250" lvl="3" indent="-3420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Include lease payments or insurance costs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Average </a:t>
            </a:r>
            <a:r>
              <a:rPr lang="en-US" b="1" dirty="0">
                <a:solidFill>
                  <a:srgbClr val="FF0000"/>
                </a:solidFill>
              </a:rPr>
              <a:t>total cost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(variable + fixed costs)  / no. of units produced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Marginal cost </a:t>
            </a:r>
            <a:r>
              <a:rPr lang="en-US" dirty="0" smtClean="0"/>
              <a:t>Change in total cost that results from producing one additional unit of output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AD60D8A5-839A-4A47-BDBF-82243A7C9D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"/>
            <a:ext cx="7772400" cy="5334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smtClean="0"/>
              <a:t>Price Determination using Marginal Analysis</a:t>
            </a:r>
          </a:p>
        </p:txBody>
      </p:sp>
      <p:pic>
        <p:nvPicPr>
          <p:cNvPr id="31747" name="Picture 2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772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685800" y="5486400"/>
            <a:ext cx="400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FF0000"/>
                </a:solidFill>
              </a:rPr>
              <a:t>Price that brings the highest profit</a:t>
            </a:r>
          </a:p>
        </p:txBody>
      </p:sp>
      <p:cxnSp>
        <p:nvCxnSpPr>
          <p:cNvPr id="31749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-266699" y="4914900"/>
            <a:ext cx="1447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Arrow Connector 8"/>
          <p:cNvCxnSpPr>
            <a:cxnSpLocks noChangeShapeType="1"/>
          </p:cNvCxnSpPr>
          <p:nvPr/>
        </p:nvCxnSpPr>
        <p:spPr bwMode="auto">
          <a:xfrm>
            <a:off x="457200" y="4191000"/>
            <a:ext cx="304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51" name="Straight Connector 10"/>
          <p:cNvCxnSpPr>
            <a:cxnSpLocks noChangeShapeType="1"/>
            <a:endCxn id="31748" idx="1"/>
          </p:cNvCxnSpPr>
          <p:nvPr/>
        </p:nvCxnSpPr>
        <p:spPr bwMode="auto">
          <a:xfrm>
            <a:off x="457200" y="5638800"/>
            <a:ext cx="228600" cy="47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00A94806-444E-491E-B9F4-11726BC5966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The Concept of Elasticity in Pricing Strategy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Elasticity</a:t>
            </a:r>
            <a:r>
              <a:rPr lang="en-US" smtClean="0"/>
              <a:t> Measure of responsiveness of purchasers and suppliers to changes in price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Elasticity of demand </a:t>
            </a:r>
            <a:r>
              <a:rPr lang="en-US" smtClean="0"/>
              <a:t>Percentage change in the quantity of a good or service demanded divided by the percentage change in its price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Elasticity of supply </a:t>
            </a:r>
            <a:r>
              <a:rPr lang="en-US" smtClean="0"/>
              <a:t>Percentage change in the quantity of a good or service supplied divided by the percentage change in its price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Greater than 1.0 = elastic supply or demand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Less than 1.0 = inelastic supply or demand</a:t>
            </a:r>
          </a:p>
          <a:p>
            <a:pPr lvl="1" eaLnBrk="1" hangingPunct="1"/>
            <a:r>
              <a:rPr lang="en-US" sz="2400" smtClean="0"/>
              <a:t>Example: 10 percent increase in cigarette prices results in 3 percent sales decline = inelastic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F8E141D1-7E3B-4C88-8A6A-B0FED8DF3B6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610600" cy="6172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Determinants Of Elasticity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Availability of Substitutes or complements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If many are available, demand tends to be elastic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Role as complement to another product</a:t>
            </a:r>
          </a:p>
          <a:p>
            <a:pPr lvl="1" eaLnBrk="1" hangingPunct="1"/>
            <a:r>
              <a:rPr lang="en-US" sz="2400" smtClean="0"/>
              <a:t>Example: Demand for motor oil is relatively inelastic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Increasing number of online business transactions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400" smtClean="0"/>
              <a:t>Increases demand elasticity as consumers have more choice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Whether product seen as necessity or luxury</a:t>
            </a:r>
          </a:p>
          <a:p>
            <a:pPr lvl="1" eaLnBrk="1" hangingPunct="1"/>
            <a:r>
              <a:rPr lang="en-US" sz="2400" smtClean="0"/>
              <a:t>Example: Price change has little effect on gas demand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Portion of a person’s budget spent on an item</a:t>
            </a:r>
          </a:p>
          <a:p>
            <a:pPr lvl="1" eaLnBrk="1" hangingPunct="1"/>
            <a:r>
              <a:rPr lang="en-US" sz="2400" smtClean="0"/>
              <a:t>Larger the portion, more elastic the demand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smtClean="0"/>
              <a:t>Demand often shows less elasticity in the short run than in the long run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0F5A754B-AC08-4F7D-8ACC-4941E928891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8" name="Text Box 15"/>
          <p:cNvSpPr txBox="1">
            <a:spLocks noChangeArrowheads="1"/>
          </p:cNvSpPr>
          <p:nvPr/>
        </p:nvSpPr>
        <p:spPr bwMode="auto">
          <a:xfrm>
            <a:off x="304800" y="4572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b="0"/>
              <a:t>Breakeven Chart</a:t>
            </a:r>
          </a:p>
        </p:txBody>
      </p:sp>
      <p:pic>
        <p:nvPicPr>
          <p:cNvPr id="39939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48006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3"/>
          <p:cNvSpPr>
            <a:spLocks noGrp="1"/>
          </p:cNvSpPr>
          <p:nvPr>
            <p:ph type="title"/>
          </p:nvPr>
        </p:nvSpPr>
        <p:spPr>
          <a:xfrm>
            <a:off x="533400" y="6096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Yield Management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01000" cy="3733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Yield Management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Pricing strategy that allows marketers to vary prices based on such factors as demand, even though the cost of providing those goods or services remains the same</a:t>
            </a:r>
          </a:p>
          <a:p>
            <a:pPr lvl="1" eaLnBrk="1" hangingPunct="1"/>
            <a:r>
              <a:rPr lang="en-US" sz="2400" smtClean="0"/>
              <a:t>Example: Varying prices for tickets to a play based on day, time, and seat location</a:t>
            </a:r>
          </a:p>
          <a:p>
            <a:pPr lvl="1" eaLnBrk="1" hangingPunct="1"/>
            <a:r>
              <a:rPr lang="en-US" sz="2400" smtClean="0"/>
              <a:t>Example: Varying availability of restricted and non-restricted airline tickets in the months and weeks before the flight to maximize revenues</a:t>
            </a: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072AEF44-659D-4A5C-9D42-2794CC2C45BA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764B282C-8485-4359-997C-C5525668D7C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Global Issues in Price Determination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8763000" cy="5638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Prices </a:t>
            </a:r>
            <a:r>
              <a:rPr lang="en-US" dirty="0"/>
              <a:t>must support the firm’s broader </a:t>
            </a:r>
            <a:r>
              <a:rPr lang="en-US" dirty="0" smtClean="0"/>
              <a:t>goals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Use four strategies same as in domestic markets:</a:t>
            </a:r>
          </a:p>
          <a:p>
            <a:pPr marL="971550" lvl="1" indent="-51435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Profitability―</a:t>
            </a:r>
            <a:r>
              <a:rPr lang="en-US" sz="2400" dirty="0" smtClean="0"/>
              <a:t>if company is a price leader</a:t>
            </a:r>
          </a:p>
          <a:p>
            <a:pPr marL="971550" lvl="1" indent="-51435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Volume―</a:t>
            </a:r>
            <a:r>
              <a:rPr lang="en-US" sz="2400" dirty="0" smtClean="0"/>
              <a:t>expose foreign markets to competition when trade barriers are lowered</a:t>
            </a:r>
          </a:p>
          <a:p>
            <a:pPr marL="971550" lvl="1" indent="-51435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Meeting competition―</a:t>
            </a:r>
            <a:r>
              <a:rPr lang="en-US" sz="2400" dirty="0" smtClean="0"/>
              <a:t>important in Europe where common currency has led to price convergence</a:t>
            </a:r>
          </a:p>
          <a:p>
            <a:pPr marL="971550" lvl="1" indent="-51435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Prestige―</a:t>
            </a:r>
            <a:r>
              <a:rPr lang="en-US" sz="2400" dirty="0" smtClean="0"/>
              <a:t>valid when products are associated with intangible benefits (quality, exclusivity, design)</a:t>
            </a:r>
          </a:p>
          <a:p>
            <a:pPr marL="571500" indent="-514350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Also a fifth objective</a:t>
            </a:r>
            <a:r>
              <a:rPr lang="en-US" dirty="0" smtClean="0">
                <a:solidFill>
                  <a:srgbClr val="FF0000"/>
                </a:solidFill>
              </a:rPr>
              <a:t>―price stability</a:t>
            </a:r>
          </a:p>
          <a:p>
            <a:pPr marL="971550" lvl="1" indent="-514350" eaLnBrk="1" hangingPunct="1">
              <a:buFont typeface="Arial" pitchFamily="34" charset="0"/>
              <a:buChar char="•"/>
              <a:defRPr/>
            </a:pPr>
            <a:r>
              <a:rPr lang="en-US" sz="2400" dirty="0" smtClean="0"/>
              <a:t>Especially important for producers of commodities who are more susceptible to fluctuating prices than producers of value-oriented products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76D2AA33-69FE-4A38-BB2F-8B684EC461D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4864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Price &amp; the Law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Pricing Objectives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Profitability Objectives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Volume Objectives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Meeting Competition Objectives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Prestige Objectives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Determining Price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Elasticity and Pricing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Breakeven Analysis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Yield Management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CA" sz="2500" smtClean="0"/>
              <a:t>Global Issues</a:t>
            </a:r>
          </a:p>
          <a:p>
            <a:pPr marL="533400" indent="-533400" eaLnBrk="1" hangingPunct="1">
              <a:buFontTx/>
              <a:buAutoNum type="arabicPeriod"/>
            </a:pPr>
            <a:endParaRPr lang="en-CA" sz="2500" smtClean="0"/>
          </a:p>
          <a:p>
            <a:pPr marL="533400" indent="-533400" eaLnBrk="1" hangingPunct="1">
              <a:buFontTx/>
              <a:buAutoNum type="arabicPeriod"/>
            </a:pPr>
            <a:endParaRPr lang="en-CA" sz="2500" smtClean="0"/>
          </a:p>
          <a:p>
            <a:pPr marL="533400" indent="-533400" eaLnBrk="1" hangingPunct="1">
              <a:buFontTx/>
              <a:buAutoNum type="arabicPeriod"/>
            </a:pPr>
            <a:endParaRPr lang="en-CA" sz="2500" smtClean="0"/>
          </a:p>
          <a:p>
            <a:pPr marL="533400" indent="-533400" eaLnBrk="1" hangingPunct="1">
              <a:buFontTx/>
              <a:buAutoNum type="arabicPeriod"/>
            </a:pPr>
            <a:endParaRPr lang="en-CA" sz="2500" smtClean="0"/>
          </a:p>
          <a:p>
            <a:pPr marL="533400" indent="-533400" eaLnBrk="1" hangingPunct="1">
              <a:buFontTx/>
              <a:buAutoNum type="arabicPeriod"/>
            </a:pPr>
            <a:endParaRPr lang="en-US" sz="25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9C43BC4A-9B0B-45D3-9A2A-31481047897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Pricing and the Law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4648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Price</a:t>
            </a:r>
            <a:r>
              <a:rPr lang="en-US" smtClean="0"/>
              <a:t> The exchange value of a good or service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Competition Act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Federal legislation prohibiting price discrimination, price fixing, bid rigging, predatory pricing, false or misleading ordinary selling price representations, and other anti-competitive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E4B9D11E-32D9-45F3-B67C-266C47096F0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6858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Pricing Objectives</a:t>
            </a:r>
          </a:p>
        </p:txBody>
      </p:sp>
      <p:pic>
        <p:nvPicPr>
          <p:cNvPr id="19459" name="Picture 6" descr="C17_T01_pg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3820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DF882BD8-5A32-41CF-BBFD-9FFDED6958A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Profitability Objectives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Consumers must be convinced they are receiving good value for their money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Intense competition results from competition for leadership position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Basic formula for profit and revenue: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Profit = Revenue ― Expenses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smtClean="0"/>
              <a:t>Total Revenue = Price X Quantity Sold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E3E067CC-B608-4B7C-BE59-7C43FFAF4C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7772400" cy="609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The PIMS Studies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The Profit Impact of Market Strategies (PIMS) Project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Research that discovered a strong </a:t>
            </a:r>
            <a:r>
              <a:rPr lang="en-US" i="1" smtClean="0"/>
              <a:t>positive</a:t>
            </a:r>
            <a:r>
              <a:rPr lang="en-US" smtClean="0"/>
              <a:t> relationship between a firm’s market share and product quality and its return on investment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Firms with market share more than 40 percent have average return on investment of 32 percent</a:t>
            </a:r>
          </a:p>
          <a:p>
            <a:pPr lvl="1" eaLnBrk="1" hangingPunct="1"/>
            <a:r>
              <a:rPr lang="en-US" sz="2400" smtClean="0"/>
              <a:t>Explanation: Firms with large shares accumulate operating experience and lower overall costs relative to competitors with smaller market shares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6EE4CE6B-C45E-4A75-881A-F1C2635573B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610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Meeting </a:t>
            </a:r>
            <a:r>
              <a:rPr lang="en-US" dirty="0" smtClean="0">
                <a:solidFill>
                  <a:srgbClr val="0070C0"/>
                </a:solidFill>
              </a:rPr>
              <a:t>Competition Objectives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Firms sometimes set prices to match industry leaders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Shifts marketing mix to focus on non-price factors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Example: Some airlines focus competition on factors such as service and comfort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Value pricing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Pricing strategy emphasizing the benefits derived from a product in comparison to the price and quality levels of competing offerings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Typically works best for relatively low-priced goods and services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Challenge is convincing customers that low-priced brands offer quality comparable to that of higher-priced product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91B2C213-310D-45A0-A687-40A78C5E642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6200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Prestige Objectives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Prestige objectives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Establishing a relatively high price to develop and maintain an image of quality and exclusiveness that appeals to status-conscious consumers</a:t>
            </a:r>
          </a:p>
          <a:p>
            <a:pPr lvl="1" eaLnBrk="1" hangingPunct="1"/>
            <a:r>
              <a:rPr lang="en-US" sz="2400" smtClean="0"/>
              <a:t>Example: Tiffany jewellery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17-</a:t>
            </a:r>
            <a:fld id="{2CA261DA-4223-42E0-8A33-608E8C36C3B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Methods for Determining Prices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038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Prices traditionally determined in two basic ways: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dirty="0" smtClean="0"/>
              <a:t>Supply and demand</a:t>
            </a:r>
          </a:p>
          <a:p>
            <a:pPr marL="971550" lvl="1" indent="-514350" eaLnBrk="1" hangingPunct="1">
              <a:buFont typeface="Arial" charset="0"/>
              <a:buAutoNum type="arabicPeriod"/>
            </a:pPr>
            <a:r>
              <a:rPr lang="en-US" smtClean="0"/>
              <a:t>Cost-oriented </a:t>
            </a:r>
            <a:r>
              <a:rPr lang="en-US" smtClean="0"/>
              <a:t>analysis</a:t>
            </a:r>
            <a:endParaRPr lang="en-US" dirty="0" smtClean="0"/>
          </a:p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Customary prices </a:t>
            </a:r>
            <a:r>
              <a:rPr lang="en-US" dirty="0" smtClean="0"/>
              <a:t>Traditional prices that consumers expect to pay for a good or service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Companies try to balance consumer pricing expectations with the realities of rising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765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Wingdings</vt:lpstr>
      <vt:lpstr>Wingdings 2</vt:lpstr>
      <vt:lpstr>Wingdings 3</vt:lpstr>
      <vt:lpstr>Default Design</vt:lpstr>
      <vt:lpstr>Chapter 17</vt:lpstr>
      <vt:lpstr>Outline</vt:lpstr>
      <vt:lpstr>Pricing and the Law</vt:lpstr>
      <vt:lpstr>Pricing Objectives</vt:lpstr>
      <vt:lpstr>Slide 5</vt:lpstr>
      <vt:lpstr>Slide 6</vt:lpstr>
      <vt:lpstr>Slide 7</vt:lpstr>
      <vt:lpstr>Slide 8</vt:lpstr>
      <vt:lpstr>Methods for Determining Prices</vt:lpstr>
      <vt:lpstr>Slide 10</vt:lpstr>
      <vt:lpstr>Slide 11</vt:lpstr>
      <vt:lpstr>Slide 12</vt:lpstr>
      <vt:lpstr>Slide 13</vt:lpstr>
      <vt:lpstr>Slide 14</vt:lpstr>
      <vt:lpstr>Yield Management</vt:lpstr>
      <vt:lpstr>Global Issues in Price Determination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</dc:title>
  <dc:subject>Price Concepts and Approaches</dc:subject>
  <dc:creator/>
  <cp:lastModifiedBy>weaverd</cp:lastModifiedBy>
  <cp:revision>112</cp:revision>
  <dcterms:created xsi:type="dcterms:W3CDTF">2003-03-31T04:59:45Z</dcterms:created>
  <dcterms:modified xsi:type="dcterms:W3CDTF">2009-11-24T19:30:36Z</dcterms:modified>
</cp:coreProperties>
</file>