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comments/comment1.xml" ContentType="application/vnd.openxmlformats-officedocument.presentationml.comment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9" r:id="rId2"/>
    <p:sldId id="257" r:id="rId3"/>
    <p:sldId id="260" r:id="rId4"/>
    <p:sldId id="264" r:id="rId5"/>
    <p:sldId id="268" r:id="rId6"/>
    <p:sldId id="315" r:id="rId7"/>
    <p:sldId id="270" r:id="rId8"/>
    <p:sldId id="271" r:id="rId9"/>
    <p:sldId id="275" r:id="rId10"/>
    <p:sldId id="279" r:id="rId11"/>
    <p:sldId id="281" r:id="rId12"/>
    <p:sldId id="282" r:id="rId13"/>
    <p:sldId id="317" r:id="rId14"/>
    <p:sldId id="289" r:id="rId15"/>
    <p:sldId id="294" r:id="rId16"/>
    <p:sldId id="295" r:id="rId1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b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8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Preferred Customer" initials="PC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B00"/>
    <a:srgbClr val="FF3300"/>
    <a:srgbClr val="008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8" autoAdjust="0"/>
    <p:restoredTop sz="94590" autoAdjust="0"/>
  </p:normalViewPr>
  <p:slideViewPr>
    <p:cSldViewPr>
      <p:cViewPr varScale="1">
        <p:scale>
          <a:sx n="70" d="100"/>
          <a:sy n="70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  <p:sld r:id="rId4" collapse="1"/>
      <p:sld r:id="rId5" collapse="1"/>
      <p:sld r:id="rId6" collapse="1"/>
      <p:sld r:id="rId7" collapse="1"/>
      <p:sld r:id="rId8" collapse="1"/>
      <p:sld r:id="rId9" collapse="1"/>
      <p:sld r:id="rId10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1716" y="-54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_rels/viewProps.xml.rels><?xml version="1.0" encoding="UTF-8" standalone="yes"?>
<Relationships xmlns="http://schemas.openxmlformats.org/package/2006/relationships"><Relationship Id="rId8" Type="http://schemas.openxmlformats.org/officeDocument/2006/relationships/slide" Target="slides/slide13.xml"/><Relationship Id="rId3" Type="http://schemas.openxmlformats.org/officeDocument/2006/relationships/slide" Target="slides/slide7.xml"/><Relationship Id="rId7" Type="http://schemas.openxmlformats.org/officeDocument/2006/relationships/slide" Target="slides/slide12.xml"/><Relationship Id="rId2" Type="http://schemas.openxmlformats.org/officeDocument/2006/relationships/slide" Target="slides/slide6.xml"/><Relationship Id="rId1" Type="http://schemas.openxmlformats.org/officeDocument/2006/relationships/slide" Target="slides/slide5.xml"/><Relationship Id="rId6" Type="http://schemas.openxmlformats.org/officeDocument/2006/relationships/slide" Target="slides/slide11.xml"/><Relationship Id="rId5" Type="http://schemas.openxmlformats.org/officeDocument/2006/relationships/slide" Target="slides/slide10.xml"/><Relationship Id="rId10" Type="http://schemas.openxmlformats.org/officeDocument/2006/relationships/slide" Target="slides/slide15.xml"/><Relationship Id="rId4" Type="http://schemas.openxmlformats.org/officeDocument/2006/relationships/slide" Target="slides/slide8.xml"/><Relationship Id="rId9" Type="http://schemas.openxmlformats.org/officeDocument/2006/relationships/slide" Target="slides/slide14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09-02-01T12:34:16.718" idx="1">
    <p:pos x="10" y="10"/>
    <p:text>Replace this with new figure 17.1 - simply use heading: Pricing Objectives</p:text>
  </p:cm>
</p:cmLst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5F181A7F-ED37-476D-879A-DD2ECF38658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26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127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b="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127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 b="0"/>
            </a:lvl1pPr>
          </a:lstStyle>
          <a:p>
            <a:pPr>
              <a:defRPr/>
            </a:pPr>
            <a:fld id="{003486F2-5234-4C12-8343-47FBCCD92D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>
  <p:cSld name="Title Slide">
    <p:bg>
      <p:bgPr>
        <a:gradFill rotWithShape="0">
          <a:gsLst>
            <a:gs pos="0">
              <a:srgbClr val="008000"/>
            </a:gs>
            <a:gs pos="100000">
              <a:srgbClr val="003B00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032"/>
          <p:cNvGrpSpPr>
            <a:grpSpLocks/>
          </p:cNvGrpSpPr>
          <p:nvPr userDrawn="1"/>
        </p:nvGrpSpPr>
        <p:grpSpPr bwMode="auto">
          <a:xfrm>
            <a:off x="0" y="0"/>
            <a:ext cx="9144000" cy="6858000"/>
            <a:chOff x="0" y="0"/>
            <a:chExt cx="5760" cy="4320"/>
          </a:xfrm>
        </p:grpSpPr>
        <p:sp>
          <p:nvSpPr>
            <p:cNvPr id="5" name="Rectangle 1033"/>
            <p:cNvSpPr>
              <a:spLocks noChangeArrowheads="1"/>
            </p:cNvSpPr>
            <p:nvPr userDrawn="1"/>
          </p:nvSpPr>
          <p:spPr bwMode="auto">
            <a:xfrm>
              <a:off x="0" y="4205"/>
              <a:ext cx="5760" cy="115"/>
            </a:xfrm>
            <a:prstGeom prst="rect">
              <a:avLst/>
            </a:prstGeom>
            <a:solidFill>
              <a:schemeClr val="bg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  <p:sp>
          <p:nvSpPr>
            <p:cNvPr id="6" name="Text Box 1034"/>
            <p:cNvSpPr txBox="1">
              <a:spLocks noChangeArrowheads="1"/>
            </p:cNvSpPr>
            <p:nvPr userDrawn="1"/>
          </p:nvSpPr>
          <p:spPr bwMode="auto">
            <a:xfrm>
              <a:off x="1500" y="4229"/>
              <a:ext cx="2736" cy="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  <p:txBody>
            <a:bodyPr tIns="0" bIns="0">
              <a:spAutoFit/>
            </a:bodyPr>
            <a:lstStyle/>
            <a:p>
              <a:pPr algn="ctr">
                <a:spcBef>
                  <a:spcPct val="50000"/>
                </a:spcBef>
                <a:defRPr/>
              </a:pPr>
              <a:r>
                <a:rPr lang="en-US" sz="900" b="0"/>
                <a:t>Copyright © 2010 by Nelson Education Ltd.</a:t>
              </a:r>
            </a:p>
          </p:txBody>
        </p:sp>
        <p:sp>
          <p:nvSpPr>
            <p:cNvPr id="7" name="Rectangle 1035"/>
            <p:cNvSpPr>
              <a:spLocks noChangeArrowheads="1"/>
            </p:cNvSpPr>
            <p:nvPr userDrawn="1"/>
          </p:nvSpPr>
          <p:spPr bwMode="auto">
            <a:xfrm>
              <a:off x="0" y="0"/>
              <a:ext cx="5760" cy="4191"/>
            </a:xfrm>
            <a:prstGeom prst="rect">
              <a:avLst/>
            </a:prstGeom>
            <a:noFill/>
            <a:ln w="63500">
              <a:solidFill>
                <a:srgbClr val="00FF00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/>
            </a:p>
          </p:txBody>
        </p:sp>
      </p:grpSp>
      <p:pic>
        <p:nvPicPr>
          <p:cNvPr id="8" name="Picture 9" descr="Contemporary Mktg 2CE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334000" y="2514600"/>
            <a:ext cx="2968625" cy="3581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19" name="Rectangle 1027"/>
          <p:cNvSpPr>
            <a:spLocks noGrp="1" noChangeArrowheads="1"/>
          </p:cNvSpPr>
          <p:nvPr>
            <p:ph type="ctrTitle"/>
          </p:nvPr>
        </p:nvSpPr>
        <p:spPr>
          <a:xfrm>
            <a:off x="762000" y="609600"/>
            <a:ext cx="7772400" cy="1143000"/>
          </a:xfrm>
        </p:spPr>
        <p:txBody>
          <a:bodyPr/>
          <a:lstStyle>
            <a:lvl1pPr>
              <a:defRPr sz="4400"/>
            </a:lvl1pPr>
          </a:lstStyle>
          <a:p>
            <a:r>
              <a:rPr lang="en-US"/>
              <a:t>Click to edit Master</a:t>
            </a:r>
          </a:p>
        </p:txBody>
      </p:sp>
      <p:sp>
        <p:nvSpPr>
          <p:cNvPr id="9220" name="Rectangle 1028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209800"/>
            <a:ext cx="4800600" cy="38100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4000" b="1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autoUpdateAnimBg="0"/>
      <p:bldP spid="9220" grpId="0" build="p" autoUpdateAnimBg="0" advAuto="0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8CC68750-9AC2-4839-95FC-8294EED4CDE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19900" y="228600"/>
            <a:ext cx="2095500" cy="4953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228600"/>
            <a:ext cx="6134100" cy="4953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B3822F2A-EC78-46AA-9F84-B8CB06B0DD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28600"/>
            <a:ext cx="8382000" cy="609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BD528BB0-74E9-4911-BE38-BB6A800B5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C703B5A4-A627-4922-878D-4D734858A80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EB82B005-AD2E-4C44-837C-8E5F95D1875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34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5800" y="10668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7DA99CBD-6A90-4D0B-B162-FA6D9B0085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9BBBFAF2-3298-4397-AA38-C189A8B1B1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DC57BD0C-E39B-48C6-BF82-9F635EFBE8A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79D7D282-201C-417A-BE3E-EAE791A718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DDF987C6-327B-404B-9349-1771487A988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17-</a:t>
            </a:r>
            <a:fld id="{363F211B-FB19-4729-A373-E00B3D4D23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2" name="Rectangle 8"/>
          <p:cNvSpPr>
            <a:spLocks noGrp="1" noChangeArrowheads="1"/>
          </p:cNvSpPr>
          <p:nvPr>
            <p:ph type="title"/>
          </p:nvPr>
        </p:nvSpPr>
        <p:spPr bwMode="auto">
          <a:xfrm>
            <a:off x="533400" y="228600"/>
            <a:ext cx="83820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4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3400" y="1066800"/>
            <a:ext cx="7772400" cy="4114800"/>
          </a:xfrm>
          <a:prstGeom prst="rect">
            <a:avLst/>
          </a:prstGeom>
          <a:noFill/>
          <a:ln w="38100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82000" y="6553200"/>
            <a:ext cx="762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b="0"/>
            </a:lvl1pPr>
          </a:lstStyle>
          <a:p>
            <a:pPr>
              <a:defRPr/>
            </a:pPr>
            <a:r>
              <a:rPr lang="en-US"/>
              <a:t>17-</a:t>
            </a:r>
            <a:fld id="{6D20EB42-CD73-4A73-A7EC-E0F8D008C1F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8" name="Rectangle 14"/>
          <p:cNvSpPr>
            <a:spLocks noChangeArrowheads="1"/>
          </p:cNvSpPr>
          <p:nvPr userDrawn="1"/>
        </p:nvSpPr>
        <p:spPr bwMode="auto">
          <a:xfrm>
            <a:off x="0" y="0"/>
            <a:ext cx="9144000" cy="6858000"/>
          </a:xfrm>
          <a:prstGeom prst="rect">
            <a:avLst/>
          </a:prstGeom>
          <a:noFill/>
          <a:ln w="63500">
            <a:solidFill>
              <a:srgbClr val="00FF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9" name="Text Box 15"/>
          <p:cNvSpPr txBox="1">
            <a:spLocks noChangeArrowheads="1"/>
          </p:cNvSpPr>
          <p:nvPr userDrawn="1"/>
        </p:nvSpPr>
        <p:spPr bwMode="auto">
          <a:xfrm>
            <a:off x="2514600" y="6705600"/>
            <a:ext cx="4495800" cy="136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tIns="0" bIns="0">
            <a:spAutoFit/>
          </a:bodyPr>
          <a:lstStyle/>
          <a:p>
            <a:pPr algn="ctr">
              <a:spcBef>
                <a:spcPct val="50000"/>
              </a:spcBef>
              <a:defRPr/>
            </a:pPr>
            <a:r>
              <a:rPr lang="en-US" sz="900" b="0"/>
              <a:t>Copyright © 2010 Nelson Education Ltd.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10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0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0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0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44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10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2" grpId="0"/>
      <p:bldP spid="1034" grpId="0" uiExpand="1" build="p">
        <p:tmplLst>
          <p:tmpl lvl="1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2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3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4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  <p:tmpl lvl="5">
            <p:tnLst>
              <p:par>
                <p:cTn presetID="44" presetClass="entr" presetSubtype="0" fill="hold" nodeType="after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034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fade">
                      <p:cBhvr>
                        <p:cTn dur="500"/>
                        <p:tgtEl>
                          <p:spTgt spid="1034"/>
                        </p:tgtEl>
                      </p:cBhvr>
                    </p:animEffect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ppt_x</p:attrName>
                        </p:attrNameLst>
                      </p:cBhvr>
                      <p:tavLst>
                        <p:tav tm="0">
                          <p:val>
                            <p:strVal val="#ppt_x"/>
                          </p:val>
                        </p:tav>
                        <p:tav tm="100000">
                          <p:val>
                            <p:strVal val="#ppt_x"/>
                          </p:val>
                        </p:tav>
                      </p:tavLst>
                    </p:anim>
                    <p:anim calcmode="lin" valueType="num">
                      <p:cBhvr>
                        <p:cTn dur="500" fill="hold"/>
                        <p:tgtEl>
                          <p:spTgt spid="1034"/>
                        </p:tgtEl>
                        <p:attrNameLst>
                          <p:attrName>ppt_y</p:attrName>
                        </p:attrNameLst>
                      </p:cBhvr>
                      <p:tavLst>
                        <p:tav tm="0">
                          <p:val>
                            <p:strVal val="#ppt_y+.05"/>
                          </p:val>
                        </p:tav>
                        <p:tav tm="100000">
                          <p:val>
                            <p:strVal val="#ppt_y"/>
                          </p:val>
                        </p:tav>
                      </p:tavLst>
                    </p:anim>
                  </p:childTnLst>
                </p:cTn>
              </p:par>
            </p:tnLst>
          </p:tmpl>
        </p:tmplLst>
      </p:bldP>
    </p:bld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n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ü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" pitchFamily="2" charset="2"/>
        <a:buChar char="w"/>
        <a:defRPr sz="28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2" pitchFamily="18" charset="2"/>
        <a:buChar char=""/>
        <a:defRPr sz="28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rgbClr val="FF3300"/>
        </a:buClr>
        <a:buFont typeface="Wingdings 3" pitchFamily="18" charset="2"/>
        <a:buChar char="¬"/>
        <a:defRPr sz="28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omments" Target="../comments/comment1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sz="5400" smtClean="0">
                <a:solidFill>
                  <a:schemeClr val="bg1"/>
                </a:solidFill>
                <a:effectLst/>
              </a:rPr>
              <a:t>Chapter 17</a:t>
            </a:r>
          </a:p>
        </p:txBody>
      </p:sp>
      <p:sp>
        <p:nvSpPr>
          <p:cNvPr id="16386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762000" y="2590800"/>
            <a:ext cx="4343400" cy="3429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chemeClr val="bg1"/>
                </a:solidFill>
                <a:effectLst/>
              </a:rPr>
              <a:t>Price Concepts</a:t>
            </a:r>
          </a:p>
          <a:p>
            <a:pPr eaLnBrk="1" hangingPunct="1"/>
            <a:endParaRPr lang="en-CA" smtClean="0">
              <a:solidFill>
                <a:schemeClr val="bg1"/>
              </a:solidFill>
              <a:effectLst/>
            </a:endParaRPr>
          </a:p>
          <a:p>
            <a:pPr eaLnBrk="1" hangingPunct="1"/>
            <a:r>
              <a:rPr lang="en-CA" sz="3200" smtClean="0">
                <a:solidFill>
                  <a:schemeClr val="bg1"/>
                </a:solidFill>
                <a:effectLst/>
              </a:rPr>
              <a:t>with Duane Weaver</a:t>
            </a:r>
            <a:endParaRPr lang="en-US" sz="3200" smtClean="0">
              <a:solidFill>
                <a:schemeClr val="bg1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2DF9B430-63CF-439E-8482-77A05828ED1D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609600"/>
            <a:ext cx="8458200" cy="5791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Cost and Revenue </a:t>
            </a:r>
            <a:r>
              <a:rPr lang="en-US" dirty="0" smtClean="0">
                <a:solidFill>
                  <a:srgbClr val="0070C0"/>
                </a:solidFill>
              </a:rPr>
              <a:t>Curves</a:t>
            </a:r>
            <a:endParaRPr lang="en-US" dirty="0" smtClean="0"/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Product’s total cost =</a:t>
            </a:r>
          </a:p>
          <a:p>
            <a:pPr lvl="1" algn="ctr"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 smtClean="0"/>
              <a:t>Total variable cost + total fixed cost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Variable costs change with the level of production</a:t>
            </a:r>
          </a:p>
          <a:p>
            <a:pPr marL="1199250" lvl="3" indent="-3420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Include raw materials and </a:t>
            </a:r>
            <a:r>
              <a:rPr lang="en-US" dirty="0" err="1" smtClean="0"/>
              <a:t>labour</a:t>
            </a:r>
            <a:r>
              <a:rPr lang="en-US" dirty="0" smtClean="0"/>
              <a:t> costs</a:t>
            </a:r>
          </a:p>
          <a:p>
            <a:pPr marL="342000" lvl="1" indent="-3420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Fixed costs remain stable at any production level within a certain range</a:t>
            </a:r>
          </a:p>
          <a:p>
            <a:pPr marL="1199250" lvl="3" indent="-342000"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Include lease payments or insurance costs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Average </a:t>
            </a:r>
            <a:r>
              <a:rPr lang="en-US" b="1" dirty="0">
                <a:solidFill>
                  <a:srgbClr val="FF0000"/>
                </a:solidFill>
              </a:rPr>
              <a:t>total cost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smtClean="0"/>
              <a:t>= 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/>
              <a:t>	</a:t>
            </a:r>
            <a:r>
              <a:rPr lang="en-US" dirty="0" smtClean="0"/>
              <a:t>(variable + fixed costs)  / no. of units produced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Marginal cost </a:t>
            </a:r>
            <a:r>
              <a:rPr lang="en-US" dirty="0" smtClean="0"/>
              <a:t>Change in total cost that results from producing one additional unit of output</a:t>
            </a:r>
            <a:endParaRPr lang="en-US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AD60D8A5-839A-4A47-BDBF-82243A7C9DFB}" type="slidenum">
              <a:rPr lang="en-US" smtClean="0"/>
              <a:pPr/>
              <a:t>11</a:t>
            </a:fld>
            <a:endParaRPr lang="en-US" smtClean="0"/>
          </a:p>
        </p:txBody>
      </p:sp>
      <p:sp>
        <p:nvSpPr>
          <p:cNvPr id="317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52400"/>
            <a:ext cx="7772400" cy="533400"/>
          </a:xfrm>
        </p:spPr>
        <p:txBody>
          <a:bodyPr/>
          <a:lstStyle/>
          <a:p>
            <a:pPr lvl="1" eaLnBrk="1" hangingPunct="1">
              <a:buFont typeface="Wingdings" pitchFamily="2" charset="2"/>
              <a:buNone/>
            </a:pPr>
            <a:r>
              <a:rPr lang="en-US" sz="2400" smtClean="0"/>
              <a:t>Price Determination using Marginal Analysis</a:t>
            </a:r>
          </a:p>
        </p:txBody>
      </p:sp>
      <p:pic>
        <p:nvPicPr>
          <p:cNvPr id="31747" name="Picture 21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762000"/>
            <a:ext cx="77724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685800" y="5486400"/>
            <a:ext cx="4000500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2000" b="0">
                <a:solidFill>
                  <a:srgbClr val="FF0000"/>
                </a:solidFill>
              </a:rPr>
              <a:t>Price that brings the highest profit</a:t>
            </a:r>
          </a:p>
        </p:txBody>
      </p:sp>
      <p:cxnSp>
        <p:nvCxnSpPr>
          <p:cNvPr id="31749" name="Straight Connector 6"/>
          <p:cNvCxnSpPr>
            <a:cxnSpLocks noChangeShapeType="1"/>
          </p:cNvCxnSpPr>
          <p:nvPr/>
        </p:nvCxnSpPr>
        <p:spPr bwMode="auto">
          <a:xfrm rot="5400000" flipH="1" flipV="1">
            <a:off x="-266699" y="4914900"/>
            <a:ext cx="1447800" cy="317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  <p:cxnSp>
        <p:nvCxnSpPr>
          <p:cNvPr id="31750" name="Straight Arrow Connector 8"/>
          <p:cNvCxnSpPr>
            <a:cxnSpLocks noChangeShapeType="1"/>
          </p:cNvCxnSpPr>
          <p:nvPr/>
        </p:nvCxnSpPr>
        <p:spPr bwMode="auto">
          <a:xfrm>
            <a:off x="457200" y="4191000"/>
            <a:ext cx="304800" cy="1588"/>
          </a:xfrm>
          <a:prstGeom prst="straightConnector1">
            <a:avLst/>
          </a:prstGeom>
          <a:noFill/>
          <a:ln w="9525" algn="ctr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1751" name="Straight Connector 10"/>
          <p:cNvCxnSpPr>
            <a:cxnSpLocks noChangeShapeType="1"/>
            <a:endCxn id="31748" idx="1"/>
          </p:cNvCxnSpPr>
          <p:nvPr/>
        </p:nvCxnSpPr>
        <p:spPr bwMode="auto">
          <a:xfrm>
            <a:off x="457200" y="5638800"/>
            <a:ext cx="228600" cy="47625"/>
          </a:xfrm>
          <a:prstGeom prst="line">
            <a:avLst/>
          </a:prstGeom>
          <a:noFill/>
          <a:ln w="9525" algn="ctr">
            <a:solidFill>
              <a:schemeClr val="tx1"/>
            </a:solidFill>
            <a:round/>
            <a:headEnd/>
            <a:tailEnd/>
          </a:ln>
        </p:spPr>
      </p:cxn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00A94806-444E-491E-B9F4-11726BC59668}" type="slidenum">
              <a:rPr lang="en-US" smtClean="0"/>
              <a:pPr/>
              <a:t>12</a:t>
            </a:fld>
            <a:endParaRPr lang="en-US" smtClean="0"/>
          </a:p>
        </p:txBody>
      </p:sp>
      <p:sp>
        <p:nvSpPr>
          <p:cNvPr id="3379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457200"/>
            <a:ext cx="8534400" cy="60198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The Concept of Elasticity in Pricing Strategy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Elasticity</a:t>
            </a:r>
            <a:r>
              <a:rPr lang="en-US" smtClean="0"/>
              <a:t> Measure of responsiveness of purchasers and suppliers to changes in price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Elasticity of demand </a:t>
            </a:r>
            <a:r>
              <a:rPr lang="en-US" smtClean="0"/>
              <a:t>Percentage change in the quantity of a good or service demanded divided by the percentage change in its price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Elasticity of supply </a:t>
            </a:r>
            <a:r>
              <a:rPr lang="en-US" smtClean="0"/>
              <a:t>Percentage change in the quantity of a good or service supplied divided by the percentage change in its price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Greater than 1.0 = elastic supply or demand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Less than 1.0 = inelastic supply or demand</a:t>
            </a:r>
          </a:p>
          <a:p>
            <a:pPr lvl="1" eaLnBrk="1" hangingPunct="1"/>
            <a:r>
              <a:rPr lang="en-US" sz="2400" smtClean="0"/>
              <a:t>Example: 10 percent increase in cigarette prices results in 3 percent sales decline = inelastic</a:t>
            </a:r>
            <a:endParaRPr lang="en-US" smtClean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F8E141D1-7E3B-4C88-8A6A-B0FED8DF3B6F}" type="slidenum">
              <a:rPr lang="en-US" smtClean="0"/>
              <a:pPr/>
              <a:t>13</a:t>
            </a:fld>
            <a:endParaRPr lang="en-US" smtClean="0"/>
          </a:p>
        </p:txBody>
      </p:sp>
      <p:sp>
        <p:nvSpPr>
          <p:cNvPr id="3481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81000"/>
            <a:ext cx="8610600" cy="61722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Determinants Of Elasticity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Availability of Substitutes or complements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If many are available, demand tends to be elastic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Role as complement to another product</a:t>
            </a:r>
          </a:p>
          <a:p>
            <a:pPr lvl="1" eaLnBrk="1" hangingPunct="1"/>
            <a:r>
              <a:rPr lang="en-US" sz="2400" smtClean="0"/>
              <a:t>Example: Demand for motor oil is relatively inelastic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Increasing number of online business transactions</a:t>
            </a:r>
          </a:p>
          <a:p>
            <a:pPr lvl="1" eaLnBrk="1" hangingPunct="1">
              <a:buFont typeface="Arial" charset="0"/>
              <a:buChar char="•"/>
            </a:pPr>
            <a:r>
              <a:rPr lang="en-US" sz="2400" smtClean="0"/>
              <a:t>Increases demand elasticity as consumers have more choice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Whether product seen as necessity or luxury</a:t>
            </a:r>
          </a:p>
          <a:p>
            <a:pPr lvl="1" eaLnBrk="1" hangingPunct="1"/>
            <a:r>
              <a:rPr lang="en-US" sz="2400" smtClean="0"/>
              <a:t>Example: Price change has little effect on gas demand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Portion of a person’s budget spent on an item</a:t>
            </a:r>
          </a:p>
          <a:p>
            <a:pPr lvl="1" eaLnBrk="1" hangingPunct="1"/>
            <a:r>
              <a:rPr lang="en-US" sz="2400" smtClean="0"/>
              <a:t>Larger the portion, more elastic the demand</a:t>
            </a:r>
          </a:p>
          <a:p>
            <a:pPr eaLnBrk="1" hangingPunct="1">
              <a:buFont typeface="Arial" charset="0"/>
              <a:buChar char="•"/>
            </a:pPr>
            <a:r>
              <a:rPr lang="en-US" sz="2400" smtClean="0"/>
              <a:t>Demand often shows less elasticity in the short run than in the long run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0F5A754B-AC08-4F7D-8ACC-4941E928891A}" type="slidenum">
              <a:rPr lang="en-US" smtClean="0"/>
              <a:pPr/>
              <a:t>14</a:t>
            </a:fld>
            <a:endParaRPr lang="en-US" smtClean="0"/>
          </a:p>
        </p:txBody>
      </p:sp>
      <p:sp>
        <p:nvSpPr>
          <p:cNvPr id="39938" name="Text Box 15"/>
          <p:cNvSpPr txBox="1">
            <a:spLocks noChangeArrowheads="1"/>
          </p:cNvSpPr>
          <p:nvPr/>
        </p:nvSpPr>
        <p:spPr bwMode="auto">
          <a:xfrm>
            <a:off x="304800" y="457200"/>
            <a:ext cx="3352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CA" sz="2400" b="0"/>
              <a:t>Breakeven Chart</a:t>
            </a:r>
          </a:p>
        </p:txBody>
      </p:sp>
      <p:pic>
        <p:nvPicPr>
          <p:cNvPr id="39939" name="Picture 16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05000" y="1600200"/>
            <a:ext cx="4800600" cy="4705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Title 3"/>
          <p:cNvSpPr>
            <a:spLocks noGrp="1"/>
          </p:cNvSpPr>
          <p:nvPr>
            <p:ph type="title"/>
          </p:nvPr>
        </p:nvSpPr>
        <p:spPr>
          <a:xfrm>
            <a:off x="533400" y="6096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Yield Management</a:t>
            </a:r>
          </a:p>
        </p:txBody>
      </p:sp>
      <p:sp>
        <p:nvSpPr>
          <p:cNvPr id="45058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447800"/>
            <a:ext cx="8001000" cy="37338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Yield Management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Pricing strategy that allows marketers to vary prices based on such factors as demand, even though the cost of providing those goods or services remains the same</a:t>
            </a:r>
          </a:p>
          <a:p>
            <a:pPr lvl="1" eaLnBrk="1" hangingPunct="1"/>
            <a:r>
              <a:rPr lang="en-US" sz="2400" smtClean="0"/>
              <a:t>Example: Varying prices for tickets to a play based on day, time, and seat location</a:t>
            </a:r>
          </a:p>
          <a:p>
            <a:pPr lvl="1" eaLnBrk="1" hangingPunct="1"/>
            <a:r>
              <a:rPr lang="en-US" sz="2400" smtClean="0"/>
              <a:t>Example: Varying availability of restricted and non-restricted airline tickets in the months and weeks before the flight to maximize revenues</a:t>
            </a:r>
            <a:endParaRPr lang="en-US" smtClean="0"/>
          </a:p>
        </p:txBody>
      </p:sp>
      <p:sp>
        <p:nvSpPr>
          <p:cNvPr id="4505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072AEF44-659D-4A5C-9D42-2794CC2C45BA}" type="slidenum">
              <a:rPr lang="en-US" smtClean="0"/>
              <a:pPr/>
              <a:t>15</a:t>
            </a:fld>
            <a:endParaRPr lang="en-US" smtClean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1" name="Slide Number Placeholder 4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764B282C-8485-4359-997C-C5525668D7C7}" type="slidenum">
              <a:rPr lang="en-US" smtClean="0"/>
              <a:pPr/>
              <a:t>16</a:t>
            </a:fld>
            <a:endParaRPr lang="en-US" smtClean="0"/>
          </a:p>
        </p:txBody>
      </p:sp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Global Issues in Price Determination</a:t>
            </a:r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28600" y="838200"/>
            <a:ext cx="8763000" cy="5638800"/>
          </a:xfrm>
        </p:spPr>
        <p:txBody>
          <a:bodyPr/>
          <a:lstStyle/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Prices </a:t>
            </a:r>
            <a:r>
              <a:rPr lang="en-US" dirty="0"/>
              <a:t>must support the firm’s broader </a:t>
            </a:r>
            <a:r>
              <a:rPr lang="en-US" dirty="0" smtClean="0"/>
              <a:t>goals</a:t>
            </a:r>
          </a:p>
          <a:p>
            <a:pPr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Use four strategies same as in domestic markets:</a:t>
            </a:r>
          </a:p>
          <a:p>
            <a:pPr marL="971550" lvl="1" indent="-514350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Profitability―</a:t>
            </a:r>
            <a:r>
              <a:rPr lang="en-US" sz="2400" dirty="0" smtClean="0"/>
              <a:t>if company is a price leader</a:t>
            </a:r>
          </a:p>
          <a:p>
            <a:pPr marL="971550" lvl="1" indent="-514350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Volume―</a:t>
            </a:r>
            <a:r>
              <a:rPr lang="en-US" sz="2400" dirty="0" smtClean="0"/>
              <a:t>expose foreign markets to competition when trade barriers are lowered</a:t>
            </a:r>
          </a:p>
          <a:p>
            <a:pPr marL="971550" lvl="1" indent="-514350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Meeting competition―</a:t>
            </a:r>
            <a:r>
              <a:rPr lang="en-US" sz="2400" dirty="0" smtClean="0"/>
              <a:t>important in Europe where common currency has led to price convergence</a:t>
            </a:r>
          </a:p>
          <a:p>
            <a:pPr marL="971550" lvl="1" indent="-514350" eaLnBrk="1" hangingPunct="1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rgbClr val="FF0000"/>
                </a:solidFill>
              </a:rPr>
              <a:t>Prestige―</a:t>
            </a:r>
            <a:r>
              <a:rPr lang="en-US" sz="2400" dirty="0" smtClean="0"/>
              <a:t>valid when products are associated with intangible benefits (quality, exclusivity, design)</a:t>
            </a:r>
          </a:p>
          <a:p>
            <a:pPr marL="571500" indent="-514350" eaLnBrk="1" hangingPunct="1">
              <a:buFont typeface="Arial" pitchFamily="34" charset="0"/>
              <a:buChar char="•"/>
              <a:defRPr/>
            </a:pPr>
            <a:r>
              <a:rPr lang="en-US" dirty="0" smtClean="0"/>
              <a:t>Also a fifth objective</a:t>
            </a:r>
            <a:r>
              <a:rPr lang="en-US" dirty="0" smtClean="0">
                <a:solidFill>
                  <a:srgbClr val="FF0000"/>
                </a:solidFill>
              </a:rPr>
              <a:t>―price stability</a:t>
            </a:r>
          </a:p>
          <a:p>
            <a:pPr marL="971550" lvl="1" indent="-514350" eaLnBrk="1" hangingPunct="1">
              <a:buFont typeface="Arial" pitchFamily="34" charset="0"/>
              <a:buChar char="•"/>
              <a:defRPr/>
            </a:pPr>
            <a:r>
              <a:rPr lang="en-US" sz="2400" dirty="0" smtClean="0"/>
              <a:t>Especially important for producers of commodities who are more susceptible to fluctuating prices than producers of value-oriented products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76D2AA33-69FE-4A38-BB2F-8B684EC461D9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152400"/>
            <a:ext cx="8382000" cy="6096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Outline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838200"/>
            <a:ext cx="8305800" cy="5486400"/>
          </a:xfrm>
        </p:spPr>
        <p:txBody>
          <a:bodyPr/>
          <a:lstStyle/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Price &amp; the Law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Pricing Objectives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Profitability Objectives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Volume Objectives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Meeting Competition Objectives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Prestige Objectives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Determining Price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Elasticity and Pricing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Breakeven Analysis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Yield Management</a:t>
            </a:r>
          </a:p>
          <a:p>
            <a:pPr marL="533400" indent="-533400" eaLnBrk="1" hangingPunct="1">
              <a:buFontTx/>
              <a:buAutoNum type="arabicPeriod"/>
            </a:pPr>
            <a:r>
              <a:rPr lang="en-CA" sz="2500" smtClean="0"/>
              <a:t>Global Issues</a:t>
            </a:r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CA" sz="2500" smtClean="0"/>
          </a:p>
          <a:p>
            <a:pPr marL="533400" indent="-533400" eaLnBrk="1" hangingPunct="1">
              <a:buFontTx/>
              <a:buAutoNum type="arabicPeriod"/>
            </a:pPr>
            <a:endParaRPr lang="en-US" sz="250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9C43BC4A-9B0B-45D3-9A2A-31481047897F}" type="slidenum">
              <a:rPr lang="en-US" smtClean="0"/>
              <a:pPr/>
              <a:t>3</a:t>
            </a:fld>
            <a:endParaRPr lang="en-US" smtClean="0"/>
          </a:p>
        </p:txBody>
      </p:sp>
      <p:sp>
        <p:nvSpPr>
          <p:cNvPr id="18434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Pricing and the Law</a:t>
            </a:r>
          </a:p>
        </p:txBody>
      </p:sp>
      <p:sp>
        <p:nvSpPr>
          <p:cNvPr id="18435" name="Rectangle 1027"/>
          <p:cNvSpPr>
            <a:spLocks noGrp="1" noChangeArrowheads="1"/>
          </p:cNvSpPr>
          <p:nvPr>
            <p:ph type="body" idx="1"/>
          </p:nvPr>
        </p:nvSpPr>
        <p:spPr>
          <a:xfrm>
            <a:off x="533400" y="1066800"/>
            <a:ext cx="8305800" cy="46482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Price</a:t>
            </a:r>
            <a:r>
              <a:rPr lang="en-US" smtClean="0"/>
              <a:t> The exchange value of a good or service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Competition Act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Federal legislation prohibiting price discrimination, price fixing, bid rigging, predatory pricing, false or misleading ordinary selling price representations, and other anti-competitive practices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E4B9D11E-32D9-45F3-B67C-266C47096F0B}" type="slidenum">
              <a:rPr lang="en-US" smtClean="0"/>
              <a:pPr/>
              <a:t>4</a:t>
            </a:fld>
            <a:endParaRPr lang="en-US" smtClean="0"/>
          </a:p>
        </p:txBody>
      </p:sp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228600"/>
            <a:ext cx="8382000" cy="685800"/>
          </a:xfrm>
        </p:spPr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Pricing Objectives</a:t>
            </a:r>
          </a:p>
        </p:txBody>
      </p:sp>
      <p:pic>
        <p:nvPicPr>
          <p:cNvPr id="19459" name="Picture 6" descr="C17_T01_pg58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447800"/>
            <a:ext cx="8382000" cy="340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DF882BD8-5A32-41CF-BBFD-9FFDED6958A9}" type="slidenum">
              <a:rPr lang="en-US" smtClean="0"/>
              <a:pPr/>
              <a:t>5</a:t>
            </a:fld>
            <a:endParaRPr lang="en-US" smtClean="0"/>
          </a:p>
        </p:txBody>
      </p:sp>
      <p:sp>
        <p:nvSpPr>
          <p:cNvPr id="2048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7772400" cy="54864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Profitability Objectives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Consumers must be convinced they are receiving good value for their money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Intense competition results from competition for leadership position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Basic formula for profit and revenue: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Profit = Revenue ― Expenses</a:t>
            </a:r>
          </a:p>
          <a:p>
            <a:pPr algn="ctr" eaLnBrk="1" hangingPunct="1">
              <a:buFont typeface="Wingdings" pitchFamily="2" charset="2"/>
              <a:buNone/>
            </a:pPr>
            <a:r>
              <a:rPr lang="en-US" b="1" smtClean="0"/>
              <a:t>Total Revenue = Price X Quantity Sold</a:t>
            </a:r>
            <a:endParaRPr lang="en-US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E3E067CC-B608-4B7C-BE59-7C43FFAF4C17}" type="slidenum">
              <a:rPr lang="en-US" smtClean="0"/>
              <a:pPr/>
              <a:t>6</a:t>
            </a:fld>
            <a:endParaRPr lang="en-US" smtClean="0"/>
          </a:p>
        </p:txBody>
      </p:sp>
      <p:sp>
        <p:nvSpPr>
          <p:cNvPr id="2355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457200"/>
            <a:ext cx="7772400" cy="60960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b="1" smtClean="0"/>
              <a:t>The PIMS Studies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The Profit Impact of Market Strategies (PIMS) Project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Research that discovered a strong </a:t>
            </a:r>
            <a:r>
              <a:rPr lang="en-US" i="1" smtClean="0"/>
              <a:t>positive</a:t>
            </a:r>
            <a:r>
              <a:rPr lang="en-US" smtClean="0"/>
              <a:t> relationship between a firm’s market share and product quality and its return on investment</a:t>
            </a:r>
          </a:p>
          <a:p>
            <a:pPr eaLnBrk="1" hangingPunct="1">
              <a:buFont typeface="Arial" charset="0"/>
              <a:buChar char="•"/>
            </a:pPr>
            <a:r>
              <a:rPr lang="en-US" smtClean="0"/>
              <a:t>Firms with market share more than 40 percent have average return on investment of 32 percent</a:t>
            </a:r>
          </a:p>
          <a:p>
            <a:pPr lvl="1" eaLnBrk="1" hangingPunct="1"/>
            <a:r>
              <a:rPr lang="en-US" sz="2400" smtClean="0"/>
              <a:t>Explanation: Firms with large shares accumulate operating experience and lower overall costs relative to competitors with smaller market shares</a:t>
            </a:r>
          </a:p>
          <a:p>
            <a:pPr eaLnBrk="1" hangingPunct="1">
              <a:buFont typeface="Wingdings" pitchFamily="2" charset="2"/>
              <a:buNone/>
            </a:pPr>
            <a:endParaRPr lang="en-US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6EE4CE6B-C45E-4A75-881A-F1C2635573B2}" type="slidenum">
              <a:rPr lang="en-US" smtClean="0"/>
              <a:pPr/>
              <a:t>7</a:t>
            </a:fld>
            <a:endParaRPr lang="en-US" smtClean="0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304800"/>
            <a:ext cx="8610600" cy="60960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  <a:defRPr/>
            </a:pPr>
            <a:r>
              <a:rPr lang="en-US" dirty="0">
                <a:solidFill>
                  <a:srgbClr val="0070C0"/>
                </a:solidFill>
              </a:rPr>
              <a:t>Meeting </a:t>
            </a:r>
            <a:r>
              <a:rPr lang="en-US" dirty="0" smtClean="0">
                <a:solidFill>
                  <a:srgbClr val="0070C0"/>
                </a:solidFill>
              </a:rPr>
              <a:t>Competition Objectives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Firms sometimes set prices to match industry leaders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Shifts marketing mix to focus on non-price factors</a:t>
            </a:r>
          </a:p>
          <a:p>
            <a:pPr lvl="1" eaLnBrk="1" hangingPunct="1">
              <a:lnSpc>
                <a:spcPct val="90000"/>
              </a:lnSpc>
              <a:defRPr/>
            </a:pPr>
            <a:r>
              <a:rPr lang="en-US" sz="2400" dirty="0" smtClean="0"/>
              <a:t>Example: Some airlines focus competition on factors such as service and comfort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b="1" dirty="0" smtClean="0">
                <a:solidFill>
                  <a:srgbClr val="FF0000"/>
                </a:solidFill>
              </a:rPr>
              <a:t>Value pricing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Pricing strategy emphasizing the benefits derived from a product in comparison to the price and quality levels of competing offerings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Typically works best for relatively low-priced goods and services</a:t>
            </a: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en-US" dirty="0" smtClean="0"/>
              <a:t>Challenge is convincing customers that low-priced brands offer quality comparable to that of higher-priced product</a:t>
            </a:r>
            <a:endParaRPr lang="en-US" b="1" dirty="0" smtClean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eaLnBrk="1" hangingPunct="1">
              <a:lnSpc>
                <a:spcPct val="90000"/>
              </a:lnSpc>
              <a:buFont typeface="Arial" pitchFamily="34" charset="0"/>
              <a:buChar char="•"/>
              <a:defRPr/>
            </a:pPr>
            <a:endParaRPr lang="en-US" sz="24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91B2C213-310D-45A0-A687-40A78C5E6423}" type="slidenum">
              <a:rPr lang="en-US" smtClean="0"/>
              <a:pPr/>
              <a:t>8</a:t>
            </a:fld>
            <a:endParaRPr lang="en-US" smtClean="0"/>
          </a:p>
        </p:txBody>
      </p:sp>
      <p:sp>
        <p:nvSpPr>
          <p:cNvPr id="2560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685800"/>
            <a:ext cx="7620000" cy="5562600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en-US" smtClean="0">
                <a:solidFill>
                  <a:srgbClr val="0070C0"/>
                </a:solidFill>
              </a:rPr>
              <a:t>Prestige Objectives</a:t>
            </a:r>
          </a:p>
          <a:p>
            <a:pPr eaLnBrk="1" hangingPunct="1">
              <a:buFont typeface="Arial" charset="0"/>
              <a:buChar char="•"/>
            </a:pPr>
            <a:r>
              <a:rPr lang="en-US" b="1" smtClean="0">
                <a:solidFill>
                  <a:srgbClr val="FF0000"/>
                </a:solidFill>
              </a:rPr>
              <a:t>Prestige objectives</a:t>
            </a:r>
            <a:r>
              <a:rPr lang="en-US" smtClean="0">
                <a:solidFill>
                  <a:srgbClr val="FF0000"/>
                </a:solidFill>
              </a:rPr>
              <a:t> </a:t>
            </a:r>
            <a:r>
              <a:rPr lang="en-US" smtClean="0"/>
              <a:t>Establishing a relatively high price to develop and maintain an image of quality and exclusiveness that appeals to status-conscious consumers</a:t>
            </a:r>
          </a:p>
          <a:p>
            <a:pPr lvl="1" eaLnBrk="1" hangingPunct="1"/>
            <a:r>
              <a:rPr lang="en-US" sz="2400" smtClean="0"/>
              <a:t>Example: Tiffany jewellery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Slide Number Placeholder 3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/>
          <a:p>
            <a:r>
              <a:rPr lang="en-US" smtClean="0"/>
              <a:t>17-</a:t>
            </a:r>
            <a:fld id="{2CA261DA-4223-42E0-8A33-608E8C36C3B3}" type="slidenum">
              <a:rPr lang="en-US" smtClean="0"/>
              <a:pPr/>
              <a:t>9</a:t>
            </a:fld>
            <a:endParaRPr lang="en-US" smtClean="0"/>
          </a:p>
        </p:txBody>
      </p:sp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l" eaLnBrk="1" hangingPunct="1"/>
            <a:r>
              <a:rPr lang="en-US" smtClean="0">
                <a:effectLst/>
              </a:rPr>
              <a:t>Methods for Determining Prices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143000"/>
            <a:ext cx="8305800" cy="4038600"/>
          </a:xfrm>
        </p:spPr>
        <p:txBody>
          <a:bodyPr/>
          <a:lstStyle/>
          <a:p>
            <a:pPr eaLnBrk="1" hangingPunct="1">
              <a:buFont typeface="Arial" charset="0"/>
              <a:buChar char="•"/>
            </a:pPr>
            <a:r>
              <a:rPr lang="en-US" dirty="0" smtClean="0"/>
              <a:t>Prices traditionally determined in two basic ways: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dirty="0" smtClean="0"/>
              <a:t>Supply and demand</a:t>
            </a:r>
          </a:p>
          <a:p>
            <a:pPr marL="971550" lvl="1" indent="-514350" eaLnBrk="1" hangingPunct="1">
              <a:buFont typeface="Arial" charset="0"/>
              <a:buAutoNum type="arabicPeriod"/>
            </a:pPr>
            <a:r>
              <a:rPr lang="en-US" smtClean="0"/>
              <a:t>Cost-oriented </a:t>
            </a:r>
            <a:r>
              <a:rPr lang="en-US" smtClean="0"/>
              <a:t>analysis</a:t>
            </a:r>
            <a:endParaRPr lang="en-US" dirty="0" smtClean="0"/>
          </a:p>
          <a:p>
            <a:pPr eaLnBrk="1" hangingPunct="1">
              <a:buFont typeface="Arial" charset="0"/>
              <a:buChar char="•"/>
            </a:pPr>
            <a:r>
              <a:rPr lang="en-US" b="1" dirty="0" smtClean="0">
                <a:solidFill>
                  <a:srgbClr val="FF0000"/>
                </a:solidFill>
              </a:rPr>
              <a:t>Customary prices </a:t>
            </a:r>
            <a:r>
              <a:rPr lang="en-US" dirty="0" smtClean="0"/>
              <a:t>Traditional prices that consumers expect to pay for a good or service</a:t>
            </a:r>
          </a:p>
          <a:p>
            <a:pPr eaLnBrk="1" hangingPunct="1">
              <a:buFont typeface="Arial" charset="0"/>
              <a:buChar char="•"/>
            </a:pPr>
            <a:r>
              <a:rPr lang="en-US" dirty="0" smtClean="0"/>
              <a:t>Companies try to balance consumer pricing expectations with the realities of rising costs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8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8000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8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0080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2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1428</TotalTime>
  <Words>765</Words>
  <Application>Microsoft Office PowerPoint</Application>
  <PresentationFormat>On-screen Show (4:3)</PresentationFormat>
  <Paragraphs>110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Arial</vt:lpstr>
      <vt:lpstr>Wingdings</vt:lpstr>
      <vt:lpstr>Wingdings 2</vt:lpstr>
      <vt:lpstr>Wingdings 3</vt:lpstr>
      <vt:lpstr>Default Design</vt:lpstr>
      <vt:lpstr>Chapter 17</vt:lpstr>
      <vt:lpstr>Outline</vt:lpstr>
      <vt:lpstr>Pricing and the Law</vt:lpstr>
      <vt:lpstr>Pricing Objectives</vt:lpstr>
      <vt:lpstr>Slide 5</vt:lpstr>
      <vt:lpstr>Slide 6</vt:lpstr>
      <vt:lpstr>Slide 7</vt:lpstr>
      <vt:lpstr>Slide 8</vt:lpstr>
      <vt:lpstr>Methods for Determining Prices</vt:lpstr>
      <vt:lpstr>Slide 10</vt:lpstr>
      <vt:lpstr>Slide 11</vt:lpstr>
      <vt:lpstr>Slide 12</vt:lpstr>
      <vt:lpstr>Slide 13</vt:lpstr>
      <vt:lpstr>Slide 14</vt:lpstr>
      <vt:lpstr>Yield Management</vt:lpstr>
      <vt:lpstr>Global Issues in Price Determination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Chapter 18</dc:title>
  <dc:subject>Price Concepts and Approaches</dc:subject>
  <dc:creator/>
  <cp:lastModifiedBy>weaverd</cp:lastModifiedBy>
  <cp:revision>112</cp:revision>
  <dcterms:created xsi:type="dcterms:W3CDTF">2003-03-31T04:59:45Z</dcterms:created>
  <dcterms:modified xsi:type="dcterms:W3CDTF">2009-11-24T19:30:36Z</dcterms:modified>
</cp:coreProperties>
</file>