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341" r:id="rId5"/>
    <p:sldId id="269" r:id="rId6"/>
    <p:sldId id="346" r:id="rId7"/>
    <p:sldId id="351" r:id="rId8"/>
    <p:sldId id="281" r:id="rId9"/>
    <p:sldId id="290" r:id="rId10"/>
    <p:sldId id="294" r:id="rId11"/>
    <p:sldId id="295" r:id="rId12"/>
    <p:sldId id="324" r:id="rId13"/>
    <p:sldId id="298" r:id="rId14"/>
    <p:sldId id="35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tkins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00"/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1" autoAdjust="0"/>
  </p:normalViewPr>
  <p:slideViewPr>
    <p:cSldViewPr>
      <p:cViewPr varScale="1">
        <p:scale>
          <a:sx n="67" d="100"/>
          <a:sy n="67" d="100"/>
        </p:scale>
        <p:origin x="-10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82"/>
    </p:cViewPr>
  </p:sorterViewPr>
  <p:notesViewPr>
    <p:cSldViewPr>
      <p:cViewPr varScale="1">
        <p:scale>
          <a:sx n="60" d="100"/>
          <a:sy n="60" d="100"/>
        </p:scale>
        <p:origin x="-1716" y="-5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668B973-9320-4B9F-BD94-8D85E6BA5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87BFD542-AE21-4B4D-88B6-27E82BCD9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rgbClr val="008000"/>
            </a:gs>
            <a:gs pos="100000">
              <a:srgbClr val="003B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2"/>
          <p:cNvGrpSpPr>
            <a:grpSpLocks/>
          </p:cNvGrpSpPr>
          <p:nvPr userDrawn="1"/>
        </p:nvGrpSpPr>
        <p:grpSpPr bwMode="auto">
          <a:xfrm>
            <a:off x="0" y="0"/>
            <a:ext cx="9144000" cy="7010400"/>
            <a:chOff x="0" y="0"/>
            <a:chExt cx="5760" cy="4416"/>
          </a:xfrm>
        </p:grpSpPr>
        <p:sp>
          <p:nvSpPr>
            <p:cNvPr id="5" name="Rectangle 1033"/>
            <p:cNvSpPr>
              <a:spLocks noChangeArrowheads="1"/>
            </p:cNvSpPr>
            <p:nvPr userDrawn="1"/>
          </p:nvSpPr>
          <p:spPr bwMode="auto">
            <a:xfrm>
              <a:off x="0" y="4205"/>
              <a:ext cx="5760" cy="1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1034"/>
            <p:cNvSpPr txBox="1">
              <a:spLocks noChangeArrowheads="1"/>
            </p:cNvSpPr>
            <p:nvPr userDrawn="1"/>
          </p:nvSpPr>
          <p:spPr bwMode="auto">
            <a:xfrm>
              <a:off x="1500" y="4229"/>
              <a:ext cx="273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900" b="0"/>
                <a:t>Copyright © 2010 by Nelson Education Ltd.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700" b="0"/>
            </a:p>
          </p:txBody>
        </p:sp>
        <p:sp>
          <p:nvSpPr>
            <p:cNvPr id="7" name="Rectangle 103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191"/>
            </a:xfrm>
            <a:prstGeom prst="rect">
              <a:avLst/>
            </a:prstGeom>
            <a:noFill/>
            <a:ln w="635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8" name="Picture 9" descr="Contemporary Mktg 2C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590800"/>
            <a:ext cx="29686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09800"/>
            <a:ext cx="4800600" cy="3810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</a:t>
            </a:r>
            <a:fld id="{2CED1E93-829A-4533-A0E1-5E7A9175A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955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1341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</a:t>
            </a:r>
            <a:fld id="{C34E754C-77B4-4620-877B-76849374A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</a:t>
            </a:r>
            <a:fld id="{0E3D7A37-5B96-42E5-AAF8-DE8B10DBC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</a:t>
            </a:r>
            <a:fld id="{E72D443D-7F8F-4F5D-BF6A-67350E8A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</a:t>
            </a:r>
            <a:fld id="{E0431528-27F8-492B-BB0C-28390827B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</a:t>
            </a:r>
            <a:fld id="{A3F64D11-9F25-4E49-89BE-8E34BA8B2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</a:t>
            </a:r>
            <a:fld id="{58B32315-949D-4308-8F36-EC9E7A744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</a:t>
            </a:r>
            <a:fld id="{E5DCD012-F5E4-4E51-A04A-F8FF5BDDF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</a:t>
            </a:r>
            <a:fld id="{63810E3D-46E7-48B5-9586-BBE76C4CD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</a:t>
            </a:r>
            <a:fld id="{F373577F-5534-4A96-81BC-00822B53A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7772400" cy="411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r>
              <a:rPr lang="en-US"/>
              <a:t>15-</a:t>
            </a:r>
            <a:fld id="{C49EC644-08C0-4718-B3BD-6A12D0EFC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2209800" y="6553200"/>
            <a:ext cx="4495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00" b="0"/>
              <a:t>Copyright © 2010 by Nelson Education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1034" grpId="0" uiExpand="1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2" pitchFamily="18" charset="2"/>
        <a:buChar char="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effectLst/>
              </a:rPr>
              <a:t>Chapter  15</a:t>
            </a:r>
            <a:br>
              <a:rPr lang="en-US" sz="4800" smtClean="0">
                <a:solidFill>
                  <a:schemeClr val="bg1"/>
                </a:solidFill>
                <a:effectLst/>
              </a:rPr>
            </a:br>
            <a:r>
              <a:rPr lang="en-US" sz="2000" smtClean="0">
                <a:solidFill>
                  <a:schemeClr val="bg1"/>
                </a:solidFill>
                <a:effectLst/>
              </a:rPr>
              <a:t>Basic Version</a:t>
            </a:r>
            <a:endParaRPr lang="en-US" sz="4800" smtClean="0">
              <a:solidFill>
                <a:schemeClr val="bg1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971800"/>
            <a:ext cx="4648200" cy="3276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effectLst/>
              </a:rPr>
              <a:t>Advertising and Public Relations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5E200ADA-36C1-46B0-8646-4979E31F253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001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Measuring Advertising Effectiveness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mtClean="0">
                <a:solidFill>
                  <a:srgbClr val="FF0000"/>
                </a:solidFill>
              </a:rPr>
              <a:t>Media research—</a:t>
            </a:r>
            <a:r>
              <a:rPr lang="en-US" smtClean="0"/>
              <a:t>assesses how well particular medium delivers message, where and when to place the message, and the size of the audience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Methods used include: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Focus groups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Sales conviction test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Blind product tests</a:t>
            </a:r>
          </a:p>
          <a:p>
            <a:pPr lvl="2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Tests using mechanical devices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mtClean="0">
                <a:solidFill>
                  <a:srgbClr val="FF0000"/>
                </a:solidFill>
              </a:rPr>
              <a:t>Message research—</a:t>
            </a:r>
            <a:r>
              <a:rPr lang="en-US" smtClean="0"/>
              <a:t>tests consumer reactions to an advertisement’s creative message through pretesting and posttesting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8B37B31C-9A41-4A24-8443-65EE7A4A74F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Pretesting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Assessing an advertisement’s likely effectiveness before it </a:t>
            </a:r>
            <a:br>
              <a:rPr lang="en-US" sz="2400" smtClean="0"/>
            </a:br>
            <a:r>
              <a:rPr lang="en-US" sz="2400" smtClean="0"/>
              <a:t>is completed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Use focus groups, consumer testing, and mechanical </a:t>
            </a:r>
            <a:br>
              <a:rPr lang="en-US" sz="2400" smtClean="0"/>
            </a:br>
            <a:r>
              <a:rPr lang="en-US" sz="2400" smtClean="0"/>
              <a:t>devices to evaluate possible advertising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Posttesting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Assessing advertisement’s effectiveness after it </a:t>
            </a:r>
            <a:br>
              <a:rPr lang="en-US" sz="2400" smtClean="0"/>
            </a:br>
            <a:r>
              <a:rPr lang="en-US" sz="2400" smtClean="0"/>
              <a:t>has appeared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Useful for adjusting current advertising programs and </a:t>
            </a:r>
            <a:br>
              <a:rPr lang="en-US" sz="2400" smtClean="0"/>
            </a:br>
            <a:r>
              <a:rPr lang="en-US" sz="2400" smtClean="0"/>
              <a:t>planning future ones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Specific tests can be used to analyze consumer recognition, recall, and inquiries to measure and effectiveness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Split runs allow advertisers to test the relative effectiveness of two ads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FD2A35C7-A0CD-4059-87C2-014630BC75D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81000"/>
            <a:ext cx="7620000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Magazine Advertisements With Starch Scores</a:t>
            </a:r>
          </a:p>
        </p:txBody>
      </p:sp>
      <p:pic>
        <p:nvPicPr>
          <p:cNvPr id="3481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9350"/>
            <a:ext cx="7315200" cy="476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131850E1-8C2D-465C-991D-7DA33A5EC83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Evaluating Interactive Media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Measurements include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>
                <a:solidFill>
                  <a:srgbClr val="FF0000"/>
                </a:solidFill>
              </a:rPr>
              <a:t>Hits―</a:t>
            </a:r>
            <a:r>
              <a:rPr lang="en-US" smtClean="0"/>
              <a:t>user requests for a file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>
                <a:solidFill>
                  <a:srgbClr val="FF0000"/>
                </a:solidFill>
              </a:rPr>
              <a:t>Impressions―</a:t>
            </a:r>
            <a:r>
              <a:rPr lang="en-US" smtClean="0"/>
              <a:t>number of times of viewers sees an ad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>
                <a:solidFill>
                  <a:srgbClr val="FF0000"/>
                </a:solidFill>
              </a:rPr>
              <a:t>Click-throughs―</a:t>
            </a:r>
            <a:r>
              <a:rPr lang="en-US" smtClean="0"/>
              <a:t>user clicks on the ad for more information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>
                <a:solidFill>
                  <a:srgbClr val="FF0000"/>
                </a:solidFill>
              </a:rPr>
              <a:t>View-through—</a:t>
            </a:r>
            <a:r>
              <a:rPr lang="en-US" smtClean="0"/>
              <a:t>measure response over time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8" name="Picture 12" descr="C:\Documents and Settings\weaverd\Local Settings\Temporary Internet Files\Content.IE5\3S5ZZTUU\MPj043082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>For Your Time!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</a:t>
            </a:r>
            <a:fld id="{0E3D7A37-5B96-42E5-AAF8-DE8B10DBC9B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AA488FBD-6667-4F36-8F2A-E65A0278FF5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82000" cy="609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Outline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05800" cy="54864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Objectives of Advertising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Ad Strategies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Ad Messages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Ad Appeals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Media Selection &amp; Scheduling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Public Relations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Measuring Effectiveness</a:t>
            </a:r>
          </a:p>
          <a:p>
            <a:pPr marL="533400" indent="-533400" eaLnBrk="1" hangingPunct="1">
              <a:buFontTx/>
              <a:buAutoNum type="arabicPeriod"/>
            </a:pPr>
            <a:endParaRPr lang="en-CA" sz="2500" smtClean="0"/>
          </a:p>
          <a:p>
            <a:pPr marL="533400" indent="-533400" eaLnBrk="1" hangingPunct="1">
              <a:buFontTx/>
              <a:buAutoNum type="arabicPeriod"/>
            </a:pPr>
            <a:endParaRPr lang="en-CA" sz="2500" smtClean="0"/>
          </a:p>
          <a:p>
            <a:pPr marL="533400" indent="-533400" eaLnBrk="1" hangingPunct="1">
              <a:buFontTx/>
              <a:buAutoNum type="arabicPeriod"/>
            </a:pPr>
            <a:endParaRPr lang="en-US" sz="25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AAF5ACFA-6880-4ECF-995B-BF43A704154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4582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Objectives of Advertising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Informative advertising </a:t>
            </a:r>
            <a:r>
              <a:rPr lang="en-US" smtClean="0"/>
              <a:t>Promotion that seeks to develop initial demand for a good, service, organization, person, place, idea, or cause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Persuasive advertising </a:t>
            </a:r>
            <a:r>
              <a:rPr lang="en-US" smtClean="0"/>
              <a:t>Promotion that attempts to increase demand for an existing good, service, organization, person, place, idea, or cause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Reminder advertising </a:t>
            </a:r>
            <a:r>
              <a:rPr lang="en-US" smtClean="0"/>
              <a:t>Advertising that reinforces previous promotional activity by keeping the name of a good, service, organization, person, place, idea, or cause before the public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A561BE95-EEEA-4355-9B70-ED0D32BF174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5638800" cy="609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Advertising Strategies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38100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Comparative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Celebrity testimonials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Retail advertising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Cooperative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Interactive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766A7A13-90C8-47A3-BD4D-6327F647DDE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05800" cy="50292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Ads must be meaningful, believable, and distinctive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Creator must decide whether to focus 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A practical appeal (i.e., price), or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Emotional responses like fear, humour, or fantasy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Advertising campaign </a:t>
            </a:r>
            <a:r>
              <a:rPr lang="en-US" smtClean="0"/>
              <a:t>Series of different but related ads that use a single theme and appear in different media within a specified time period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Advertising Messages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A15A169E-5CA6-4CD1-8FAE-5A6538B0B4C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solidFill>
                  <a:schemeClr val="tx1"/>
                </a:solidFill>
                <a:effectLst/>
              </a:rPr>
              <a:t>Advertising Appeals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114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Appeals can provide information or appeal to emotion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Emotional appeals can involve: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Fear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Humour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Sex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98C0CB8B-18B6-449A-85E5-52305180B7D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Media Selection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Could Include: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Television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Radio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Newspapers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Magazines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Direct mail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Outdoor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Interactive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D47B0F4B-8134-4479-9914-A5FF8A34C1E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Media Scheduling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After selecting media, marketers determine the most effective timing and sequence for a series of advertisements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Influenced by a variety of factors: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2400" smtClean="0"/>
              <a:t>Seasonal sales patterns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2400" smtClean="0"/>
              <a:t>Repurchase cycles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2400" smtClean="0"/>
              <a:t>Competitors’ activities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Measure effectiveness in three ways: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2400" smtClean="0">
                <a:solidFill>
                  <a:srgbClr val="FF0000"/>
                </a:solidFill>
              </a:rPr>
              <a:t>Reach—</a:t>
            </a:r>
            <a:r>
              <a:rPr lang="en-US" sz="2400" smtClean="0"/>
              <a:t>the number of people exposed to an advertisement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2400" smtClean="0">
                <a:solidFill>
                  <a:srgbClr val="FF0000"/>
                </a:solidFill>
              </a:rPr>
              <a:t>Frequency—</a:t>
            </a:r>
            <a:r>
              <a:rPr lang="en-US" sz="2400" smtClean="0"/>
              <a:t>the number of times an individual is exposed to an advertisement. Minimum of three exposures is recommended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2400" smtClean="0">
                <a:solidFill>
                  <a:srgbClr val="FF0000"/>
                </a:solidFill>
              </a:rPr>
              <a:t>Gross rating point—</a:t>
            </a:r>
            <a:r>
              <a:rPr lang="en-US" sz="2400" smtClean="0"/>
              <a:t>the product of the reach times the frequency GRP=RxF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</a:t>
            </a:r>
            <a:fld id="{330AA758-9AC7-4871-8247-D4B87C17FDB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Public Relations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34400" cy="51816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400" smtClean="0"/>
              <a:t>Firm’s communications and relationships with its various publics, including customers, employees, stockholders, suppliers, and government agencies</a:t>
            </a:r>
          </a:p>
          <a:p>
            <a:pPr eaLnBrk="1" hangingPunct="1">
              <a:buFont typeface="Arial" charset="0"/>
              <a:buChar char="•"/>
            </a:pPr>
            <a:endParaRPr lang="en-US" sz="2400" smtClean="0"/>
          </a:p>
          <a:p>
            <a:pPr lvl="1" eaLnBrk="1" hangingPunct="1"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Nonmarketing public relations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400" smtClean="0"/>
              <a:t>A company’s messages about general management issues</a:t>
            </a:r>
          </a:p>
          <a:p>
            <a:pPr lvl="2" eaLnBrk="1" hangingPunct="1"/>
            <a:r>
              <a:rPr lang="en-US" sz="2000" smtClean="0"/>
              <a:t>Example: An announcement to close a production facility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Marketing public relations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400" smtClean="0"/>
              <a:t>(MPR) Narrowly focused public relations activities that directly support marketing goals</a:t>
            </a:r>
          </a:p>
          <a:p>
            <a:pPr lvl="2" eaLnBrk="1" hangingPunct="1"/>
            <a:r>
              <a:rPr lang="en-US" sz="2000" smtClean="0"/>
              <a:t>Example: Sending out press releases about new products</a:t>
            </a:r>
          </a:p>
          <a:p>
            <a:pPr eaLnBrk="1" hangingPunct="1">
              <a:buFont typeface="Arial" charset="0"/>
              <a:buChar char="•"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464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Wingdings</vt:lpstr>
      <vt:lpstr>Wingdings 2</vt:lpstr>
      <vt:lpstr>Wingdings 3</vt:lpstr>
      <vt:lpstr>Default Design</vt:lpstr>
      <vt:lpstr>Chapter  15 Basic Version</vt:lpstr>
      <vt:lpstr>Outline</vt:lpstr>
      <vt:lpstr>Slide 3</vt:lpstr>
      <vt:lpstr>Advertising Strategies</vt:lpstr>
      <vt:lpstr>Advertising Messages</vt:lpstr>
      <vt:lpstr>Advertising Appeals</vt:lpstr>
      <vt:lpstr>Media Selection</vt:lpstr>
      <vt:lpstr>Media Scheduling</vt:lpstr>
      <vt:lpstr>Public Relations</vt:lpstr>
      <vt:lpstr>Slide 10</vt:lpstr>
      <vt:lpstr>Slide 11</vt:lpstr>
      <vt:lpstr>Slide 12</vt:lpstr>
      <vt:lpstr>Slide 13</vt:lpstr>
      <vt:lpstr>THANK YOU For Your Time!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subject>Advertising and Public Relations</dc:subject>
  <dc:creator/>
  <cp:lastModifiedBy>weaverd</cp:lastModifiedBy>
  <cp:revision>118</cp:revision>
  <dcterms:created xsi:type="dcterms:W3CDTF">2003-03-31T04:59:45Z</dcterms:created>
  <dcterms:modified xsi:type="dcterms:W3CDTF">2009-11-24T20:38:37Z</dcterms:modified>
</cp:coreProperties>
</file>