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2" r:id="rId4"/>
    <p:sldId id="341" r:id="rId5"/>
    <p:sldId id="269" r:id="rId6"/>
    <p:sldId id="346" r:id="rId7"/>
    <p:sldId id="351" r:id="rId8"/>
    <p:sldId id="281" r:id="rId9"/>
    <p:sldId id="290" r:id="rId10"/>
    <p:sldId id="294" r:id="rId11"/>
    <p:sldId id="295" r:id="rId12"/>
    <p:sldId id="324" r:id="rId13"/>
    <p:sldId id="298" r:id="rId14"/>
    <p:sldId id="352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tkinson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B00"/>
    <a:srgbClr val="FF330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81" autoAdjust="0"/>
  </p:normalViewPr>
  <p:slideViewPr>
    <p:cSldViewPr>
      <p:cViewPr varScale="1">
        <p:scale>
          <a:sx n="67" d="100"/>
          <a:sy n="67" d="100"/>
        </p:scale>
        <p:origin x="-102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982"/>
    </p:cViewPr>
  </p:sorterViewPr>
  <p:notesViewPr>
    <p:cSldViewPr>
      <p:cViewPr varScale="1">
        <p:scale>
          <a:sx n="60" d="100"/>
          <a:sy n="60" d="100"/>
        </p:scale>
        <p:origin x="-1716" y="-5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C668B973-9320-4B9F-BD94-8D85E6BA55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87BFD542-AE21-4B4D-88B6-27E82BCD95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Pr>
        <a:gradFill rotWithShape="0">
          <a:gsLst>
            <a:gs pos="0">
              <a:srgbClr val="008000"/>
            </a:gs>
            <a:gs pos="100000">
              <a:srgbClr val="003B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32"/>
          <p:cNvGrpSpPr>
            <a:grpSpLocks/>
          </p:cNvGrpSpPr>
          <p:nvPr userDrawn="1"/>
        </p:nvGrpSpPr>
        <p:grpSpPr bwMode="auto">
          <a:xfrm>
            <a:off x="0" y="0"/>
            <a:ext cx="9144000" cy="7010400"/>
            <a:chOff x="0" y="0"/>
            <a:chExt cx="5760" cy="4416"/>
          </a:xfrm>
        </p:grpSpPr>
        <p:sp>
          <p:nvSpPr>
            <p:cNvPr id="5" name="Rectangle 1033"/>
            <p:cNvSpPr>
              <a:spLocks noChangeArrowheads="1"/>
            </p:cNvSpPr>
            <p:nvPr userDrawn="1"/>
          </p:nvSpPr>
          <p:spPr bwMode="auto">
            <a:xfrm>
              <a:off x="0" y="4205"/>
              <a:ext cx="5760" cy="11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1034"/>
            <p:cNvSpPr txBox="1">
              <a:spLocks noChangeArrowheads="1"/>
            </p:cNvSpPr>
            <p:nvPr userDrawn="1"/>
          </p:nvSpPr>
          <p:spPr bwMode="auto">
            <a:xfrm>
              <a:off x="1500" y="4229"/>
              <a:ext cx="2736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tIns="0" bIns="0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900" b="0"/>
                <a:t>Copyright © 2010 by Nelson Education Ltd.</a:t>
              </a:r>
            </a:p>
            <a:p>
              <a:pPr algn="ctr">
                <a:spcBef>
                  <a:spcPct val="50000"/>
                </a:spcBef>
                <a:defRPr/>
              </a:pPr>
              <a:endParaRPr lang="en-US" sz="700" b="0"/>
            </a:p>
          </p:txBody>
        </p:sp>
        <p:sp>
          <p:nvSpPr>
            <p:cNvPr id="7" name="Rectangle 1035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4191"/>
            </a:xfrm>
            <a:prstGeom prst="rect">
              <a:avLst/>
            </a:prstGeom>
            <a:noFill/>
            <a:ln w="63500">
              <a:solidFill>
                <a:srgbClr val="00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8" name="Picture 9" descr="Contemporary Mktg 2C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2590800"/>
            <a:ext cx="2968625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762000" y="609600"/>
            <a:ext cx="7772400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subTitle" idx="1"/>
          </p:nvPr>
        </p:nvSpPr>
        <p:spPr>
          <a:xfrm>
            <a:off x="762000" y="2209800"/>
            <a:ext cx="4800600" cy="3810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40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utoUpdateAnimBg="0"/>
      <p:bldP spid="9220" grpId="0" build="p" autoUpdateAnimBg="0" advAuto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15-</a:t>
            </a:r>
            <a:fld id="{2CED1E93-829A-4533-A0E1-5E7A9175A0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228600"/>
            <a:ext cx="20955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6134100" cy="4953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15-</a:t>
            </a:r>
            <a:fld id="{C34E754C-77B4-4620-877B-76849374A6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15-</a:t>
            </a:r>
            <a:fld id="{0E3D7A37-5B96-42E5-AAF8-DE8B10DBC9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15-</a:t>
            </a:r>
            <a:fld id="{E72D443D-7F8F-4F5D-BF6A-67350E8AA9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066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066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15-</a:t>
            </a:r>
            <a:fld id="{E0431528-27F8-492B-BB0C-28390827B0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15-</a:t>
            </a:r>
            <a:fld id="{A3F64D11-9F25-4E49-89BE-8E34BA8B29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15-</a:t>
            </a:r>
            <a:fld id="{58B32315-949D-4308-8F36-EC9E7A744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15-</a:t>
            </a:r>
            <a:fld id="{E5DCD012-F5E4-4E51-A04A-F8FF5BDDFC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15-</a:t>
            </a:r>
            <a:fld id="{63810E3D-46E7-48B5-9586-BBE76C4CD6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15-</a:t>
            </a:r>
            <a:fld id="{F373577F-5534-4A96-81BC-00822B53A1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838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066800"/>
            <a:ext cx="7772400" cy="4114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553200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r>
              <a:rPr lang="en-US"/>
              <a:t>15-</a:t>
            </a:r>
            <a:fld id="{C49EC644-08C0-4718-B3BD-6A12D0EFC4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Rectangle 14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635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9" name="Text Box 15"/>
          <p:cNvSpPr txBox="1">
            <a:spLocks noChangeArrowheads="1"/>
          </p:cNvSpPr>
          <p:nvPr userDrawn="1"/>
        </p:nvSpPr>
        <p:spPr bwMode="auto">
          <a:xfrm>
            <a:off x="2209800" y="6553200"/>
            <a:ext cx="44958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900" b="0"/>
              <a:t>Copyright © 2010 by Nelson Education Ltd.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2" grpId="0"/>
      <p:bldP spid="1034" grpId="0" uiExpand="1" build="p">
        <p:tmplLst>
          <p:tmpl lvl="1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" pitchFamily="2" charset="2"/>
        <a:buChar char="ü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" pitchFamily="2" charset="2"/>
        <a:buChar char="w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 2" pitchFamily="18" charset="2"/>
        <a:buChar char="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1143000"/>
          </a:xfrm>
        </p:spPr>
        <p:txBody>
          <a:bodyPr/>
          <a:lstStyle/>
          <a:p>
            <a:pPr eaLnBrk="1" hangingPunct="1"/>
            <a:r>
              <a:rPr lang="en-US" sz="4800" smtClean="0">
                <a:solidFill>
                  <a:schemeClr val="bg1"/>
                </a:solidFill>
                <a:effectLst/>
              </a:rPr>
              <a:t>Chapter  15</a:t>
            </a:r>
            <a:br>
              <a:rPr lang="en-US" sz="4800" smtClean="0">
                <a:solidFill>
                  <a:schemeClr val="bg1"/>
                </a:solidFill>
                <a:effectLst/>
              </a:rPr>
            </a:br>
            <a:r>
              <a:rPr lang="en-US" sz="2000" smtClean="0">
                <a:solidFill>
                  <a:schemeClr val="bg1"/>
                </a:solidFill>
                <a:effectLst/>
              </a:rPr>
              <a:t>Basic Version</a:t>
            </a:r>
            <a:endParaRPr lang="en-US" sz="4800" smtClean="0">
              <a:solidFill>
                <a:schemeClr val="bg1"/>
              </a:solidFill>
              <a:effectLst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971800"/>
            <a:ext cx="4648200" cy="32766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  <a:effectLst/>
              </a:rPr>
              <a:t>Advertising and Public Relations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15-</a:t>
            </a:r>
            <a:fld id="{5E200ADA-36C1-46B0-8646-4979E31F253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762000"/>
            <a:ext cx="80010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mtClean="0">
                <a:solidFill>
                  <a:srgbClr val="0070C0"/>
                </a:solidFill>
              </a:rPr>
              <a:t>Measuring Advertising Effectiveness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mtClean="0">
                <a:solidFill>
                  <a:srgbClr val="FF0000"/>
                </a:solidFill>
              </a:rPr>
              <a:t>Media research—</a:t>
            </a:r>
            <a:r>
              <a:rPr lang="en-US" smtClean="0"/>
              <a:t>assesses how well particular medium delivers message, where and when to place the message, and the size of the audience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2400" smtClean="0"/>
              <a:t>Methods used include:</a:t>
            </a:r>
          </a:p>
          <a:p>
            <a:pPr lvl="2"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2400" smtClean="0"/>
              <a:t>Focus groups</a:t>
            </a:r>
          </a:p>
          <a:p>
            <a:pPr lvl="2"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2400" smtClean="0"/>
              <a:t>Sales conviction test</a:t>
            </a:r>
          </a:p>
          <a:p>
            <a:pPr lvl="2"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2400" smtClean="0"/>
              <a:t>Blind product tests</a:t>
            </a:r>
          </a:p>
          <a:p>
            <a:pPr lvl="2"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2400" smtClean="0"/>
              <a:t>Tests using mechanical devices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mtClean="0">
                <a:solidFill>
                  <a:srgbClr val="FF0000"/>
                </a:solidFill>
              </a:rPr>
              <a:t>Message research—</a:t>
            </a:r>
            <a:r>
              <a:rPr lang="en-US" smtClean="0"/>
              <a:t>tests consumer reactions to an advertisement’s creative message through pretesting and posttesting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15-</a:t>
            </a:r>
            <a:fld id="{8B37B31C-9A41-4A24-8443-65EE7A4A74F2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458200" cy="5334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mtClean="0">
                <a:solidFill>
                  <a:srgbClr val="0070C0"/>
                </a:solidFill>
              </a:rPr>
              <a:t>Pretesting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2400" smtClean="0"/>
              <a:t>Assessing an advertisement’s likely effectiveness before it </a:t>
            </a:r>
            <a:br>
              <a:rPr lang="en-US" sz="2400" smtClean="0"/>
            </a:br>
            <a:r>
              <a:rPr lang="en-US" sz="2400" smtClean="0"/>
              <a:t>is completed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2400" smtClean="0"/>
              <a:t>Use focus groups, consumer testing, and mechanical </a:t>
            </a:r>
            <a:br>
              <a:rPr lang="en-US" sz="2400" smtClean="0"/>
            </a:br>
            <a:r>
              <a:rPr lang="en-US" sz="2400" smtClean="0"/>
              <a:t>devices to evaluate possible advertising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mtClean="0">
                <a:solidFill>
                  <a:srgbClr val="0070C0"/>
                </a:solidFill>
              </a:rPr>
              <a:t>Posttesting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2400" smtClean="0"/>
              <a:t>Assessing advertisement’s effectiveness after it </a:t>
            </a:r>
            <a:br>
              <a:rPr lang="en-US" sz="2400" smtClean="0"/>
            </a:br>
            <a:r>
              <a:rPr lang="en-US" sz="2400" smtClean="0"/>
              <a:t>has appeared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2400" smtClean="0"/>
              <a:t>Useful for adjusting current advertising programs and </a:t>
            </a:r>
            <a:br>
              <a:rPr lang="en-US" sz="2400" smtClean="0"/>
            </a:br>
            <a:r>
              <a:rPr lang="en-US" sz="2400" smtClean="0"/>
              <a:t>planning future ones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2400" smtClean="0"/>
              <a:t>Specific tests can be used to analyze consumer recognition, recall, and inquiries to measure and effectiveness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2400" smtClean="0"/>
              <a:t>Split runs allow advertisers to test the relative effectiveness of two ads</a:t>
            </a:r>
          </a:p>
          <a:p>
            <a:pPr lvl="1" eaLnBrk="1" hangingPunct="1">
              <a:lnSpc>
                <a:spcPct val="80000"/>
              </a:lnSpc>
            </a:pPr>
            <a:endParaRPr lang="en-US" sz="20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15-</a:t>
            </a:r>
            <a:fld id="{FD2A35C7-A0CD-4059-87C2-014630BC75D5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381000"/>
            <a:ext cx="7620000" cy="609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Magazine Advertisements With Starch Scores</a:t>
            </a:r>
          </a:p>
        </p:txBody>
      </p:sp>
      <p:pic>
        <p:nvPicPr>
          <p:cNvPr id="3481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149350"/>
            <a:ext cx="7315200" cy="476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15-</a:t>
            </a:r>
            <a:fld id="{131850E1-8C2D-465C-991D-7DA33A5EC833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533400"/>
            <a:ext cx="7772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solidFill>
                  <a:srgbClr val="0070C0"/>
                </a:solidFill>
              </a:rPr>
              <a:t>Evaluating Interactive Media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mtClean="0"/>
              <a:t>Measurements include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mtClean="0">
                <a:solidFill>
                  <a:srgbClr val="FF0000"/>
                </a:solidFill>
              </a:rPr>
              <a:t>Hits―</a:t>
            </a:r>
            <a:r>
              <a:rPr lang="en-US" smtClean="0"/>
              <a:t>user requests for a file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mtClean="0">
                <a:solidFill>
                  <a:srgbClr val="FF0000"/>
                </a:solidFill>
              </a:rPr>
              <a:t>Impressions―</a:t>
            </a:r>
            <a:r>
              <a:rPr lang="en-US" smtClean="0"/>
              <a:t>number of times of viewers sees an ad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mtClean="0">
                <a:solidFill>
                  <a:srgbClr val="FF0000"/>
                </a:solidFill>
              </a:rPr>
              <a:t>Click-throughs―</a:t>
            </a:r>
            <a:r>
              <a:rPr lang="en-US" smtClean="0"/>
              <a:t>user clicks on the ad for more information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mtClean="0">
                <a:solidFill>
                  <a:srgbClr val="FF0000"/>
                </a:solidFill>
              </a:rPr>
              <a:t>View-through—</a:t>
            </a:r>
            <a:r>
              <a:rPr lang="en-US" smtClean="0"/>
              <a:t>measure response over time</a:t>
            </a:r>
          </a:p>
          <a:p>
            <a:pPr lvl="2"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8" name="Picture 12" descr="C:\Documents and Settings\weaverd\Local Settings\Temporary Internet Files\Content.IE5\3S5ZZTUU\MPj0430829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br>
              <a:rPr lang="en-US" dirty="0" smtClean="0"/>
            </a:br>
            <a:r>
              <a:rPr lang="en-US" dirty="0" smtClean="0"/>
              <a:t>For Your Time!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15-</a:t>
            </a:r>
            <a:fld id="{0E3D7A37-5B96-42E5-AAF8-DE8B10DBC9B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15-</a:t>
            </a:r>
            <a:fld id="{AA488FBD-6667-4F36-8F2A-E65A0278FF5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382000" cy="609600"/>
          </a:xfrm>
        </p:spPr>
        <p:txBody>
          <a:bodyPr/>
          <a:lstStyle/>
          <a:p>
            <a:pPr algn="l" eaLnBrk="1" hangingPunct="1"/>
            <a:r>
              <a:rPr lang="en-US" smtClean="0">
                <a:effectLst/>
              </a:rPr>
              <a:t>Outline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38200"/>
            <a:ext cx="8305800" cy="5486400"/>
          </a:xfrm>
        </p:spPr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en-CA" sz="2500" smtClean="0"/>
              <a:t>Objectives of Advertising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CA" sz="2500" smtClean="0"/>
              <a:t>Ad Strategies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CA" sz="2500" smtClean="0"/>
              <a:t>Ad Messages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CA" sz="2500" smtClean="0"/>
              <a:t>Ad Appeals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CA" sz="2500" smtClean="0"/>
              <a:t>Media Selection &amp; Scheduling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CA" sz="2500" smtClean="0"/>
              <a:t>Public Relations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CA" sz="2500" smtClean="0"/>
              <a:t>Measuring Effectiveness</a:t>
            </a:r>
          </a:p>
          <a:p>
            <a:pPr marL="533400" indent="-533400" eaLnBrk="1" hangingPunct="1">
              <a:buFontTx/>
              <a:buAutoNum type="arabicPeriod"/>
            </a:pPr>
            <a:endParaRPr lang="en-CA" sz="2500" smtClean="0"/>
          </a:p>
          <a:p>
            <a:pPr marL="533400" indent="-533400" eaLnBrk="1" hangingPunct="1">
              <a:buFontTx/>
              <a:buAutoNum type="arabicPeriod"/>
            </a:pPr>
            <a:endParaRPr lang="en-CA" sz="2500" smtClean="0"/>
          </a:p>
          <a:p>
            <a:pPr marL="533400" indent="-533400" eaLnBrk="1" hangingPunct="1">
              <a:buFontTx/>
              <a:buAutoNum type="arabicPeriod"/>
            </a:pPr>
            <a:endParaRPr lang="en-US" sz="25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15-</a:t>
            </a:r>
            <a:fld id="{AAF5ACFA-6880-4ECF-995B-BF43A704154A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533400"/>
            <a:ext cx="8458200" cy="5486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70C0"/>
                </a:solidFill>
              </a:rPr>
              <a:t>Objectives of Advertising</a:t>
            </a:r>
          </a:p>
          <a:p>
            <a:pPr eaLnBrk="1" hangingPunct="1">
              <a:buFont typeface="Arial" charset="0"/>
              <a:buChar char="•"/>
            </a:pPr>
            <a:r>
              <a:rPr lang="en-US" b="1" smtClean="0">
                <a:solidFill>
                  <a:srgbClr val="FF0000"/>
                </a:solidFill>
              </a:rPr>
              <a:t>Informative advertising </a:t>
            </a:r>
            <a:r>
              <a:rPr lang="en-US" smtClean="0"/>
              <a:t>Promotion that seeks to develop initial demand for a good, service, organization, person, place, idea, or cause</a:t>
            </a:r>
          </a:p>
          <a:p>
            <a:pPr eaLnBrk="1" hangingPunct="1">
              <a:buFont typeface="Arial" charset="0"/>
              <a:buChar char="•"/>
            </a:pPr>
            <a:r>
              <a:rPr lang="en-US" b="1" smtClean="0">
                <a:solidFill>
                  <a:srgbClr val="FF0000"/>
                </a:solidFill>
              </a:rPr>
              <a:t>Persuasive advertising </a:t>
            </a:r>
            <a:r>
              <a:rPr lang="en-US" smtClean="0"/>
              <a:t>Promotion that attempts to increase demand for an existing good, service, organization, person, place, idea, or cause</a:t>
            </a:r>
          </a:p>
          <a:p>
            <a:pPr eaLnBrk="1" hangingPunct="1">
              <a:buFont typeface="Arial" charset="0"/>
              <a:buChar char="•"/>
            </a:pPr>
            <a:r>
              <a:rPr lang="en-US" b="1" smtClean="0">
                <a:solidFill>
                  <a:srgbClr val="FF0000"/>
                </a:solidFill>
              </a:rPr>
              <a:t>Reminder advertising </a:t>
            </a:r>
            <a:r>
              <a:rPr lang="en-US" smtClean="0"/>
              <a:t>Advertising that reinforces previous promotional activity by keeping the name of a good, service, organization, person, place, idea, or cause before the public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15-</a:t>
            </a:r>
            <a:fld id="{A561BE95-EEEA-4355-9B70-ED0D32BF174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5638800" cy="609600"/>
          </a:xfrm>
        </p:spPr>
        <p:txBody>
          <a:bodyPr/>
          <a:lstStyle/>
          <a:p>
            <a:pPr algn="l" eaLnBrk="1" hangingPunct="1"/>
            <a:r>
              <a:rPr lang="en-US" smtClean="0">
                <a:effectLst/>
              </a:rPr>
              <a:t>Advertising Strategies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772400" cy="381000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mtClean="0"/>
              <a:t>Comparative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Celebrity testimonials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Retail advertising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Cooperative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Interactive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15-</a:t>
            </a:r>
            <a:fld id="{766A7A13-90C8-47A3-BD4D-6327F647DDEB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305800" cy="502920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mtClean="0"/>
              <a:t>Ads must be meaningful, believable, and distinctive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Creator must decide whether to focus on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A practical appeal (i.e., price), or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Emotional responses like fear, humour, or fantasy</a:t>
            </a:r>
          </a:p>
          <a:p>
            <a:pPr eaLnBrk="1" hangingPunct="1">
              <a:buFont typeface="Arial" charset="0"/>
              <a:buChar char="•"/>
            </a:pPr>
            <a:r>
              <a:rPr lang="en-US" b="1" smtClean="0">
                <a:solidFill>
                  <a:srgbClr val="FF0000"/>
                </a:solidFill>
              </a:rPr>
              <a:t>Advertising campaign </a:t>
            </a:r>
            <a:r>
              <a:rPr lang="en-US" smtClean="0"/>
              <a:t>Series of different but related ads that use a single theme and appear in different media within a specified time period</a:t>
            </a:r>
          </a:p>
        </p:txBody>
      </p:sp>
      <p:sp>
        <p:nvSpPr>
          <p:cNvPr id="2253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>
                <a:effectLst/>
              </a:rPr>
              <a:t>Advertising Messages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15-</a:t>
            </a:r>
            <a:fld id="{A15A169E-5CA6-4CD1-8FAE-5A6538B0B4C0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>
                <a:solidFill>
                  <a:schemeClr val="tx1"/>
                </a:solidFill>
                <a:effectLst/>
              </a:rPr>
              <a:t>Advertising Appeals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411480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mtClean="0"/>
              <a:t>Appeals can provide information or appeal to emotion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Emotional appeals can involve: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Fear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Humour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Sex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15-</a:t>
            </a:r>
            <a:fld id="{98C0CB8B-18B6-449A-85E5-52305180B7D0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>
                <a:effectLst/>
              </a:rPr>
              <a:t>Media Selection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mtClean="0"/>
              <a:t>Could Include: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Television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Radio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Newspapers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Magazines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Direct mail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Outdoor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Interactive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15-</a:t>
            </a:r>
            <a:fld id="{D47B0F4B-8134-4479-9914-A5FF8A34C1EF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>
                <a:effectLst/>
              </a:rPr>
              <a:t>Media Scheduling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10600" cy="556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mtClean="0"/>
              <a:t>After selecting media, marketers determine the most effective timing and sequence for a series of advertisements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mtClean="0"/>
              <a:t>Influenced by a variety of factors: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Char char="•"/>
            </a:pPr>
            <a:r>
              <a:rPr lang="en-US" sz="2400" smtClean="0"/>
              <a:t>Seasonal sales patterns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Char char="•"/>
            </a:pPr>
            <a:r>
              <a:rPr lang="en-US" sz="2400" smtClean="0"/>
              <a:t>Repurchase cycles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Char char="•"/>
            </a:pPr>
            <a:r>
              <a:rPr lang="en-US" sz="2400" smtClean="0"/>
              <a:t>Competitors’ activities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mtClean="0"/>
              <a:t>Measure effectiveness in three ways: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Char char="•"/>
            </a:pPr>
            <a:r>
              <a:rPr lang="en-US" sz="2400" smtClean="0">
                <a:solidFill>
                  <a:srgbClr val="FF0000"/>
                </a:solidFill>
              </a:rPr>
              <a:t>Reach—</a:t>
            </a:r>
            <a:r>
              <a:rPr lang="en-US" sz="2400" smtClean="0"/>
              <a:t>the number of people exposed to an advertisement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Char char="•"/>
            </a:pPr>
            <a:r>
              <a:rPr lang="en-US" sz="2400" smtClean="0">
                <a:solidFill>
                  <a:srgbClr val="FF0000"/>
                </a:solidFill>
              </a:rPr>
              <a:t>Frequency—</a:t>
            </a:r>
            <a:r>
              <a:rPr lang="en-US" sz="2400" smtClean="0"/>
              <a:t>the number of times an individual is exposed to an advertisement. Minimum of three exposures is recommended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Char char="•"/>
            </a:pPr>
            <a:r>
              <a:rPr lang="en-US" sz="2400" smtClean="0">
                <a:solidFill>
                  <a:srgbClr val="FF0000"/>
                </a:solidFill>
              </a:rPr>
              <a:t>Gross rating point—</a:t>
            </a:r>
            <a:r>
              <a:rPr lang="en-US" sz="2400" smtClean="0"/>
              <a:t>the product of the reach times the frequency GRP=RxF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b="1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15-</a:t>
            </a:r>
            <a:fld id="{330AA758-9AC7-4871-8247-D4B87C17FDB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>
                <a:effectLst/>
              </a:rPr>
              <a:t>Public Relations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534400" cy="518160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2400" smtClean="0"/>
              <a:t>Firm’s communications and relationships with its various publics, including customers, employees, stockholders, suppliers, and government agencies</a:t>
            </a:r>
          </a:p>
          <a:p>
            <a:pPr eaLnBrk="1" hangingPunct="1">
              <a:buFont typeface="Arial" charset="0"/>
              <a:buChar char="•"/>
            </a:pPr>
            <a:endParaRPr lang="en-US" sz="2400" smtClean="0"/>
          </a:p>
          <a:p>
            <a:pPr lvl="1" eaLnBrk="1" hangingPunct="1">
              <a:buFont typeface="Arial" charset="0"/>
              <a:buChar char="•"/>
            </a:pPr>
            <a:r>
              <a:rPr lang="en-US" sz="2400" b="1" smtClean="0">
                <a:solidFill>
                  <a:srgbClr val="FF0000"/>
                </a:solidFill>
              </a:rPr>
              <a:t>Nonmarketing public relations</a:t>
            </a:r>
            <a:r>
              <a:rPr lang="en-US" sz="2400" smtClean="0">
                <a:solidFill>
                  <a:srgbClr val="FF0000"/>
                </a:solidFill>
              </a:rPr>
              <a:t> </a:t>
            </a:r>
            <a:r>
              <a:rPr lang="en-US" sz="2400" smtClean="0"/>
              <a:t>A company’s messages about general management issues</a:t>
            </a:r>
          </a:p>
          <a:p>
            <a:pPr lvl="2" eaLnBrk="1" hangingPunct="1"/>
            <a:r>
              <a:rPr lang="en-US" sz="2000" smtClean="0"/>
              <a:t>Example: An announcement to close a production facility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400" b="1" smtClean="0">
                <a:solidFill>
                  <a:srgbClr val="FF0000"/>
                </a:solidFill>
              </a:rPr>
              <a:t>Marketing public relations</a:t>
            </a:r>
            <a:r>
              <a:rPr lang="en-US" sz="2400" smtClean="0">
                <a:solidFill>
                  <a:srgbClr val="FF0000"/>
                </a:solidFill>
              </a:rPr>
              <a:t> </a:t>
            </a:r>
            <a:r>
              <a:rPr lang="en-US" sz="2400" smtClean="0"/>
              <a:t>(MPR) Narrowly focused public relations activities that directly support marketing goals</a:t>
            </a:r>
          </a:p>
          <a:p>
            <a:pPr lvl="2" eaLnBrk="1" hangingPunct="1"/>
            <a:r>
              <a:rPr lang="en-US" sz="2000" smtClean="0"/>
              <a:t>Example: Sending out press releases about new products</a:t>
            </a:r>
          </a:p>
          <a:p>
            <a:pPr eaLnBrk="1" hangingPunct="1">
              <a:buFont typeface="Arial" charset="0"/>
              <a:buChar char="•"/>
            </a:pPr>
            <a:endParaRPr lang="en-US" sz="2400" smtClean="0"/>
          </a:p>
          <a:p>
            <a:pPr eaLnBrk="1" hangingPunct="1">
              <a:buFont typeface="Arial" charset="0"/>
              <a:buNone/>
            </a:pPr>
            <a:endParaRPr lang="en-US" sz="2400" smtClean="0"/>
          </a:p>
          <a:p>
            <a:pPr eaLnBrk="1" hangingPunct="1"/>
            <a:endParaRPr lang="en-US" sz="20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8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8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999</TotalTime>
  <Words>464</Words>
  <Application>Microsoft Office PowerPoint</Application>
  <PresentationFormat>On-screen Show (4:3)</PresentationFormat>
  <Paragraphs>97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Wingdings</vt:lpstr>
      <vt:lpstr>Wingdings 2</vt:lpstr>
      <vt:lpstr>Wingdings 3</vt:lpstr>
      <vt:lpstr>Default Design</vt:lpstr>
      <vt:lpstr>Chapter  15 Basic Version</vt:lpstr>
      <vt:lpstr>Outline</vt:lpstr>
      <vt:lpstr>Slide 3</vt:lpstr>
      <vt:lpstr>Advertising Strategies</vt:lpstr>
      <vt:lpstr>Advertising Messages</vt:lpstr>
      <vt:lpstr>Advertising Appeals</vt:lpstr>
      <vt:lpstr>Media Selection</vt:lpstr>
      <vt:lpstr>Media Scheduling</vt:lpstr>
      <vt:lpstr>Public Relations</vt:lpstr>
      <vt:lpstr>Slide 10</vt:lpstr>
      <vt:lpstr>Slide 11</vt:lpstr>
      <vt:lpstr>Slide 12</vt:lpstr>
      <vt:lpstr>Slide 13</vt:lpstr>
      <vt:lpstr>THANK YOU For Your Time!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16</dc:title>
  <dc:subject>Advertising and Public Relations</dc:subject>
  <dc:creator/>
  <cp:lastModifiedBy>weaverd</cp:lastModifiedBy>
  <cp:revision>118</cp:revision>
  <dcterms:created xsi:type="dcterms:W3CDTF">2003-03-31T04:59:45Z</dcterms:created>
  <dcterms:modified xsi:type="dcterms:W3CDTF">2009-11-24T20:38:37Z</dcterms:modified>
</cp:coreProperties>
</file>