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7" r:id="rId3"/>
    <p:sldId id="260" r:id="rId4"/>
    <p:sldId id="318" r:id="rId5"/>
    <p:sldId id="276" r:id="rId6"/>
    <p:sldId id="342" r:id="rId7"/>
    <p:sldId id="296" r:id="rId8"/>
    <p:sldId id="301" r:id="rId9"/>
    <p:sldId id="303" r:id="rId10"/>
    <p:sldId id="34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3" autoAdjust="0"/>
    <p:restoredTop sz="94627" autoAdjust="0"/>
  </p:normalViewPr>
  <p:slideViewPr>
    <p:cSldViewPr>
      <p:cViewPr varScale="1">
        <p:scale>
          <a:sx n="70" d="100"/>
          <a:sy n="70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6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D3C590-7C13-4A96-9D29-572C5A2A9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50CAA0-D2E3-4E8E-AE47-B4DF5002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1033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34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7" name="Rectangle 10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6670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D36EB4CC-CE33-40DC-A1F5-9862A3085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DFAF562D-126F-467C-9FC7-2891D0FBE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5BDFF69E-0B27-4496-9C8E-78D5B51D2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1D99B9DD-6867-400B-AD0E-30037F39E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58F5090A-55E7-44CC-A561-4453D2A84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1F642471-DE24-495B-80E1-38418EBE5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8CE43D9C-3983-45BF-B447-B9F21DA3A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66A2BEB9-EBA0-4A9D-9325-8B69C0336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32C4B065-5419-42FF-9295-9787F5994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653CBE4D-5648-4D0D-A488-4A4457F32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14-</a:t>
            </a:r>
            <a:fld id="{AA278A5A-7A49-42B6-9AEF-437B18C45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14-</a:t>
            </a:r>
            <a:fld id="{E235C205-1AB0-4E18-A0DD-3C4FCCFD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286000" y="66294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effectLst/>
              </a:rPr>
              <a:t>Chapter 14</a:t>
            </a:r>
            <a:br>
              <a:rPr lang="en-US" sz="4800" smtClean="0">
                <a:solidFill>
                  <a:schemeClr val="bg1"/>
                </a:solidFill>
                <a:effectLst/>
              </a:rPr>
            </a:br>
            <a:r>
              <a:rPr lang="en-US" sz="2000" smtClean="0">
                <a:solidFill>
                  <a:schemeClr val="bg1"/>
                </a:solidFill>
                <a:effectLst/>
              </a:rPr>
              <a:t>Basic Version</a:t>
            </a:r>
            <a:endParaRPr lang="en-US" sz="4800" smtClean="0">
              <a:solidFill>
                <a:schemeClr val="bg1"/>
              </a:solidFill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95600"/>
            <a:ext cx="4648200" cy="3124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effectLst/>
              </a:rPr>
              <a:t>Integrated Marketing Communications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Documents and Settings\weaverd\Local Settings\Temporary Internet Files\Content.IE5\0XUZ0TU3\MPj040159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573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5791200" cy="609600"/>
          </a:xfrm>
        </p:spPr>
        <p:txBody>
          <a:bodyPr/>
          <a:lstStyle/>
          <a:p>
            <a:r>
              <a:rPr lang="en-US" sz="3600" dirty="0" smtClean="0"/>
              <a:t>Thank You For Your Time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14-</a:t>
            </a:r>
            <a:fld id="{1D99B9DD-6867-400B-AD0E-30037F39EC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1EC3326E-7B2D-4929-B1B4-216C6315DCA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533400"/>
          </a:xfrm>
        </p:spPr>
        <p:txBody>
          <a:bodyPr/>
          <a:lstStyle/>
          <a:p>
            <a:pPr algn="l" eaLnBrk="1" hangingPunct="1"/>
            <a:r>
              <a:rPr lang="en-US" dirty="0" smtClean="0">
                <a:effectLst/>
              </a:rPr>
              <a:t>Outline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Promotion, marketing communications and IMC defined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AIDA concept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The promotional mix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Direct marketing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Optimal promotional mix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Push and Pull Strategies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US" sz="2000" dirty="0" smtClean="0"/>
              <a:t>Budgeting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US" sz="20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8098D682-8161-4953-ABCD-ADF1F3F814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153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Promotion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/>
              <a:t>Function </a:t>
            </a:r>
            <a:r>
              <a:rPr lang="en-US" dirty="0"/>
              <a:t>of informing, persuading, and influencing the consumer’s purchase decision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Marketing </a:t>
            </a:r>
            <a:r>
              <a:rPr lang="en-US" b="1" dirty="0" smtClean="0">
                <a:solidFill>
                  <a:srgbClr val="FF0000"/>
                </a:solidFill>
              </a:rPr>
              <a:t>communications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Transmission </a:t>
            </a:r>
            <a:r>
              <a:rPr lang="en-US" dirty="0"/>
              <a:t>from a sender to a receiver of a message dealing with the buyer-seller relationship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Integrated marketing communications (IMC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Coordination </a:t>
            </a:r>
            <a:r>
              <a:rPr lang="en-US" dirty="0"/>
              <a:t>of all promotional activities to produce a unified, customer- focused promotional </a:t>
            </a:r>
            <a:r>
              <a:rPr lang="en-US" dirty="0" smtClean="0"/>
              <a:t>message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09E5CCCC-C463-4C45-93AA-5F9E9F6167E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AIDA concept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(Attention-Interest-Desire-Action) – an explanation of the steps through which an individual reaches a purchase decision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Sender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Encoding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Channel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Decoding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Response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Feedback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Noise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CE7B64FC-91FF-43B5-93E4-9DC26A28B7A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Elements of the Promotional Mix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696200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Promotional mix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Subset of the marketing mix in which marketers attempt to achieve the optimal blending of the elements of personal and non-personal selling to achieve promotional objectives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Personal selling, advertising, and sales promotion usually account for the bulk of a firm’s promotional expenditures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E459A376-58A8-4878-A608-B35676D3338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467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Direct Marketing Communications Channels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Direct mail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Catalogues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Telemarketing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Direct marketing via broadcast channels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Electronic direct marketing channels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136197A7-5D74-4DF0-8D76-A43C10487F2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Developing an Optimal Promotional Mix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315200" cy="4038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Factors that influence the effectiveness of a promotional to mix: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Nature of the market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Nature of the product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Stage in the product life-cycle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Price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Funds available for promotion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EEEBEB48-694E-43B1-9FFF-610E4A4291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144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Pulling and Pushing Promotional Strategies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Pulling strategy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Promotional effort by a seller to stimulate demand among final users, who will then exert pressure on the distribution channel to carry the good or service, pulling it though the marketing channel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Often a reliance on advertising and sales promotion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Pushing strategy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Promotional effort by a seller to members of the marketing channel intended to stimulate personal selling of the good or service, thereby pushing it through the marketing channel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14-</a:t>
            </a:r>
            <a:fld id="{E297FCC2-7FFD-4641-9DC2-73E4A54B3CA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772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Budgeting for Promotional Strategy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239000" cy="43434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Percentage-of-sales method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Fixed-sum-per-unit method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Meeting competition method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Task-objective method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313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Chapter 14 Basic Version</vt:lpstr>
      <vt:lpstr>Outline</vt:lpstr>
      <vt:lpstr>Slide 3</vt:lpstr>
      <vt:lpstr>Slide 4</vt:lpstr>
      <vt:lpstr>Elements of the Promotional Mix</vt:lpstr>
      <vt:lpstr>Slide 6</vt:lpstr>
      <vt:lpstr>Developing an Optimal Promotional Mix</vt:lpstr>
      <vt:lpstr>Pulling and Pushing Promotional Strategies</vt:lpstr>
      <vt:lpstr>Budgeting for Promotional Strategy</vt:lpstr>
      <vt:lpstr>Thank You For Your Time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</dc:title>
  <dc:subject>Integrated Marketing Communications</dc:subject>
  <dc:creator/>
  <cp:lastModifiedBy>weaverd</cp:lastModifiedBy>
  <cp:revision>120</cp:revision>
  <dcterms:created xsi:type="dcterms:W3CDTF">2003-03-31T04:59:45Z</dcterms:created>
  <dcterms:modified xsi:type="dcterms:W3CDTF">2009-11-24T19:46:19Z</dcterms:modified>
</cp:coreProperties>
</file>