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9" r:id="rId2"/>
    <p:sldId id="257" r:id="rId3"/>
    <p:sldId id="260" r:id="rId4"/>
    <p:sldId id="318" r:id="rId5"/>
    <p:sldId id="276" r:id="rId6"/>
    <p:sldId id="342" r:id="rId7"/>
    <p:sldId id="296" r:id="rId8"/>
    <p:sldId id="301" r:id="rId9"/>
    <p:sldId id="303" r:id="rId10"/>
    <p:sldId id="343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tkinson" initials="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B00"/>
    <a:srgbClr val="FF3300"/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413" autoAdjust="0"/>
    <p:restoredTop sz="94627" autoAdjust="0"/>
  </p:normalViewPr>
  <p:slideViewPr>
    <p:cSldViewPr>
      <p:cViewPr varScale="1">
        <p:scale>
          <a:sx n="70" d="100"/>
          <a:sy n="70" d="100"/>
        </p:scale>
        <p:origin x="-14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1716" y="-54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6D3C590-7C13-4A96-9D29-572C5A2A98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E50CAA0-D2E3-4E8E-AE47-B4DF5002B5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bg>
      <p:bgPr>
        <a:gradFill rotWithShape="0">
          <a:gsLst>
            <a:gs pos="0">
              <a:srgbClr val="008000"/>
            </a:gs>
            <a:gs pos="100000">
              <a:srgbClr val="003B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32"/>
          <p:cNvGrpSpPr>
            <a:grpSpLocks/>
          </p:cNvGrpSpPr>
          <p:nvPr userDrawn="1"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1033"/>
            <p:cNvSpPr>
              <a:spLocks noChangeArrowheads="1"/>
            </p:cNvSpPr>
            <p:nvPr userDrawn="1"/>
          </p:nvSpPr>
          <p:spPr bwMode="auto">
            <a:xfrm>
              <a:off x="0" y="4205"/>
              <a:ext cx="5760" cy="11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1034"/>
            <p:cNvSpPr txBox="1">
              <a:spLocks noChangeArrowheads="1"/>
            </p:cNvSpPr>
            <p:nvPr userDrawn="1"/>
          </p:nvSpPr>
          <p:spPr bwMode="auto">
            <a:xfrm>
              <a:off x="1500" y="4229"/>
              <a:ext cx="2736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tIns="0" bIns="0"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900"/>
                <a:t>Copyright © 2010 by Nelson Education Ltd.</a:t>
              </a:r>
            </a:p>
          </p:txBody>
        </p:sp>
        <p:sp>
          <p:nvSpPr>
            <p:cNvPr id="7" name="Rectangle 1035"/>
            <p:cNvSpPr>
              <a:spLocks noChangeArrowheads="1"/>
            </p:cNvSpPr>
            <p:nvPr userDrawn="1"/>
          </p:nvSpPr>
          <p:spPr bwMode="auto">
            <a:xfrm>
              <a:off x="0" y="0"/>
              <a:ext cx="5760" cy="4191"/>
            </a:xfrm>
            <a:prstGeom prst="rect">
              <a:avLst/>
            </a:prstGeom>
            <a:noFill/>
            <a:ln w="63500">
              <a:solidFill>
                <a:srgbClr val="00FF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pic>
        <p:nvPicPr>
          <p:cNvPr id="8" name="Picture 9" descr="Contemporary Mktg 2CE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62600" y="2667000"/>
            <a:ext cx="2968625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Rectangle 1027"/>
          <p:cNvSpPr>
            <a:spLocks noGrp="1" noChangeArrowheads="1"/>
          </p:cNvSpPr>
          <p:nvPr>
            <p:ph type="ctrTitle"/>
          </p:nvPr>
        </p:nvSpPr>
        <p:spPr>
          <a:xfrm>
            <a:off x="762000" y="609600"/>
            <a:ext cx="7772400" cy="11430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</a:t>
            </a:r>
          </a:p>
        </p:txBody>
      </p:sp>
      <p:sp>
        <p:nvSpPr>
          <p:cNvPr id="9220" name="Rectangle 1028"/>
          <p:cNvSpPr>
            <a:spLocks noGrp="1" noChangeArrowheads="1"/>
          </p:cNvSpPr>
          <p:nvPr>
            <p:ph type="subTitle" idx="1"/>
          </p:nvPr>
        </p:nvSpPr>
        <p:spPr>
          <a:xfrm>
            <a:off x="762000" y="2209800"/>
            <a:ext cx="4800600" cy="38100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4000"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autoUpdateAnimBg="0"/>
      <p:bldP spid="9220" grpId="0" build="p" autoUpdateAnimBg="0" advAuto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14-</a:t>
            </a:r>
            <a:fld id="{D36EB4CC-CE33-40DC-A1F5-9862A3085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19900" y="228600"/>
            <a:ext cx="209550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228600"/>
            <a:ext cx="6134100" cy="4953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14-</a:t>
            </a:r>
            <a:fld id="{DFAF562D-126F-467C-9FC7-2891D0FBE6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3820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0668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0668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14-</a:t>
            </a:r>
            <a:fld id="{5BDFF69E-0B27-4496-9C8E-78D5B51D23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14-</a:t>
            </a:r>
            <a:fld id="{1D99B9DD-6867-400B-AD0E-30037F39EC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14-</a:t>
            </a:r>
            <a:fld id="{58F5090A-55E7-44CC-A561-4453D2A84D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066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066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14-</a:t>
            </a:r>
            <a:fld id="{1F642471-DE24-495B-80E1-38418EBE56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14-</a:t>
            </a:r>
            <a:fld id="{8CE43D9C-3983-45BF-B447-B9F21DA3AD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14-</a:t>
            </a:r>
            <a:fld id="{66A2BEB9-EBA0-4A9D-9325-8B69C03369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14-</a:t>
            </a:r>
            <a:fld id="{32C4B065-5419-42FF-9295-9787F5994C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14-</a:t>
            </a:r>
            <a:fld id="{653CBE4D-5648-4D0D-A488-4A4457F32A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14-</a:t>
            </a:r>
            <a:fld id="{AA278A5A-7A49-42B6-9AEF-437B18C457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8382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066800"/>
            <a:ext cx="7772400" cy="41148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82000" y="6553200"/>
            <a:ext cx="762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r>
              <a:rPr lang="en-US"/>
              <a:t>14-</a:t>
            </a:r>
            <a:fld id="{E235C205-1AB0-4E18-A0DD-3C4FCCFD97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8" name="Rectangle 14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63500">
            <a:solidFill>
              <a:srgbClr val="00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9" name="Text Box 15"/>
          <p:cNvSpPr txBox="1">
            <a:spLocks noChangeArrowheads="1"/>
          </p:cNvSpPr>
          <p:nvPr userDrawn="1"/>
        </p:nvSpPr>
        <p:spPr bwMode="auto">
          <a:xfrm>
            <a:off x="2286000" y="6629400"/>
            <a:ext cx="44958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tIns="0" bIns="0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900"/>
              <a:t>Copyright © 2010 by Nelson Education Ltd.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2" grpId="0"/>
      <p:bldP spid="1034" grpId="0" uiExpand="1" build="p">
        <p:tmplLst>
          <p:tmpl lvl="1">
            <p:tnLst>
              <p:par>
                <p:cTn presetID="44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3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34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3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3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4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3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34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3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3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4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3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34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3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3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4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3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34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3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3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4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3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34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3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3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Font typeface="Wingdings" pitchFamily="2" charset="2"/>
        <a:buChar char="ü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Font typeface="Wingdings" pitchFamily="2" charset="2"/>
        <a:buChar char="w"/>
        <a:defRPr sz="28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Font typeface="Wingdings 2" pitchFamily="18" charset="2"/>
        <a:buChar char=""/>
        <a:defRPr sz="28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Font typeface="Wingdings 3" pitchFamily="18" charset="2"/>
        <a:buChar char="¬"/>
        <a:defRPr sz="28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FF3300"/>
        </a:buClr>
        <a:buFont typeface="Wingdings 3" pitchFamily="18" charset="2"/>
        <a:buChar char="¬"/>
        <a:defRPr sz="28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FF3300"/>
        </a:buClr>
        <a:buFont typeface="Wingdings 3" pitchFamily="18" charset="2"/>
        <a:buChar char="¬"/>
        <a:defRPr sz="28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FF3300"/>
        </a:buClr>
        <a:buFont typeface="Wingdings 3" pitchFamily="18" charset="2"/>
        <a:buChar char="¬"/>
        <a:defRPr sz="28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FF3300"/>
        </a:buClr>
        <a:buFont typeface="Wingdings 3" pitchFamily="18" charset="2"/>
        <a:buChar char="¬"/>
        <a:defRPr sz="28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8000"/>
            </a:gs>
            <a:gs pos="100000">
              <a:srgbClr val="003B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772400" cy="1143000"/>
          </a:xfrm>
        </p:spPr>
        <p:txBody>
          <a:bodyPr/>
          <a:lstStyle/>
          <a:p>
            <a:pPr eaLnBrk="1" hangingPunct="1"/>
            <a:r>
              <a:rPr lang="en-US" sz="4800" smtClean="0">
                <a:solidFill>
                  <a:schemeClr val="bg1"/>
                </a:solidFill>
                <a:effectLst/>
              </a:rPr>
              <a:t>Chapter 14</a:t>
            </a:r>
            <a:br>
              <a:rPr lang="en-US" sz="4800" smtClean="0">
                <a:solidFill>
                  <a:schemeClr val="bg1"/>
                </a:solidFill>
                <a:effectLst/>
              </a:rPr>
            </a:br>
            <a:r>
              <a:rPr lang="en-US" sz="2000" smtClean="0">
                <a:solidFill>
                  <a:schemeClr val="bg1"/>
                </a:solidFill>
                <a:effectLst/>
              </a:rPr>
              <a:t>Basic Version</a:t>
            </a:r>
            <a:endParaRPr lang="en-US" sz="4800" smtClean="0">
              <a:solidFill>
                <a:schemeClr val="bg1"/>
              </a:solidFill>
              <a:effectLst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2895600"/>
            <a:ext cx="4648200" cy="31242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chemeClr val="bg1"/>
                </a:solidFill>
                <a:effectLst/>
              </a:rPr>
              <a:t>Integrated Marketing Communications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Documents and Settings\weaverd\Local Settings\Temporary Internet Files\Content.IE5\0XUZ0TU3\MPj0401599000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7573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5791200" cy="609600"/>
          </a:xfrm>
        </p:spPr>
        <p:txBody>
          <a:bodyPr/>
          <a:lstStyle/>
          <a:p>
            <a:r>
              <a:rPr lang="en-US" sz="3600" dirty="0" smtClean="0"/>
              <a:t>Thank You For Your Time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14-</a:t>
            </a:r>
            <a:fld id="{1D99B9DD-6867-400B-AD0E-30037F39ECA5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14-</a:t>
            </a:r>
            <a:fld id="{1EC3326E-7B2D-4929-B1B4-216C6315DCA1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8382000" cy="533400"/>
          </a:xfrm>
        </p:spPr>
        <p:txBody>
          <a:bodyPr/>
          <a:lstStyle/>
          <a:p>
            <a:pPr algn="l" eaLnBrk="1" hangingPunct="1"/>
            <a:r>
              <a:rPr lang="en-US" dirty="0" smtClean="0">
                <a:effectLst/>
              </a:rPr>
              <a:t>Outline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762000"/>
            <a:ext cx="8534400" cy="5638800"/>
          </a:xfrm>
        </p:spPr>
        <p:txBody>
          <a:bodyPr/>
          <a:lstStyle/>
          <a:p>
            <a:pPr marL="533400" indent="-533400" eaLnBrk="1" hangingPunct="1">
              <a:buClr>
                <a:srgbClr val="FF0000"/>
              </a:buClr>
              <a:buFont typeface="Arial" charset="0"/>
              <a:buAutoNum type="arabicPeriod"/>
            </a:pPr>
            <a:r>
              <a:rPr lang="en-US" sz="2000" dirty="0" smtClean="0"/>
              <a:t>Promotion, marketing communications and IMC defined</a:t>
            </a:r>
          </a:p>
          <a:p>
            <a:pPr marL="533400" indent="-533400" eaLnBrk="1" hangingPunct="1">
              <a:buClr>
                <a:srgbClr val="FF0000"/>
              </a:buClr>
              <a:buFont typeface="Arial" charset="0"/>
              <a:buAutoNum type="arabicPeriod"/>
            </a:pPr>
            <a:r>
              <a:rPr lang="en-US" sz="2000" dirty="0" smtClean="0"/>
              <a:t>AIDA concept</a:t>
            </a:r>
          </a:p>
          <a:p>
            <a:pPr marL="533400" indent="-533400" eaLnBrk="1" hangingPunct="1">
              <a:buClr>
                <a:srgbClr val="FF0000"/>
              </a:buClr>
              <a:buFont typeface="Arial" charset="0"/>
              <a:buAutoNum type="arabicPeriod"/>
            </a:pPr>
            <a:r>
              <a:rPr lang="en-US" sz="2000" dirty="0" smtClean="0"/>
              <a:t>The promotional mix</a:t>
            </a:r>
          </a:p>
          <a:p>
            <a:pPr marL="533400" indent="-533400" eaLnBrk="1" hangingPunct="1">
              <a:buClr>
                <a:srgbClr val="FF0000"/>
              </a:buClr>
              <a:buFont typeface="Arial" charset="0"/>
              <a:buAutoNum type="arabicPeriod"/>
            </a:pPr>
            <a:r>
              <a:rPr lang="en-US" sz="2000" dirty="0" smtClean="0"/>
              <a:t>Direct marketing</a:t>
            </a:r>
          </a:p>
          <a:p>
            <a:pPr marL="533400" indent="-533400" eaLnBrk="1" hangingPunct="1">
              <a:buClr>
                <a:srgbClr val="FF0000"/>
              </a:buClr>
              <a:buFont typeface="Arial" charset="0"/>
              <a:buAutoNum type="arabicPeriod"/>
            </a:pPr>
            <a:r>
              <a:rPr lang="en-US" sz="2000" dirty="0" smtClean="0"/>
              <a:t>Optimal promotional mix</a:t>
            </a:r>
          </a:p>
          <a:p>
            <a:pPr marL="533400" indent="-533400" eaLnBrk="1" hangingPunct="1">
              <a:buClr>
                <a:srgbClr val="FF0000"/>
              </a:buClr>
              <a:buFont typeface="Arial" charset="0"/>
              <a:buAutoNum type="arabicPeriod"/>
            </a:pPr>
            <a:r>
              <a:rPr lang="en-US" sz="2000" dirty="0" smtClean="0"/>
              <a:t>Push and Pull Strategies</a:t>
            </a:r>
          </a:p>
          <a:p>
            <a:pPr marL="533400" indent="-533400" eaLnBrk="1" hangingPunct="1">
              <a:buClr>
                <a:srgbClr val="FF0000"/>
              </a:buClr>
              <a:buFont typeface="Arial" charset="0"/>
              <a:buAutoNum type="arabicPeriod"/>
            </a:pPr>
            <a:r>
              <a:rPr lang="en-US" sz="2000" dirty="0" smtClean="0"/>
              <a:t>Budgeting</a:t>
            </a:r>
          </a:p>
          <a:p>
            <a:pPr marL="533400" indent="-533400" eaLnBrk="1" hangingPunct="1">
              <a:buClr>
                <a:srgbClr val="FF0000"/>
              </a:buClr>
              <a:buFont typeface="Arial" charset="0"/>
              <a:buAutoNum type="arabicPeriod"/>
            </a:pPr>
            <a:endParaRPr lang="en-US" sz="2000" dirty="0" smtClean="0"/>
          </a:p>
          <a:p>
            <a:pPr marL="533400" indent="-533400" eaLnBrk="1" hangingPunct="1">
              <a:buClr>
                <a:srgbClr val="FF0000"/>
              </a:buClr>
              <a:buFont typeface="Arial" charset="0"/>
              <a:buAutoNum type="arabicPeriod"/>
            </a:pPr>
            <a:endParaRPr lang="en-US" sz="20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14-</a:t>
            </a:r>
            <a:fld id="{8098D682-8161-4953-ABCD-ADF1F3F81446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066800"/>
            <a:ext cx="8153400" cy="5410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b="1" dirty="0" smtClean="0">
                <a:solidFill>
                  <a:srgbClr val="FF0000"/>
                </a:solidFill>
              </a:rPr>
              <a:t>Promotion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smtClean="0"/>
              <a:t>Function </a:t>
            </a:r>
            <a:r>
              <a:rPr lang="en-US" dirty="0"/>
              <a:t>of informing, persuading, and influencing the consumer’s purchase decision</a:t>
            </a:r>
          </a:p>
          <a:p>
            <a:pPr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b="1" dirty="0">
                <a:solidFill>
                  <a:srgbClr val="FF0000"/>
                </a:solidFill>
              </a:rPr>
              <a:t>Marketing </a:t>
            </a:r>
            <a:r>
              <a:rPr lang="en-US" b="1" dirty="0" smtClean="0">
                <a:solidFill>
                  <a:srgbClr val="FF0000"/>
                </a:solidFill>
              </a:rPr>
              <a:t>communications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Transmission </a:t>
            </a:r>
            <a:r>
              <a:rPr lang="en-US" dirty="0"/>
              <a:t>from a sender to a receiver of a message dealing with the buyer-seller relationship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Tx/>
              <a:buFont typeface="Arial" pitchFamily="34" charset="0"/>
              <a:buChar char="•"/>
              <a:defRPr/>
            </a:pPr>
            <a:r>
              <a:rPr lang="en-US" b="1" dirty="0">
                <a:solidFill>
                  <a:srgbClr val="FF0000"/>
                </a:solidFill>
              </a:rPr>
              <a:t>Integrated marketing communications (IMC</a:t>
            </a:r>
            <a:r>
              <a:rPr lang="en-US" b="1" dirty="0" smtClean="0">
                <a:solidFill>
                  <a:srgbClr val="FF0000"/>
                </a:solidFill>
              </a:rPr>
              <a:t>) </a:t>
            </a:r>
            <a:r>
              <a:rPr lang="en-US" dirty="0" smtClean="0"/>
              <a:t>Coordination </a:t>
            </a:r>
            <a:r>
              <a:rPr lang="en-US" dirty="0"/>
              <a:t>of all promotional activities to produce a unified, customer- focused promotional </a:t>
            </a:r>
            <a:r>
              <a:rPr lang="en-US" dirty="0" smtClean="0"/>
              <a:t>message</a:t>
            </a:r>
            <a:endParaRPr lang="en-US" dirty="0"/>
          </a:p>
          <a:p>
            <a:pPr eaLnBrk="1" hangingPunct="1">
              <a:lnSpc>
                <a:spcPct val="90000"/>
              </a:lnSpc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14-</a:t>
            </a:r>
            <a:fld id="{09E5CCCC-C463-4C45-93AA-5F9E9F6167ED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066800"/>
            <a:ext cx="77724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b="1" smtClean="0">
                <a:solidFill>
                  <a:srgbClr val="FF0000"/>
                </a:solidFill>
              </a:rPr>
              <a:t>AIDA concept</a:t>
            </a:r>
            <a:r>
              <a:rPr lang="en-US" smtClean="0">
                <a:solidFill>
                  <a:srgbClr val="FF0000"/>
                </a:solidFill>
              </a:rPr>
              <a:t> </a:t>
            </a:r>
            <a:r>
              <a:rPr lang="en-US" smtClean="0"/>
              <a:t>(Attention-Interest-Desire-Action) – an explanation of the steps through which an individual reaches a purchase decision</a:t>
            </a:r>
          </a:p>
          <a:p>
            <a:pPr lvl="1"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smtClean="0"/>
              <a:t>Sender</a:t>
            </a:r>
          </a:p>
          <a:p>
            <a:pPr lvl="1"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smtClean="0"/>
              <a:t>Encoding</a:t>
            </a:r>
          </a:p>
          <a:p>
            <a:pPr lvl="1"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smtClean="0"/>
              <a:t>Channel</a:t>
            </a:r>
          </a:p>
          <a:p>
            <a:pPr lvl="1"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smtClean="0"/>
              <a:t>Decoding</a:t>
            </a:r>
          </a:p>
          <a:p>
            <a:pPr lvl="1"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smtClean="0"/>
              <a:t>Response</a:t>
            </a:r>
          </a:p>
          <a:p>
            <a:pPr lvl="1"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smtClean="0"/>
              <a:t>Feedback</a:t>
            </a:r>
          </a:p>
          <a:p>
            <a:pPr lvl="1"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smtClean="0"/>
              <a:t>Noise</a:t>
            </a:r>
          </a:p>
        </p:txBody>
      </p:sp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14-</a:t>
            </a:r>
            <a:fld id="{CE7B64FC-91FF-43B5-93E4-9DC26A28B7A5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mtClean="0">
                <a:effectLst/>
              </a:rPr>
              <a:t>Elements of the Promotional Mix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066800"/>
            <a:ext cx="7696200" cy="4876800"/>
          </a:xfrm>
        </p:spPr>
        <p:txBody>
          <a:bodyPr/>
          <a:lstStyle/>
          <a:p>
            <a:pPr eaLnBrk="1" hangingPunct="1">
              <a:buFont typeface="Arial" charset="0"/>
              <a:buChar char="•"/>
            </a:pPr>
            <a:r>
              <a:rPr lang="en-US" b="1" smtClean="0">
                <a:solidFill>
                  <a:srgbClr val="FF0000"/>
                </a:solidFill>
              </a:rPr>
              <a:t>Promotional mix</a:t>
            </a:r>
            <a:r>
              <a:rPr lang="en-US" smtClean="0">
                <a:solidFill>
                  <a:srgbClr val="FF0000"/>
                </a:solidFill>
              </a:rPr>
              <a:t> </a:t>
            </a:r>
            <a:r>
              <a:rPr lang="en-US" smtClean="0"/>
              <a:t>Subset of the marketing mix in which marketers attempt to achieve the optimal blending of the elements of personal and non-personal selling to achieve promotional objectives</a:t>
            </a:r>
          </a:p>
          <a:p>
            <a:pPr eaLnBrk="1" hangingPunct="1">
              <a:buFont typeface="Arial" charset="0"/>
              <a:buChar char="•"/>
            </a:pPr>
            <a:r>
              <a:rPr lang="en-US" smtClean="0"/>
              <a:t>Personal selling, advertising, and sales promotion usually account for the bulk of a firm’s promotional expenditures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14-</a:t>
            </a:r>
            <a:fld id="{E459A376-58A8-4878-A608-B35676D33385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066800"/>
            <a:ext cx="7467600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>
                <a:solidFill>
                  <a:srgbClr val="0070C0"/>
                </a:solidFill>
              </a:rPr>
              <a:t>Direct Marketing Communications Channels</a:t>
            </a:r>
          </a:p>
          <a:p>
            <a:pPr eaLnBrk="1" hangingPunct="1">
              <a:buFont typeface="Arial" charset="0"/>
              <a:buChar char="•"/>
            </a:pPr>
            <a:r>
              <a:rPr lang="en-US" smtClean="0"/>
              <a:t>Direct mail</a:t>
            </a:r>
          </a:p>
          <a:p>
            <a:pPr eaLnBrk="1" hangingPunct="1">
              <a:buFont typeface="Arial" charset="0"/>
              <a:buChar char="•"/>
            </a:pPr>
            <a:r>
              <a:rPr lang="en-US" smtClean="0"/>
              <a:t>Catalogues</a:t>
            </a:r>
          </a:p>
          <a:p>
            <a:pPr eaLnBrk="1" hangingPunct="1">
              <a:buFont typeface="Arial" charset="0"/>
              <a:buChar char="•"/>
            </a:pPr>
            <a:r>
              <a:rPr lang="en-US" smtClean="0"/>
              <a:t>Telemarketing</a:t>
            </a:r>
          </a:p>
          <a:p>
            <a:pPr eaLnBrk="1" hangingPunct="1">
              <a:buFont typeface="Arial" charset="0"/>
              <a:buChar char="•"/>
            </a:pPr>
            <a:r>
              <a:rPr lang="en-US" smtClean="0"/>
              <a:t>Direct marketing via broadcast channels</a:t>
            </a:r>
          </a:p>
          <a:p>
            <a:pPr eaLnBrk="1" hangingPunct="1">
              <a:buFont typeface="Arial" charset="0"/>
              <a:buChar char="•"/>
            </a:pPr>
            <a:r>
              <a:rPr lang="en-US" smtClean="0"/>
              <a:t>Electronic direct marketing channels</a:t>
            </a:r>
          </a:p>
        </p:txBody>
      </p:sp>
    </p:spTree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14-</a:t>
            </a:r>
            <a:fld id="{136197A7-5D74-4DF0-8D76-A43C10487F2F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mtClean="0">
                <a:effectLst/>
              </a:rPr>
              <a:t>Developing an Optimal Promotional Mix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371600"/>
            <a:ext cx="7315200" cy="4038600"/>
          </a:xfrm>
        </p:spPr>
        <p:txBody>
          <a:bodyPr/>
          <a:lstStyle/>
          <a:p>
            <a:pPr eaLnBrk="1" hangingPunct="1">
              <a:buFont typeface="Arial" charset="0"/>
              <a:buChar char="•"/>
            </a:pPr>
            <a:r>
              <a:rPr lang="en-US" smtClean="0"/>
              <a:t>Factors that influence the effectiveness of a promotional to mix: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smtClean="0"/>
              <a:t>Nature of the market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smtClean="0"/>
              <a:t>Nature of the product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smtClean="0"/>
              <a:t>Stage in the product life-cycle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smtClean="0"/>
              <a:t>Price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smtClean="0"/>
              <a:t>Funds available for promotion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14-</a:t>
            </a:r>
            <a:fld id="{EEEBEB48-694E-43B1-9FFF-610E4A429191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382000" cy="914400"/>
          </a:xfrm>
        </p:spPr>
        <p:txBody>
          <a:bodyPr/>
          <a:lstStyle/>
          <a:p>
            <a:pPr algn="l" eaLnBrk="1" hangingPunct="1"/>
            <a:r>
              <a:rPr lang="en-US" smtClean="0">
                <a:effectLst/>
              </a:rPr>
              <a:t>Pulling and Pushing Promotional Strategies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382000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b="1" smtClean="0">
                <a:solidFill>
                  <a:srgbClr val="FF0000"/>
                </a:solidFill>
              </a:rPr>
              <a:t>Pulling strategy</a:t>
            </a:r>
            <a:r>
              <a:rPr lang="en-US" smtClean="0">
                <a:solidFill>
                  <a:srgbClr val="FF0000"/>
                </a:solidFill>
              </a:rPr>
              <a:t> </a:t>
            </a:r>
            <a:r>
              <a:rPr lang="en-US" smtClean="0"/>
              <a:t>Promotional effort by a seller to stimulate demand among final users, who will then exert pressure on the distribution channel to carry the good or service, pulling it though the marketing channel</a:t>
            </a:r>
          </a:p>
          <a:p>
            <a:pPr lvl="1"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smtClean="0"/>
              <a:t>Often a reliance on advertising and sales promotion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b="1" smtClean="0">
                <a:solidFill>
                  <a:srgbClr val="FF0000"/>
                </a:solidFill>
              </a:rPr>
              <a:t>Pushing strategy</a:t>
            </a:r>
            <a:r>
              <a:rPr lang="en-US" smtClean="0">
                <a:solidFill>
                  <a:srgbClr val="FF0000"/>
                </a:solidFill>
              </a:rPr>
              <a:t> </a:t>
            </a:r>
            <a:r>
              <a:rPr lang="en-US" smtClean="0"/>
              <a:t>Promotional effort by a seller to members of the marketing channel intended to stimulate personal selling of the good or service, thereby pushing it through the marketing channel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14-</a:t>
            </a:r>
            <a:fld id="{E297FCC2-7FFD-4641-9DC2-73E4A54B3CAD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8077200" cy="609600"/>
          </a:xfrm>
        </p:spPr>
        <p:txBody>
          <a:bodyPr/>
          <a:lstStyle/>
          <a:p>
            <a:pPr algn="l" eaLnBrk="1" hangingPunct="1"/>
            <a:r>
              <a:rPr lang="en-US" smtClean="0">
                <a:effectLst/>
              </a:rPr>
              <a:t>Budgeting for Promotional Strategy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239000" cy="4343400"/>
          </a:xfrm>
        </p:spPr>
        <p:txBody>
          <a:bodyPr/>
          <a:lstStyle/>
          <a:p>
            <a:pPr eaLnBrk="1" hangingPunct="1">
              <a:buFont typeface="Arial" charset="0"/>
              <a:buChar char="•"/>
            </a:pPr>
            <a:r>
              <a:rPr lang="en-US" smtClean="0"/>
              <a:t>Percentage-of-sales method</a:t>
            </a:r>
          </a:p>
          <a:p>
            <a:pPr eaLnBrk="1" hangingPunct="1">
              <a:buFont typeface="Arial" charset="0"/>
              <a:buChar char="•"/>
            </a:pPr>
            <a:r>
              <a:rPr lang="en-US" smtClean="0"/>
              <a:t>Fixed-sum-per-unit method</a:t>
            </a:r>
          </a:p>
          <a:p>
            <a:pPr eaLnBrk="1" hangingPunct="1">
              <a:buFont typeface="Arial" charset="0"/>
              <a:buChar char="•"/>
            </a:pPr>
            <a:r>
              <a:rPr lang="en-US" smtClean="0"/>
              <a:t>Meeting competition method</a:t>
            </a:r>
          </a:p>
          <a:p>
            <a:pPr eaLnBrk="1" hangingPunct="1">
              <a:buFont typeface="Arial" charset="0"/>
              <a:buChar char="•"/>
            </a:pPr>
            <a:r>
              <a:rPr lang="en-US" smtClean="0"/>
              <a:t>Task-objective method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8000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80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efault Design 2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2628</TotalTime>
  <Words>313</Words>
  <Application>Microsoft Office PowerPoint</Application>
  <PresentationFormat>On-screen Show (4:3)</PresentationFormat>
  <Paragraphs>56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Default Design</vt:lpstr>
      <vt:lpstr>Chapter 14 Basic Version</vt:lpstr>
      <vt:lpstr>Outline</vt:lpstr>
      <vt:lpstr>Slide 3</vt:lpstr>
      <vt:lpstr>Slide 4</vt:lpstr>
      <vt:lpstr>Elements of the Promotional Mix</vt:lpstr>
      <vt:lpstr>Slide 6</vt:lpstr>
      <vt:lpstr>Developing an Optimal Promotional Mix</vt:lpstr>
      <vt:lpstr>Pulling and Pushing Promotional Strategies</vt:lpstr>
      <vt:lpstr>Budgeting for Promotional Strategy</vt:lpstr>
      <vt:lpstr>Thank You For Your Time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15</dc:title>
  <dc:subject>Integrated Marketing Communications</dc:subject>
  <dc:creator/>
  <cp:lastModifiedBy>weaverd</cp:lastModifiedBy>
  <cp:revision>120</cp:revision>
  <dcterms:created xsi:type="dcterms:W3CDTF">2003-03-31T04:59:45Z</dcterms:created>
  <dcterms:modified xsi:type="dcterms:W3CDTF">2009-11-24T19:46:19Z</dcterms:modified>
</cp:coreProperties>
</file>