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13" r:id="rId2"/>
    <p:sldId id="257" r:id="rId3"/>
    <p:sldId id="258" r:id="rId4"/>
    <p:sldId id="260" r:id="rId5"/>
    <p:sldId id="264" r:id="rId6"/>
    <p:sldId id="270" r:id="rId7"/>
    <p:sldId id="350" r:id="rId8"/>
    <p:sldId id="306" r:id="rId9"/>
    <p:sldId id="366" r:id="rId10"/>
    <p:sldId id="320" r:id="rId11"/>
    <p:sldId id="322" r:id="rId12"/>
    <p:sldId id="367" r:id="rId13"/>
    <p:sldId id="36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tkinson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00"/>
    <a:srgbClr val="FF3300"/>
    <a:srgbClr val="003399"/>
    <a:srgbClr val="0208FC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590" autoAdjust="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0"/>
    </p:cViewPr>
  </p:sorterViewPr>
  <p:notesViewPr>
    <p:cSldViewPr>
      <p:cViewPr varScale="1">
        <p:scale>
          <a:sx n="63" d="100"/>
          <a:sy n="63" d="100"/>
        </p:scale>
        <p:origin x="-144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1.xml"/><Relationship Id="rId2" Type="http://schemas.openxmlformats.org/officeDocument/2006/relationships/slide" Target="slides/slide10.xml"/><Relationship Id="rId1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0E1B15-8C57-4ABE-8810-46606926C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96F0A4B-0999-4942-AE43-7BA5C5749F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gradFill rotWithShape="0">
          <a:gsLst>
            <a:gs pos="0">
              <a:srgbClr val="008000"/>
            </a:gs>
            <a:gs pos="100000">
              <a:srgbClr val="003B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9"/>
            <p:cNvSpPr>
              <a:spLocks noChangeArrowheads="1"/>
            </p:cNvSpPr>
            <p:nvPr userDrawn="1"/>
          </p:nvSpPr>
          <p:spPr bwMode="auto">
            <a:xfrm>
              <a:off x="0" y="4205"/>
              <a:ext cx="5760" cy="1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10"/>
            <p:cNvSpPr txBox="1">
              <a:spLocks noChangeArrowheads="1"/>
            </p:cNvSpPr>
            <p:nvPr userDrawn="1"/>
          </p:nvSpPr>
          <p:spPr bwMode="auto">
            <a:xfrm>
              <a:off x="1500" y="4229"/>
              <a:ext cx="2736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0" bIns="0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900"/>
                <a:t>Copyright © 2010 by Nelson Education Ltd.</a:t>
              </a:r>
            </a:p>
          </p:txBody>
        </p:sp>
        <p:sp>
          <p:nvSpPr>
            <p:cNvPr id="7" name="Rectangle 11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191"/>
            </a:xfrm>
            <a:prstGeom prst="rect">
              <a:avLst/>
            </a:prstGeom>
            <a:noFill/>
            <a:ln w="63500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8" name="Picture 9" descr="Contemporary Mktg 2C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2700" y="2743200"/>
            <a:ext cx="296862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609600"/>
            <a:ext cx="7772400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209800"/>
            <a:ext cx="4800600" cy="3810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40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  <p:bldP spid="9220" grpId="0" build="p" autoUpdateAnimBg="0" advAuto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8-</a:t>
            </a:r>
            <a:fld id="{F5A9AF6A-83C9-4C1F-86DC-CFBFBBC07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228600"/>
            <a:ext cx="20955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134100" cy="495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8-</a:t>
            </a:r>
            <a:fld id="{8834366C-99FF-4BF8-BED1-0135DF85F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3820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0668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495800" y="10668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8-</a:t>
            </a:r>
            <a:fld id="{332968BD-C0C7-485B-BF4F-B696EF5C12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8-</a:t>
            </a:r>
            <a:fld id="{DF125654-4167-44CE-B6D4-38D3E7C12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8-</a:t>
            </a:r>
            <a:fld id="{ABD9CD7E-8F20-43DF-910A-E3AF27D84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066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066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8-</a:t>
            </a:r>
            <a:fld id="{16FB29D5-DA3C-47D0-8F1D-A0D7062A7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8-</a:t>
            </a:r>
            <a:fld id="{26838B67-02AF-4002-91A3-22ED48618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8-</a:t>
            </a:r>
            <a:fld id="{730E5E70-A854-4284-8B64-96D13C44EF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8-</a:t>
            </a:r>
            <a:fld id="{4A646B57-95BD-4FD8-B034-FF5850F8B7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8-</a:t>
            </a:r>
            <a:fld id="{5C92E0DE-A470-42ED-A58F-7536481CCF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8-</a:t>
            </a:r>
            <a:fld id="{77ADC6D2-09C6-419E-993A-33B987813C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838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066800"/>
            <a:ext cx="7772400" cy="4114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20100" y="6553200"/>
            <a:ext cx="723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/>
            </a:lvl1pPr>
          </a:lstStyle>
          <a:p>
            <a:pPr>
              <a:defRPr/>
            </a:pPr>
            <a:r>
              <a:rPr lang="en-US"/>
              <a:t>8-</a:t>
            </a:r>
            <a:fld id="{AA838F56-3B3A-41E5-B244-105A903A6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9" name="Rectangle 15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635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40" name="Text Box 16"/>
          <p:cNvSpPr txBox="1">
            <a:spLocks noChangeArrowheads="1"/>
          </p:cNvSpPr>
          <p:nvPr userDrawn="1"/>
        </p:nvSpPr>
        <p:spPr bwMode="auto">
          <a:xfrm>
            <a:off x="2438400" y="6553200"/>
            <a:ext cx="44958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00"/>
              <a:t>Copyright © 2010 by Nelson Education Ltd.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2" grpId="0"/>
      <p:bldP spid="1034" grpId="0" uiExpand="1" build="p">
        <p:tmplLst>
          <p:tmpl lvl="1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ü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w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 2" pitchFamily="18" charset="2"/>
        <a:buChar char="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nda.ca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800" dirty="0" smtClean="0">
                <a:solidFill>
                  <a:schemeClr val="bg1"/>
                </a:solidFill>
                <a:effectLst/>
              </a:rPr>
              <a:t>Chapter </a:t>
            </a:r>
            <a:r>
              <a:rPr lang="en-US" sz="4800" dirty="0" smtClean="0">
                <a:solidFill>
                  <a:schemeClr val="bg1"/>
                </a:solidFill>
                <a:effectLst/>
              </a:rPr>
              <a:t>8</a:t>
            </a:r>
            <a:endParaRPr lang="en-US" sz="4800" dirty="0" smtClean="0">
              <a:solidFill>
                <a:schemeClr val="bg1"/>
              </a:solidFill>
              <a:effectLst/>
            </a:endParaRPr>
          </a:p>
        </p:txBody>
      </p:sp>
      <p:sp>
        <p:nvSpPr>
          <p:cNvPr id="16386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0" y="1905000"/>
            <a:ext cx="5715000" cy="35052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  <a:effectLst/>
              </a:rPr>
              <a:t>Market Segmentation, Targeting, and </a:t>
            </a:r>
            <a:r>
              <a:rPr lang="en-US" dirty="0" smtClean="0">
                <a:solidFill>
                  <a:schemeClr val="bg1"/>
                </a:solidFill>
                <a:effectLst/>
              </a:rPr>
              <a:t>Positioning</a:t>
            </a:r>
          </a:p>
          <a:p>
            <a:pPr eaLnBrk="1" hangingPunct="1"/>
            <a:endParaRPr lang="en-US" sz="3600" dirty="0" smtClean="0">
              <a:solidFill>
                <a:schemeClr val="bg1"/>
              </a:solidFill>
              <a:effectLst/>
            </a:endParaRPr>
          </a:p>
          <a:p>
            <a:pPr eaLnBrk="1" hangingPunct="1"/>
            <a:r>
              <a:rPr lang="en-US" sz="3600" dirty="0" smtClean="0">
                <a:solidFill>
                  <a:schemeClr val="bg1"/>
                </a:solidFill>
                <a:effectLst/>
              </a:rPr>
              <a:t>with Duane Weaver</a:t>
            </a:r>
            <a:endParaRPr lang="en-US" sz="3600" dirty="0" smtClean="0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8-</a:t>
            </a:r>
            <a:fld id="{EB2FDDB2-206A-4C48-B180-1F592A0E26B8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762000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00B0F0"/>
                </a:solidFill>
              </a:rPr>
              <a:t>Selecting and Executing a Strategy</a:t>
            </a:r>
          </a:p>
          <a:p>
            <a:pPr eaLnBrk="1" hangingPunct="1">
              <a:buFont typeface="Arial" charset="0"/>
              <a:buChar char="•"/>
            </a:pPr>
            <a:r>
              <a:rPr lang="en-US" dirty="0" smtClean="0"/>
              <a:t>No single, best choice strategy suits all firms</a:t>
            </a:r>
          </a:p>
          <a:p>
            <a:pPr eaLnBrk="1" hangingPunct="1">
              <a:buFont typeface="Arial" charset="0"/>
              <a:buChar char="•"/>
            </a:pPr>
            <a:r>
              <a:rPr lang="en-US" dirty="0" smtClean="0"/>
              <a:t>Determinants of a market-specific strategy: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 smtClean="0"/>
              <a:t>Company resources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 smtClean="0"/>
              <a:t>Product homogeneity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 smtClean="0"/>
              <a:t>Stage in the product life-cycle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 smtClean="0"/>
              <a:t>Competitors’ strategy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8-</a:t>
            </a:r>
            <a:fld id="{F90CA85B-B78E-458F-9696-D706D873332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458200" cy="5715000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Positioning</a:t>
            </a:r>
            <a:r>
              <a:rPr lang="en-US" b="1" dirty="0" smtClean="0">
                <a:solidFill>
                  <a:srgbClr val="E54600"/>
                </a:solidFill>
              </a:rPr>
              <a:t> </a:t>
            </a:r>
            <a:r>
              <a:rPr lang="en-US" dirty="0"/>
              <a:t>Placing a product at a certain point or location within a market in the minds of prospective </a:t>
            </a:r>
            <a:r>
              <a:rPr lang="en-US" dirty="0" smtClean="0"/>
              <a:t>buyers</a:t>
            </a:r>
            <a:endParaRPr lang="en-US" dirty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Distinguishes </a:t>
            </a:r>
            <a:r>
              <a:rPr lang="en-US" dirty="0"/>
              <a:t>firm’s offerings from its competitors</a:t>
            </a:r>
            <a:r>
              <a:rPr lang="en-US" dirty="0" smtClean="0"/>
              <a:t>’</a:t>
            </a:r>
            <a:endParaRPr lang="en-US" dirty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May </a:t>
            </a:r>
            <a:r>
              <a:rPr lang="en-US" dirty="0"/>
              <a:t>develop a positioning map and reposition product as </a:t>
            </a:r>
            <a:r>
              <a:rPr lang="en-US" dirty="0" smtClean="0"/>
              <a:t>necessary</a:t>
            </a:r>
          </a:p>
          <a:p>
            <a:pPr marL="342900" lvl="1" indent="-342900" eaLnBrk="1" hangingPunct="1"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Positioning map </a:t>
            </a:r>
            <a:r>
              <a:rPr lang="en-US" dirty="0" smtClean="0"/>
              <a:t>Graphic illustration that shows differences in consumers’ perceptions of competing products</a:t>
            </a:r>
          </a:p>
          <a:p>
            <a:pPr marL="342900" lvl="1" indent="-342900" eaLnBrk="1" hangingPunct="1"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Reposition</a:t>
            </a:r>
            <a:r>
              <a:rPr lang="en-US" dirty="0" smtClean="0"/>
              <a:t> Marketing strategy to change the position of its product in consumers’ minds relative to the positions of competing products</a:t>
            </a:r>
            <a:endParaRPr lang="en-US" dirty="0"/>
          </a:p>
          <a:p>
            <a:pPr lvl="1" eaLnBrk="1" hangingPunct="1">
              <a:defRPr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81000"/>
            <a:ext cx="464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b="1" dirty="0" smtClean="0">
                <a:solidFill>
                  <a:srgbClr val="00B0F0"/>
                </a:solidFill>
              </a:rPr>
              <a:t>Market Positioning</a:t>
            </a:r>
            <a:endParaRPr lang="en-US" sz="36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8-</a:t>
            </a:r>
            <a:fld id="{F1E38BB2-644C-4E2C-8499-D782AF101CDF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28002" name="Text Box 3"/>
          <p:cNvSpPr txBox="1">
            <a:spLocks noChangeArrowheads="1"/>
          </p:cNvSpPr>
          <p:nvPr/>
        </p:nvSpPr>
        <p:spPr bwMode="auto">
          <a:xfrm>
            <a:off x="762000" y="304800"/>
            <a:ext cx="6096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B0F0"/>
                </a:solidFill>
              </a:rPr>
              <a:t>Hypothetical Positioning Map</a:t>
            </a:r>
            <a:r>
              <a:rPr lang="en-US" b="1" dirty="0"/>
              <a:t> </a:t>
            </a:r>
            <a:r>
              <a:rPr lang="en-US" sz="2400" b="1" dirty="0"/>
              <a:t>for Selected Retailers</a:t>
            </a:r>
          </a:p>
        </p:txBody>
      </p:sp>
      <p:pic>
        <p:nvPicPr>
          <p:cNvPr id="12800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219200"/>
            <a:ext cx="6248400" cy="5319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8-</a:t>
            </a:r>
            <a:fld id="{DCE14DF7-344F-4E7C-A96A-521555B190E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295400" y="1219200"/>
            <a:ext cx="6705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Thank You</a:t>
            </a:r>
          </a:p>
          <a:p>
            <a:pPr algn="ctr"/>
            <a:endParaRPr lang="en-US" dirty="0"/>
          </a:p>
          <a:p>
            <a:pPr algn="ctr"/>
            <a:r>
              <a:rPr lang="en-US" sz="4400" b="1" dirty="0" smtClean="0">
                <a:solidFill>
                  <a:srgbClr val="00B0F0"/>
                </a:solidFill>
              </a:rPr>
              <a:t>Go Forth And Segment!</a:t>
            </a:r>
            <a:endParaRPr lang="en-US" sz="4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8-</a:t>
            </a:r>
            <a:fld id="{E4064D97-5241-44E3-805B-090DA0C9079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600" dirty="0" smtClean="0">
                <a:solidFill>
                  <a:srgbClr val="00B0F0"/>
                </a:solidFill>
                <a:effectLst/>
              </a:rPr>
              <a:t>OUTLINE</a:t>
            </a:r>
            <a:endParaRPr lang="en-US" sz="3600" dirty="0" smtClean="0">
              <a:solidFill>
                <a:srgbClr val="00B0F0"/>
              </a:solidFill>
              <a:effectLst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10600" cy="5334000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CA" sz="2400" dirty="0" smtClean="0"/>
              <a:t>Definitions: Market &amp; Target Marketing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CA" sz="2400" dirty="0" smtClean="0"/>
              <a:t>Two Market Types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CA" sz="2400" dirty="0" smtClean="0"/>
              <a:t>Role of Market Segmentation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CA" sz="2400" dirty="0" smtClean="0"/>
              <a:t>Criteria For Effective Segmentation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CA" sz="2400" dirty="0" smtClean="0"/>
              <a:t>Segmenting Consumer Markets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CA" sz="2400" dirty="0" smtClean="0"/>
              <a:t>The Segmentation approach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CA" sz="2400" dirty="0" smtClean="0"/>
              <a:t>Market Segmentation Process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CA" sz="2400" dirty="0" smtClean="0"/>
              <a:t>Strategies For Reaching Target Markets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CA" sz="2400" dirty="0" smtClean="0"/>
              <a:t>Selecting a Strategy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CA" sz="2400" dirty="0" smtClean="0"/>
              <a:t>Market Positioning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CA" sz="2400" dirty="0" smtClean="0"/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8-</a:t>
            </a:r>
            <a:fld id="{3D39EF79-4779-45C8-B5EB-65ACE7963E7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95400"/>
            <a:ext cx="84582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Market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dirty="0" smtClean="0"/>
              <a:t>Group </a:t>
            </a:r>
            <a:r>
              <a:rPr lang="en-US" dirty="0" smtClean="0"/>
              <a:t>of people with sufficient purchasing power, authority, and willingness to buy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endParaRPr lang="en-US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Target market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dirty="0" smtClean="0"/>
              <a:t>Group </a:t>
            </a:r>
            <a:r>
              <a:rPr lang="en-US" dirty="0" smtClean="0"/>
              <a:t>of people to whom a firm decides to direct its marketing efforts and ultimately its goods and services</a:t>
            </a:r>
          </a:p>
          <a:p>
            <a:pPr lvl="2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 smtClean="0"/>
              <a:t>Allows firms to develop more efficient and effective marketing strategies</a:t>
            </a:r>
          </a:p>
          <a:p>
            <a:pPr lvl="2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 smtClean="0"/>
              <a:t>Marketers must study a market to segment and communicate with it effectively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04800" y="152400"/>
            <a:ext cx="88964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4000" b="1" dirty="0" smtClean="0">
                <a:solidFill>
                  <a:srgbClr val="00B0F0"/>
                </a:solidFill>
              </a:rPr>
              <a:t>Definitions:</a:t>
            </a:r>
            <a:r>
              <a:rPr lang="en-CA" sz="3600" b="1" dirty="0" smtClean="0">
                <a:solidFill>
                  <a:srgbClr val="00B0F0"/>
                </a:solidFill>
              </a:rPr>
              <a:t> Market &amp; Target Marketing</a:t>
            </a:r>
            <a:endParaRPr lang="en-US" sz="32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8-</a:t>
            </a:r>
            <a:fld id="{02289186-2F93-41E3-99F0-1E7AB2AADC0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600" dirty="0" smtClean="0">
                <a:solidFill>
                  <a:srgbClr val="00B0F0"/>
                </a:solidFill>
                <a:effectLst/>
              </a:rPr>
              <a:t>Two Market Types</a:t>
            </a:r>
            <a:endParaRPr lang="en-US" sz="3600" dirty="0" smtClean="0">
              <a:solidFill>
                <a:srgbClr val="00B0F0"/>
              </a:solidFill>
              <a:effectLst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305800" cy="5257800"/>
          </a:xfrm>
        </p:spPr>
        <p:txBody>
          <a:bodyPr/>
          <a:lstStyle/>
          <a:p>
            <a:pPr eaLnBrk="1" hangingPunct="1">
              <a:spcBef>
                <a:spcPct val="25000"/>
              </a:spcBef>
              <a:buFont typeface="Arial" charset="0"/>
              <a:buChar char="•"/>
            </a:pPr>
            <a:r>
              <a:rPr lang="en-US" b="1" smtClean="0">
                <a:solidFill>
                  <a:srgbClr val="FF0000"/>
                </a:solidFill>
              </a:rPr>
              <a:t>Consumer products</a:t>
            </a:r>
            <a:r>
              <a:rPr lang="en-US" b="1" i="1" smtClean="0">
                <a:solidFill>
                  <a:srgbClr val="FF0000"/>
                </a:solidFill>
              </a:rPr>
              <a:t> </a:t>
            </a:r>
            <a:r>
              <a:rPr lang="en-US" smtClean="0"/>
              <a:t>Goods or services purchased by an ultimate consumer for personal use</a:t>
            </a:r>
          </a:p>
          <a:p>
            <a:pPr eaLnBrk="1" hangingPunct="1">
              <a:spcBef>
                <a:spcPct val="25000"/>
              </a:spcBef>
              <a:buFont typeface="Arial" charset="0"/>
              <a:buChar char="•"/>
            </a:pPr>
            <a:r>
              <a:rPr lang="en-US" b="1" smtClean="0">
                <a:solidFill>
                  <a:srgbClr val="FF0000"/>
                </a:solidFill>
              </a:rPr>
              <a:t>Business products</a:t>
            </a:r>
            <a:r>
              <a:rPr lang="en-US" b="1" i="1" smtClean="0">
                <a:solidFill>
                  <a:srgbClr val="FF0000"/>
                </a:solidFill>
              </a:rPr>
              <a:t> </a:t>
            </a:r>
            <a:r>
              <a:rPr lang="en-US" smtClean="0"/>
              <a:t>Goods or services purchased for use either directly or indirectly in the production of other goods and services for resale</a:t>
            </a:r>
          </a:p>
          <a:p>
            <a:pPr eaLnBrk="1" hangingPunct="1">
              <a:spcBef>
                <a:spcPct val="25000"/>
              </a:spcBef>
              <a:buFont typeface="Arial" charset="0"/>
              <a:buChar char="•"/>
            </a:pPr>
            <a:r>
              <a:rPr lang="en-US" smtClean="0"/>
              <a:t>A product can be either, depending on its use</a:t>
            </a:r>
          </a:p>
          <a:p>
            <a:pPr lvl="1" eaLnBrk="1" hangingPunct="1">
              <a:spcBef>
                <a:spcPct val="25000"/>
              </a:spcBef>
            </a:pPr>
            <a:r>
              <a:rPr lang="en-US" sz="2400" smtClean="0"/>
              <a:t>Example: Tires may be purchased by consumers for the family car, or by </a:t>
            </a:r>
            <a:r>
              <a:rPr lang="en-US" sz="2400" smtClean="0">
                <a:hlinkClick r:id="rId3"/>
              </a:rPr>
              <a:t>Honda Canada</a:t>
            </a:r>
            <a:r>
              <a:rPr lang="en-US" sz="2400" smtClean="0"/>
              <a:t> for its production line </a:t>
            </a:r>
          </a:p>
          <a:p>
            <a:pPr eaLnBrk="1" hangingPunct="1">
              <a:spcBef>
                <a:spcPct val="25000"/>
              </a:spcBef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8-</a:t>
            </a:r>
            <a:fld id="{F8A18EA5-6F0F-4C23-93C4-B3680E1CD32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382000" cy="609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dirty="0">
                <a:solidFill>
                  <a:srgbClr val="00B0F0"/>
                </a:solidFill>
              </a:rPr>
              <a:t>The Role of Market </a:t>
            </a:r>
            <a:r>
              <a:rPr lang="en-US" sz="3600" dirty="0">
                <a:solidFill>
                  <a:srgbClr val="00B0F0"/>
                </a:solidFill>
                <a:effectLst/>
              </a:rPr>
              <a:t>Segmentation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38100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25000"/>
              </a:spcBef>
              <a:buFont typeface="Arial" charset="0"/>
              <a:buChar char="•"/>
            </a:pPr>
            <a:r>
              <a:rPr lang="en-US" b="1" smtClean="0">
                <a:solidFill>
                  <a:srgbClr val="FF0000"/>
                </a:solidFill>
              </a:rPr>
              <a:t>Market Segmentation </a:t>
            </a:r>
            <a:r>
              <a:rPr lang="en-US" smtClean="0"/>
              <a:t>Division of the total market into smaller, relatively homogeneous groups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buFont typeface="Arial" charset="0"/>
              <a:buChar char="•"/>
            </a:pPr>
            <a:r>
              <a:rPr lang="en-US" smtClean="0"/>
              <a:t>No single marketing mix can satisfy everyone; i.e., separate marketing mixes should be used for different market segments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8-</a:t>
            </a:r>
            <a:fld id="{E6482E8A-B9D4-43E6-9036-9889DDB3059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229600" cy="5562600"/>
          </a:xfrm>
        </p:spPr>
        <p:txBody>
          <a:bodyPr/>
          <a:lstStyle/>
          <a:p>
            <a:pPr marL="324000" eaLnBrk="1" hangingPunct="1">
              <a:lnSpc>
                <a:spcPct val="85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en-US" sz="3200" b="1" dirty="0" smtClean="0">
                <a:solidFill>
                  <a:srgbClr val="00B0F0"/>
                </a:solidFill>
              </a:rPr>
              <a:t>Criteria for Effective Segmentation</a:t>
            </a:r>
          </a:p>
          <a:p>
            <a:pPr marL="324000" eaLnBrk="1" hangingPunct="1">
              <a:lnSpc>
                <a:spcPct val="85000"/>
              </a:lnSpc>
              <a:spcBef>
                <a:spcPct val="2500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Four </a:t>
            </a:r>
            <a:r>
              <a:rPr lang="en-US" dirty="0"/>
              <a:t>basic criteria determine the effectiveness of marketing segmentation</a:t>
            </a:r>
            <a:r>
              <a:rPr lang="en-US" dirty="0" smtClean="0"/>
              <a:t>:</a:t>
            </a:r>
          </a:p>
          <a:p>
            <a:pPr marL="828000" indent="-514350" eaLnBrk="1" hangingPunct="1">
              <a:lnSpc>
                <a:spcPct val="85000"/>
              </a:lnSpc>
              <a:spcBef>
                <a:spcPct val="25000"/>
              </a:spcBef>
              <a:buFont typeface="+mj-lt"/>
              <a:buAutoNum type="arabicPeriod"/>
              <a:defRPr/>
            </a:pPr>
            <a:r>
              <a:rPr lang="en-US" dirty="0" smtClean="0"/>
              <a:t>The segment </a:t>
            </a:r>
            <a:r>
              <a:rPr lang="en-US" dirty="0"/>
              <a:t>must have measurable </a:t>
            </a:r>
            <a:r>
              <a:rPr lang="en-US" dirty="0" smtClean="0"/>
              <a:t>size and </a:t>
            </a:r>
            <a:r>
              <a:rPr lang="en-US" dirty="0"/>
              <a:t>purchasing </a:t>
            </a:r>
            <a:r>
              <a:rPr lang="en-US" dirty="0" smtClean="0"/>
              <a:t>power</a:t>
            </a:r>
          </a:p>
          <a:p>
            <a:pPr marL="828000" indent="-514350" eaLnBrk="1" hangingPunct="1">
              <a:lnSpc>
                <a:spcPct val="85000"/>
              </a:lnSpc>
              <a:spcBef>
                <a:spcPct val="25000"/>
              </a:spcBef>
              <a:buFont typeface="+mj-lt"/>
              <a:buAutoNum type="arabicPeriod"/>
              <a:defRPr/>
            </a:pPr>
            <a:r>
              <a:rPr lang="en-US" dirty="0" smtClean="0"/>
              <a:t>Marketers </a:t>
            </a:r>
            <a:r>
              <a:rPr lang="en-US" dirty="0"/>
              <a:t>must find a way to promote effectively to and serve the market </a:t>
            </a:r>
            <a:r>
              <a:rPr lang="en-US" dirty="0" smtClean="0"/>
              <a:t>segment</a:t>
            </a:r>
          </a:p>
          <a:p>
            <a:pPr marL="828000" indent="-514350" eaLnBrk="1" hangingPunct="1">
              <a:lnSpc>
                <a:spcPct val="85000"/>
              </a:lnSpc>
              <a:spcBef>
                <a:spcPct val="25000"/>
              </a:spcBef>
              <a:buFont typeface="+mj-lt"/>
              <a:buAutoNum type="arabicPeriod"/>
              <a:defRPr/>
            </a:pPr>
            <a:r>
              <a:rPr lang="en-US" dirty="0" smtClean="0"/>
              <a:t>Market </a:t>
            </a:r>
            <a:r>
              <a:rPr lang="en-US" dirty="0"/>
              <a:t>segments must be sufficiently large to offer good profit </a:t>
            </a:r>
            <a:r>
              <a:rPr lang="en-US" dirty="0" smtClean="0"/>
              <a:t>potential</a:t>
            </a:r>
          </a:p>
          <a:p>
            <a:pPr marL="828000" indent="-514350" eaLnBrk="1" hangingPunct="1">
              <a:lnSpc>
                <a:spcPct val="85000"/>
              </a:lnSpc>
              <a:spcBef>
                <a:spcPct val="25000"/>
              </a:spcBef>
              <a:buFont typeface="+mj-lt"/>
              <a:buAutoNum type="arabicPeriod"/>
              <a:defRPr/>
            </a:pPr>
            <a:r>
              <a:rPr lang="en-US" dirty="0" smtClean="0"/>
              <a:t>Firms </a:t>
            </a:r>
            <a:r>
              <a:rPr lang="en-US" dirty="0"/>
              <a:t>must aim for segments that match </a:t>
            </a:r>
            <a:r>
              <a:rPr lang="en-US" dirty="0" smtClean="0"/>
              <a:t>its capabilities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8-</a:t>
            </a:r>
            <a:fld id="{5F504DAB-431E-4333-A4D6-AF2FC116950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 smtClean="0">
                <a:solidFill>
                  <a:srgbClr val="00B0F0"/>
                </a:solidFill>
                <a:effectLst/>
              </a:rPr>
              <a:t>Segmenting Consumer Markets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1534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dirty="0" smtClean="0"/>
              <a:t>Attempt to isolate the traits that distinguish a certain group of consumers from the overall market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dirty="0" smtClean="0"/>
              <a:t>Group characteristics—such as age, gender, geographic location, income, and buying patterns—are key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dirty="0" smtClean="0"/>
              <a:t>Five common </a:t>
            </a:r>
            <a:r>
              <a:rPr lang="en-US" dirty="0" smtClean="0"/>
              <a:t>bases for segmenting consumer markets:</a:t>
            </a:r>
          </a:p>
          <a:p>
            <a:pPr marL="1257300" lvl="2" indent="-4572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US" sz="2400" dirty="0" smtClean="0"/>
              <a:t>Geographic segmentation</a:t>
            </a:r>
          </a:p>
          <a:p>
            <a:pPr marL="1257300" lvl="2" indent="-4572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US" sz="2400" dirty="0" smtClean="0"/>
              <a:t>Demographic segmentation</a:t>
            </a:r>
          </a:p>
          <a:p>
            <a:pPr marL="1257300" lvl="2" indent="-4572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US" sz="2400" dirty="0" smtClean="0"/>
              <a:t>Psychographic </a:t>
            </a:r>
            <a:r>
              <a:rPr lang="en-US" sz="2400" dirty="0" smtClean="0"/>
              <a:t>segmentation</a:t>
            </a:r>
          </a:p>
          <a:p>
            <a:pPr marL="1257300" lvl="2" indent="-4572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US" sz="2400" dirty="0" err="1" smtClean="0"/>
              <a:t>Sociographic</a:t>
            </a:r>
            <a:r>
              <a:rPr lang="en-US" sz="2400" dirty="0" smtClean="0"/>
              <a:t> segmentation</a:t>
            </a:r>
            <a:endParaRPr lang="en-US" sz="2400" dirty="0" smtClean="0"/>
          </a:p>
          <a:p>
            <a:pPr marL="1257300" lvl="2" indent="-4572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US" sz="2400" i="1" dirty="0" smtClean="0"/>
              <a:t>Product-related </a:t>
            </a:r>
            <a:r>
              <a:rPr lang="en-US" sz="2400" i="1" dirty="0" smtClean="0"/>
              <a:t>segmentation </a:t>
            </a:r>
            <a:r>
              <a:rPr lang="en-US" sz="2000" dirty="0" smtClean="0"/>
              <a:t>(</a:t>
            </a:r>
            <a:r>
              <a:rPr lang="en-US" sz="2000" i="1" dirty="0" smtClean="0">
                <a:solidFill>
                  <a:srgbClr val="FF0000"/>
                </a:solidFill>
              </a:rPr>
              <a:t>not a customer segmentation approach – not as effective</a:t>
            </a:r>
            <a:r>
              <a:rPr lang="en-US" sz="2000" dirty="0" smtClean="0"/>
              <a:t>)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8-</a:t>
            </a:r>
            <a:fld id="{5C2159D5-9FF5-47F6-9F0D-FF9DE5560BAE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 smtClean="0">
                <a:solidFill>
                  <a:srgbClr val="00B0F0"/>
                </a:solidFill>
                <a:effectLst/>
              </a:rPr>
              <a:t>The Market Segmentation Process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6106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006197"/>
                </a:solidFill>
              </a:rPr>
              <a:t>Develop a Relevant Profile for Each Segment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smtClean="0"/>
              <a:t>In-depth analysis that helps managers accurately match buyers’ needs with the firm’s offerings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006197"/>
                </a:solidFill>
              </a:rPr>
              <a:t>Forecast Market Potential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smtClean="0"/>
              <a:t>Sets upper limit on potential demand and maximum sales potential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006197"/>
                </a:solidFill>
              </a:rPr>
              <a:t>Forecast Probable Market Share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smtClean="0"/>
              <a:t>Comes from analysis of competitors’ market position and development of marketing strategy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006197"/>
                </a:solidFill>
              </a:rPr>
              <a:t>Select Specific Market Segments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smtClean="0"/>
              <a:t>Use demand forecasts and cost projections to determine return on investment from each segment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smtClean="0"/>
              <a:t>Assesses nonfinancial factors such as firm’s ability to launch product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8-</a:t>
            </a:r>
            <a:fld id="{2E26CF2B-4C8E-42E7-B4A4-39E0D956B47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 smtClean="0">
                <a:solidFill>
                  <a:srgbClr val="00B0F0"/>
                </a:solidFill>
                <a:effectLst/>
              </a:rPr>
              <a:t>Strategies for Reaching Target Markets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dirty="0" smtClean="0"/>
              <a:t>The four strategies for reaching target markets are:</a:t>
            </a:r>
          </a:p>
          <a:p>
            <a:pPr marL="971550" lvl="1" indent="-514350" eaLnBrk="1" hangingPunct="1">
              <a:buFont typeface="Arial" charset="0"/>
              <a:buAutoNum type="arabicPeriod"/>
            </a:pPr>
            <a:r>
              <a:rPr lang="en-US" dirty="0" smtClean="0"/>
              <a:t>Undifferentiated </a:t>
            </a:r>
            <a:r>
              <a:rPr lang="en-US" dirty="0" smtClean="0"/>
              <a:t>marketing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/>
              <a:t>m</a:t>
            </a:r>
            <a:r>
              <a:rPr lang="en-US" dirty="0" smtClean="0"/>
              <a:t>ass </a:t>
            </a:r>
            <a:r>
              <a:rPr lang="en-US" dirty="0" smtClean="0"/>
              <a:t>marketing)</a:t>
            </a:r>
          </a:p>
          <a:p>
            <a:pPr marL="971550" lvl="1" indent="-514350" eaLnBrk="1" hangingPunct="1">
              <a:buFont typeface="Arial" charset="0"/>
              <a:buAutoNum type="arabicPeriod"/>
            </a:pPr>
            <a:r>
              <a:rPr lang="en-US" dirty="0" smtClean="0"/>
              <a:t>Differentiated marketing</a:t>
            </a:r>
          </a:p>
          <a:p>
            <a:pPr marL="971550" lvl="1" indent="-514350" eaLnBrk="1" hangingPunct="1">
              <a:buFont typeface="Arial" charset="0"/>
              <a:buAutoNum type="arabicPeriod"/>
            </a:pPr>
            <a:r>
              <a:rPr lang="en-US" dirty="0" smtClean="0"/>
              <a:t>Concentrated </a:t>
            </a:r>
            <a:r>
              <a:rPr lang="en-US" dirty="0" smtClean="0"/>
              <a:t>marketing</a:t>
            </a:r>
            <a:br>
              <a:rPr lang="en-US" dirty="0" smtClean="0"/>
            </a:br>
            <a:r>
              <a:rPr lang="en-US" dirty="0" smtClean="0"/>
              <a:t>(niche </a:t>
            </a:r>
            <a:r>
              <a:rPr lang="en-US" dirty="0" smtClean="0"/>
              <a:t>marketing)</a:t>
            </a:r>
          </a:p>
          <a:p>
            <a:pPr marL="971550" lvl="1" indent="-514350" eaLnBrk="1" hangingPunct="1">
              <a:buFont typeface="Arial" charset="0"/>
              <a:buAutoNum type="arabicPeriod"/>
            </a:pPr>
            <a:r>
              <a:rPr lang="en-US" dirty="0" smtClean="0"/>
              <a:t>Micromarketing</a:t>
            </a:r>
            <a:br>
              <a:rPr lang="en-US" dirty="0" smtClean="0"/>
            </a:br>
            <a:r>
              <a:rPr lang="en-US" dirty="0" smtClean="0"/>
              <a:t>(down to the individual level)</a:t>
            </a:r>
            <a:endParaRPr lang="en-US" dirty="0" smtClean="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8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8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5622</TotalTime>
  <Words>513</Words>
  <Application>Microsoft Office PowerPoint</Application>
  <PresentationFormat>On-screen Show (4:3)</PresentationFormat>
  <Paragraphs>89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Wingdings</vt:lpstr>
      <vt:lpstr>Wingdings 2</vt:lpstr>
      <vt:lpstr>Wingdings 3</vt:lpstr>
      <vt:lpstr>Default Design</vt:lpstr>
      <vt:lpstr>Chapter 8</vt:lpstr>
      <vt:lpstr>OUTLINE</vt:lpstr>
      <vt:lpstr>Slide 3</vt:lpstr>
      <vt:lpstr>Two Market Types</vt:lpstr>
      <vt:lpstr>The Role of Market Segmentation</vt:lpstr>
      <vt:lpstr>Slide 6</vt:lpstr>
      <vt:lpstr>Segmenting Consumer Markets</vt:lpstr>
      <vt:lpstr>The Market Segmentation Process</vt:lpstr>
      <vt:lpstr>Strategies for Reaching Target Markets</vt:lpstr>
      <vt:lpstr>Slide 10</vt:lpstr>
      <vt:lpstr>Slide 11</vt:lpstr>
      <vt:lpstr>Slide 12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</dc:title>
  <dc:subject>Market Segmentation, Targeting, and Positioning</dc:subject>
  <dc:creator/>
  <cp:lastModifiedBy>weaverd</cp:lastModifiedBy>
  <cp:revision>127</cp:revision>
  <dcterms:created xsi:type="dcterms:W3CDTF">2003-03-31T04:59:45Z</dcterms:created>
  <dcterms:modified xsi:type="dcterms:W3CDTF">2009-10-20T17:26:01Z</dcterms:modified>
</cp:coreProperties>
</file>