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9" r:id="rId5"/>
    <p:sldId id="260" r:id="rId6"/>
    <p:sldId id="261" r:id="rId7"/>
    <p:sldId id="265" r:id="rId8"/>
    <p:sldId id="328" r:id="rId9"/>
    <p:sldId id="267" r:id="rId10"/>
    <p:sldId id="270" r:id="rId11"/>
    <p:sldId id="282" r:id="rId12"/>
    <p:sldId id="317" r:id="rId13"/>
    <p:sldId id="293" r:id="rId14"/>
    <p:sldId id="348" r:id="rId15"/>
    <p:sldId id="297" r:id="rId16"/>
    <p:sldId id="356" r:id="rId17"/>
    <p:sldId id="358" r:id="rId18"/>
    <p:sldId id="299" r:id="rId19"/>
    <p:sldId id="360" r:id="rId20"/>
    <p:sldId id="36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87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notesViewPr>
    <p:cSldViewPr>
      <p:cViewPr varScale="1">
        <p:scale>
          <a:sx n="63" d="100"/>
          <a:sy n="63" d="100"/>
        </p:scale>
        <p:origin x="-144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BA2786-026F-4398-B8BF-318B58432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F5D2356-251B-4CD0-8836-99741D9F0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1033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34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7" name="Rectangle 10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700" y="27432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ED07E79B-6B72-44F5-9A30-3DF793536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AF89D8AD-1CBE-4F5B-8279-BA2E2B8B2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9" name="Group 103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" name="Rectangle 1033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034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/>
                <a:t>Copyright © 2010 by Nelson Education Ltd.</a:t>
              </a:r>
            </a:p>
          </p:txBody>
        </p:sp>
        <p:sp>
          <p:nvSpPr>
            <p:cNvPr id="14" name="Rectangle 10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6" name="Picture 9" descr="Contemporary Mktg 2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2700" y="27432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20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160CE456-FCDE-4CDB-A86F-56F4A2F0DD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882C0C5A-AC15-4F6B-87B9-AC073DC1E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CED64EB9-0EBD-45EC-96FC-686F861581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F0F0BFEA-BD4B-4E91-A146-315898A08F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33CF8AB2-A81B-48CB-9FEE-59D9C1A01A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0B6C00B3-B6EB-42E1-B1BE-64980F218E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12CA87A5-D486-425F-8BF3-26585C7376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160CE456-FCDE-4CDB-A86F-56F4A2F0D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F12A6227-AA07-403D-815B-A14068CA5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ED07E79B-6B72-44F5-9A30-3DF793536F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7-</a:t>
            </a:r>
            <a:fld id="{AF89D8AD-1CBE-4F5B-8279-BA2E2B8B2A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882C0C5A-AC15-4F6B-87B9-AC073DC1E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CED64EB9-0EBD-45EC-96FC-686F86158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F0F0BFEA-BD4B-4E91-A146-315898A08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33CF8AB2-A81B-48CB-9FEE-59D9C1A01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0B6C00B3-B6EB-42E1-B1BE-64980F218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12CA87A5-D486-425F-8BF3-26585C737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7-</a:t>
            </a:r>
            <a:fld id="{F12A6227-AA07-403D-815B-A14068CA5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7-</a:t>
            </a:r>
            <a:fld id="{1B3BD727-3B08-4960-B875-A80956DA3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514600" y="67056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7-</a:t>
            </a:r>
            <a:fld id="{1B3BD727-3B08-4960-B875-A80956DA33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2514600" y="67056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/>
              <a:t>Copyright © 2010 by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bg1"/>
                </a:solidFill>
                <a:effectLst/>
              </a:rPr>
              <a:t>Chapter  </a:t>
            </a:r>
            <a:r>
              <a:rPr lang="en-US" sz="4800" dirty="0" smtClean="0">
                <a:solidFill>
                  <a:schemeClr val="bg1"/>
                </a:solidFill>
                <a:effectLst/>
              </a:rPr>
              <a:t>7</a:t>
            </a:r>
            <a:endParaRPr lang="en-US" sz="48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905000"/>
            <a:ext cx="4953000" cy="3962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effectLst/>
              </a:rPr>
              <a:t>Marketing Research, Decision Support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Systems, and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Sales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Forecasting</a:t>
            </a:r>
          </a:p>
          <a:p>
            <a:pPr eaLnBrk="1" hangingPunct="1"/>
            <a:endParaRPr lang="en-US" sz="3200" dirty="0" smtClean="0">
              <a:solidFill>
                <a:schemeClr val="bg1"/>
              </a:solidFill>
              <a:effectLst/>
            </a:endParaRPr>
          </a:p>
          <a:p>
            <a:pPr eaLnBrk="1" hangingPunct="1"/>
            <a:r>
              <a:rPr lang="en-US" sz="3200" dirty="0" smtClean="0">
                <a:solidFill>
                  <a:schemeClr val="bg1"/>
                </a:solidFill>
                <a:effectLst/>
              </a:rPr>
              <a:t>with Duane Weaver</a:t>
            </a:r>
            <a:endParaRPr lang="en-US" sz="3200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78486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3500" dirty="0" smtClean="0">
                <a:solidFill>
                  <a:srgbClr val="0070C0"/>
                </a:solidFill>
              </a:rPr>
              <a:t>Sampling Techniques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Sampling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Process </a:t>
            </a:r>
            <a:r>
              <a:rPr lang="en-US" dirty="0" smtClean="0"/>
              <a:t>of selecting survey respondents or other research </a:t>
            </a:r>
            <a:r>
              <a:rPr lang="en-US" dirty="0" smtClean="0"/>
              <a:t>participants</a:t>
            </a:r>
          </a:p>
          <a:p>
            <a:pPr lvl="2">
              <a:buFont typeface="Arial" charset="0"/>
              <a:buChar char="•"/>
            </a:pPr>
            <a:r>
              <a:rPr lang="en-US" sz="2600" dirty="0" smtClean="0"/>
              <a:t>Probability: Random, Stratified, Clustered</a:t>
            </a:r>
          </a:p>
          <a:p>
            <a:pPr lvl="2">
              <a:buFont typeface="Arial" charset="0"/>
              <a:buChar char="•"/>
            </a:pPr>
            <a:r>
              <a:rPr lang="en-US" sz="2600" dirty="0" smtClean="0"/>
              <a:t>Non-Probability: Convenience, Quota</a:t>
            </a:r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Population </a:t>
            </a:r>
            <a:r>
              <a:rPr lang="en-US" b="1" dirty="0" smtClean="0">
                <a:solidFill>
                  <a:srgbClr val="FF0000"/>
                </a:solidFill>
              </a:rPr>
              <a:t>(universe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Total </a:t>
            </a:r>
            <a:r>
              <a:rPr lang="en-US" dirty="0" smtClean="0"/>
              <a:t>group that researchers want to study</a:t>
            </a:r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Census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A </a:t>
            </a:r>
            <a:r>
              <a:rPr lang="en-US" dirty="0" smtClean="0"/>
              <a:t>collection of data on all possible members of a population or universe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358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B628FD71-53A1-444E-AC81-B68477F54123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381000"/>
            <a:ext cx="6705600" cy="68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Types of Primary Research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399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4CF55E44-1A8A-4E87-8610-2790338ED6B0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3993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74561"/>
            <a:ext cx="8382000" cy="486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54864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Follow </a:t>
            </a:r>
            <a:r>
              <a:rPr lang="en-US" dirty="0" smtClean="0"/>
              <a:t>same basic steps as for domestic marketing research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Researchers must be aware of cultural and legal environments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May have to adapt research methods to local conditions</a:t>
            </a:r>
          </a:p>
          <a:p>
            <a:pPr lvl="1" eaLnBrk="1" hangingPunct="1"/>
            <a:r>
              <a:rPr lang="en-US" dirty="0" smtClean="0"/>
              <a:t>	</a:t>
            </a:r>
            <a:r>
              <a:rPr lang="en-US" sz="2400" dirty="0" smtClean="0"/>
              <a:t>Example: Focus groups may be difficult to organize in countries where violence and kidnapping are common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81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75DA1923-D95D-4E29-A9E3-30DB02F3EB8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388418" y="370582"/>
            <a:ext cx="79560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Conducting International Marketing</a:t>
            </a:r>
            <a:br>
              <a:rPr lang="en-US" sz="3600" b="1" dirty="0" smtClean="0">
                <a:solidFill>
                  <a:srgbClr val="00B0F0"/>
                </a:solidFill>
              </a:rPr>
            </a:br>
            <a:r>
              <a:rPr lang="en-US" sz="3600" b="1" dirty="0" smtClean="0">
                <a:solidFill>
                  <a:srgbClr val="00B0F0"/>
                </a:solidFill>
              </a:rPr>
              <a:t>Research</a:t>
            </a:r>
            <a:endParaRPr lang="en-US" sz="36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9916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>
                <a:solidFill>
                  <a:srgbClr val="00B0F0"/>
                </a:solidFill>
                <a:effectLst/>
              </a:rPr>
              <a:t>Computer Technology in Marketing Research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755648"/>
            <a:ext cx="8183880" cy="418795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Marketing information system (MIS)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Marketing decision support system (MDSS)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Data mining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Business intelligence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Competitive intelligence</a:t>
            </a:r>
          </a:p>
        </p:txBody>
      </p:sp>
      <p:sp>
        <p:nvSpPr>
          <p:cNvPr id="522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141E737B-6B29-4F92-9365-92898BF9612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dirty="0" smtClean="0">
                <a:solidFill>
                  <a:srgbClr val="00B0F0"/>
                </a:solidFill>
                <a:effectLst/>
              </a:rPr>
              <a:t>Sales Forecasting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153400" cy="39624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Sales </a:t>
            </a:r>
            <a:r>
              <a:rPr lang="en-US" b="1" dirty="0" smtClean="0">
                <a:solidFill>
                  <a:srgbClr val="FF0000"/>
                </a:solidFill>
              </a:rPr>
              <a:t>Forecast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Estimate </a:t>
            </a:r>
            <a:r>
              <a:rPr lang="en-US" dirty="0" smtClean="0"/>
              <a:t>of company </a:t>
            </a:r>
            <a:r>
              <a:rPr lang="en-US" dirty="0" smtClean="0"/>
              <a:t>or product revenue </a:t>
            </a:r>
            <a:r>
              <a:rPr lang="en-US" dirty="0" smtClean="0"/>
              <a:t>for a specified future period</a:t>
            </a:r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542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87190ED4-4108-4E8D-BF46-E8910A8DD93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457200"/>
            <a:ext cx="81534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B0F0"/>
                </a:solidFill>
              </a:rPr>
              <a:t>Qualitative Forecasting Techniques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/>
              <a:t>These techniques rely on subjective data that reports opinions rather than exact historical data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Jury of Executive Opinion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/>
              <a:t>Combines and averages the outlooks of top executives from such areas as marketing, finance, production, and purchasing</a:t>
            </a:r>
            <a:endParaRPr lang="en-US" sz="2400" b="1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Delphi </a:t>
            </a:r>
            <a:r>
              <a:rPr lang="en-US" sz="2400" b="1" dirty="0" smtClean="0">
                <a:solidFill>
                  <a:srgbClr val="FF0000"/>
                </a:solidFill>
              </a:rPr>
              <a:t>Technique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Solicits opinions from several people, but it also gathers input from experts outside the firm rather than relying completely on company executives</a:t>
            </a:r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563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89D764EA-83E9-40FD-8B26-2F1E9B605B87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45084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buNone/>
            </a:pPr>
            <a:endParaRPr lang="en-US" sz="2400" b="1" dirty="0" smtClean="0"/>
          </a:p>
          <a:p>
            <a:pPr lvl="1" eaLnBrk="1" hangingPunct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Sales Force Composite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Develops forecasts based on the belief that organization members closest to the marketplace</a:t>
            </a:r>
            <a:r>
              <a:rPr lang="en-US" altLang="en-US" sz="2400" dirty="0" smtClean="0"/>
              <a:t> </a:t>
            </a:r>
            <a:r>
              <a:rPr lang="en-US" sz="2400" dirty="0" smtClean="0"/>
              <a:t>offer the best insights concerning short-term future sales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Survey </a:t>
            </a:r>
            <a:r>
              <a:rPr lang="en-US" sz="2400" b="1" dirty="0" smtClean="0">
                <a:solidFill>
                  <a:srgbClr val="FF0000"/>
                </a:solidFill>
              </a:rPr>
              <a:t>of Buyer Intentions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Gathers input through mail-in questionnaires, online feedback, telephone polls, and personal interviews to determine the purchasing intentions of a representative group of present and potential customers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83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47FDB4B6-4F2F-4E78-A971-C31CE53CFD3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609600" y="656070"/>
            <a:ext cx="79248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Qualitative Forecasting Techniques</a:t>
            </a:r>
            <a:br>
              <a:rPr lang="en-US" sz="3600" b="1" dirty="0" smtClean="0">
                <a:solidFill>
                  <a:srgbClr val="00B0F0"/>
                </a:solidFill>
              </a:rPr>
            </a:br>
            <a:r>
              <a:rPr lang="en-US" sz="3600" b="1" dirty="0" smtClean="0">
                <a:solidFill>
                  <a:srgbClr val="00B0F0"/>
                </a:solidFill>
              </a:rPr>
              <a:t>(continued)</a:t>
            </a:r>
            <a:endParaRPr lang="en-US" sz="36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7772400" cy="50292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500" b="1" dirty="0" smtClean="0">
                <a:solidFill>
                  <a:srgbClr val="00B0F0"/>
                </a:solidFill>
              </a:rPr>
              <a:t>Quantitative Forecasting </a:t>
            </a:r>
            <a:r>
              <a:rPr lang="en-US" sz="3500" b="1" dirty="0" smtClean="0">
                <a:solidFill>
                  <a:srgbClr val="00B0F0"/>
                </a:solidFill>
              </a:rPr>
              <a:t>Techniques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/>
              <a:t>This method uses statistical computations such as trend extensions, computer simulations, and economic </a:t>
            </a:r>
            <a:r>
              <a:rPr lang="en-US" dirty="0" smtClean="0"/>
              <a:t>models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Market Tests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/>
              <a:t>Gauges consumer responses to a new product under actual marketplace conditions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altLang="en-US" sz="2400" dirty="0" smtClean="0"/>
              <a:t>Allows </a:t>
            </a:r>
            <a:r>
              <a:rPr lang="en-US" sz="2400" dirty="0" smtClean="0"/>
              <a:t>researchers to evaluate the effects of different prices, alternative promotional strategies, and other marketing mix </a:t>
            </a:r>
            <a:r>
              <a:rPr lang="en-US" sz="2400" dirty="0" smtClean="0"/>
              <a:t>variations</a:t>
            </a:r>
          </a:p>
          <a:p>
            <a:pPr lvl="1" eaLnBrk="1" hangingPunct="1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Trend Analysis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Develops forecasts for future sales by analyzing the historical relationship between sales and time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</p:txBody>
      </p:sp>
      <p:sp>
        <p:nvSpPr>
          <p:cNvPr id="604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10D07987-D4B1-432C-9BE0-E0CB4B7E6136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33400"/>
            <a:ext cx="8305800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sz="3200" b="1" dirty="0" smtClean="0">
                <a:solidFill>
                  <a:srgbClr val="00B0F0"/>
                </a:solidFill>
              </a:rPr>
              <a:t>Quantitative Forecasting Techniques </a:t>
            </a:r>
            <a:r>
              <a:rPr lang="en-US" sz="2000" b="1" dirty="0" smtClean="0">
                <a:solidFill>
                  <a:srgbClr val="00B0F0"/>
                </a:solidFill>
              </a:rPr>
              <a:t>(CONTINUED)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Exponential </a:t>
            </a:r>
            <a:r>
              <a:rPr lang="en-US" sz="2400" b="1" dirty="0" smtClean="0">
                <a:solidFill>
                  <a:srgbClr val="FF0000"/>
                </a:solidFill>
              </a:rPr>
              <a:t>Smoothing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Sophisticated method of trend analysis that weighs each year</a:t>
            </a:r>
            <a:r>
              <a:rPr lang="en-US" altLang="en-US" sz="2400" dirty="0" smtClean="0"/>
              <a:t>’</a:t>
            </a:r>
            <a:r>
              <a:rPr lang="en-US" sz="2400" dirty="0" smtClean="0"/>
              <a:t>s sales data, giving greater weight to results from the most recent years</a:t>
            </a:r>
            <a:endParaRPr lang="en-US" sz="2400" b="1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62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ED5355EA-29AD-481F-9FA3-5E6600EE426E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00B0F0"/>
                </a:solidFill>
              </a:rPr>
              <a:t>Thank You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3962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Utilize market research to your advantage.</a:t>
            </a:r>
          </a:p>
          <a:p>
            <a:endParaRPr lang="en-US" sz="2400" dirty="0" smtClean="0"/>
          </a:p>
          <a:p>
            <a:r>
              <a:rPr lang="en-US" sz="2400" dirty="0" smtClean="0"/>
              <a:t>Databases (in our library)</a:t>
            </a:r>
          </a:p>
          <a:p>
            <a:pPr lvl="1"/>
            <a:r>
              <a:rPr lang="en-US" sz="2400" dirty="0" err="1" smtClean="0"/>
              <a:t>Euromonitor</a:t>
            </a:r>
            <a:endParaRPr lang="en-US" sz="2400" dirty="0" smtClean="0"/>
          </a:p>
          <a:p>
            <a:pPr lvl="1"/>
            <a:r>
              <a:rPr lang="en-US" sz="2400" dirty="0" smtClean="0"/>
              <a:t>GDMI database</a:t>
            </a:r>
          </a:p>
          <a:p>
            <a:pPr lvl="1"/>
            <a:r>
              <a:rPr lang="en-US" sz="2400" dirty="0" smtClean="0"/>
              <a:t>Conference Board</a:t>
            </a:r>
          </a:p>
          <a:p>
            <a:r>
              <a:rPr lang="en-US" sz="2400" dirty="0" smtClean="0"/>
              <a:t>Financial Sources</a:t>
            </a:r>
            <a:endParaRPr lang="en-US" sz="2400" dirty="0" smtClean="0"/>
          </a:p>
          <a:p>
            <a:pPr lvl="1"/>
            <a:r>
              <a:rPr lang="en-US" sz="2400" dirty="0" smtClean="0"/>
              <a:t>SEDAR – Canadian Securities Publically Traded with </a:t>
            </a:r>
            <a:r>
              <a:rPr lang="en-US" sz="2400" b="1" dirty="0" smtClean="0"/>
              <a:t>Annual Reports </a:t>
            </a:r>
            <a:r>
              <a:rPr lang="en-US" sz="2400" dirty="0" smtClean="0"/>
              <a:t>(competitors too)</a:t>
            </a:r>
          </a:p>
          <a:p>
            <a:pPr lvl="1"/>
            <a:r>
              <a:rPr lang="en-US" sz="2400" dirty="0" smtClean="0"/>
              <a:t>Exchanges</a:t>
            </a:r>
          </a:p>
          <a:p>
            <a:pPr lvl="1"/>
            <a:r>
              <a:rPr lang="en-US" sz="2400" dirty="0" smtClean="0"/>
              <a:t>All annual reports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7-</a:t>
            </a:r>
            <a:fld id="{160CE456-FCDE-4CDB-A86F-56F4A2F0DDB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533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dirty="0"/>
              <a:t>Chapter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CA" sz="2400" dirty="0" smtClean="0"/>
              <a:t>Marketing Research Function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CA" sz="2400" dirty="0" smtClean="0"/>
              <a:t>The Marketing Research Process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CA" sz="2400" dirty="0" smtClean="0"/>
              <a:t>Conducting International Marketing Research</a:t>
            </a:r>
            <a:endParaRPr lang="en-CA" sz="24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CA" sz="2400" dirty="0" smtClean="0"/>
              <a:t>Computer Technology in Marketing Research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r>
              <a:rPr lang="en-CA" sz="2400" dirty="0" smtClean="0"/>
              <a:t>Sales Forecasting – Qualitative &amp; Quantitative</a:t>
            </a:r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CA" sz="24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CA" sz="24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CA" sz="24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CA" sz="2400" dirty="0" smtClean="0"/>
          </a:p>
          <a:p>
            <a:pPr marL="533400" indent="-533400" eaLnBrk="1" hangingPunct="1">
              <a:buClr>
                <a:srgbClr val="FF0000"/>
              </a:buClr>
              <a:buFont typeface="Arial" charset="0"/>
              <a:buAutoNum type="arabicPeriod"/>
            </a:pPr>
            <a:endParaRPr lang="en-US" sz="2400" dirty="0" smtClean="0"/>
          </a:p>
        </p:txBody>
      </p:sp>
      <p:sp>
        <p:nvSpPr>
          <p:cNvPr id="174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68BC7EEE-0FF3-4AAE-9F96-59DEEF0D415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title"/>
          </p:nvPr>
        </p:nvSpPr>
        <p:spPr>
          <a:xfrm>
            <a:off x="502920" y="472440"/>
            <a:ext cx="8183880" cy="51816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>
                <a:solidFill>
                  <a:srgbClr val="00B0F0"/>
                </a:solidFill>
                <a:effectLst/>
              </a:rPr>
              <a:t>The Marketing Research Function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993648"/>
            <a:ext cx="8183880" cy="418795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Marketing </a:t>
            </a:r>
            <a:r>
              <a:rPr lang="en-US" b="1" dirty="0" smtClean="0">
                <a:solidFill>
                  <a:srgbClr val="FF0000"/>
                </a:solidFill>
              </a:rPr>
              <a:t>research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Process </a:t>
            </a:r>
            <a:r>
              <a:rPr lang="en-US" dirty="0" smtClean="0"/>
              <a:t>of collecting and using information for marketing decision-making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Marketers use data from a variety of sources to understand customers, target customer segments, and develop long-term customer relationships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dirty="0" smtClean="0"/>
              <a:t>Research is the primary source of information used to make effective marketing decisions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49BF17EF-85FA-457F-B4C6-1190DF85563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534400" cy="60960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Who Conducts Marketing Research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dirty="0" smtClean="0"/>
              <a:t>The size and organizational form of the marketing research function is typically tied to a given company’s </a:t>
            </a:r>
            <a:r>
              <a:rPr lang="en-US" dirty="0" smtClean="0"/>
              <a:t>structure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US" sz="2000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dirty="0" smtClean="0"/>
              <a:t>Many </a:t>
            </a:r>
            <a:r>
              <a:rPr lang="en-US" dirty="0" smtClean="0"/>
              <a:t>firms outsource research needs</a:t>
            </a:r>
          </a:p>
          <a:p>
            <a:pPr marL="800100" lvl="3" indent="-342900">
              <a:spcBef>
                <a:spcPct val="0"/>
              </a:spcBef>
              <a:buFont typeface="Arial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Syndicated services–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Organizations </a:t>
            </a:r>
            <a:r>
              <a:rPr lang="en-US" sz="2000" dirty="0" smtClean="0"/>
              <a:t>that regularly provide a standardized set of data to all customers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800100" lvl="3" indent="-342900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Full-service </a:t>
            </a:r>
            <a:r>
              <a:rPr lang="en-US" sz="2400" b="1" dirty="0" smtClean="0">
                <a:solidFill>
                  <a:srgbClr val="FF0000"/>
                </a:solidFill>
              </a:rPr>
              <a:t>research suppliers</a:t>
            </a:r>
            <a:r>
              <a:rPr lang="en-US" sz="2400" b="1" dirty="0" smtClean="0">
                <a:solidFill>
                  <a:srgbClr val="FF0000"/>
                </a:solidFill>
              </a:rPr>
              <a:t>―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Organizations </a:t>
            </a:r>
            <a:r>
              <a:rPr lang="en-US" sz="2000" dirty="0" smtClean="0"/>
              <a:t>that conduct complete marketing research projects</a:t>
            </a:r>
            <a:endParaRPr lang="en-US" sz="2400" dirty="0" smtClean="0"/>
          </a:p>
          <a:p>
            <a:pPr marL="800100" lvl="3" indent="-342900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Limited-service research suppliers</a:t>
            </a:r>
            <a:r>
              <a:rPr lang="en-US" sz="2400" b="1" dirty="0" smtClean="0">
                <a:solidFill>
                  <a:srgbClr val="FF0000"/>
                </a:solidFill>
              </a:rPr>
              <a:t>―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Firms </a:t>
            </a:r>
            <a:r>
              <a:rPr lang="en-US" sz="2000" dirty="0" smtClean="0"/>
              <a:t>that </a:t>
            </a:r>
            <a:r>
              <a:rPr lang="en-US" sz="2000" dirty="0" smtClean="0"/>
              <a:t>specialize </a:t>
            </a:r>
            <a:r>
              <a:rPr lang="en-US" sz="2000" dirty="0" smtClean="0"/>
              <a:t>in selected activities, such as conducting field interviews or performing data processing</a:t>
            </a:r>
            <a:endParaRPr lang="en-US" sz="2400" dirty="0" smtClean="0"/>
          </a:p>
        </p:txBody>
      </p:sp>
      <p:sp>
        <p:nvSpPr>
          <p:cNvPr id="215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EBADE014-A22E-4525-8E45-FE0655403880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5E6E2745-AF9B-46FB-8050-191CED6A171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4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3200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3300"/>
              </a:buClr>
            </a:pPr>
            <a:r>
              <a:rPr lang="en-CA" sz="4800" b="1" dirty="0">
                <a:solidFill>
                  <a:srgbClr val="00B0F0"/>
                </a:solidFill>
              </a:rPr>
              <a:t>The Marketing Research Process</a:t>
            </a:r>
          </a:p>
        </p:txBody>
      </p:sp>
      <p:pic>
        <p:nvPicPr>
          <p:cNvPr id="2355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0"/>
            <a:ext cx="518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Step 1:</a:t>
            </a:r>
            <a:r>
              <a:rPr lang="en-US" dirty="0">
                <a:solidFill>
                  <a:srgbClr val="0070C0"/>
                </a:solidFill>
              </a:rPr>
              <a:t> Define the Problem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Well-defined </a:t>
            </a:r>
            <a:r>
              <a:rPr lang="en-US" dirty="0"/>
              <a:t>problems are </a:t>
            </a:r>
            <a:r>
              <a:rPr lang="en-US" dirty="0" smtClean="0"/>
              <a:t>half-solved</a:t>
            </a:r>
            <a:endParaRPr lang="en-US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Avoid </a:t>
            </a:r>
            <a:r>
              <a:rPr lang="en-US" dirty="0"/>
              <a:t>confusing symptoms with problem </a:t>
            </a:r>
            <a:r>
              <a:rPr lang="en-US" dirty="0" smtClean="0"/>
              <a:t>itself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Loss </a:t>
            </a:r>
            <a:r>
              <a:rPr lang="en-US" dirty="0"/>
              <a:t>of market share is a symptom</a:t>
            </a:r>
            <a:r>
              <a:rPr lang="en-US" dirty="0" smtClean="0"/>
              <a:t>; reason </a:t>
            </a:r>
            <a:r>
              <a:rPr lang="en-US" dirty="0"/>
              <a:t>for the loss is the </a:t>
            </a:r>
            <a:r>
              <a:rPr lang="en-US" dirty="0" smtClean="0"/>
              <a:t>problem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Step 2:</a:t>
            </a:r>
            <a:r>
              <a:rPr lang="en-US" dirty="0" smtClean="0">
                <a:solidFill>
                  <a:srgbClr val="0070C0"/>
                </a:solidFill>
              </a:rPr>
              <a:t> Conduct Exploratory Research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Exploratory </a:t>
            </a:r>
            <a:r>
              <a:rPr lang="en-US" b="1" dirty="0" smtClean="0">
                <a:solidFill>
                  <a:srgbClr val="FF0000"/>
                </a:solidFill>
              </a:rPr>
              <a:t>research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600" dirty="0" smtClean="0"/>
              <a:t>Process </a:t>
            </a:r>
            <a:r>
              <a:rPr lang="en-US" sz="2600" dirty="0" smtClean="0"/>
              <a:t>of discussing a marketing problem with informed sources both within and outside the firm and examining </a:t>
            </a:r>
            <a:br>
              <a:rPr lang="en-US" sz="2600" dirty="0" smtClean="0"/>
            </a:br>
            <a:r>
              <a:rPr lang="en-US" sz="2600" dirty="0" smtClean="0"/>
              <a:t>information from secondary sources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106625CA-3E46-4A5F-A958-FF3063C40A9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609600"/>
            <a:ext cx="7924800" cy="5486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Using Internal Data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/>
              <a:t>Research from past customer surveys and </a:t>
            </a:r>
            <a:br>
              <a:rPr lang="en-US" sz="2600" dirty="0" smtClean="0"/>
            </a:br>
            <a:r>
              <a:rPr lang="en-US" sz="2600" dirty="0" smtClean="0"/>
              <a:t>demographic data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/>
              <a:t>Sales analysis can compare expected </a:t>
            </a:r>
            <a:br>
              <a:rPr lang="en-US" sz="2600" dirty="0" smtClean="0"/>
            </a:br>
            <a:r>
              <a:rPr lang="en-US" sz="2600" dirty="0" smtClean="0"/>
              <a:t>sales with actual sales and be analyzed in a </a:t>
            </a:r>
            <a:br>
              <a:rPr lang="en-US" sz="2600" dirty="0" smtClean="0"/>
            </a:br>
            <a:r>
              <a:rPr lang="en-US" sz="2600" dirty="0" smtClean="0"/>
              <a:t>variety of ways, such as by customer type, </a:t>
            </a:r>
            <a:br>
              <a:rPr lang="en-US" sz="2600" dirty="0" smtClean="0"/>
            </a:br>
            <a:r>
              <a:rPr lang="en-US" sz="2600" dirty="0" smtClean="0"/>
              <a:t>sales method, and others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/>
              <a:t>Accounting data provides information about </a:t>
            </a:r>
            <a:br>
              <a:rPr lang="en-US" sz="2600" dirty="0" smtClean="0"/>
            </a:br>
            <a:r>
              <a:rPr lang="en-US" sz="2600" dirty="0" smtClean="0"/>
              <a:t>financial issues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600" dirty="0" smtClean="0"/>
              <a:t>Marketing cost analysis evaluates expenses for a variety of costs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276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F7AF3779-011C-43FC-BABB-F4ABAC748C8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7772400" cy="5181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Step 3:</a:t>
            </a:r>
            <a:r>
              <a:rPr lang="en-US" dirty="0" smtClean="0">
                <a:solidFill>
                  <a:srgbClr val="0070C0"/>
                </a:solidFill>
              </a:rPr>
              <a:t> Formulate a Hypothesis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Tentative explanation for some specific event 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Sets the stage for more in-depth research 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Not all marketing research tests specific </a:t>
            </a:r>
            <a:r>
              <a:rPr lang="en-US" sz="2400" dirty="0" smtClean="0"/>
              <a:t>hypotheses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Step 4:</a:t>
            </a:r>
            <a:r>
              <a:rPr lang="en-US" dirty="0" smtClean="0">
                <a:solidFill>
                  <a:srgbClr val="0070C0"/>
                </a:solidFill>
              </a:rPr>
              <a:t> Create a Research Design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Master plan or model for conducting marketing research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Must ensure that it will measure what researchers intend to measure</a:t>
            </a:r>
          </a:p>
        </p:txBody>
      </p:sp>
      <p:sp>
        <p:nvSpPr>
          <p:cNvPr id="296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96C6A1E6-14B3-427E-9BDE-C1EB62EFFC12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305800" cy="556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Step 5:</a:t>
            </a:r>
            <a:r>
              <a:rPr lang="en-US" dirty="0" smtClean="0">
                <a:solidFill>
                  <a:srgbClr val="0070C0"/>
                </a:solidFill>
              </a:rPr>
              <a:t> Collect Data</a:t>
            </a: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b="1" dirty="0" smtClean="0"/>
              <a:t>Secondary </a:t>
            </a:r>
            <a:r>
              <a:rPr lang="en-US" b="1" dirty="0" smtClean="0"/>
              <a:t>data</a:t>
            </a:r>
            <a:br>
              <a:rPr lang="en-US" b="1" dirty="0" smtClean="0"/>
            </a:br>
            <a:r>
              <a:rPr lang="en-US" sz="2400" dirty="0" smtClean="0"/>
              <a:t>(Data </a:t>
            </a:r>
            <a:r>
              <a:rPr lang="en-US" sz="2400" dirty="0" smtClean="0"/>
              <a:t>from previously published or compiled </a:t>
            </a:r>
            <a:r>
              <a:rPr lang="en-US" sz="2400" dirty="0" smtClean="0"/>
              <a:t>sources)</a:t>
            </a:r>
            <a:endParaRPr lang="en-US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b="1" dirty="0" smtClean="0"/>
              <a:t>Primary </a:t>
            </a:r>
            <a:r>
              <a:rPr lang="en-US" b="1" dirty="0" smtClean="0"/>
              <a:t>data</a:t>
            </a:r>
            <a:br>
              <a:rPr lang="en-US" b="1" dirty="0" smtClean="0"/>
            </a:br>
            <a:r>
              <a:rPr lang="en-US" sz="2400" dirty="0" smtClean="0"/>
              <a:t>(Refers </a:t>
            </a:r>
            <a:r>
              <a:rPr lang="en-US" sz="2400" dirty="0" smtClean="0"/>
              <a:t>to data collected for the first time specifically </a:t>
            </a:r>
            <a:r>
              <a:rPr lang="en-US" sz="2400" dirty="0" smtClean="0"/>
              <a:t>for</a:t>
            </a:r>
            <a:br>
              <a:rPr lang="en-US" sz="2400" dirty="0" smtClean="0"/>
            </a:br>
            <a:r>
              <a:rPr lang="en-US" sz="2400" dirty="0" smtClean="0"/>
              <a:t>a </a:t>
            </a:r>
            <a:r>
              <a:rPr lang="en-US" sz="2400" dirty="0" smtClean="0"/>
              <a:t>marketing research </a:t>
            </a:r>
            <a:r>
              <a:rPr lang="en-US" sz="2400" dirty="0" smtClean="0"/>
              <a:t>study)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Step </a:t>
            </a:r>
            <a:r>
              <a:rPr lang="en-US" dirty="0">
                <a:solidFill>
                  <a:srgbClr val="FF0000"/>
                </a:solidFill>
              </a:rPr>
              <a:t>6:</a:t>
            </a:r>
            <a:r>
              <a:rPr lang="en-US" dirty="0">
                <a:solidFill>
                  <a:srgbClr val="0070C0"/>
                </a:solidFill>
              </a:rPr>
              <a:t> Interpret and Present Research </a:t>
            </a:r>
            <a:r>
              <a:rPr lang="en-US" dirty="0" smtClean="0">
                <a:solidFill>
                  <a:srgbClr val="0070C0"/>
                </a:solidFill>
              </a:rPr>
              <a:t>Information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600" dirty="0" smtClean="0"/>
              <a:t>Present </a:t>
            </a:r>
            <a:r>
              <a:rPr lang="en-US" sz="2600" dirty="0"/>
              <a:t>in a format that allows managers to </a:t>
            </a:r>
            <a:br>
              <a:rPr lang="en-US" sz="2600" dirty="0"/>
            </a:br>
            <a:r>
              <a:rPr lang="en-US" sz="2600" dirty="0"/>
              <a:t>make effective </a:t>
            </a:r>
            <a:r>
              <a:rPr lang="en-US" sz="2600" dirty="0" smtClean="0"/>
              <a:t>judgments</a:t>
            </a:r>
            <a:endParaRPr lang="en-US" sz="26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600" dirty="0" smtClean="0"/>
              <a:t>Researchers </a:t>
            </a:r>
            <a:r>
              <a:rPr lang="en-US" sz="2600" dirty="0"/>
              <a:t>and end users must collaborate to </a:t>
            </a:r>
            <a:r>
              <a:rPr lang="en-US" sz="2600" dirty="0" smtClean="0"/>
              <a:t>ensure </a:t>
            </a:r>
            <a:r>
              <a:rPr lang="en-US" sz="2600" dirty="0"/>
              <a:t>effectiveness of </a:t>
            </a:r>
            <a:r>
              <a:rPr lang="en-US" sz="2600" dirty="0" smtClean="0"/>
              <a:t>research</a:t>
            </a:r>
            <a:endParaRPr lang="en-US" sz="26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600" dirty="0" smtClean="0"/>
              <a:t>Reports </a:t>
            </a:r>
            <a:r>
              <a:rPr lang="en-US" sz="2600" dirty="0"/>
              <a:t>must be clear and </a:t>
            </a:r>
            <a:r>
              <a:rPr lang="en-US" sz="2600" dirty="0" smtClean="0"/>
              <a:t>concise</a:t>
            </a:r>
            <a:endParaRPr lang="en-US" sz="2600" dirty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600" dirty="0" smtClean="0"/>
              <a:t>Must </a:t>
            </a:r>
            <a:r>
              <a:rPr lang="en-US" sz="2600" dirty="0"/>
              <a:t>explain technical </a:t>
            </a:r>
            <a:r>
              <a:rPr lang="en-US" sz="2600" dirty="0" smtClean="0"/>
              <a:t>terminology</a:t>
            </a:r>
            <a:endParaRPr lang="en-US" sz="2600" dirty="0"/>
          </a:p>
          <a:p>
            <a:pPr eaLnBrk="1" hangingPunct="1">
              <a:defRPr/>
            </a:pP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7-</a:t>
            </a:r>
            <a:fld id="{9F0F859E-2218-4DFD-90B2-C00300E6A20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5919</TotalTime>
  <Words>497</Words>
  <Application>Microsoft Office PowerPoint</Application>
  <PresentationFormat>On-screen Show (4:3)</PresentationFormat>
  <Paragraphs>126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Wingdings</vt:lpstr>
      <vt:lpstr>Wingdings 2</vt:lpstr>
      <vt:lpstr>Wingdings 3</vt:lpstr>
      <vt:lpstr>Default Design</vt:lpstr>
      <vt:lpstr>Aspect</vt:lpstr>
      <vt:lpstr>Chapter  7</vt:lpstr>
      <vt:lpstr>Chapter Objectives</vt:lpstr>
      <vt:lpstr>The Marketing Research Function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Computer Technology in Marketing Research</vt:lpstr>
      <vt:lpstr>Sales Forecasting</vt:lpstr>
      <vt:lpstr>Slide 15</vt:lpstr>
      <vt:lpstr>Slide 16</vt:lpstr>
      <vt:lpstr>Slide 17</vt:lpstr>
      <vt:lpstr>Slide 18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Marketing Research Decision-Support Systems, and Sales Forecasting</dc:subject>
  <dc:creator/>
  <cp:lastModifiedBy>weaverd</cp:lastModifiedBy>
  <cp:revision>117</cp:revision>
  <dcterms:created xsi:type="dcterms:W3CDTF">2003-03-31T04:59:45Z</dcterms:created>
  <dcterms:modified xsi:type="dcterms:W3CDTF">2009-10-20T18:02:25Z</dcterms:modified>
</cp:coreProperties>
</file>