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301" r:id="rId5"/>
    <p:sldId id="326" r:id="rId6"/>
    <p:sldId id="327" r:id="rId7"/>
    <p:sldId id="307" r:id="rId8"/>
    <p:sldId id="333" r:id="rId9"/>
    <p:sldId id="280" r:id="rId10"/>
    <p:sldId id="262" r:id="rId11"/>
    <p:sldId id="263" r:id="rId12"/>
    <p:sldId id="332" r:id="rId13"/>
    <p:sldId id="33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4" autoAdjust="0"/>
    <p:restoredTop sz="94627" autoAdjust="0"/>
  </p:normalViewPr>
  <p:slideViewPr>
    <p:cSldViewPr>
      <p:cViewPr varScale="1">
        <p:scale>
          <a:sx n="70" d="100"/>
          <a:sy n="70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5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0A1B41-9E21-4E4D-9543-DE3FCF0E2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6C241B-DFAE-442A-96A3-C287B5B0D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10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1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/>
                <a:t>Copyright © 2010 by Nelson Education Ltd.</a:t>
              </a:r>
            </a:p>
          </p:txBody>
        </p:sp>
        <p:sp>
          <p:nvSpPr>
            <p:cNvPr id="7" name="Rectangle 1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286000"/>
            <a:ext cx="30321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 advAuto="0"/>
      <p:bldP spid="9224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CCFBD987-DA8E-4C0E-A325-B5063ABFF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BF4EAED7-FEC0-413A-88FA-45CA3B903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95290733-7B77-4A9E-BF95-4FF06D9CF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272C05D7-DD55-433F-8782-1E4A63FF9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DB260980-6292-45E0-9745-46D336C84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D738649E-44B8-4D18-9CFE-535E96566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A3176DDB-C8E5-42AD-8DC8-589BDE48E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80F604D8-A8D2-491F-A92E-83DB2C0CB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A8334AA5-0325-4365-9475-ED9FA4A35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B3E67328-09F7-4212-8704-EF5EB92A2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6200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2-</a:t>
            </a:r>
            <a:fld id="{595C0BE1-A776-47C1-B922-CD6E1C98F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14600" y="6629400"/>
            <a:ext cx="4495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>
              <a:defRPr/>
            </a:pPr>
            <a:r>
              <a:rPr lang="en-US" sz="800"/>
              <a:t>Copyright © 2010 by Nelson Education Ltd.</a:t>
            </a:r>
          </a:p>
        </p:txBody>
      </p:sp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.com/country/us/en/prodserv/handheld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g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bg1"/>
                </a:solidFill>
                <a:effectLst/>
              </a:rPr>
              <a:t>PMBA 502 - Chapter 2</a:t>
            </a:r>
            <a:endParaRPr lang="en-US" sz="48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4267200" cy="35052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/>
                </a:solidFill>
                <a:effectLst/>
              </a:rPr>
              <a:t>Strategic Planning and the Marketing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Process</a:t>
            </a:r>
          </a:p>
          <a:p>
            <a:pPr eaLnBrk="1" hangingPunct="1"/>
            <a:endParaRPr lang="en-US" sz="3600" dirty="0" smtClean="0">
              <a:solidFill>
                <a:schemeClr val="bg1"/>
              </a:solidFill>
              <a:effectLst/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effectLst/>
              </a:rPr>
              <a:t>w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ith Duane Weaver</a:t>
            </a:r>
            <a:endParaRPr lang="en-US" sz="2800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B515658C-F3AB-4630-B60E-320AB4F2DA1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Elements of a Marketing Strategy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Two basic elements: Target market and marketing mix variables</a:t>
            </a:r>
          </a:p>
          <a:p>
            <a:pPr eaLnBrk="1" hangingPunct="1"/>
            <a:endParaRPr lang="en-US" smtClean="0"/>
          </a:p>
        </p:txBody>
      </p:sp>
      <p:pic>
        <p:nvPicPr>
          <p:cNvPr id="41988" name="Picture 9" descr="boo36735_02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7526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63232F89-9A91-43CA-B401-225228926BD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09600"/>
          </a:xfrm>
        </p:spPr>
        <p:txBody>
          <a:bodyPr/>
          <a:lstStyle/>
          <a:p>
            <a:pPr algn="l" eaLnBrk="1" hangingPunct="1"/>
            <a:r>
              <a:rPr lang="en-US" sz="2800" dirty="0" smtClean="0">
                <a:effectLst/>
              </a:rPr>
              <a:t>Other Tools for </a:t>
            </a:r>
            <a:r>
              <a:rPr lang="en-US" sz="2800" dirty="0" smtClean="0">
                <a:effectLst/>
              </a:rPr>
              <a:t>Marketing </a:t>
            </a:r>
            <a:r>
              <a:rPr lang="en-US" sz="2800" dirty="0" smtClean="0">
                <a:effectLst/>
              </a:rPr>
              <a:t>Planning and Analysis</a:t>
            </a:r>
            <a:endParaRPr lang="en-US" sz="2800" dirty="0" smtClean="0">
              <a:effectLst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02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Business Portfolio Analysis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An evaluation of a company’s products and divisions to determine the strongest and weakest ones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Strategic business units (SBUs) </a:t>
            </a:r>
            <a:r>
              <a:rPr lang="en-US" smtClean="0"/>
              <a:t>Key business units within diversified firms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Each has its own managers, resources, objectives, and competitors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Help focus the attention of managers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2000" smtClean="0"/>
              <a:t>Example: Hewlett-Packard’s </a:t>
            </a:r>
            <a:r>
              <a:rPr lang="en-US" sz="2000" smtClean="0">
                <a:hlinkClick r:id="rId3"/>
              </a:rPr>
              <a:t>iPaq</a:t>
            </a:r>
            <a:r>
              <a:rPr lang="en-US" sz="2000" smtClean="0"/>
              <a:t> unit for its handheld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63D22F59-9FBE-4EAB-B3D4-FF17EEAF7AB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6248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BCG Analysis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Developed by the </a:t>
            </a:r>
            <a:r>
              <a:rPr lang="en-US" sz="2000" b="1" dirty="0" smtClean="0">
                <a:solidFill>
                  <a:srgbClr val="FF0000"/>
                </a:solidFill>
                <a:hlinkClick r:id="rId3"/>
              </a:rPr>
              <a:t>Boston Consulting Group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market share/market growth matrix that plots market share against market growth potential</a:t>
            </a:r>
          </a:p>
        </p:txBody>
      </p:sp>
      <p:pic>
        <p:nvPicPr>
          <p:cNvPr id="48131" name="Picture 8" descr="boo36735_02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86000"/>
            <a:ext cx="7696200" cy="426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pPr algn="l" eaLnBrk="1" hangingPunct="1"/>
            <a:r>
              <a:rPr lang="en-US" sz="2800" dirty="0" smtClean="0">
                <a:effectLst/>
              </a:rPr>
              <a:t>Other Tools for </a:t>
            </a:r>
            <a:r>
              <a:rPr lang="en-US" sz="2800" dirty="0" smtClean="0">
                <a:effectLst/>
              </a:rPr>
              <a:t>Marketing </a:t>
            </a:r>
            <a:r>
              <a:rPr lang="en-US" sz="2800" dirty="0" smtClean="0">
                <a:effectLst/>
              </a:rPr>
              <a:t>Planning and Analysis</a:t>
            </a:r>
            <a:endParaRPr lang="en-US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use these concepts to help us analyze Burlington’s UPF Clothing case.</a:t>
            </a:r>
          </a:p>
          <a:p>
            <a:endParaRPr lang="en-US" dirty="0" smtClean="0"/>
          </a:p>
          <a:p>
            <a:r>
              <a:rPr lang="en-US" dirty="0" smtClean="0"/>
              <a:t>Please make sure you are sitting in your teams and place your tent card with your name in front of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95290733-7B77-4A9E-BF95-4FF06D9CF1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C51F8259-1ED3-44A3-8831-470E7CBBD0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Chapter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562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Marketing Planning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Strategic vs. Tactical</a:t>
            </a: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Porter’s Five Forces Model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Mover Strategies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SWOT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Elements of Marketing Strategy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Other Tools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C6242665-690A-40C8-B701-8C78D3D98B8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10668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Marketing Planning: The Basics for Strategy and Tactics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eaLnBrk="1" hangingPunct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Planning: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process </a:t>
            </a:r>
            <a:r>
              <a:rPr lang="en-US" dirty="0" smtClean="0"/>
              <a:t>of anticipating future events and conditions and of determining the best way to achieve organizational goals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Continuous process that creates a blueprint for everyone in the organization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Important for large and small </a:t>
            </a:r>
            <a:r>
              <a:rPr lang="en-US" dirty="0" smtClean="0"/>
              <a:t>companies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122C0E26-01CD-431D-AD31-18577E2FDF6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5867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Strategic Planning versus Tactical Planning </a:t>
            </a:r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Strategic </a:t>
            </a:r>
            <a:r>
              <a:rPr lang="en-US" b="1" dirty="0" smtClean="0">
                <a:solidFill>
                  <a:srgbClr val="FF0000"/>
                </a:solidFill>
              </a:rPr>
              <a:t>planning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Process </a:t>
            </a:r>
            <a:r>
              <a:rPr lang="en-US" sz="2400" dirty="0" smtClean="0"/>
              <a:t>of determining an organization’s primary objectives and adopting courses of action that will achieve these objectives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Provides long-term direction for decision </a:t>
            </a:r>
            <a:r>
              <a:rPr lang="en-US" sz="2400" dirty="0" smtClean="0"/>
              <a:t>makers</a:t>
            </a:r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Tactical </a:t>
            </a:r>
            <a:r>
              <a:rPr lang="en-US" b="1" dirty="0" smtClean="0">
                <a:solidFill>
                  <a:srgbClr val="FF0000"/>
                </a:solidFill>
              </a:rPr>
              <a:t>planning</a:t>
            </a:r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Process that guides the implementation of activities specified in the strategic plan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Typically addresses shorter-term actions that focus on current or near-term </a:t>
            </a:r>
            <a:r>
              <a:rPr lang="en-US" sz="2400" dirty="0" smtClean="0"/>
              <a:t>activities</a:t>
            </a:r>
            <a:endParaRPr lang="en-US" sz="2400" dirty="0" smtClean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Successful Strategies: Tools and Techniques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Porter’s </a:t>
            </a:r>
            <a:r>
              <a:rPr lang="en-US" dirty="0" smtClean="0">
                <a:solidFill>
                  <a:srgbClr val="0070C0"/>
                </a:solidFill>
              </a:rPr>
              <a:t>Five Forces Model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Developed </a:t>
            </a:r>
            <a:r>
              <a:rPr lang="en-US" dirty="0" smtClean="0"/>
              <a:t>by strategy expert Michael </a:t>
            </a:r>
            <a:r>
              <a:rPr lang="en-US" dirty="0" smtClean="0"/>
              <a:t>Porter </a:t>
            </a:r>
            <a:r>
              <a:rPr lang="en-US" dirty="0" smtClean="0"/>
              <a:t>that identifies five competitive forces that influence planning strategies: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The threat of new entrants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The bargaining power of buyers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The bargaining power of suppliers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The threat of substitute products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Rivalry among competitors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E14DFEB9-FA9F-40FA-9046-89AC0FC5FDF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90E82FEB-E3D0-4851-AC0A-DA8CAD5FC7D3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33794" name="Picture 2" descr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1000"/>
            <a:ext cx="754380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1E6C5FBD-4B32-4FE5-AA66-5E3DDD3E9E0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First Mover and Second Mover Strategies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First mover </a:t>
            </a:r>
            <a:r>
              <a:rPr lang="en-US" b="1" dirty="0" smtClean="0">
                <a:solidFill>
                  <a:srgbClr val="FF0000"/>
                </a:solidFill>
              </a:rPr>
              <a:t>strategy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Theory </a:t>
            </a:r>
            <a:r>
              <a:rPr lang="en-US" sz="2400" dirty="0" smtClean="0"/>
              <a:t>advocating that the company that is </a:t>
            </a:r>
            <a:r>
              <a:rPr lang="en-US" sz="2400" u="sng" dirty="0" smtClean="0"/>
              <a:t>first</a:t>
            </a:r>
            <a:r>
              <a:rPr lang="en-US" sz="2400" dirty="0" smtClean="0"/>
              <a:t> to offer a product in a marketplace will be the </a:t>
            </a:r>
            <a:r>
              <a:rPr lang="en-US" sz="2400" u="sng" dirty="0" smtClean="0"/>
              <a:t>long-term market </a:t>
            </a:r>
            <a:r>
              <a:rPr lang="en-US" sz="2400" u="sng" dirty="0" smtClean="0"/>
              <a:t>winner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Second mover </a:t>
            </a:r>
            <a:r>
              <a:rPr lang="en-US" b="1" dirty="0" smtClean="0">
                <a:solidFill>
                  <a:srgbClr val="FF0000"/>
                </a:solidFill>
              </a:rPr>
              <a:t>strategy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Theory </a:t>
            </a:r>
            <a:r>
              <a:rPr lang="en-US" sz="2400" dirty="0" smtClean="0"/>
              <a:t>that advocates observing closely the innovations of first movers and then </a:t>
            </a:r>
            <a:r>
              <a:rPr lang="en-US" sz="2400" u="sng" dirty="0" smtClean="0"/>
              <a:t>improving</a:t>
            </a:r>
            <a:r>
              <a:rPr lang="en-US" sz="2400" dirty="0" smtClean="0"/>
              <a:t> on them to </a:t>
            </a:r>
            <a:r>
              <a:rPr lang="en-US" sz="2400" u="sng" dirty="0" smtClean="0"/>
              <a:t>gain advantage</a:t>
            </a:r>
            <a:r>
              <a:rPr lang="en-US" sz="2400" dirty="0" smtClean="0"/>
              <a:t> in the </a:t>
            </a:r>
            <a:r>
              <a:rPr lang="en-US" sz="2400" dirty="0" smtClean="0"/>
              <a:t>marketplace</a:t>
            </a: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70C0"/>
                </a:solidFill>
              </a:rPr>
              <a:t>SWOT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620000" cy="137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SWOT analysis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Analysis that helps planners compare internal organizational strengths and weaknesses with external opportunities and threats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95290733-7B77-4A9E-BF95-4FF06D9CF1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590800"/>
          <a:ext cx="8686800" cy="2899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280"/>
                <a:gridCol w="1351280"/>
                <a:gridCol w="1544320"/>
                <a:gridCol w="1737360"/>
                <a:gridCol w="1235456"/>
                <a:gridCol w="1467104"/>
              </a:tblGrid>
              <a:tr h="1058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STRENGTHS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WEAKNESSES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OPPORTUNITIES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THREATS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STRATEGIES</a:t>
                      </a:r>
                      <a:endParaRPr lang="en-US" sz="1400" dirty="0"/>
                    </a:p>
                  </a:txBody>
                  <a:tcPr/>
                </a:tc>
              </a:tr>
              <a:tr h="613522"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22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3522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2-</a:t>
            </a:r>
            <a:fld id="{DC2839D7-E74E-430F-9052-57145DCE3F3A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37890" name="Picture 8" descr="boo36735_02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43000"/>
            <a:ext cx="7696200" cy="5327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789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7620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SWOT Analysis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365</Words>
  <Application>Microsoft Office PowerPoint</Application>
  <PresentationFormat>On-screen Show (4:3)</PresentationFormat>
  <Paragraphs>78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Wingdings</vt:lpstr>
      <vt:lpstr>Wingdings 2</vt:lpstr>
      <vt:lpstr>Wingdings 3</vt:lpstr>
      <vt:lpstr>Default Design</vt:lpstr>
      <vt:lpstr>PMBA 502 - Chapter 2</vt:lpstr>
      <vt:lpstr>Chapter Objectives</vt:lpstr>
      <vt:lpstr>Marketing Planning: The Basics for Strategy and Tactics</vt:lpstr>
      <vt:lpstr>Slide 4</vt:lpstr>
      <vt:lpstr>Successful Strategies: Tools and Techniques</vt:lpstr>
      <vt:lpstr>Slide 6</vt:lpstr>
      <vt:lpstr>Slide 7</vt:lpstr>
      <vt:lpstr>SWOT Analysis</vt:lpstr>
      <vt:lpstr>Slide 9</vt:lpstr>
      <vt:lpstr>Elements of a Marketing Strategy</vt:lpstr>
      <vt:lpstr>Other Tools for Marketing Planning and Analysis</vt:lpstr>
      <vt:lpstr>Other Tools for Marketing Planning and Analysis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Strategic Planning and the Marketing Process</dc:subject>
  <dc:creator/>
  <cp:lastModifiedBy>weaverd</cp:lastModifiedBy>
  <cp:revision>146</cp:revision>
  <dcterms:created xsi:type="dcterms:W3CDTF">2003-03-31T04:59:45Z</dcterms:created>
  <dcterms:modified xsi:type="dcterms:W3CDTF">2009-10-06T16:47:15Z</dcterms:modified>
</cp:coreProperties>
</file>