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60" r:id="rId4"/>
    <p:sldId id="263" r:id="rId5"/>
    <p:sldId id="331" r:id="rId6"/>
    <p:sldId id="303" r:id="rId7"/>
    <p:sldId id="266" r:id="rId8"/>
    <p:sldId id="267" r:id="rId9"/>
    <p:sldId id="332" r:id="rId10"/>
    <p:sldId id="329" r:id="rId11"/>
    <p:sldId id="273" r:id="rId12"/>
    <p:sldId id="290" r:id="rId13"/>
    <p:sldId id="330" r:id="rId14"/>
    <p:sldId id="317" r:id="rId15"/>
    <p:sldId id="33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ferred Customer" initials="" lastIdx="2" clrIdx="0"/>
  <p:cmAuthor id="1" name="osbo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CCFFCC"/>
    <a:srgbClr val="33CC33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7" autoAdjust="0"/>
    <p:restoredTop sz="94645" autoAdjust="0"/>
  </p:normalViewPr>
  <p:slideViewPr>
    <p:cSldViewPr snapToGrid="0">
      <p:cViewPr varScale="1">
        <p:scale>
          <a:sx n="70" d="100"/>
          <a:sy n="70" d="100"/>
        </p:scale>
        <p:origin x="-52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>
      <p:cViewPr varScale="1">
        <p:scale>
          <a:sx n="63" d="100"/>
          <a:sy n="63" d="100"/>
        </p:scale>
        <p:origin x="-205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8.xml"/><Relationship Id="rId1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5DB4E31-6C36-43FF-9B73-293010983E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A427636-7BED-4A03-A17E-5EAE383C1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/>
          <p:cNvGrpSpPr>
            <a:grpSpLocks/>
          </p:cNvGrpSpPr>
          <p:nvPr userDrawn="1"/>
        </p:nvGrpSpPr>
        <p:grpSpPr bwMode="auto">
          <a:xfrm>
            <a:off x="-165100" y="0"/>
            <a:ext cx="9144000" cy="6858000"/>
            <a:chOff x="0" y="0"/>
            <a:chExt cx="5760" cy="4320"/>
          </a:xfrm>
        </p:grpSpPr>
        <p:sp>
          <p:nvSpPr>
            <p:cNvPr id="5" name="Rectangle 11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8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800"/>
                <a:t>Copyright © 2010 by Nelson Education Ltd.</a:t>
              </a:r>
            </a:p>
          </p:txBody>
        </p:sp>
        <p:sp>
          <p:nvSpPr>
            <p:cNvPr id="7" name="Rectangle 6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9525" y="2254250"/>
            <a:ext cx="30353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34" name="Rectangle 18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8" grpId="0" autoUpdateAnimBg="0"/>
      <p:bldP spid="9234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8E1A030-0EE4-4964-A1F8-1C415A59D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228600"/>
            <a:ext cx="2171700" cy="54467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362700" cy="54467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E977E7E0-6C61-4E40-B438-E093B3A348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F42F2AD-D7D8-4BC9-A00E-64B27BD1E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E0EF9D6-8EED-4B97-B6A3-2299C86D72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38481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57700" y="1066800"/>
            <a:ext cx="38481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05D40501-D2BC-4706-A26A-2645B155C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5D1BBB1D-7A65-42D7-B858-12A7C9214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331BCFD-EE9B-48F6-82A8-F75FA11102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9F8317D0-1D6B-4010-98CA-8FFA55853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DCF8E2FB-BA55-4F19-A493-DF74027CF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1-</a:t>
            </a:r>
            <a:fld id="{64E51D78-8303-4564-8FCE-586E69FC0A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686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Rectangle 15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2019300" y="6561138"/>
            <a:ext cx="5283200" cy="30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800"/>
              <a:t>Copyright © 2010 by Nelson Education Ltd.</a:t>
            </a:r>
          </a:p>
          <a:p>
            <a:pPr algn="ctr">
              <a:spcBef>
                <a:spcPct val="50000"/>
              </a:spcBef>
              <a:defRPr/>
            </a:pPr>
            <a:endParaRPr lang="en-US" sz="800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7848600" cy="4608513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7363" y="6569075"/>
            <a:ext cx="1036637" cy="28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1-</a:t>
            </a:r>
            <a:fld id="{1CFE02AD-F38E-45AC-BC06-0ACC5E6DEA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8" grpId="0"/>
      <p:bldP spid="1041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4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41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41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news.com.com/2100-1025_3-5936448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rgbClr val="339933"/>
            </a:gs>
            <a:gs pos="100000">
              <a:srgbClr val="184718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0088" y="895064"/>
            <a:ext cx="7772400" cy="660779"/>
          </a:xfrm>
        </p:spPr>
        <p:txBody>
          <a:bodyPr/>
          <a:lstStyle/>
          <a:p>
            <a:pPr eaLnBrk="1" hangingPunct="1"/>
            <a:r>
              <a:rPr lang="en-US" sz="4800" dirty="0" smtClean="0">
                <a:solidFill>
                  <a:schemeClr val="bg1"/>
                </a:solidFill>
                <a:effectLst/>
              </a:rPr>
              <a:t>PMBA 502 - Chapter </a:t>
            </a:r>
            <a:r>
              <a:rPr lang="en-US" sz="4800" dirty="0" smtClean="0">
                <a:solidFill>
                  <a:schemeClr val="bg1"/>
                </a:solidFill>
                <a:effectLst/>
              </a:rPr>
              <a:t>1</a:t>
            </a:r>
            <a:br>
              <a:rPr lang="en-US" sz="4800" dirty="0" smtClean="0">
                <a:solidFill>
                  <a:schemeClr val="bg1"/>
                </a:solidFill>
                <a:effectLst/>
              </a:rPr>
            </a:br>
            <a:endParaRPr lang="en-US" sz="4800" dirty="0" smtClean="0">
              <a:solidFill>
                <a:schemeClr val="bg1"/>
              </a:solidFill>
              <a:effectLst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236" y="1310174"/>
            <a:ext cx="5393140" cy="4310418"/>
          </a:xfrm>
        </p:spPr>
        <p:txBody>
          <a:bodyPr/>
          <a:lstStyle/>
          <a:p>
            <a:pPr algn="l" eaLnBrk="1" hangingPunct="1"/>
            <a:r>
              <a:rPr lang="en-US" dirty="0" smtClean="0">
                <a:solidFill>
                  <a:schemeClr val="bg1"/>
                </a:solidFill>
                <a:effectLst/>
              </a:rPr>
              <a:t>Marketing</a:t>
            </a:r>
            <a:r>
              <a:rPr lang="en-US" dirty="0" smtClean="0">
                <a:solidFill>
                  <a:schemeClr val="bg1"/>
                </a:solidFill>
                <a:effectLst/>
              </a:rPr>
              <a:t>:</a:t>
            </a:r>
            <a:br>
              <a:rPr lang="en-US" dirty="0" smtClean="0">
                <a:solidFill>
                  <a:schemeClr val="bg1"/>
                </a:solidFill>
                <a:effectLst/>
              </a:rPr>
            </a:br>
            <a:r>
              <a:rPr lang="en-US" sz="3600" dirty="0" smtClean="0">
                <a:solidFill>
                  <a:schemeClr val="bg1"/>
                </a:solidFill>
                <a:effectLst/>
              </a:rPr>
              <a:t>The Art and Science of Satisfying </a:t>
            </a:r>
            <a:r>
              <a:rPr lang="en-US" sz="3600" dirty="0" smtClean="0">
                <a:solidFill>
                  <a:schemeClr val="bg1"/>
                </a:solidFill>
                <a:effectLst/>
              </a:rPr>
              <a:t>Customers</a:t>
            </a:r>
          </a:p>
          <a:p>
            <a:pPr algn="l" eaLnBrk="1" hangingPunct="1"/>
            <a:endParaRPr lang="en-US" sz="3600" dirty="0" smtClean="0">
              <a:solidFill>
                <a:schemeClr val="bg1"/>
              </a:solidFill>
              <a:effectLst/>
            </a:endParaRPr>
          </a:p>
          <a:p>
            <a:pPr algn="l" eaLnBrk="1" hangingPunct="1"/>
            <a:r>
              <a:rPr lang="en-US" sz="2800" i="1" dirty="0" smtClean="0">
                <a:solidFill>
                  <a:schemeClr val="bg1"/>
                </a:solidFill>
                <a:effectLst/>
              </a:rPr>
              <a:t>with Duane Weaver</a:t>
            </a:r>
            <a:endParaRPr lang="en-US" sz="3200" i="1" dirty="0" smtClean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ABA60A8E-D652-444D-9C8D-E58960F2F4B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342900"/>
            <a:ext cx="8229600" cy="6210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Characteristics of Not-for-profit Marketing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Purpose is to generate revenue to support their causes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Must compete with other organizations for donor’s dollars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Must often market to multiple </a:t>
            </a:r>
            <a:r>
              <a:rPr lang="en-US" dirty="0" smtClean="0"/>
              <a:t>audiences</a:t>
            </a:r>
          </a:p>
          <a:p>
            <a:pPr lvl="1" eaLnBrk="1" hangingPunct="1">
              <a:buFont typeface="Arial" charset="0"/>
              <a:buChar char="•"/>
            </a:pPr>
            <a:endParaRPr lang="en-US" dirty="0" smtClean="0"/>
          </a:p>
          <a:p>
            <a:pPr lvl="1" eaLnBrk="1" hangingPunct="1">
              <a:buFont typeface="Arial" charset="0"/>
              <a:buChar char="•"/>
            </a:pPr>
            <a:r>
              <a:rPr lang="en-US" dirty="0" smtClean="0"/>
              <a:t>EVEN THOUGH the goal is not profit, they still must MARKET themselves.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372C8427-31F6-49D5-BF19-B190C2BB6DB7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Avoiding Marketing Myopia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7772400" cy="120015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i="1" smtClean="0">
                <a:solidFill>
                  <a:srgbClr val="FF0000"/>
                </a:solidFill>
              </a:rPr>
              <a:t>Marketing myopia—</a:t>
            </a:r>
            <a:r>
              <a:rPr lang="en-US" smtClean="0"/>
              <a:t>management’s failure to recognize the scope of its business</a:t>
            </a:r>
          </a:p>
        </p:txBody>
      </p:sp>
      <p:pic>
        <p:nvPicPr>
          <p:cNvPr id="31748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75" y="2611438"/>
            <a:ext cx="7735888" cy="232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C43EA4EA-E893-4335-A82F-BC2909E5BAC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84163" y="257175"/>
            <a:ext cx="8631237" cy="1247775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From Transaction-Based Marketing to Relationship Marketing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4325" y="1550988"/>
            <a:ext cx="8515350" cy="4611687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 smtClean="0"/>
              <a:t>Focus is on developing customers into repeat, loyal customers—increasing the </a:t>
            </a:r>
            <a:r>
              <a:rPr lang="en-US" i="1" dirty="0" smtClean="0">
                <a:solidFill>
                  <a:srgbClr val="FF0000"/>
                </a:solidFill>
              </a:rPr>
              <a:t>lifetime value of the customer</a:t>
            </a:r>
            <a:endParaRPr lang="en-US" dirty="0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Goal is to move customer up the loyalty ladder: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			</a:t>
            </a:r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  <a:p>
            <a:pPr eaLnBrk="1" hangingPunct="1">
              <a:buFont typeface="Arial" charset="0"/>
              <a:buChar char="•"/>
            </a:pPr>
            <a:endParaRPr lang="en-US" dirty="0" smtClean="0"/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Repeat customers are a source of </a:t>
            </a:r>
            <a:r>
              <a:rPr lang="en-US" dirty="0" smtClean="0"/>
              <a:t>“word-of-mouth” </a:t>
            </a:r>
            <a:r>
              <a:rPr lang="en-US" dirty="0" smtClean="0"/>
              <a:t>marketing</a:t>
            </a:r>
          </a:p>
        </p:txBody>
      </p:sp>
      <p:sp>
        <p:nvSpPr>
          <p:cNvPr id="44036" name="TextBox 6"/>
          <p:cNvSpPr txBox="1">
            <a:spLocks noChangeArrowheads="1"/>
          </p:cNvSpPr>
          <p:nvPr/>
        </p:nvSpPr>
        <p:spPr bwMode="auto">
          <a:xfrm>
            <a:off x="1409700" y="3514725"/>
            <a:ext cx="41624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/>
              <a:t> Advocate</a:t>
            </a:r>
          </a:p>
          <a:p>
            <a:pPr>
              <a:buFont typeface="Arial" charset="0"/>
              <a:buChar char="•"/>
            </a:pPr>
            <a:r>
              <a:rPr lang="en-US"/>
              <a:t> Loyal supporter</a:t>
            </a:r>
          </a:p>
          <a:p>
            <a:pPr>
              <a:buFont typeface="Arial" charset="0"/>
              <a:buChar char="•"/>
            </a:pPr>
            <a:r>
              <a:rPr lang="en-US"/>
              <a:t> Regular purchaser</a:t>
            </a:r>
          </a:p>
          <a:p>
            <a:pPr>
              <a:buFont typeface="Arial" charset="0"/>
              <a:buChar char="•"/>
            </a:pPr>
            <a:r>
              <a:rPr lang="en-US"/>
              <a:t> New customer</a:t>
            </a:r>
          </a:p>
        </p:txBody>
      </p:sp>
      <p:sp>
        <p:nvSpPr>
          <p:cNvPr id="11" name="Up Arrow 10"/>
          <p:cNvSpPr/>
          <p:nvPr/>
        </p:nvSpPr>
        <p:spPr>
          <a:xfrm>
            <a:off x="904875" y="3667125"/>
            <a:ext cx="484188" cy="155257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07D479D8-9191-45E5-BDEC-D2B43D2F692E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5425" y="228600"/>
            <a:ext cx="8689975" cy="990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Developing Partnerships and Strategic Alliances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57325"/>
            <a:ext cx="8324850" cy="509587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mtClean="0"/>
              <a:t>Relationship marketing also applies to business-to-business relationships with suppliers, distributors, and other partners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Strategic alliances </a:t>
            </a:r>
            <a:r>
              <a:rPr lang="en-US" smtClean="0"/>
              <a:t>Partnerships in which two or more companies combine resources and capital to create competitive advantages in the market</a:t>
            </a:r>
          </a:p>
          <a:p>
            <a:pPr lvl="1" eaLnBrk="1" hangingPunct="1"/>
            <a:r>
              <a:rPr lang="en-US" sz="2400" smtClean="0"/>
              <a:t>Example: </a:t>
            </a:r>
            <a:r>
              <a:rPr lang="en-US" sz="2400" smtClean="0">
                <a:hlinkClick r:id="rId3"/>
              </a:rPr>
              <a:t>Yahoo! and TiVo blending some of their services</a:t>
            </a:r>
            <a:endParaRPr lang="en-US" sz="2400" smtClean="0"/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Not-for-profits often raise awareness and funds through strategic partnerships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78C766E0-6020-445E-A96B-335DDEE9453B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95263" y="528638"/>
            <a:ext cx="8450262" cy="738187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b="1" smtClean="0"/>
              <a:t>Eight Universal Marketing Functions</a:t>
            </a:r>
          </a:p>
        </p:txBody>
      </p:sp>
      <p:sp>
        <p:nvSpPr>
          <p:cNvPr id="50179" name="Text Box 4"/>
          <p:cNvSpPr txBox="1">
            <a:spLocks noChangeArrowheads="1"/>
          </p:cNvSpPr>
          <p:nvPr/>
        </p:nvSpPr>
        <p:spPr bwMode="auto">
          <a:xfrm>
            <a:off x="0" y="1452563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CA"/>
          </a:p>
        </p:txBody>
      </p:sp>
      <p:pic>
        <p:nvPicPr>
          <p:cNvPr id="50180" name="Picture 5" descr="boo36735_01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88" y="1657350"/>
            <a:ext cx="8716962" cy="43053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THANKYOU for Your Time!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Let’s look at Strategic Planning and the Marketing Process next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9F42F2AD-D7D8-4BC9-A00E-64B27BD1E5D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7BC02630-CE42-4A02-A44B-3585348CF857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dirty="0" smtClean="0">
                <a:effectLst/>
              </a:rPr>
              <a:t>OUTLINE</a:t>
            </a:r>
            <a:endParaRPr lang="en-US" dirty="0" smtClean="0">
              <a:effectLst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5925" y="768350"/>
            <a:ext cx="8518525" cy="5927725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What is Marketing?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The 4 Ps of Marketing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Eras in Marketing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Needs vs. Wants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Maslow’s Hierarchy of Needs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Not-for-profit Marketing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smtClean="0"/>
              <a:t>Avoiding Marketing Myopia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endParaRPr lang="en-US" sz="2400" dirty="0" smtClean="0"/>
          </a:p>
          <a:p>
            <a:pPr marL="533400" indent="-533400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FAAB3D6E-8E93-4E61-AA4E-0B70BFAEF18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What is Marketing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4875"/>
            <a:ext cx="9144000" cy="5419725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sz="2400" dirty="0" smtClean="0"/>
              <a:t>Production and marketing together create </a:t>
            </a:r>
            <a:r>
              <a:rPr lang="en-US" sz="2400" b="1" dirty="0" smtClean="0">
                <a:solidFill>
                  <a:srgbClr val="FF0000"/>
                </a:solidFill>
              </a:rPr>
              <a:t>utility—</a:t>
            </a:r>
            <a:r>
              <a:rPr lang="en-US" sz="2400" dirty="0" smtClean="0"/>
              <a:t>the want-satisfying power of a good or </a:t>
            </a:r>
            <a:r>
              <a:rPr lang="en-US" sz="2400" dirty="0" smtClean="0"/>
              <a:t>service (</a:t>
            </a:r>
            <a:r>
              <a:rPr lang="en-US" sz="2400" i="1" dirty="0" smtClean="0"/>
              <a:t>can be in the form of a product, service, idea or experience</a:t>
            </a:r>
            <a:r>
              <a:rPr lang="en-US" sz="2400" dirty="0" smtClean="0"/>
              <a:t>)</a:t>
            </a:r>
            <a:endParaRPr lang="en-US" sz="2400" dirty="0" smtClean="0"/>
          </a:p>
        </p:txBody>
      </p:sp>
      <p:graphicFrame>
        <p:nvGraphicFramePr>
          <p:cNvPr id="5" name="Group 54"/>
          <p:cNvGraphicFramePr>
            <a:graphicFrameLocks noGrp="1"/>
          </p:cNvGraphicFramePr>
          <p:nvPr/>
        </p:nvGraphicFramePr>
        <p:xfrm>
          <a:off x="0" y="2222079"/>
          <a:ext cx="9144000" cy="4517652"/>
        </p:xfrm>
        <a:graphic>
          <a:graphicData uri="http://schemas.openxmlformats.org/drawingml/2006/table">
            <a:tbl>
              <a:tblPr/>
              <a:tblGrid>
                <a:gridCol w="1371600"/>
                <a:gridCol w="2514600"/>
                <a:gridCol w="3652838"/>
                <a:gridCol w="1604962"/>
              </a:tblGrid>
              <a:tr h="85147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Type of Utility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Examples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Organizational Function Responsible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04319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Form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Conversion of raw materials and components into finished goods and services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Dinner at Swiss Chalet; iPod; shirt from Mark’s Work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Wearhouse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Production</a:t>
                      </a:r>
                      <a:r>
                        <a:rPr kumimoji="0" lang="en-US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 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21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Time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Availability of goods and services when consumers want them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Dental appointment; digital photographs;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LensCrafters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 eyeglass guarantee; Canada Post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Expresspost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Marketing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82347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Place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Availability of goods and services at convenient locations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Soft-drink machines outside gas stations; on-site day care; banks in grocery stores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Marketing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7612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Owner-ship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Ability to transfer title to goods or services from marketer to buyer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Retail sales (in exchange for currency or credit-card payment)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Franklin Gothic Demi" pitchFamily="34" charset="0"/>
                          <a:cs typeface="Times New Roman" pitchFamily="18" charset="0"/>
                        </a:rPr>
                        <a:t>Marketing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FF33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Franklin Gothic Dem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EC70B787-72AD-4C1D-A670-F20BCE4B799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571500"/>
            <a:ext cx="8105775" cy="55816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US" dirty="0" smtClean="0">
                <a:solidFill>
                  <a:srgbClr val="0070C0"/>
                </a:solidFill>
              </a:rPr>
              <a:t>Definition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Marketing</a:t>
            </a:r>
            <a:endParaRPr lang="en-US" b="1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b="1" i="1" dirty="0" smtClean="0">
                <a:solidFill>
                  <a:srgbClr val="FF0000"/>
                </a:solidFill>
              </a:rPr>
              <a:t>Marketing </a:t>
            </a:r>
            <a:r>
              <a:rPr lang="en-US" dirty="0" smtClean="0"/>
              <a:t>Companywide consumer orientation with the objective of achieving long-run </a:t>
            </a:r>
            <a:r>
              <a:rPr lang="en-US" dirty="0" smtClean="0"/>
              <a:t>success</a:t>
            </a:r>
          </a:p>
          <a:p>
            <a:pPr lvl="2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Does it have to be “</a:t>
            </a:r>
            <a:r>
              <a:rPr lang="en-US" u="sng" dirty="0" smtClean="0"/>
              <a:t>long run</a:t>
            </a:r>
            <a:r>
              <a:rPr lang="en-US" dirty="0" smtClean="0"/>
              <a:t>”?</a:t>
            </a:r>
            <a:endParaRPr lang="en-US" dirty="0" smtClean="0"/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Involves: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 smtClean="0"/>
              <a:t>Analyzing customer needs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 smtClean="0"/>
              <a:t>Obtaining the information necessary for design and production that match customer expectations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 smtClean="0"/>
              <a:t>Satisfying customer preferences</a:t>
            </a:r>
          </a:p>
          <a:p>
            <a:pPr lvl="1" eaLnBrk="1" hangingPunct="1">
              <a:buFont typeface="Arial" pitchFamily="34" charset="0"/>
              <a:buChar char="•"/>
              <a:defRPr/>
            </a:pPr>
            <a:r>
              <a:rPr lang="en-US" sz="2400" dirty="0" smtClean="0"/>
              <a:t>Creating and maintaining relationships with customers and </a:t>
            </a:r>
            <a:r>
              <a:rPr lang="en-US" sz="2400" dirty="0" smtClean="0"/>
              <a:t>suppliers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4 P’s of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LET’S PROVIDE EXAMPLES FOR EACH</a:t>
            </a:r>
          </a:p>
          <a:p>
            <a:endParaRPr lang="en-US" dirty="0" smtClean="0"/>
          </a:p>
          <a:p>
            <a:r>
              <a:rPr lang="en-US" dirty="0" smtClean="0"/>
              <a:t>PRODUCT</a:t>
            </a:r>
          </a:p>
          <a:p>
            <a:endParaRPr lang="en-US" dirty="0" smtClean="0"/>
          </a:p>
          <a:p>
            <a:r>
              <a:rPr lang="en-US" dirty="0" smtClean="0"/>
              <a:t>PLACE</a:t>
            </a:r>
          </a:p>
          <a:p>
            <a:endParaRPr lang="en-US" dirty="0" smtClean="0"/>
          </a:p>
          <a:p>
            <a:r>
              <a:rPr lang="en-US" dirty="0" smtClean="0"/>
              <a:t>PRICE</a:t>
            </a:r>
          </a:p>
          <a:p>
            <a:endParaRPr lang="en-US" dirty="0" smtClean="0"/>
          </a:p>
          <a:p>
            <a:r>
              <a:rPr lang="en-US" dirty="0" smtClean="0"/>
              <a:t>PROMOTION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9F42F2AD-D7D8-4BC9-A00E-64B27BD1E5D3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4EE112DA-BC9D-49E0-AE20-B28AD45748B4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Four Eras in the History of Marketing</a:t>
            </a:r>
          </a:p>
        </p:txBody>
      </p:sp>
      <p:sp>
        <p:nvSpPr>
          <p:cNvPr id="25603" name="TextBox 4"/>
          <p:cNvSpPr txBox="1">
            <a:spLocks noChangeArrowheads="1"/>
          </p:cNvSpPr>
          <p:nvPr/>
        </p:nvSpPr>
        <p:spPr bwMode="auto">
          <a:xfrm>
            <a:off x="219075" y="971550"/>
            <a:ext cx="8715375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sz="2400" b="1">
                <a:solidFill>
                  <a:srgbClr val="FF0000"/>
                </a:solidFill>
              </a:rPr>
              <a:t>Exchange process—</a:t>
            </a:r>
            <a:r>
              <a:rPr lang="en-US" sz="2400"/>
              <a:t>activity in which two or more parties give something of value to each other to satisfy perceived need</a:t>
            </a:r>
          </a:p>
        </p:txBody>
      </p:sp>
      <p:pic>
        <p:nvPicPr>
          <p:cNvPr id="7" name="Picture 5" descr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2143125"/>
            <a:ext cx="73914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32ED89D8-40AA-422B-968A-17C1BE69E22C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3350" y="514350"/>
            <a:ext cx="8886825" cy="5830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Emergence of the Marketing Concept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</a:pPr>
            <a:r>
              <a:rPr lang="en-US" dirty="0" smtClean="0"/>
              <a:t>Created </a:t>
            </a:r>
            <a:r>
              <a:rPr lang="en-US" dirty="0" smtClean="0"/>
              <a:t>the need for greater </a:t>
            </a:r>
            <a:r>
              <a:rPr lang="en-US" b="1" dirty="0" smtClean="0">
                <a:solidFill>
                  <a:srgbClr val="FF0000"/>
                </a:solidFill>
              </a:rPr>
              <a:t>consumer orientation</a:t>
            </a:r>
            <a:r>
              <a:rPr lang="en-US" dirty="0" smtClean="0">
                <a:solidFill>
                  <a:srgbClr val="FF0000"/>
                </a:solidFill>
              </a:rPr>
              <a:t>—</a:t>
            </a:r>
            <a:r>
              <a:rPr lang="en-US" dirty="0" smtClean="0"/>
              <a:t>business philosophy incorporating the marketing concept that emphasizes first determining unmet consumer needs and then designing a system </a:t>
            </a:r>
            <a:r>
              <a:rPr lang="en-US" dirty="0" smtClean="0"/>
              <a:t>to satisfy </a:t>
            </a:r>
            <a:r>
              <a:rPr lang="en-US" dirty="0" smtClean="0"/>
              <a:t>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1-</a:t>
            </a:r>
            <a:fld id="{87C1A210-E473-4994-BFB4-133A76917C22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2900" y="390525"/>
            <a:ext cx="8324850" cy="5410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70C0"/>
                </a:solidFill>
              </a:rPr>
              <a:t>Converting Needs to Wants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Effective marketing focuses on the benefits resulting from goods and services</a:t>
            </a:r>
          </a:p>
          <a:p>
            <a:pPr lvl="1" eaLnBrk="1" hangingPunct="1"/>
            <a:r>
              <a:rPr lang="en-US" sz="2000" dirty="0" smtClean="0"/>
              <a:t>Example: Need for </a:t>
            </a:r>
            <a:r>
              <a:rPr lang="en-US" sz="2000" dirty="0" smtClean="0"/>
              <a:t>water to satisfy thirst converted </a:t>
            </a:r>
            <a:r>
              <a:rPr lang="en-US" sz="2000" dirty="0" smtClean="0"/>
              <a:t>to a desire for </a:t>
            </a:r>
            <a:r>
              <a:rPr lang="en-US" sz="2000" dirty="0" err="1" smtClean="0"/>
              <a:t>CocaCola</a:t>
            </a:r>
            <a:endParaRPr lang="en-US" sz="2000" dirty="0" smtClean="0"/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Companies must pay attention to what consumers want</a:t>
            </a:r>
          </a:p>
          <a:p>
            <a:pPr lvl="1" eaLnBrk="1" hangingPunct="1"/>
            <a:r>
              <a:rPr lang="en-US" sz="2000" dirty="0" smtClean="0"/>
              <a:t>Example: Demand for smarter cell phones and wireless </a:t>
            </a:r>
            <a:r>
              <a:rPr lang="en-US" sz="2000" dirty="0" smtClean="0"/>
              <a:t>services</a:t>
            </a:r>
          </a:p>
          <a:p>
            <a:pPr lvl="1" eaLnBrk="1" hangingPunct="1"/>
            <a:endParaRPr lang="en-US" sz="2400" dirty="0" smtClean="0"/>
          </a:p>
          <a:p>
            <a:pPr lvl="1" eaLnBrk="1" hangingPunct="1">
              <a:buNone/>
            </a:pPr>
            <a:r>
              <a:rPr lang="en-US" sz="2400" dirty="0" smtClean="0"/>
              <a:t>	</a:t>
            </a:r>
            <a:r>
              <a:rPr lang="en-US" dirty="0" smtClean="0"/>
              <a:t>In your case study groups provide an example of a need and a want. Be prepared to discuss your choices with the  class. (5 minutes)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Maslow’s Hierarchy of Needs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1-</a:t>
            </a:r>
            <a:fld id="{9F42F2AD-D7D8-4BC9-A00E-64B27BD1E5D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5" name="Picture 5" descr="fg04_0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106153"/>
            <a:ext cx="7848600" cy="452980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517424" y="5773001"/>
            <a:ext cx="25923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/>
              <a:t>Source: </a:t>
            </a:r>
            <a:r>
              <a:rPr lang="en-US" sz="1400" dirty="0" smtClean="0"/>
              <a:t>Solomon, et. al, 2009</a:t>
            </a:r>
            <a:endParaRPr lang="en-US" sz="1400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1783</TotalTime>
  <Words>526</Words>
  <Application>Microsoft Office PowerPoint</Application>
  <PresentationFormat>On-screen Show (4:3)</PresentationFormat>
  <Paragraphs>115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Wingdings</vt:lpstr>
      <vt:lpstr>Wingdings 2</vt:lpstr>
      <vt:lpstr>Wingdings 3</vt:lpstr>
      <vt:lpstr>Franklin Gothic Demi</vt:lpstr>
      <vt:lpstr>Times New Roman</vt:lpstr>
      <vt:lpstr>Default Design</vt:lpstr>
      <vt:lpstr>PMBA 502 - Chapter 1 </vt:lpstr>
      <vt:lpstr>OUTLINE</vt:lpstr>
      <vt:lpstr>What is Marketing</vt:lpstr>
      <vt:lpstr>Slide 4</vt:lpstr>
      <vt:lpstr>The 4 P’s of Marketing</vt:lpstr>
      <vt:lpstr>Four Eras in the History of Marketing</vt:lpstr>
      <vt:lpstr>Slide 7</vt:lpstr>
      <vt:lpstr>Slide 8</vt:lpstr>
      <vt:lpstr>Maslow’s Hierarchy of Needs</vt:lpstr>
      <vt:lpstr>Slide 10</vt:lpstr>
      <vt:lpstr>Avoiding Marketing Myopia</vt:lpstr>
      <vt:lpstr>From Transaction-Based Marketing to Relationship Marketing</vt:lpstr>
      <vt:lpstr>Developing Partnerships and Strategic Alliances</vt:lpstr>
      <vt:lpstr>Slide 14</vt:lpstr>
      <vt:lpstr>THANKYOU for Your Time!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subject>Marketing: Creating Satisfaction through Customer Relationships</dc:subject>
  <dc:creator/>
  <cp:lastModifiedBy>weaverd</cp:lastModifiedBy>
  <cp:revision>191</cp:revision>
  <dcterms:created xsi:type="dcterms:W3CDTF">2003-03-31T04:59:45Z</dcterms:created>
  <dcterms:modified xsi:type="dcterms:W3CDTF">2009-10-06T16:29:16Z</dcterms:modified>
</cp:coreProperties>
</file>