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CEEE4-8431-4818-92F6-CA08AB18DE68}" type="datetimeFigureOut">
              <a:rPr lang="en-CA" smtClean="0"/>
              <a:pPr/>
              <a:t>25/10/2010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1F392-141C-48B4-B964-549A791CDB1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0"/>
            <a:ext cx="89154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7780" cmpd="sng">
                <a:solidFill>
                  <a:schemeClr val="accent1"/>
                </a:solidFill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797152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>
                <a:solidFill>
                  <a:schemeClr val="bg1"/>
                </a:solidFill>
              </a:rPr>
              <a:t>Jonathan </a:t>
            </a:r>
            <a:r>
              <a:rPr lang="en-CA" sz="3200" dirty="0" err="1" smtClean="0">
                <a:solidFill>
                  <a:schemeClr val="bg1"/>
                </a:solidFill>
              </a:rPr>
              <a:t>Pooley</a:t>
            </a:r>
            <a:r>
              <a:rPr lang="en-CA" sz="3200" dirty="0" smtClean="0">
                <a:solidFill>
                  <a:schemeClr val="bg1"/>
                </a:solidFill>
              </a:rPr>
              <a:t>: </a:t>
            </a:r>
            <a:r>
              <a:rPr lang="en-CA" sz="2000" dirty="0" smtClean="0">
                <a:solidFill>
                  <a:schemeClr val="bg1"/>
                </a:solidFill>
              </a:rPr>
              <a:t>565 071 511     </a:t>
            </a:r>
            <a:r>
              <a:rPr lang="en-CA" sz="3200" dirty="0" smtClean="0">
                <a:solidFill>
                  <a:schemeClr val="bg1"/>
                </a:solidFill>
              </a:rPr>
              <a:t>Ryan </a:t>
            </a:r>
            <a:r>
              <a:rPr lang="en-CA" sz="3200" dirty="0" err="1" smtClean="0">
                <a:solidFill>
                  <a:schemeClr val="bg1"/>
                </a:solidFill>
              </a:rPr>
              <a:t>Rumo</a:t>
            </a:r>
            <a:r>
              <a:rPr lang="en-CA" sz="3200" dirty="0" smtClean="0">
                <a:solidFill>
                  <a:schemeClr val="bg1"/>
                </a:solidFill>
              </a:rPr>
              <a:t>: </a:t>
            </a:r>
            <a:r>
              <a:rPr lang="en-CA" sz="2000" dirty="0" smtClean="0">
                <a:solidFill>
                  <a:schemeClr val="bg1"/>
                </a:solidFill>
              </a:rPr>
              <a:t>557 990 900</a:t>
            </a:r>
            <a:r>
              <a:rPr lang="en-CA" sz="3200" dirty="0" smtClean="0">
                <a:solidFill>
                  <a:schemeClr val="bg1"/>
                </a:solidFill>
              </a:rPr>
              <a:t>      </a:t>
            </a:r>
          </a:p>
          <a:p>
            <a:endParaRPr lang="en-CA" sz="3200" dirty="0" smtClean="0">
              <a:solidFill>
                <a:schemeClr val="bg1"/>
              </a:solidFill>
            </a:endParaRPr>
          </a:p>
          <a:p>
            <a:r>
              <a:rPr lang="en-CA" sz="3200" dirty="0" smtClean="0">
                <a:solidFill>
                  <a:schemeClr val="bg1"/>
                </a:solidFill>
              </a:rPr>
              <a:t>Stephanie Frost: </a:t>
            </a:r>
            <a:r>
              <a:rPr lang="en-CA" sz="2000" dirty="0" smtClean="0">
                <a:solidFill>
                  <a:schemeClr val="bg1"/>
                </a:solidFill>
              </a:rPr>
              <a:t>567 075 502        </a:t>
            </a:r>
            <a:r>
              <a:rPr lang="en-CA" sz="3200" dirty="0" smtClean="0">
                <a:solidFill>
                  <a:schemeClr val="bg1"/>
                </a:solidFill>
              </a:rPr>
              <a:t>Candice Hall: </a:t>
            </a:r>
            <a:r>
              <a:rPr lang="en-CA" sz="2000" dirty="0" smtClean="0">
                <a:solidFill>
                  <a:schemeClr val="bg1"/>
                </a:solidFill>
              </a:rPr>
              <a:t>565 288 693</a:t>
            </a:r>
            <a:endParaRPr lang="en-CA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9752" y="476672"/>
            <a:ext cx="52565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Dream Team</a:t>
            </a:r>
            <a:endParaRPr lang="en-US" sz="7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2132856"/>
            <a:ext cx="9001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Case 8: Extended Warranties</a:t>
            </a:r>
            <a:r>
              <a:rPr lang="en-US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7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3717032"/>
            <a:ext cx="52565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Section 1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bg1"/>
                </a:solidFill>
              </a:rPr>
              <a:t>Target Market Strategies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bg1"/>
                </a:solidFill>
              </a:rPr>
              <a:t>Social Networking</a:t>
            </a:r>
          </a:p>
          <a:p>
            <a:r>
              <a:rPr lang="en-CA" dirty="0" smtClean="0">
                <a:solidFill>
                  <a:schemeClr val="bg1"/>
                </a:solidFill>
              </a:rPr>
              <a:t>Resource Developing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99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40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Target Market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883434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Males ages 20-45</a:t>
            </a:r>
            <a:endParaRPr lang="de-DE" sz="2800" b="1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		Male market size                                  5,922,270</a:t>
            </a:r>
            <a:endParaRPr lang="de-DE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	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Females ages 35-65</a:t>
            </a:r>
            <a:endParaRPr lang="de-DE" sz="2800" b="1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		Female market size                              7,140,382</a:t>
            </a:r>
            <a:endParaRPr lang="de-DE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	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Total market size                                                       13,062,652</a:t>
            </a:r>
            <a:endParaRPr lang="de-DE" sz="2800" dirty="0" smtClean="0">
              <a:solidFill>
                <a:schemeClr val="bg1"/>
              </a:solidFill>
            </a:endParaRPr>
          </a:p>
          <a:p>
            <a:r>
              <a:rPr lang="en-US" sz="2800" dirty="0" smtClean="0"/>
              <a:t> </a:t>
            </a:r>
            <a:endParaRPr lang="de-DE" sz="2800" dirty="0" smtClean="0"/>
          </a:p>
        </p:txBody>
      </p:sp>
      <p:sp>
        <p:nvSpPr>
          <p:cNvPr id="6" name="TextBox 4"/>
          <p:cNvSpPr txBox="1"/>
          <p:nvPr/>
        </p:nvSpPr>
        <p:spPr>
          <a:xfrm>
            <a:off x="6000760" y="6488668"/>
            <a:ext cx="353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Source: </a:t>
            </a:r>
            <a:r>
              <a:rPr lang="en-US" dirty="0" smtClean="0">
                <a:solidFill>
                  <a:schemeClr val="bg1"/>
                </a:solidFill>
              </a:rPr>
              <a:t>Statistics Canada, 2009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428596" y="3857628"/>
            <a:ext cx="842968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45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Target Market Penetration</a:t>
            </a:r>
            <a:endParaRPr lang="en-C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>
                <a:solidFill>
                  <a:schemeClr val="bg1"/>
                </a:solidFill>
              </a:rPr>
              <a:t>TMP = Market Share x Minimum Buy-in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bg1"/>
                </a:solidFill>
              </a:rPr>
              <a:t>= ((139/200)x0.35)x(0.05)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bg1"/>
                </a:solidFill>
              </a:rPr>
              <a:t>=1.22%</a:t>
            </a:r>
          </a:p>
          <a:p>
            <a:pPr marL="0" indent="0">
              <a:buNone/>
            </a:pPr>
            <a:endParaRPr lang="en-CA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dirty="0" smtClean="0">
                <a:solidFill>
                  <a:schemeClr val="bg1"/>
                </a:solidFill>
              </a:rPr>
              <a:t>Assumptions</a:t>
            </a:r>
          </a:p>
          <a:p>
            <a:pPr marL="0" indent="0">
              <a:buNone/>
            </a:pPr>
            <a:r>
              <a:rPr lang="en-CA" sz="2400" dirty="0">
                <a:solidFill>
                  <a:schemeClr val="bg1"/>
                </a:solidFill>
              </a:rPr>
              <a:t># of Future shop stores: 139</a:t>
            </a:r>
          </a:p>
          <a:p>
            <a:pPr marL="0" indent="0">
              <a:buNone/>
            </a:pPr>
            <a:r>
              <a:rPr lang="en-CA" sz="2400" dirty="0">
                <a:solidFill>
                  <a:schemeClr val="bg1"/>
                </a:solidFill>
              </a:rPr>
              <a:t># of Future shop &amp; Best Buy Stores: 200</a:t>
            </a:r>
          </a:p>
          <a:p>
            <a:pPr marL="0" indent="0">
              <a:buNone/>
            </a:pPr>
            <a:r>
              <a:rPr lang="en-CA" sz="2400" dirty="0">
                <a:solidFill>
                  <a:schemeClr val="bg1"/>
                </a:solidFill>
              </a:rPr>
              <a:t>Group Market Share: 35%</a:t>
            </a:r>
          </a:p>
          <a:p>
            <a:pPr marL="0" indent="0">
              <a:buNone/>
            </a:pPr>
            <a:r>
              <a:rPr lang="en-CA" sz="2400" dirty="0">
                <a:solidFill>
                  <a:schemeClr val="bg1"/>
                </a:solidFill>
              </a:rPr>
              <a:t>Target Market Size: 13,062,652</a:t>
            </a:r>
          </a:p>
          <a:p>
            <a:pPr marL="0" indent="0">
              <a:buNone/>
            </a:pPr>
            <a:r>
              <a:rPr lang="en-CA" sz="2400" dirty="0">
                <a:solidFill>
                  <a:schemeClr val="bg1"/>
                </a:solidFill>
              </a:rPr>
              <a:t>Minimum Credit Card Sales: 5%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81046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Profit</a:t>
            </a:r>
            <a:endParaRPr lang="en-CA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76251"/>
              </p:ext>
            </p:extLst>
          </p:nvPr>
        </p:nvGraphicFramePr>
        <p:xfrm>
          <a:off x="107504" y="2060848"/>
          <a:ext cx="9036495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108"/>
                <a:gridCol w="1943108"/>
                <a:gridCol w="1676714"/>
                <a:gridCol w="1676714"/>
                <a:gridCol w="1796851"/>
              </a:tblGrid>
              <a:tr h="548394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 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Year 1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Year 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Year 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Year 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45327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Expected Revenue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$        30,994,827.17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$  61,989,654.34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 $  92,984,481.51 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 $  123,979,308.68 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45327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Expected Cost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 $          3,574,676.36 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$    7,149,352.72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$  10,724,029.08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 $    14,298,705.45 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45327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Expected Profit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$        27,420,150.81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$  54,840,301.62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$  82,260,452.43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 dirty="0">
                          <a:effectLst/>
                        </a:rPr>
                        <a:t> $  109,680,603.24 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5773127"/>
            <a:ext cx="83633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solidFill>
                  <a:schemeClr val="bg1"/>
                </a:solidFill>
              </a:rPr>
              <a:t>Note: Expected profit will be higher than stated, as unrealistically </a:t>
            </a:r>
          </a:p>
          <a:p>
            <a:r>
              <a:rPr lang="en-CA" sz="2400" dirty="0" smtClean="0">
                <a:solidFill>
                  <a:schemeClr val="bg1"/>
                </a:solidFill>
              </a:rPr>
              <a:t>conservative credit repayment stats were used in the calculations</a:t>
            </a:r>
            <a:endParaRPr lang="en-C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74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178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Target Market Strategies</vt:lpstr>
      <vt:lpstr>PowerPoint Presentation</vt:lpstr>
      <vt:lpstr>Expected Target Market Penetration</vt:lpstr>
      <vt:lpstr>Expected Profit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Gateway Customer</dc:creator>
  <cp:lastModifiedBy>Jonathan Pooley</cp:lastModifiedBy>
  <cp:revision>18</cp:revision>
  <dcterms:created xsi:type="dcterms:W3CDTF">2010-10-18T19:07:22Z</dcterms:created>
  <dcterms:modified xsi:type="dcterms:W3CDTF">2010-10-26T15:32:52Z</dcterms:modified>
</cp:coreProperties>
</file>