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4" r:id="rId4"/>
    <p:sldId id="271" r:id="rId5"/>
    <p:sldId id="27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EEE4-8431-4818-92F6-CA08AB18DE68}" type="datetimeFigureOut">
              <a:rPr lang="en-CA" smtClean="0"/>
              <a:pPr/>
              <a:t>25/10/2010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1F392-141C-48B4-B964-549A791CDB1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EEE4-8431-4818-92F6-CA08AB18DE68}" type="datetimeFigureOut">
              <a:rPr lang="en-CA" smtClean="0"/>
              <a:pPr/>
              <a:t>25/10/2010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1F392-141C-48B4-B964-549A791CDB1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EEE4-8431-4818-92F6-CA08AB18DE68}" type="datetimeFigureOut">
              <a:rPr lang="en-CA" smtClean="0"/>
              <a:pPr/>
              <a:t>25/10/2010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1F392-141C-48B4-B964-549A791CDB1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EEE4-8431-4818-92F6-CA08AB18DE68}" type="datetimeFigureOut">
              <a:rPr lang="en-CA" smtClean="0"/>
              <a:pPr/>
              <a:t>25/10/2010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1F392-141C-48B4-B964-549A791CDB1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EEE4-8431-4818-92F6-CA08AB18DE68}" type="datetimeFigureOut">
              <a:rPr lang="en-CA" smtClean="0"/>
              <a:pPr/>
              <a:t>25/10/2010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1F392-141C-48B4-B964-549A791CDB1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EEE4-8431-4818-92F6-CA08AB18DE68}" type="datetimeFigureOut">
              <a:rPr lang="en-CA" smtClean="0"/>
              <a:pPr/>
              <a:t>25/10/2010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1F392-141C-48B4-B964-549A791CDB1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EEE4-8431-4818-92F6-CA08AB18DE68}" type="datetimeFigureOut">
              <a:rPr lang="en-CA" smtClean="0"/>
              <a:pPr/>
              <a:t>25/10/2010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1F392-141C-48B4-B964-549A791CDB1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EEE4-8431-4818-92F6-CA08AB18DE68}" type="datetimeFigureOut">
              <a:rPr lang="en-CA" smtClean="0"/>
              <a:pPr/>
              <a:t>25/10/2010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1F392-141C-48B4-B964-549A791CDB1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EEE4-8431-4818-92F6-CA08AB18DE68}" type="datetimeFigureOut">
              <a:rPr lang="en-CA" smtClean="0"/>
              <a:pPr/>
              <a:t>25/10/2010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1F392-141C-48B4-B964-549A791CDB1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EEE4-8431-4818-92F6-CA08AB18DE68}" type="datetimeFigureOut">
              <a:rPr lang="en-CA" smtClean="0"/>
              <a:pPr/>
              <a:t>25/10/2010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1F392-141C-48B4-B964-549A791CDB1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EEE4-8431-4818-92F6-CA08AB18DE68}" type="datetimeFigureOut">
              <a:rPr lang="en-CA" smtClean="0"/>
              <a:pPr/>
              <a:t>25/10/2010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1F392-141C-48B4-B964-549A791CDB1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CEEE4-8431-4818-92F6-CA08AB18DE68}" type="datetimeFigureOut">
              <a:rPr lang="en-CA" smtClean="0"/>
              <a:pPr/>
              <a:t>25/10/2010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1F392-141C-48B4-B964-549A791CDB10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914400"/>
            <a:ext cx="89154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5400" b="1" dirty="0">
              <a:ln w="17780" cmpd="sng">
                <a:solidFill>
                  <a:schemeClr val="accent1"/>
                </a:solidFill>
                <a:prstDash val="solid"/>
                <a:miter lim="800000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Georgia" pitchFamily="18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4797152"/>
            <a:ext cx="84969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>
                <a:solidFill>
                  <a:schemeClr val="bg1"/>
                </a:solidFill>
              </a:rPr>
              <a:t>Jonathan </a:t>
            </a:r>
            <a:r>
              <a:rPr lang="en-CA" sz="3200" dirty="0" err="1" smtClean="0">
                <a:solidFill>
                  <a:schemeClr val="bg1"/>
                </a:solidFill>
              </a:rPr>
              <a:t>Pooley</a:t>
            </a:r>
            <a:r>
              <a:rPr lang="en-CA" sz="3200" dirty="0" smtClean="0">
                <a:solidFill>
                  <a:schemeClr val="bg1"/>
                </a:solidFill>
              </a:rPr>
              <a:t>: </a:t>
            </a:r>
            <a:r>
              <a:rPr lang="en-CA" sz="2000" dirty="0" smtClean="0">
                <a:solidFill>
                  <a:schemeClr val="bg1"/>
                </a:solidFill>
              </a:rPr>
              <a:t>565 071 511     </a:t>
            </a:r>
            <a:r>
              <a:rPr lang="en-CA" sz="3200" dirty="0" smtClean="0">
                <a:solidFill>
                  <a:schemeClr val="bg1"/>
                </a:solidFill>
              </a:rPr>
              <a:t>Ryan </a:t>
            </a:r>
            <a:r>
              <a:rPr lang="en-CA" sz="3200" dirty="0" err="1" smtClean="0">
                <a:solidFill>
                  <a:schemeClr val="bg1"/>
                </a:solidFill>
              </a:rPr>
              <a:t>Rumo</a:t>
            </a:r>
            <a:r>
              <a:rPr lang="en-CA" sz="3200" dirty="0" smtClean="0">
                <a:solidFill>
                  <a:schemeClr val="bg1"/>
                </a:solidFill>
              </a:rPr>
              <a:t>: </a:t>
            </a:r>
            <a:r>
              <a:rPr lang="en-CA" sz="2000" dirty="0" smtClean="0">
                <a:solidFill>
                  <a:schemeClr val="bg1"/>
                </a:solidFill>
              </a:rPr>
              <a:t>557 990 900</a:t>
            </a:r>
            <a:r>
              <a:rPr lang="en-CA" sz="3200" dirty="0" smtClean="0">
                <a:solidFill>
                  <a:schemeClr val="bg1"/>
                </a:solidFill>
              </a:rPr>
              <a:t>      </a:t>
            </a:r>
          </a:p>
          <a:p>
            <a:endParaRPr lang="en-CA" sz="3200" dirty="0" smtClean="0">
              <a:solidFill>
                <a:schemeClr val="bg1"/>
              </a:solidFill>
            </a:endParaRPr>
          </a:p>
          <a:p>
            <a:r>
              <a:rPr lang="en-CA" sz="3200" dirty="0" smtClean="0">
                <a:solidFill>
                  <a:schemeClr val="bg1"/>
                </a:solidFill>
              </a:rPr>
              <a:t>Stephanie Frost: </a:t>
            </a:r>
            <a:r>
              <a:rPr lang="en-CA" sz="2000" dirty="0" smtClean="0">
                <a:solidFill>
                  <a:schemeClr val="bg1"/>
                </a:solidFill>
              </a:rPr>
              <a:t>567 075 502        </a:t>
            </a:r>
            <a:r>
              <a:rPr lang="en-CA" sz="3200" dirty="0" smtClean="0">
                <a:solidFill>
                  <a:schemeClr val="bg1"/>
                </a:solidFill>
              </a:rPr>
              <a:t>Candice Hall: </a:t>
            </a:r>
            <a:r>
              <a:rPr lang="en-CA" sz="2000" dirty="0" smtClean="0">
                <a:solidFill>
                  <a:schemeClr val="bg1"/>
                </a:solidFill>
              </a:rPr>
              <a:t>565 288 693</a:t>
            </a:r>
            <a:endParaRPr lang="en-CA" sz="32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39752" y="476672"/>
            <a:ext cx="525658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Dream Team</a:t>
            </a:r>
            <a:endParaRPr lang="en-US" sz="7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5536" y="2132856"/>
            <a:ext cx="9001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Case 8: Extended Warranties</a:t>
            </a:r>
            <a:r>
              <a:rPr 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en-US" sz="7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3717032"/>
            <a:ext cx="525658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Section 1</a:t>
            </a:r>
            <a:endParaRPr lang="en-US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bg1"/>
                </a:solidFill>
              </a:rPr>
              <a:t>Target Market Strategies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bg1"/>
                </a:solidFill>
              </a:rPr>
              <a:t>Social Networking</a:t>
            </a:r>
          </a:p>
          <a:p>
            <a:r>
              <a:rPr lang="en-CA" dirty="0" smtClean="0">
                <a:solidFill>
                  <a:schemeClr val="bg1"/>
                </a:solidFill>
              </a:rPr>
              <a:t>Resource Developing</a:t>
            </a:r>
            <a:endParaRPr lang="en-C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999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9406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Target Market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3528" y="1412776"/>
            <a:ext cx="8834342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Males ages 20-45</a:t>
            </a:r>
            <a:endParaRPr lang="de-DE" sz="2800" b="1" dirty="0" smtClean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		Male market size                                  5,922,270</a:t>
            </a:r>
            <a:endParaRPr lang="de-DE" sz="2800" dirty="0" smtClean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	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Females ages 35-65</a:t>
            </a:r>
            <a:endParaRPr lang="de-DE" sz="2800" b="1" dirty="0" smtClean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		Female market size                              7,140,382</a:t>
            </a:r>
            <a:endParaRPr lang="de-DE" sz="2800" dirty="0" smtClean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	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Total market size                                                       13,062,652</a:t>
            </a:r>
            <a:endParaRPr lang="de-DE" sz="2800" dirty="0" smtClean="0">
              <a:solidFill>
                <a:schemeClr val="bg1"/>
              </a:solidFill>
            </a:endParaRPr>
          </a:p>
          <a:p>
            <a:r>
              <a:rPr lang="en-US" sz="2800" dirty="0" smtClean="0"/>
              <a:t> </a:t>
            </a:r>
            <a:endParaRPr lang="de-DE" sz="2800" dirty="0" smtClean="0"/>
          </a:p>
        </p:txBody>
      </p:sp>
      <p:sp>
        <p:nvSpPr>
          <p:cNvPr id="6" name="TextBox 4"/>
          <p:cNvSpPr txBox="1"/>
          <p:nvPr/>
        </p:nvSpPr>
        <p:spPr>
          <a:xfrm>
            <a:off x="6000760" y="6488668"/>
            <a:ext cx="3539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chemeClr val="bg1"/>
                </a:solidFill>
              </a:rPr>
              <a:t>Source: </a:t>
            </a:r>
            <a:r>
              <a:rPr lang="en-US" dirty="0" smtClean="0">
                <a:solidFill>
                  <a:schemeClr val="bg1"/>
                </a:solidFill>
              </a:rPr>
              <a:t>Statistics Canada, 2009</a:t>
            </a:r>
            <a:endParaRPr lang="en-CA" dirty="0">
              <a:solidFill>
                <a:schemeClr val="bg1"/>
              </a:solidFill>
            </a:endParaRPr>
          </a:p>
        </p:txBody>
      </p:sp>
      <p:cxnSp>
        <p:nvCxnSpPr>
          <p:cNvPr id="8" name="Gerade Verbindung 7"/>
          <p:cNvCxnSpPr/>
          <p:nvPr/>
        </p:nvCxnSpPr>
        <p:spPr>
          <a:xfrm>
            <a:off x="428596" y="3857628"/>
            <a:ext cx="842968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3456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Expected Target Market Penetration</a:t>
            </a:r>
            <a:endParaRPr lang="en-CA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dirty="0" smtClean="0">
                <a:solidFill>
                  <a:schemeClr val="bg1"/>
                </a:solidFill>
              </a:rPr>
              <a:t>TMP = Market Share x Minimum Buy-in</a:t>
            </a:r>
          </a:p>
          <a:p>
            <a:pPr marL="0" indent="0">
              <a:buNone/>
            </a:pPr>
            <a:r>
              <a:rPr lang="en-CA" dirty="0" smtClean="0">
                <a:solidFill>
                  <a:schemeClr val="bg1"/>
                </a:solidFill>
              </a:rPr>
              <a:t>= ((139/200)x0.35)x(0.05)</a:t>
            </a:r>
          </a:p>
          <a:p>
            <a:pPr marL="0" indent="0">
              <a:buNone/>
            </a:pPr>
            <a:r>
              <a:rPr lang="en-CA" dirty="0" smtClean="0">
                <a:solidFill>
                  <a:schemeClr val="bg1"/>
                </a:solidFill>
              </a:rPr>
              <a:t>=1.22%</a:t>
            </a:r>
          </a:p>
          <a:p>
            <a:pPr marL="0" indent="0">
              <a:buNone/>
            </a:pPr>
            <a:endParaRPr lang="en-CA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CA" dirty="0" smtClean="0">
                <a:solidFill>
                  <a:schemeClr val="bg1"/>
                </a:solidFill>
              </a:rPr>
              <a:t>Assumptions</a:t>
            </a:r>
          </a:p>
          <a:p>
            <a:pPr marL="0" indent="0">
              <a:buNone/>
            </a:pPr>
            <a:r>
              <a:rPr lang="en-CA" sz="2400" dirty="0">
                <a:solidFill>
                  <a:schemeClr val="bg1"/>
                </a:solidFill>
              </a:rPr>
              <a:t># of Future shop stores: 139</a:t>
            </a:r>
          </a:p>
          <a:p>
            <a:pPr marL="0" indent="0">
              <a:buNone/>
            </a:pPr>
            <a:r>
              <a:rPr lang="en-CA" sz="2400" dirty="0">
                <a:solidFill>
                  <a:schemeClr val="bg1"/>
                </a:solidFill>
              </a:rPr>
              <a:t># of Future shop &amp; Best Buy Stores: 200</a:t>
            </a:r>
          </a:p>
          <a:p>
            <a:pPr marL="0" indent="0">
              <a:buNone/>
            </a:pPr>
            <a:r>
              <a:rPr lang="en-CA" sz="2400" dirty="0">
                <a:solidFill>
                  <a:schemeClr val="bg1"/>
                </a:solidFill>
              </a:rPr>
              <a:t>Group Market Share: 35%</a:t>
            </a:r>
          </a:p>
          <a:p>
            <a:pPr marL="0" indent="0">
              <a:buNone/>
            </a:pPr>
            <a:r>
              <a:rPr lang="en-CA" sz="2400" dirty="0">
                <a:solidFill>
                  <a:schemeClr val="bg1"/>
                </a:solidFill>
              </a:rPr>
              <a:t>Target Market Size: 13,062,652</a:t>
            </a:r>
          </a:p>
          <a:p>
            <a:pPr marL="0" indent="0">
              <a:buNone/>
            </a:pPr>
            <a:r>
              <a:rPr lang="en-CA" sz="2400" dirty="0">
                <a:solidFill>
                  <a:schemeClr val="bg1"/>
                </a:solidFill>
              </a:rPr>
              <a:t>Minimum Credit Card Sales: 5%</a:t>
            </a:r>
          </a:p>
          <a:p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2810467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Expected Profit</a:t>
            </a:r>
            <a:endParaRPr lang="en-CA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576251"/>
              </p:ext>
            </p:extLst>
          </p:nvPr>
        </p:nvGraphicFramePr>
        <p:xfrm>
          <a:off x="107504" y="2060848"/>
          <a:ext cx="9036495" cy="33843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3108"/>
                <a:gridCol w="1943108"/>
                <a:gridCol w="1676714"/>
                <a:gridCol w="1676714"/>
                <a:gridCol w="1796851"/>
              </a:tblGrid>
              <a:tr h="548394">
                <a:tc>
                  <a:txBody>
                    <a:bodyPr/>
                    <a:lstStyle/>
                    <a:p>
                      <a:pPr algn="l" fontAlgn="b"/>
                      <a:r>
                        <a:rPr lang="en-CA" sz="2000" u="none" strike="noStrike" dirty="0">
                          <a:effectLst/>
                        </a:rPr>
                        <a:t> </a:t>
                      </a:r>
                      <a:endParaRPr lang="en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000" u="none" strike="noStrike" dirty="0">
                          <a:effectLst/>
                        </a:rPr>
                        <a:t>Year 1</a:t>
                      </a:r>
                      <a:endParaRPr lang="en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000" u="none" strike="noStrike">
                          <a:effectLst/>
                        </a:rPr>
                        <a:t>Year 2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000" u="none" strike="noStrike">
                          <a:effectLst/>
                        </a:rPr>
                        <a:t>Year 3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000" u="none" strike="noStrike">
                          <a:effectLst/>
                        </a:rPr>
                        <a:t>Year 4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945327">
                <a:tc>
                  <a:txBody>
                    <a:bodyPr/>
                    <a:lstStyle/>
                    <a:p>
                      <a:pPr algn="l" fontAlgn="b"/>
                      <a:r>
                        <a:rPr lang="en-CA" sz="2000" u="none" strike="noStrike">
                          <a:effectLst/>
                        </a:rPr>
                        <a:t>Expected Revenue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000" u="none" strike="noStrike" dirty="0">
                          <a:effectLst/>
                        </a:rPr>
                        <a:t> $        30,994,827.17 </a:t>
                      </a:r>
                      <a:endParaRPr lang="en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000" u="none" strike="noStrike" dirty="0">
                          <a:effectLst/>
                        </a:rPr>
                        <a:t> $  61,989,654.34 </a:t>
                      </a:r>
                      <a:endParaRPr lang="en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000" u="none" strike="noStrike">
                          <a:effectLst/>
                        </a:rPr>
                        <a:t> $  92,984,481.51 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000" u="none" strike="noStrike">
                          <a:effectLst/>
                        </a:rPr>
                        <a:t> $  123,979,308.68 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945327">
                <a:tc>
                  <a:txBody>
                    <a:bodyPr/>
                    <a:lstStyle/>
                    <a:p>
                      <a:pPr algn="l" fontAlgn="b"/>
                      <a:r>
                        <a:rPr lang="en-CA" sz="2000" u="none" strike="noStrike">
                          <a:effectLst/>
                        </a:rPr>
                        <a:t>Expected Cost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000" u="none" strike="noStrike">
                          <a:effectLst/>
                        </a:rPr>
                        <a:t> $          3,574,676.36 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000" u="none" strike="noStrike" dirty="0">
                          <a:effectLst/>
                        </a:rPr>
                        <a:t> $    7,149,352.72 </a:t>
                      </a:r>
                      <a:endParaRPr lang="en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000" u="none" strike="noStrike" dirty="0">
                          <a:effectLst/>
                        </a:rPr>
                        <a:t> $  10,724,029.08 </a:t>
                      </a:r>
                      <a:endParaRPr lang="en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000" u="none" strike="noStrike">
                          <a:effectLst/>
                        </a:rPr>
                        <a:t> $    14,298,705.45 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945327">
                <a:tc>
                  <a:txBody>
                    <a:bodyPr/>
                    <a:lstStyle/>
                    <a:p>
                      <a:pPr algn="l" fontAlgn="b"/>
                      <a:r>
                        <a:rPr lang="en-CA" sz="2000" u="none" strike="noStrike" dirty="0">
                          <a:effectLst/>
                        </a:rPr>
                        <a:t>Expected Profit</a:t>
                      </a:r>
                      <a:endParaRPr lang="en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000" u="none" strike="noStrike" dirty="0">
                          <a:effectLst/>
                        </a:rPr>
                        <a:t> $        27,420,150.81 </a:t>
                      </a:r>
                      <a:endParaRPr lang="en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000" u="none" strike="noStrike" dirty="0">
                          <a:effectLst/>
                        </a:rPr>
                        <a:t> $  54,840,301.62 </a:t>
                      </a:r>
                      <a:endParaRPr lang="en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000" u="none" strike="noStrike" dirty="0">
                          <a:effectLst/>
                        </a:rPr>
                        <a:t> $  82,260,452.43 </a:t>
                      </a:r>
                      <a:endParaRPr lang="en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000" u="none" strike="noStrike" dirty="0">
                          <a:effectLst/>
                        </a:rPr>
                        <a:t> $  109,680,603.24 </a:t>
                      </a:r>
                      <a:endParaRPr lang="en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0" y="5773127"/>
            <a:ext cx="83633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 smtClean="0">
                <a:solidFill>
                  <a:schemeClr val="bg1"/>
                </a:solidFill>
              </a:rPr>
              <a:t>Note: Expected profit will be higher than stated, as unrealistically </a:t>
            </a:r>
          </a:p>
          <a:p>
            <a:r>
              <a:rPr lang="en-CA" sz="2400" dirty="0" smtClean="0">
                <a:solidFill>
                  <a:schemeClr val="bg1"/>
                </a:solidFill>
              </a:rPr>
              <a:t>conservative credit repayment stats were used in the calculations</a:t>
            </a:r>
            <a:endParaRPr lang="en-CA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174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1819</TotalTime>
  <Words>178</Words>
  <Application>Microsoft Office PowerPoint</Application>
  <PresentationFormat>On-screen Show (4:3)</PresentationFormat>
  <Paragraphs>53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Target Market Strategies</vt:lpstr>
      <vt:lpstr>PowerPoint Presentation</vt:lpstr>
      <vt:lpstr>Expected Target Market Penetration</vt:lpstr>
      <vt:lpstr>Expected Profit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Valued Gateway Customer</dc:creator>
  <cp:lastModifiedBy>Jonathan Pooley</cp:lastModifiedBy>
  <cp:revision>18</cp:revision>
  <dcterms:created xsi:type="dcterms:W3CDTF">2010-10-18T19:07:22Z</dcterms:created>
  <dcterms:modified xsi:type="dcterms:W3CDTF">2010-10-26T15:32:52Z</dcterms:modified>
</cp:coreProperties>
</file>