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25" r:id="rId4"/>
    <p:sldId id="262" r:id="rId5"/>
    <p:sldId id="328" r:id="rId6"/>
    <p:sldId id="272" r:id="rId7"/>
    <p:sldId id="338" r:id="rId8"/>
    <p:sldId id="339" r:id="rId9"/>
    <p:sldId id="341" r:id="rId10"/>
    <p:sldId id="295" r:id="rId11"/>
    <p:sldId id="303" r:id="rId12"/>
    <p:sldId id="34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0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6" autoAdjust="0"/>
    <p:restoredTop sz="99819" autoAdjust="0"/>
  </p:normalViewPr>
  <p:slideViewPr>
    <p:cSldViewPr>
      <p:cViewPr varScale="1">
        <p:scale>
          <a:sx n="74" d="100"/>
          <a:sy n="74" d="100"/>
        </p:scale>
        <p:origin x="-6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6" y="-5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92E786-7677-40E7-9351-852D2EEBF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7734EF-5E17-4629-B73E-F90930FB4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0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/>
                <a:t>Copyright © 2010 by Nelson Education Ltd.</a:t>
              </a:r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2700" y="27432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0DBB01AE-83FF-46B8-BCCE-60B335193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B8709F8F-F2BA-41FE-894D-57CE5B8CC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4543746C-85D3-4682-9C6A-1CA61C0FD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F382C4DA-2CFE-4E97-9F87-D351E10FB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A18448A1-E552-467A-A3B7-435BE90F9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D95B0D66-C45A-4250-A433-4465B2D4C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6A471684-C623-4A53-B15C-884C4F80E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75A4B584-9B0C-4A86-AB39-476E1C0AB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ECB358CA-A987-4DC7-953A-D1273D232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CE091914-3F7E-4B2A-94AD-73515F628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11-</a:t>
            </a:r>
            <a:fld id="{76E1C0D1-F850-421F-B355-C48BE6080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77724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11-</a:t>
            </a:r>
            <a:fld id="{49F1E100-F445-4D67-A4A9-2507C3651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2514600" y="6705600"/>
            <a:ext cx="4495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/>
              <a:t>Copyright © 2010 by Nelson Education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effectLst/>
              </a:rPr>
              <a:t>Chapter 11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0"/>
            <a:ext cx="4572000" cy="3962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effectLst/>
              </a:rPr>
              <a:t>Developing and Managing Brand and Product Categories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779DD1EC-2655-494F-AAAB-55A80AE99C1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3820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Consumer Adoption Process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Adoption process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Stages that consumers go through in learning about a new product, trying it, and deciding whether to purchase it again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/>
              <a:t>Consumers go through five stages:</a:t>
            </a:r>
          </a:p>
          <a:p>
            <a:pPr marL="857250" lvl="1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>
                <a:solidFill>
                  <a:srgbClr val="FF0000"/>
                </a:solidFill>
              </a:rPr>
              <a:t>Awareness—</a:t>
            </a:r>
            <a:r>
              <a:rPr lang="en-US" sz="2400" smtClean="0"/>
              <a:t>individuals first learn of the new product, but they lack full information about it</a:t>
            </a:r>
          </a:p>
          <a:p>
            <a:pPr marL="857250" lvl="1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>
                <a:solidFill>
                  <a:srgbClr val="FF0000"/>
                </a:solidFill>
              </a:rPr>
              <a:t>Interest—</a:t>
            </a:r>
            <a:r>
              <a:rPr lang="en-US" sz="2400" smtClean="0"/>
              <a:t>potential buyers begin to seek information about it</a:t>
            </a:r>
          </a:p>
          <a:p>
            <a:pPr marL="857250" lvl="1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>
                <a:solidFill>
                  <a:srgbClr val="FF0000"/>
                </a:solidFill>
              </a:rPr>
              <a:t>Evaluation—</a:t>
            </a:r>
            <a:r>
              <a:rPr lang="en-US" sz="2400" smtClean="0"/>
              <a:t>they consider the likely benefits of the product</a:t>
            </a:r>
          </a:p>
          <a:p>
            <a:pPr marL="857250" lvl="1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>
                <a:solidFill>
                  <a:srgbClr val="FF0000"/>
                </a:solidFill>
              </a:rPr>
              <a:t>Trial—</a:t>
            </a:r>
            <a:r>
              <a:rPr lang="en-US" sz="2400" smtClean="0"/>
              <a:t>they make trial purchases to determine its usefulness</a:t>
            </a:r>
          </a:p>
          <a:p>
            <a:pPr marL="857250" lvl="1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smtClean="0">
                <a:solidFill>
                  <a:srgbClr val="FF0000"/>
                </a:solidFill>
              </a:rPr>
              <a:t>Adoption/rejection—</a:t>
            </a:r>
            <a:r>
              <a:rPr lang="en-US" sz="2400" smtClean="0"/>
              <a:t>decide whether to use the product regularly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490B0A04-C81E-4901-9FA2-2B40EB37573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1447800"/>
          </a:xfrm>
        </p:spPr>
        <p:txBody>
          <a:bodyPr/>
          <a:lstStyle/>
          <a:p>
            <a:pPr lvl="1" eaLnBrk="1" hangingPunct="1">
              <a:buFont typeface="Arial" charset="0"/>
              <a:buChar char="•"/>
            </a:pPr>
            <a:endParaRPr lang="en-US" sz="2400" dirty="0" smtClean="0"/>
          </a:p>
          <a:p>
            <a:pPr lvl="1" eaLnBrk="1" hangingPunct="1">
              <a:buFont typeface="Arial" charset="0"/>
              <a:buChar char="•"/>
            </a:pPr>
            <a:endParaRPr lang="en-US" sz="24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The New-Product Development Process</a:t>
            </a:r>
          </a:p>
        </p:txBody>
      </p:sp>
      <p:pic>
        <p:nvPicPr>
          <p:cNvPr id="3379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28" y="2438400"/>
            <a:ext cx="906087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>Application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teams answer question 4 on page 378 under CRITICAL THINKING EXERCISES.</a:t>
            </a:r>
          </a:p>
          <a:p>
            <a:r>
              <a:rPr lang="en-US" dirty="0" smtClean="0"/>
              <a:t>Be prepared to share you answers with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11-</a:t>
            </a:r>
            <a:fld id="{F382C4DA-2CFE-4E97-9F87-D351E10FB3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9C070921-2EF2-4040-9C0D-C2DEF1C8208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dirty="0" smtClean="0">
                <a:effectLst/>
              </a:rPr>
              <a:t>Outline</a:t>
            </a:r>
            <a:endParaRPr lang="en-US" dirty="0" smtClean="0">
              <a:effectLst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077200" cy="55626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What is a Brand?</a:t>
            </a:r>
            <a:endParaRPr lang="en-US" sz="2400" b="1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Brand Loyalty</a:t>
            </a:r>
            <a:endParaRPr lang="en-US" sz="2400" b="1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Types of Brands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Brand Equity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Brand Extensions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Brand Licensing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New Product Planning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Consumer Adoption Process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 b="1" dirty="0" smtClean="0"/>
              <a:t>Application of Knowledge</a:t>
            </a:r>
          </a:p>
          <a:p>
            <a:pPr marL="533400" indent="-533400" eaLnBrk="1" hangingPunct="1">
              <a:buFontTx/>
              <a:buAutoNum type="arabicPeriod"/>
            </a:pPr>
            <a:endParaRPr lang="en-US" sz="2400" b="1" dirty="0" smtClean="0"/>
          </a:p>
          <a:p>
            <a:pPr marL="533400" indent="-533400" eaLnBrk="1" hangingPunct="1">
              <a:buFontTx/>
              <a:buAutoNum type="arabicPeriod"/>
            </a:pPr>
            <a:endParaRPr lang="en-US" sz="2400" b="1" dirty="0" smtClean="0"/>
          </a:p>
          <a:p>
            <a:pPr marL="533400" indent="-533400" eaLnBrk="1" hangingPunct="1">
              <a:buFontTx/>
              <a:buAutoNum type="arabicPeriod"/>
            </a:pPr>
            <a:endParaRPr lang="en-US" sz="2400" b="1" dirty="0" smtClean="0"/>
          </a:p>
          <a:p>
            <a:pPr marL="533400" indent="-533400" eaLnBrk="1" hangingPunct="1">
              <a:buFontTx/>
              <a:buAutoNum type="arabicPeriod"/>
            </a:pPr>
            <a:endParaRPr lang="en-US" sz="2400" b="1" dirty="0" smtClean="0"/>
          </a:p>
          <a:p>
            <a:pPr marL="533400" indent="-533400" eaLnBrk="1" hangingPunct="1">
              <a:buFontTx/>
              <a:buAutoNum type="arabicPeriod"/>
            </a:pPr>
            <a:endParaRPr lang="en-US" sz="2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EFA0B131-D1C3-4A94-8821-FA911933497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82000" cy="990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Managing Brands for Competitive Advantage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3505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Brand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Name</a:t>
            </a:r>
            <a:r>
              <a:rPr lang="en-US" dirty="0" smtClean="0"/>
              <a:t>, term, sign, symbol, design, or some combination that identifies the products of one firm while differentiating them from the competition’s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014583FE-4024-4B01-B9EA-D1E0FC1503F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Brand Loyalty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/>
              <a:t>Measured in three stages: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Brand </a:t>
            </a:r>
            <a:r>
              <a:rPr lang="en-US" b="1" dirty="0" smtClean="0">
                <a:solidFill>
                  <a:srgbClr val="FF0000"/>
                </a:solidFill>
              </a:rPr>
              <a:t>recognition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Consumer </a:t>
            </a:r>
            <a:r>
              <a:rPr lang="en-US" dirty="0" smtClean="0"/>
              <a:t>awareness and identification of a brand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Brand </a:t>
            </a:r>
            <a:r>
              <a:rPr lang="en-US" b="1" dirty="0" smtClean="0">
                <a:solidFill>
                  <a:srgbClr val="FF0000"/>
                </a:solidFill>
              </a:rPr>
              <a:t>preference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Consumer </a:t>
            </a:r>
            <a:r>
              <a:rPr lang="en-US" dirty="0" smtClean="0"/>
              <a:t>reliance on previous experiences with a product to choose that product again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Brand </a:t>
            </a:r>
            <a:r>
              <a:rPr lang="en-US" b="1" dirty="0" smtClean="0">
                <a:solidFill>
                  <a:srgbClr val="FF0000"/>
                </a:solidFill>
              </a:rPr>
              <a:t>insistence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Consumer </a:t>
            </a:r>
            <a:r>
              <a:rPr lang="en-US" dirty="0" smtClean="0"/>
              <a:t>refusals of alternatives and extensive search for desired merchandise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C615596F-AB2C-46AC-A3AD-4322FD232D3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724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Types of Brands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543800" cy="3657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Generic product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Manufacturers’ or National brand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Private brand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Captive brand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Family brand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Individual brand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B1546D0B-259A-4E5A-9936-2693225170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534400" cy="6019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Brand Equity</a:t>
            </a:r>
          </a:p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Brand </a:t>
            </a:r>
            <a:r>
              <a:rPr lang="en-US" b="1" dirty="0" smtClean="0">
                <a:solidFill>
                  <a:srgbClr val="FF0000"/>
                </a:solidFill>
              </a:rPr>
              <a:t>equity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Added value that a respected, well-known brand name gives to a product in the marketplace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Strong brand equity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Increases likelihood customers will recognize firm’s product or product line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Can contribute to buyers’ perceptions of product quality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Can reinforce customer loyalty and repeat purchases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Facilitates expansion into international markets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754C2A5C-163B-4ABA-9506-DF4370A3CD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Brand Extensions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Strategy of attaching a popular brand name to a new product in an unrelated product category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>
                <a:solidFill>
                  <a:srgbClr val="000000"/>
                </a:solidFill>
              </a:rPr>
              <a:t>Development by Mattel of Barbie-branded high-end clothing and accessories for women from their teens through their 30s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3B45E315-4640-4DA0-AA7E-4F18282FD22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777240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Brand Licensing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Authorizing other companies to use a firm’s brand name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Brand’s owner receives royalties, typically four to eight percent of wholesale revenues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Can hurt a brand if the licensed product is poor quality or ethically incompatible with the brand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Another risk is overextending the brand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11-</a:t>
            </a:r>
            <a:fld id="{1D84081A-3264-4378-994D-57301621A8E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New Product Planning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5791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As a firm’s offerings enter the maturity and decline stages of the product life cycle, it must add new items to continue to prosper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Product Development Strategies</a:t>
            </a:r>
          </a:p>
        </p:txBody>
      </p:sp>
      <p:pic>
        <p:nvPicPr>
          <p:cNvPr id="29700" name="Picture 7" descr="boo36735_12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895600"/>
            <a:ext cx="7391400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2797</TotalTime>
  <Words>356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Wingdings</vt:lpstr>
      <vt:lpstr>Wingdings 2</vt:lpstr>
      <vt:lpstr>Wingdings 3</vt:lpstr>
      <vt:lpstr>Default Design</vt:lpstr>
      <vt:lpstr>Chapter 11 </vt:lpstr>
      <vt:lpstr>Outline</vt:lpstr>
      <vt:lpstr>Managing Brands for Competitive Advantage</vt:lpstr>
      <vt:lpstr>Slide 4</vt:lpstr>
      <vt:lpstr>Types of Brands</vt:lpstr>
      <vt:lpstr>Slide 6</vt:lpstr>
      <vt:lpstr>Slide 7</vt:lpstr>
      <vt:lpstr>Slide 8</vt:lpstr>
      <vt:lpstr>New Product Planning</vt:lpstr>
      <vt:lpstr>Slide 10</vt:lpstr>
      <vt:lpstr>Slide 11</vt:lpstr>
      <vt:lpstr>Thank You Application of Knowledge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subject>Category and Brand Management, Product Identification, and New-Product Development</dc:subject>
  <dc:creator/>
  <cp:lastModifiedBy>weaverd</cp:lastModifiedBy>
  <cp:revision>143</cp:revision>
  <dcterms:created xsi:type="dcterms:W3CDTF">2003-03-31T04:59:45Z</dcterms:created>
  <dcterms:modified xsi:type="dcterms:W3CDTF">2009-11-10T20:43:26Z</dcterms:modified>
</cp:coreProperties>
</file>