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326" r:id="rId4"/>
    <p:sldId id="258" r:id="rId5"/>
    <p:sldId id="261" r:id="rId6"/>
    <p:sldId id="330" r:id="rId7"/>
    <p:sldId id="334" r:id="rId8"/>
    <p:sldId id="291" r:id="rId9"/>
    <p:sldId id="339" r:id="rId10"/>
    <p:sldId id="292" r:id="rId11"/>
    <p:sldId id="294" r:id="rId12"/>
    <p:sldId id="299" r:id="rId13"/>
    <p:sldId id="345" r:id="rId14"/>
    <p:sldId id="346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tkinson" initials="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B00"/>
    <a:srgbClr val="FF3300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8" autoAdjust="0"/>
    <p:restoredTop sz="94590" autoAdjust="0"/>
  </p:normalViewPr>
  <p:slideViewPr>
    <p:cSldViewPr>
      <p:cViewPr varScale="1"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982"/>
    </p:cViewPr>
  </p:sorterViewPr>
  <p:notesViewPr>
    <p:cSldViewPr>
      <p:cViewPr varScale="1">
        <p:scale>
          <a:sx n="60" d="100"/>
          <a:sy n="60" d="100"/>
        </p:scale>
        <p:origin x="-1716" y="-5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7641148-C2B5-45F1-9698-494C29B54F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2737C18-8655-4C1B-9656-431F244849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bg>
      <p:bgPr>
        <a:gradFill rotWithShape="0">
          <a:gsLst>
            <a:gs pos="0">
              <a:srgbClr val="008000"/>
            </a:gs>
            <a:gs pos="100000">
              <a:srgbClr val="003B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9"/>
            <p:cNvSpPr>
              <a:spLocks noChangeArrowheads="1"/>
            </p:cNvSpPr>
            <p:nvPr userDrawn="1"/>
          </p:nvSpPr>
          <p:spPr bwMode="auto">
            <a:xfrm>
              <a:off x="0" y="4205"/>
              <a:ext cx="5760" cy="11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10"/>
            <p:cNvSpPr txBox="1">
              <a:spLocks noChangeArrowheads="1"/>
            </p:cNvSpPr>
            <p:nvPr userDrawn="1"/>
          </p:nvSpPr>
          <p:spPr bwMode="auto">
            <a:xfrm>
              <a:off x="1500" y="4229"/>
              <a:ext cx="2736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tIns="0" bIns="0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900"/>
                <a:t>Copyright © 2010 by Nelson Education Ltd.</a:t>
              </a:r>
            </a:p>
          </p:txBody>
        </p:sp>
        <p:sp>
          <p:nvSpPr>
            <p:cNvPr id="7" name="Rectangle 11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4191"/>
            </a:xfrm>
            <a:prstGeom prst="rect">
              <a:avLst/>
            </a:prstGeom>
            <a:noFill/>
            <a:ln w="63500">
              <a:solidFill>
                <a:srgbClr val="00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pic>
        <p:nvPicPr>
          <p:cNvPr id="8" name="Picture 9" descr="Contemporary Mktg 2C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92700" y="2743200"/>
            <a:ext cx="2968625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609600"/>
            <a:ext cx="7772400" cy="1143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2209800"/>
            <a:ext cx="4800600" cy="3810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40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utoUpdateAnimBg="0"/>
      <p:bldP spid="9220" grpId="0" build="p" autoUpdateAnimBg="0" advAuto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10-</a:t>
            </a:r>
            <a:fld id="{D197EBD5-E5F1-42B1-911E-B8E66EE2EE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9900" y="228600"/>
            <a:ext cx="20955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6134100" cy="4953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10-</a:t>
            </a:r>
            <a:fld id="{9E248CF9-9AD1-4758-AF50-1ADFF8AF49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3820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0668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495800" y="1066800"/>
            <a:ext cx="38100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10-</a:t>
            </a:r>
            <a:fld id="{1911A367-4C44-4161-96A1-6B5634F0A0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10-</a:t>
            </a:r>
            <a:fld id="{7D3D6CEE-E4FC-486E-BEDB-0F1F984E24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10-</a:t>
            </a:r>
            <a:fld id="{4515BA25-7922-4B31-B03D-7A2E77743A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066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066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10-</a:t>
            </a:r>
            <a:fld id="{DD9F596A-9936-4BD0-BD89-410F1BC0A5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10-</a:t>
            </a:r>
            <a:fld id="{819977CC-642C-4D05-AD5E-5B946A69B5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10-</a:t>
            </a:r>
            <a:fld id="{79F6D358-12A4-4BDF-BB0A-F63A222174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10-</a:t>
            </a:r>
            <a:fld id="{5CD182AC-42DA-4AC6-9E5D-B62881FEFA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10-</a:t>
            </a:r>
            <a:fld id="{5BABD067-4D36-4AAA-9A83-BD1A633FBD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10-</a:t>
            </a:r>
            <a:fld id="{9814B7D5-764C-4E79-ADD6-67EA280C5A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838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066800"/>
            <a:ext cx="7772400" cy="4114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553200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r>
              <a:rPr lang="en-US"/>
              <a:t>10-</a:t>
            </a:r>
            <a:fld id="{8D5713E8-03BF-4696-8E28-8CF28FF67E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8" name="Rectangle 14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635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9" name="Text Box 15"/>
          <p:cNvSpPr txBox="1">
            <a:spLocks noChangeArrowheads="1"/>
          </p:cNvSpPr>
          <p:nvPr userDrawn="1"/>
        </p:nvSpPr>
        <p:spPr bwMode="auto">
          <a:xfrm>
            <a:off x="2133600" y="6708775"/>
            <a:ext cx="44958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900"/>
              <a:t>Copyright © 2010 by Nelson Education Ltd.</a:t>
            </a:r>
          </a:p>
          <a:p>
            <a:pPr algn="ctr">
              <a:spcBef>
                <a:spcPct val="50000"/>
              </a:spcBef>
              <a:defRPr/>
            </a:pPr>
            <a:endParaRPr lang="en-US" sz="7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2" grpId="0"/>
      <p:bldP spid="1034" grpId="0" uiExpand="1" build="p">
        <p:tmplLst>
          <p:tmpl lvl="1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3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3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3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3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3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Wingdings" pitchFamily="2" charset="2"/>
        <a:buChar char="ü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Wingdings" pitchFamily="2" charset="2"/>
        <a:buChar char="w"/>
        <a:defRPr sz="28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Wingdings 2" pitchFamily="18" charset="2"/>
        <a:buChar char=""/>
        <a:defRPr sz="28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Wingdings 3" pitchFamily="18" charset="2"/>
        <a:buChar char="¬"/>
        <a:defRPr sz="2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Wingdings 3" pitchFamily="18" charset="2"/>
        <a:buChar char="¬"/>
        <a:defRPr sz="28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Wingdings 3" pitchFamily="18" charset="2"/>
        <a:buChar char="¬"/>
        <a:defRPr sz="28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Wingdings 3" pitchFamily="18" charset="2"/>
        <a:buChar char="¬"/>
        <a:defRPr sz="28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Wingdings 3" pitchFamily="18" charset="2"/>
        <a:buChar char="¬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ymms.com/customprint/?sc_cid=DR_LV1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d40.com/uses-tips/" TargetMode="External"/><Relationship Id="rId2" Type="http://schemas.openxmlformats.org/officeDocument/2006/relationships/hyperlink" Target="http://disneyworld.disney.go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abiscoworld.com/100caloriepacks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95400"/>
            <a:ext cx="7772400" cy="1143000"/>
          </a:xfrm>
        </p:spPr>
        <p:txBody>
          <a:bodyPr/>
          <a:lstStyle/>
          <a:p>
            <a:pPr eaLnBrk="1" hangingPunct="1"/>
            <a:r>
              <a:rPr lang="en-US" sz="4800" smtClean="0">
                <a:solidFill>
                  <a:schemeClr val="bg1"/>
                </a:solidFill>
                <a:effectLst/>
              </a:rPr>
              <a:t>Chapter 10  </a:t>
            </a:r>
            <a:br>
              <a:rPr lang="en-US" sz="4800" smtClean="0">
                <a:solidFill>
                  <a:schemeClr val="bg1"/>
                </a:solidFill>
                <a:effectLst/>
              </a:rPr>
            </a:br>
            <a:r>
              <a:rPr lang="en-US" sz="2000" smtClean="0">
                <a:solidFill>
                  <a:schemeClr val="bg1"/>
                </a:solidFill>
                <a:effectLst/>
              </a:rPr>
              <a:t>Basic Version</a:t>
            </a:r>
            <a:endParaRPr lang="en-US" sz="4800" smtClean="0">
              <a:solidFill>
                <a:schemeClr val="bg1"/>
              </a:solidFill>
              <a:effectLst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048000"/>
            <a:ext cx="4191000" cy="32004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  <a:effectLst/>
              </a:rPr>
              <a:t>Product and Service Strategies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10-</a:t>
            </a:r>
            <a:fld id="{210AF665-154B-4603-AC6A-15A0BBB5D8E0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458200" cy="5257800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b="1" smtClean="0">
                <a:solidFill>
                  <a:srgbClr val="FF0000"/>
                </a:solidFill>
              </a:rPr>
              <a:t>Product mix </a:t>
            </a:r>
            <a:r>
              <a:rPr lang="en-US" smtClean="0"/>
              <a:t>Assortment of product lines and individual offerings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b="1" smtClean="0">
                <a:solidFill>
                  <a:srgbClr val="FF0000"/>
                </a:solidFill>
              </a:rPr>
              <a:t>Product width</a:t>
            </a:r>
            <a:r>
              <a:rPr lang="en-US" smtClean="0">
                <a:solidFill>
                  <a:srgbClr val="FF0000"/>
                </a:solidFill>
              </a:rPr>
              <a:t>―</a:t>
            </a:r>
            <a:r>
              <a:rPr lang="en-US" smtClean="0"/>
              <a:t>the number of product lines offered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b="1" smtClean="0">
                <a:solidFill>
                  <a:srgbClr val="FF0000"/>
                </a:solidFill>
              </a:rPr>
              <a:t>Product length</a:t>
            </a:r>
            <a:r>
              <a:rPr lang="en-US" smtClean="0">
                <a:solidFill>
                  <a:srgbClr val="FF0000"/>
                </a:solidFill>
              </a:rPr>
              <a:t>―</a:t>
            </a:r>
            <a:r>
              <a:rPr lang="en-US" smtClean="0"/>
              <a:t>the number of different products a firm sells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b="1" smtClean="0">
                <a:solidFill>
                  <a:srgbClr val="FF0000"/>
                </a:solidFill>
              </a:rPr>
              <a:t>Product depth</a:t>
            </a:r>
            <a:r>
              <a:rPr lang="en-US" smtClean="0">
                <a:solidFill>
                  <a:srgbClr val="FF0000"/>
                </a:solidFill>
              </a:rPr>
              <a:t>―</a:t>
            </a:r>
            <a:r>
              <a:rPr lang="en-US" smtClean="0"/>
              <a:t>variations in each product that a firm markets in its mix</a:t>
            </a:r>
          </a:p>
        </p:txBody>
      </p:sp>
      <p:sp>
        <p:nvSpPr>
          <p:cNvPr id="29699" name="Rectangle 21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609600"/>
          </a:xfrm>
        </p:spPr>
        <p:txBody>
          <a:bodyPr/>
          <a:lstStyle/>
          <a:p>
            <a:pPr algn="l" eaLnBrk="1" hangingPunct="1"/>
            <a:r>
              <a:rPr lang="en-US" smtClean="0">
                <a:effectLst/>
              </a:rPr>
              <a:t>The Product Mix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10-</a:t>
            </a:r>
            <a:fld id="{22F0143F-5898-4AF1-A725-ECBA618791DE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"/>
            <a:ext cx="8153400" cy="1600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3200" b="1" smtClean="0"/>
              <a:t>The Product Life Cycle</a:t>
            </a:r>
          </a:p>
          <a:p>
            <a:pPr eaLnBrk="1" hangingPunct="1">
              <a:buFont typeface="Arial" charset="0"/>
              <a:buChar char="•"/>
            </a:pPr>
            <a:r>
              <a:rPr lang="en-US" sz="2400" b="1" smtClean="0">
                <a:solidFill>
                  <a:srgbClr val="FF0000"/>
                </a:solidFill>
              </a:rPr>
              <a:t>Product life cycle </a:t>
            </a:r>
            <a:r>
              <a:rPr lang="en-US" sz="2400" smtClean="0"/>
              <a:t>Progression of a product through introduction, growth, maturity, and decline stages</a:t>
            </a:r>
            <a:endParaRPr lang="en-US" sz="2400" b="1" smtClean="0">
              <a:solidFill>
                <a:srgbClr val="FF0000"/>
              </a:solidFill>
            </a:endParaRPr>
          </a:p>
        </p:txBody>
      </p:sp>
      <p:pic>
        <p:nvPicPr>
          <p:cNvPr id="31747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133600"/>
            <a:ext cx="8077200" cy="433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10-</a:t>
            </a:r>
            <a:fld id="{1927AF9A-2904-416D-B25E-1364EB9773CF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8382000" cy="609600"/>
          </a:xfrm>
        </p:spPr>
        <p:txBody>
          <a:bodyPr/>
          <a:lstStyle/>
          <a:p>
            <a:pPr algn="l" eaLnBrk="1" hangingPunct="1"/>
            <a:r>
              <a:rPr lang="en-US" smtClean="0">
                <a:effectLst/>
              </a:rPr>
              <a:t>Extending the Product Life Cycle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153400" cy="4800600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mtClean="0"/>
              <a:t>Product life cycles can stretch indefinitely as a result of marketers’ decisions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70C0"/>
                </a:solidFill>
              </a:rPr>
              <a:t>Increasing Frequency of Use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Convincing current customers to buy a product more frequently boosts total sales even if no new buyers enter the market</a:t>
            </a:r>
          </a:p>
          <a:p>
            <a:pPr lvl="1" eaLnBrk="1" hangingPunct="1"/>
            <a:r>
              <a:rPr lang="en-US" sz="2400" smtClean="0"/>
              <a:t>Example: </a:t>
            </a:r>
            <a:r>
              <a:rPr lang="en-US" sz="2400" smtClean="0">
                <a:hlinkClick r:id="rId2"/>
              </a:rPr>
              <a:t>Custom printed M&amp;Ms</a:t>
            </a:r>
            <a:r>
              <a:rPr lang="en-US" sz="2400" smtClean="0"/>
              <a:t> that allow consumers to order their own initial or sayings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10-</a:t>
            </a:r>
            <a:fld id="{1376EE56-197D-4FEE-A0C9-68EA5F9ED874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81000"/>
            <a:ext cx="8153400" cy="6096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70C0"/>
                </a:solidFill>
              </a:rPr>
              <a:t>Increasing the Number of Users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Attracting new customers who have not previously used the product</a:t>
            </a:r>
          </a:p>
          <a:p>
            <a:pPr lvl="1" eaLnBrk="1" hangingPunct="1"/>
            <a:r>
              <a:rPr lang="en-US" sz="2400" smtClean="0"/>
              <a:t>Example: </a:t>
            </a:r>
            <a:r>
              <a:rPr lang="en-US" sz="2400" smtClean="0">
                <a:hlinkClick r:id="rId2"/>
              </a:rPr>
              <a:t>Walt Disney</a:t>
            </a:r>
            <a:r>
              <a:rPr lang="en-US" sz="2400" smtClean="0"/>
              <a:t> markets its theme parks to adults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smtClean="0">
                <a:solidFill>
                  <a:srgbClr val="0070C0"/>
                </a:solidFill>
              </a:rPr>
              <a:t>Finding New Uses</a:t>
            </a:r>
          </a:p>
          <a:p>
            <a:pPr>
              <a:spcBef>
                <a:spcPct val="50000"/>
              </a:spcBef>
              <a:buClr>
                <a:srgbClr val="FF0000"/>
              </a:buClr>
              <a:buFont typeface="Arial" charset="0"/>
              <a:buChar char="•"/>
            </a:pPr>
            <a:r>
              <a:rPr lang="en-US" smtClean="0"/>
              <a:t>New applications extend a product’s life cycle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</a:pPr>
            <a:r>
              <a:rPr lang="en-US" sz="2400" smtClean="0">
                <a:hlinkClick r:id="rId3"/>
              </a:rPr>
              <a:t>WD-40</a:t>
            </a:r>
            <a:r>
              <a:rPr lang="en-US" sz="2400" smtClean="0"/>
              <a:t> identified the top 2000 uses of its oil</a:t>
            </a:r>
          </a:p>
          <a:p>
            <a:pPr>
              <a:spcBef>
                <a:spcPct val="5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en-US" smtClean="0">
                <a:solidFill>
                  <a:srgbClr val="0070C0"/>
                </a:solidFill>
              </a:rPr>
              <a:t>Changing Package Sizes, Labels, or Product Quality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</a:pPr>
            <a:r>
              <a:rPr lang="en-US" sz="2400" smtClean="0"/>
              <a:t>Example: Kraft’s 100-calorie </a:t>
            </a:r>
            <a:r>
              <a:rPr lang="en-US" sz="2400" smtClean="0">
                <a:hlinkClick r:id="rId4"/>
              </a:rPr>
              <a:t>Snack Packs,</a:t>
            </a:r>
            <a:r>
              <a:rPr lang="en-US" sz="2400" smtClean="0"/>
              <a:t> which package snacks in 100 calorie amounts</a:t>
            </a:r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br>
              <a:rPr lang="en-US" dirty="0" smtClean="0"/>
            </a:br>
            <a:r>
              <a:rPr lang="en-US" dirty="0" smtClean="0"/>
              <a:t>Applying the Knowledge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Turn to page 348 and in your team answer question 5 of CRITICAL THINKING EXERCISES.</a:t>
            </a:r>
          </a:p>
          <a:p>
            <a:r>
              <a:rPr lang="en-US" dirty="0" smtClean="0"/>
              <a:t>Be prepared to share your solutions with the class.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10-</a:t>
            </a:r>
            <a:fld id="{7D3D6CEE-E4FC-486E-BEDB-0F1F984E242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10-</a:t>
            </a:r>
            <a:fld id="{5A084D99-8E87-4975-9755-C9063D2A39C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382000" cy="609600"/>
          </a:xfrm>
        </p:spPr>
        <p:txBody>
          <a:bodyPr/>
          <a:lstStyle/>
          <a:p>
            <a:pPr algn="l" eaLnBrk="1" hangingPunct="1"/>
            <a:r>
              <a:rPr lang="en-US" dirty="0" smtClean="0">
                <a:effectLst/>
              </a:rPr>
              <a:t>OUTLINE</a:t>
            </a:r>
            <a:endParaRPr lang="en-US" dirty="0" smtClean="0">
              <a:effectLst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686800" cy="56388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z="2300" dirty="0" smtClean="0"/>
              <a:t>Marketing Mix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z="2300" dirty="0" smtClean="0"/>
              <a:t>Products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z="2300" dirty="0" smtClean="0"/>
              <a:t>Goods &amp; Services Continuum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z="2300" dirty="0" smtClean="0"/>
              <a:t>Product Categories and Classifications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z="2300" dirty="0" smtClean="0"/>
              <a:t>Product Lines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z="2300" dirty="0" smtClean="0"/>
              <a:t>Product Life Cycle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z="2300" dirty="0" smtClean="0"/>
              <a:t>Applying the knowledge learned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endParaRPr lang="en-US" sz="2300" dirty="0" smtClean="0"/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endParaRPr lang="en-US" sz="2300" dirty="0" smtClean="0"/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endParaRPr lang="en-US" sz="2300" dirty="0" smtClean="0"/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endParaRPr lang="en-US" sz="23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10-</a:t>
            </a:r>
            <a:fld id="{393795D6-2266-4E51-9836-E995FD30EC94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001000" cy="4114800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Marketing mix </a:t>
            </a:r>
            <a:r>
              <a:rPr lang="en-US" dirty="0" smtClean="0"/>
              <a:t>Blending of the four strategy elements product, distribution, promotion, and price</a:t>
            </a:r>
            <a:r>
              <a:rPr lang="en-US" altLang="en-US" dirty="0" smtClean="0"/>
              <a:t>—</a:t>
            </a:r>
            <a:r>
              <a:rPr lang="en-US" dirty="0" smtClean="0"/>
              <a:t>to fit the needs and preferences of a specific target market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10-</a:t>
            </a:r>
            <a:fld id="{C66C1873-FAC0-49F5-B34B-B7735D80E2C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mtClean="0">
                <a:effectLst/>
              </a:rPr>
              <a:t>What is a Product?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990600"/>
            <a:ext cx="8229600" cy="5562600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mtClean="0"/>
              <a:t>People buy want satisfaction, not objects</a:t>
            </a:r>
          </a:p>
          <a:p>
            <a:pPr lvl="1" eaLnBrk="1" hangingPunct="1"/>
            <a:r>
              <a:rPr lang="en-US" sz="2400" smtClean="0"/>
              <a:t>Example: Consumers buy televisions because they want entertainment, not because they want a box with a screen</a:t>
            </a:r>
          </a:p>
          <a:p>
            <a:pPr eaLnBrk="1" hangingPunct="1">
              <a:buFont typeface="Arial" charset="0"/>
              <a:buChar char="•"/>
            </a:pPr>
            <a:r>
              <a:rPr lang="en-US" b="1" smtClean="0">
                <a:solidFill>
                  <a:srgbClr val="FF0000"/>
                </a:solidFill>
              </a:rPr>
              <a:t>Product</a:t>
            </a:r>
            <a:r>
              <a:rPr lang="en-US" smtClean="0"/>
              <a:t> Bundle of physical, service, and symbolic attributes designed to enhance buyers’ want satisfaction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70C0"/>
                </a:solidFill>
              </a:rPr>
              <a:t>What are Goods and Services?</a:t>
            </a:r>
          </a:p>
          <a:p>
            <a:pPr eaLnBrk="1" hangingPunct="1">
              <a:buFont typeface="Arial" charset="0"/>
              <a:buChar char="•"/>
            </a:pPr>
            <a:r>
              <a:rPr lang="en-US" b="1" smtClean="0">
                <a:solidFill>
                  <a:srgbClr val="FF0000"/>
                </a:solidFill>
              </a:rPr>
              <a:t>Goods</a:t>
            </a:r>
            <a:r>
              <a:rPr lang="en-US" smtClean="0"/>
              <a:t> Tangible products that customers can see, hear, smell, taste, or touch</a:t>
            </a:r>
          </a:p>
          <a:p>
            <a:pPr eaLnBrk="1" hangingPunct="1">
              <a:buFont typeface="Arial" charset="0"/>
              <a:buChar char="•"/>
            </a:pPr>
            <a:r>
              <a:rPr lang="en-US" b="1" smtClean="0">
                <a:solidFill>
                  <a:srgbClr val="FF0000"/>
                </a:solidFill>
              </a:rPr>
              <a:t>Services</a:t>
            </a:r>
            <a:r>
              <a:rPr lang="en-US" smtClean="0"/>
              <a:t> Intangible tasks that satisfy the needs of consumer and business users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10-</a:t>
            </a:r>
            <a:fld id="{00F51122-5853-4F7F-BEFD-7A91502087D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077200" cy="2590800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mtClean="0">
                <a:solidFill>
                  <a:srgbClr val="FF0000"/>
                </a:solidFill>
              </a:rPr>
              <a:t>Goods-Services continuum―</a:t>
            </a:r>
            <a:r>
              <a:rPr lang="en-US" smtClean="0"/>
              <a:t>device that helps marketers to visualize the differences and similarities between goods and services</a:t>
            </a:r>
          </a:p>
        </p:txBody>
      </p:sp>
      <p:pic>
        <p:nvPicPr>
          <p:cNvPr id="20483" name="Picture 7" descr="boo36735_11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971800"/>
            <a:ext cx="8229600" cy="28813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10-</a:t>
            </a:r>
            <a:fld id="{8D77815C-7965-4D85-8429-659216ECB8DA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mtClean="0">
                <a:effectLst/>
              </a:rPr>
              <a:t>Consumer Product Categories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mtClean="0"/>
              <a:t>Convenience products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Shopping products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Specialty products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Unsought products</a:t>
            </a: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10-</a:t>
            </a:r>
            <a:fld id="{9B89C84B-651F-42E2-BE3D-E35955DA563D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mtClean="0">
                <a:effectLst/>
              </a:rPr>
              <a:t>Business Product Classifications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066800"/>
            <a:ext cx="7772400" cy="4114800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mtClean="0"/>
              <a:t>Installations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Accessory equipment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Component parts and materials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Raw materials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Supplies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Business services</a:t>
            </a: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10-</a:t>
            </a:r>
            <a:fld id="{89E0E3D2-CE7C-4E66-85B2-DE867032485A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382000" cy="609600"/>
          </a:xfrm>
        </p:spPr>
        <p:txBody>
          <a:bodyPr/>
          <a:lstStyle/>
          <a:p>
            <a:pPr algn="l" eaLnBrk="1" hangingPunct="1"/>
            <a:r>
              <a:rPr lang="en-US" smtClean="0">
                <a:effectLst/>
              </a:rPr>
              <a:t>Development of Product Lines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458200" cy="3886200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b="1" smtClean="0">
                <a:solidFill>
                  <a:srgbClr val="FF0000"/>
                </a:solidFill>
              </a:rPr>
              <a:t>Product line</a:t>
            </a:r>
            <a:r>
              <a:rPr lang="en-US" smtClean="0">
                <a:solidFill>
                  <a:srgbClr val="FF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Series of related products offered by one company</a:t>
            </a:r>
            <a:endParaRPr lang="en-US" smtClean="0"/>
          </a:p>
          <a:p>
            <a:pPr lvl="1" eaLnBrk="1" hangingPunct="1">
              <a:buFont typeface="Arial" charset="0"/>
              <a:buChar char="•"/>
            </a:pPr>
            <a:r>
              <a:rPr lang="en-US" smtClean="0"/>
              <a:t>Motivation:</a:t>
            </a:r>
          </a:p>
          <a:p>
            <a:pPr lvl="2" eaLnBrk="1" hangingPunct="1">
              <a:buFont typeface="Arial" charset="0"/>
              <a:buChar char="•"/>
            </a:pPr>
            <a:r>
              <a:rPr lang="en-US" sz="2400" smtClean="0"/>
              <a:t>Desire to Grow</a:t>
            </a:r>
          </a:p>
          <a:p>
            <a:pPr lvl="2" eaLnBrk="1" hangingPunct="1">
              <a:buFont typeface="Arial" charset="0"/>
              <a:buChar char="•"/>
            </a:pPr>
            <a:r>
              <a:rPr lang="en-US" sz="2400" smtClean="0"/>
              <a:t>Enhance company’s position in the marketplace</a:t>
            </a:r>
          </a:p>
          <a:p>
            <a:pPr lvl="2" eaLnBrk="1" hangingPunct="1">
              <a:buFont typeface="Arial" charset="0"/>
              <a:buChar char="•"/>
            </a:pPr>
            <a:r>
              <a:rPr lang="en-US" sz="2400" smtClean="0"/>
              <a:t>Make optimal use of company resources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70C0"/>
                </a:solidFill>
              </a:rPr>
              <a:t>Desire to Grow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Growth potential limited if company focuses on a single product</a:t>
            </a:r>
          </a:p>
          <a:p>
            <a:pPr lvl="1" eaLnBrk="1" hangingPunct="1"/>
            <a:r>
              <a:rPr lang="en-US" sz="2400" smtClean="0"/>
              <a:t>Example: Roots began selling a single style of shoes but has grown by selling a variety of products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10-</a:t>
            </a:r>
            <a:fld id="{C3ED12AC-4E28-4914-A350-DB9907F95F20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2000"/>
            <a:ext cx="7848600" cy="5715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70C0"/>
                </a:solidFill>
              </a:rPr>
              <a:t>Enhance Company’s Position in the Marketplace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Entire lines of products make a company more important to consumers and marketing intermediaries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70C0"/>
                </a:solidFill>
              </a:rPr>
              <a:t>Make Optimal Use of Company Resources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Spreading operations costs over a series of product lines reduces the average production and marketing costs of each product</a:t>
            </a:r>
            <a:endParaRPr lang="en-US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8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8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7775</TotalTime>
  <Words>510</Words>
  <Application>Microsoft Office PowerPoint</Application>
  <PresentationFormat>On-screen Show (4:3)</PresentationFormat>
  <Paragraphs>82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Wingdings</vt:lpstr>
      <vt:lpstr>Wingdings 2</vt:lpstr>
      <vt:lpstr>Wingdings 3</vt:lpstr>
      <vt:lpstr>Default Design</vt:lpstr>
      <vt:lpstr>Chapter 10   Basic Version</vt:lpstr>
      <vt:lpstr>OUTLINE</vt:lpstr>
      <vt:lpstr>Slide 3</vt:lpstr>
      <vt:lpstr>What is a Product?</vt:lpstr>
      <vt:lpstr>Slide 5</vt:lpstr>
      <vt:lpstr>Consumer Product Categories</vt:lpstr>
      <vt:lpstr>Business Product Classifications</vt:lpstr>
      <vt:lpstr>Development of Product Lines</vt:lpstr>
      <vt:lpstr>Slide 9</vt:lpstr>
      <vt:lpstr>The Product Mix</vt:lpstr>
      <vt:lpstr>Slide 11</vt:lpstr>
      <vt:lpstr>Extending the Product Life Cycle</vt:lpstr>
      <vt:lpstr>Slide 13</vt:lpstr>
      <vt:lpstr>Thank You Applying the Knowledge learned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Chapter11</dc:title>
  <dc:subject>Product and Service Strategies</dc:subject>
  <dc:creator/>
  <cp:lastModifiedBy>weaverd</cp:lastModifiedBy>
  <cp:revision>117</cp:revision>
  <dcterms:created xsi:type="dcterms:W3CDTF">2003-03-31T04:59:45Z</dcterms:created>
  <dcterms:modified xsi:type="dcterms:W3CDTF">2009-11-10T19:31:28Z</dcterms:modified>
</cp:coreProperties>
</file>