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7" r:id="rId2"/>
    <p:sldId id="259" r:id="rId3"/>
    <p:sldId id="260" r:id="rId4"/>
    <p:sldId id="261" r:id="rId5"/>
    <p:sldId id="262" r:id="rId6"/>
    <p:sldId id="266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20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F2E50-5030-4E3A-82D7-E5FB0A2B24A9}" type="datetimeFigureOut">
              <a:rPr lang="en-CA" smtClean="0"/>
              <a:t>25/03/2019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F0116-D225-4A6E-BAE8-DCB692D9AD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7516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F0116-D225-4A6E-BAE8-DCB692D9ADD1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5372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F0116-D225-4A6E-BAE8-DCB692D9ADD1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9916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4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4DA5DA-5C89-4DCC-83F7-C4644861F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4DA56-CB21-4059-9B76-DE98C5258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47981-8016-404D-88E0-1FC4ED2A1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952C6-901A-44F6-86C9-B1FEDC672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88461-10A7-4D11-B181-3156562C69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EE95A-B81B-460B-82B9-104CC2C476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973FD-0BA3-440E-A468-DC31C0AAE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AA41C-E15B-4075-B1FF-7F7A7E022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52DB3-765E-4841-8127-5BABDCC60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2848D-ACFE-4254-8D51-F8ECD40032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91DD2-9F8C-4CF6-AA6F-45FF8C48E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1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5E83276-E477-4EC0-9A33-4160F71B3D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77813"/>
            <a:ext cx="47244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6000" smtClean="0"/>
              <a:t>VITO: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219200"/>
            <a:ext cx="6629400" cy="31242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800" b="1" smtClean="0">
                <a:solidFill>
                  <a:schemeClr val="tx2"/>
                </a:solidFill>
              </a:rPr>
              <a:t>5 Keys to Working with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800" b="1" smtClean="0">
                <a:solidFill>
                  <a:schemeClr val="tx2"/>
                </a:solidFill>
              </a:rPr>
              <a:t>Influence &amp; Authority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800" b="1" smtClean="0">
                <a:solidFill>
                  <a:schemeClr val="tx2"/>
                </a:solidFill>
              </a:rPr>
              <a:t>Dealing with Seymour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800" b="1" smtClean="0">
                <a:solidFill>
                  <a:schemeClr val="tx2"/>
                </a:solidFill>
              </a:rPr>
              <a:t>Call Objectives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895600" y="5257800"/>
            <a:ext cx="434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with Duane Weaver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5 Keys to working with VITO</a:t>
            </a:r>
            <a:br>
              <a:rPr lang="en-US" sz="4000" dirty="0" smtClean="0"/>
            </a:br>
            <a:r>
              <a:rPr lang="en-US" sz="4000" dirty="0" smtClean="0"/>
              <a:t>(</a:t>
            </a:r>
            <a:r>
              <a:rPr lang="en-US" sz="4000" dirty="0" err="1" smtClean="0"/>
              <a:t>Parinello</a:t>
            </a:r>
            <a:r>
              <a:rPr lang="en-US" sz="4000" dirty="0" smtClean="0"/>
              <a:t>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Unshakable </a:t>
            </a:r>
            <a:r>
              <a:rPr lang="en-US" u="sng" smtClean="0"/>
              <a:t>CONFIDENCE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Develop </a:t>
            </a:r>
            <a:r>
              <a:rPr lang="en-US" u="sng" smtClean="0"/>
              <a:t>SYNERGY</a:t>
            </a:r>
            <a:r>
              <a:rPr lang="en-US" smtClean="0"/>
              <a:t> within Your Org.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Able to Build </a:t>
            </a:r>
            <a:r>
              <a:rPr lang="en-US" u="sng" smtClean="0"/>
              <a:t>BUSINESS RAPPORT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Unlimited </a:t>
            </a:r>
            <a:r>
              <a:rPr lang="en-US" u="sng" smtClean="0"/>
              <a:t>DESIRE</a:t>
            </a:r>
            <a:r>
              <a:rPr lang="en-US" smtClean="0"/>
              <a:t> to Succeed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Unlimited </a:t>
            </a:r>
            <a:r>
              <a:rPr lang="en-US" u="sng" smtClean="0"/>
              <a:t>ENERGY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Influence &amp; Authority</a:t>
            </a:r>
            <a:br>
              <a:rPr lang="en-US" sz="4000" dirty="0" smtClean="0"/>
            </a:br>
            <a:r>
              <a:rPr lang="en-US" sz="4000" dirty="0" smtClean="0"/>
              <a:t>(</a:t>
            </a:r>
            <a:r>
              <a:rPr lang="en-US" sz="4000" dirty="0" err="1" smtClean="0"/>
              <a:t>Parinello</a:t>
            </a:r>
            <a:r>
              <a:rPr lang="en-US" sz="4000" dirty="0" smtClean="0"/>
              <a:t>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en-US" sz="2800" smtClean="0"/>
              <a:t>The FOUR STEP network: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sz="2400" smtClean="0"/>
              <a:t>Leaders – VITO</a:t>
            </a:r>
          </a:p>
          <a:p>
            <a:pPr marL="1371600" lvl="2" indent="-457200" eaLnBrk="1" hangingPunct="1">
              <a:defRPr/>
            </a:pPr>
            <a:r>
              <a:rPr lang="en-US" sz="2000" smtClean="0"/>
              <a:t>Sets top down goals, decision maker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sz="2400" smtClean="0"/>
              <a:t>Managers &amp; Directors</a:t>
            </a:r>
          </a:p>
          <a:p>
            <a:pPr marL="1371600" lvl="2" indent="-457200" eaLnBrk="1" hangingPunct="1">
              <a:defRPr/>
            </a:pPr>
            <a:r>
              <a:rPr lang="en-US" sz="2000" smtClean="0"/>
              <a:t>March troops towards VITOs goals, influencers looking for opportunities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sz="2400" smtClean="0"/>
              <a:t>Intellects/Seymours</a:t>
            </a:r>
          </a:p>
          <a:p>
            <a:pPr marL="1371600" lvl="2" indent="-457200" eaLnBrk="1" hangingPunct="1">
              <a:defRPr/>
            </a:pPr>
            <a:r>
              <a:rPr lang="en-US" sz="2000" smtClean="0"/>
              <a:t>Assess viability, advise managers, look for reasons not to recommend (always need to SEE MORE data)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sz="2400" smtClean="0"/>
              <a:t>Consumers</a:t>
            </a:r>
          </a:p>
          <a:p>
            <a:pPr marL="1371600" lvl="2" indent="-457200" eaLnBrk="1" hangingPunct="1">
              <a:defRPr/>
            </a:pPr>
            <a:r>
              <a:rPr lang="en-US" sz="2000" smtClean="0"/>
              <a:t>End-user (have a lot of knowledge – provides power)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Dealing with Seymour</a:t>
            </a:r>
            <a:br>
              <a:rPr lang="en-US" sz="4000" dirty="0" smtClean="0"/>
            </a:br>
            <a:r>
              <a:rPr lang="en-US" sz="4000" dirty="0" smtClean="0"/>
              <a:t>(</a:t>
            </a:r>
            <a:r>
              <a:rPr lang="en-US" sz="4000" dirty="0" err="1" smtClean="0"/>
              <a:t>Parinello</a:t>
            </a:r>
            <a:r>
              <a:rPr lang="en-US" sz="4000" dirty="0" smtClean="0"/>
              <a:t>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Watch the Title – Seymours/Intellects regardless of fancy title are responsible for: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Advising, testing, and looking around corners first and foremost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Not usually the manager or director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Often stall the sales cycle - don’t like making decisions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(e.g.: Engineer’s purpose is to find any flaws before putting their stamp on it)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Use “F” words – Facts, Features, and Functions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Close sales with Seymours – Open sales with VITOs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Will mislead you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Unaware of important new business issues (focus on project vs. Big Picture)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Exchange Info with you and relay to your competition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Call Objectives</a:t>
            </a:r>
            <a:br>
              <a:rPr lang="en-US" sz="4000" dirty="0" smtClean="0"/>
            </a:br>
            <a:r>
              <a:rPr lang="en-US" sz="4000" dirty="0" smtClean="0"/>
              <a:t>(</a:t>
            </a:r>
            <a:r>
              <a:rPr lang="en-US" sz="4000" dirty="0" err="1" smtClean="0"/>
              <a:t>Parinello</a:t>
            </a:r>
            <a:r>
              <a:rPr lang="en-US" sz="4000" dirty="0" smtClean="0"/>
              <a:t>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51054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400" smtClean="0"/>
              <a:t>Principle by which VITOs judge all communication: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000" smtClean="0"/>
              <a:t>Does this benefit meet?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000" smtClean="0"/>
              <a:t>If so, how?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400" smtClean="0"/>
              <a:t>Different Messages for Different Levels:</a:t>
            </a:r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en-US" sz="2400" smtClean="0"/>
              <a:t>VITOS – Benefits (Bottom-line results over time?)</a:t>
            </a:r>
          </a:p>
          <a:p>
            <a:pPr marL="1371600" lvl="2" indent="-457200" eaLnBrk="1" hangingPunct="1">
              <a:lnSpc>
                <a:spcPct val="80000"/>
              </a:lnSpc>
              <a:defRPr/>
            </a:pPr>
            <a:r>
              <a:rPr lang="en-US" sz="2000" smtClean="0">
                <a:effectLst/>
              </a:rPr>
              <a:t>Ask about specific goals, VITOs criteria for establishing a business relationship, and what it will take to do business with you.</a:t>
            </a:r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en-US" sz="2400" smtClean="0"/>
              <a:t>Managers – Advantages (what leverage can I get?)</a:t>
            </a:r>
          </a:p>
          <a:p>
            <a:pPr marL="1371600" lvl="2" indent="-457200" eaLnBrk="1" hangingPunct="1">
              <a:lnSpc>
                <a:spcPct val="80000"/>
              </a:lnSpc>
              <a:defRPr/>
            </a:pPr>
            <a:r>
              <a:rPr lang="en-US" sz="2000" smtClean="0">
                <a:effectLst/>
              </a:rPr>
              <a:t>Establish their perception of current &amp; future department needs, projects, and priorities.</a:t>
            </a:r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en-US" sz="2400" smtClean="0"/>
              <a:t>Seymours – Features (what could it do?)</a:t>
            </a:r>
          </a:p>
          <a:p>
            <a:pPr marL="1371600" lvl="2" indent="-457200" eaLnBrk="1" hangingPunct="1">
              <a:lnSpc>
                <a:spcPct val="80000"/>
              </a:lnSpc>
              <a:defRPr/>
            </a:pPr>
            <a:r>
              <a:rPr lang="en-US" sz="2000" smtClean="0">
                <a:effectLst/>
              </a:rPr>
              <a:t>Tell Seymour what should happen next, find out technical criteria, take everything they say with a grain of salt.</a:t>
            </a:r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en-US" sz="2400" smtClean="0"/>
              <a:t>Consumers – Functions (how does it do?)</a:t>
            </a:r>
          </a:p>
          <a:p>
            <a:pPr marL="1371600" lvl="2" indent="-457200" eaLnBrk="1" hangingPunct="1">
              <a:lnSpc>
                <a:spcPct val="80000"/>
              </a:lnSpc>
              <a:defRPr/>
            </a:pPr>
            <a:r>
              <a:rPr lang="en-US" sz="2000" smtClean="0">
                <a:effectLst/>
              </a:rPr>
              <a:t>Find out what is used now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CEO SPEAK</a:t>
            </a:r>
            <a:br>
              <a:rPr lang="en-US" dirty="0" smtClean="0"/>
            </a:br>
            <a:r>
              <a:rPr lang="en-US" dirty="0" smtClean="0"/>
              <a:t>in $MILLION$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307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CA" altLang="en-US" sz="2800" dirty="0" smtClean="0">
                <a:solidFill>
                  <a:srgbClr val="FFFF00"/>
                </a:solidFill>
              </a:rPr>
              <a:t>The</a:t>
            </a:r>
            <a:r>
              <a:rPr lang="en-CA" altLang="en-US" sz="2800" dirty="0" smtClean="0"/>
              <a:t> </a:t>
            </a:r>
            <a:r>
              <a:rPr lang="en-CA" altLang="en-US" sz="2800" dirty="0">
                <a:solidFill>
                  <a:srgbClr val="FFFF00"/>
                </a:solidFill>
              </a:rPr>
              <a:t>GOLD – CEO SPEAK</a:t>
            </a:r>
            <a:r>
              <a:rPr lang="en-CA" altLang="en-US" sz="2800" dirty="0" smtClean="0"/>
              <a:t>:</a:t>
            </a:r>
            <a:r>
              <a:rPr lang="en-CA" altLang="en-US" sz="2600" dirty="0" smtClean="0"/>
              <a:t/>
            </a:r>
            <a:br>
              <a:rPr lang="en-CA" altLang="en-US" sz="2600" dirty="0" smtClean="0"/>
            </a:br>
            <a:endParaRPr lang="en-CA" altLang="en-US" sz="2600" dirty="0"/>
          </a:p>
          <a:p>
            <a:pPr marL="966788" lvl="1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dirty="0">
                <a:sym typeface="Symbol" pitchFamily="18" charset="2"/>
              </a:rPr>
              <a:t>increase market share %</a:t>
            </a:r>
          </a:p>
          <a:p>
            <a:pPr marL="966788" lvl="1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dirty="0">
                <a:sym typeface="Symbol" pitchFamily="18" charset="2"/>
              </a:rPr>
              <a:t>earnings per share increase by 1-2%+</a:t>
            </a:r>
          </a:p>
          <a:p>
            <a:pPr marL="966788" lvl="1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dirty="0">
                <a:sym typeface="Symbol" pitchFamily="18" charset="2"/>
              </a:rPr>
              <a:t>employee morale issues resolved</a:t>
            </a:r>
          </a:p>
          <a:p>
            <a:pPr marL="966788" lvl="1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dirty="0">
                <a:sym typeface="Symbol" pitchFamily="18" charset="2"/>
              </a:rPr>
              <a:t>profit increase in $1millions</a:t>
            </a:r>
          </a:p>
          <a:p>
            <a:pPr marL="966788" lvl="1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dirty="0">
                <a:sym typeface="Symbol" pitchFamily="18" charset="2"/>
              </a:rPr>
              <a:t>beat the competition</a:t>
            </a:r>
          </a:p>
          <a:p>
            <a:pPr marL="966788" lvl="1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dirty="0">
                <a:sym typeface="Symbol" pitchFamily="18" charset="2"/>
              </a:rPr>
              <a:t>cost containment/reduction in % improvement or raw dollars (profit gains). </a:t>
            </a:r>
            <a:r>
              <a:rPr lang="en-US" altLang="en-US" dirty="0" smtClean="0">
                <a:sym typeface="Symbol" pitchFamily="18" charset="2"/>
              </a:rPr>
              <a:t/>
            </a:r>
            <a:br>
              <a:rPr lang="en-US" altLang="en-US" dirty="0" smtClean="0">
                <a:sym typeface="Symbol" pitchFamily="18" charset="2"/>
              </a:rPr>
            </a:br>
            <a:endParaRPr lang="en-US" altLang="en-US" dirty="0" smtClean="0">
              <a:sym typeface="Symbol" pitchFamily="18" charset="2"/>
            </a:endParaRPr>
          </a:p>
          <a:p>
            <a:pPr marL="471488" lvl="1" indent="0" eaLnBrk="1" hangingPunct="1">
              <a:lnSpc>
                <a:spcPct val="80000"/>
              </a:lnSpc>
              <a:buNone/>
            </a:pPr>
            <a:r>
              <a:rPr lang="en-US" sz="2000" dirty="0" smtClean="0">
                <a:solidFill>
                  <a:srgbClr val="FFFF00"/>
                </a:solidFill>
              </a:rPr>
              <a:t>	</a:t>
            </a:r>
            <a:r>
              <a:rPr lang="en-US" sz="1600" dirty="0" smtClean="0">
                <a:solidFill>
                  <a:srgbClr val="FFFF00"/>
                </a:solidFill>
              </a:rPr>
              <a:t>NOTE</a:t>
            </a:r>
            <a:r>
              <a:rPr lang="en-US" sz="1600" dirty="0">
                <a:solidFill>
                  <a:srgbClr val="FFFF00"/>
                </a:solidFill>
              </a:rPr>
              <a:t>: its all </a:t>
            </a:r>
            <a:r>
              <a:rPr lang="en-US" sz="1600" b="1" u="sng" dirty="0">
                <a:solidFill>
                  <a:srgbClr val="FFFF00"/>
                </a:solidFill>
              </a:rPr>
              <a:t>POSITIVE</a:t>
            </a:r>
            <a:r>
              <a:rPr lang="en-US" sz="1600" dirty="0">
                <a:solidFill>
                  <a:srgbClr val="FFFF00"/>
                </a:solidFill>
              </a:rPr>
              <a:t> speak in </a:t>
            </a:r>
            <a:r>
              <a:rPr lang="en-US" sz="1600" u="sng" dirty="0">
                <a:solidFill>
                  <a:srgbClr val="FFFF00"/>
                </a:solidFill>
              </a:rPr>
              <a:t>$MILLION$</a:t>
            </a:r>
            <a:endParaRPr lang="en-CA" sz="1600" u="sng" dirty="0">
              <a:solidFill>
                <a:srgbClr val="FFFF00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25238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What to Read/Study from</a:t>
            </a:r>
            <a:br>
              <a:rPr lang="en-US" sz="4000" smtClean="0"/>
            </a:br>
            <a:r>
              <a:rPr lang="en-US" sz="4000" smtClean="0"/>
              <a:t>“Selling To VITO”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 smtClean="0"/>
              <a:t>Second half term of course (term test 2):</a:t>
            </a:r>
          </a:p>
          <a:p>
            <a:pPr lvl="1" eaLnBrk="1" hangingPunct="1">
              <a:defRPr/>
            </a:pPr>
            <a:r>
              <a:rPr lang="en-US" sz="2400" dirty="0" smtClean="0"/>
              <a:t>In Selling to Vito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Edition Read: </a:t>
            </a:r>
            <a:r>
              <a:rPr lang="en-US" sz="2400" dirty="0" err="1" smtClean="0"/>
              <a:t>Chp</a:t>
            </a:r>
            <a:r>
              <a:rPr lang="en-US" sz="2400" dirty="0" smtClean="0"/>
              <a:t>. 3, 4, 5, 6, 7, 8, 9, </a:t>
            </a:r>
            <a:r>
              <a:rPr lang="en-US" sz="2400" dirty="0" smtClean="0"/>
              <a:t>10 </a:t>
            </a:r>
            <a:r>
              <a:rPr lang="en-US" sz="1800" dirty="0" smtClean="0"/>
              <a:t>(as </a:t>
            </a:r>
            <a:r>
              <a:rPr lang="en-US" sz="1800" dirty="0" smtClean="0"/>
              <a:t>well as all of the Reilly Chapters since term  test 1</a:t>
            </a:r>
            <a:r>
              <a:rPr lang="en-US" sz="1400" dirty="0" smtClean="0"/>
              <a:t>)</a:t>
            </a:r>
          </a:p>
          <a:p>
            <a:pPr lvl="1" eaLnBrk="1" hangingPunct="1">
              <a:defRPr/>
            </a:pPr>
            <a:endParaRPr lang="en-US" sz="1400" dirty="0" smtClean="0"/>
          </a:p>
          <a:p>
            <a:pPr lvl="1" eaLnBrk="1" hangingPunct="1">
              <a:defRPr/>
            </a:pPr>
            <a:r>
              <a:rPr lang="en-US" sz="2400" dirty="0" smtClean="0"/>
              <a:t>In Selling to Vito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Edition Read: </a:t>
            </a:r>
            <a:r>
              <a:rPr lang="en-US" sz="2400" dirty="0" err="1" smtClean="0"/>
              <a:t>Chp</a:t>
            </a:r>
            <a:r>
              <a:rPr lang="en-US" sz="2400" dirty="0" smtClean="0"/>
              <a:t>. 3, 4, 5, 6, 7, 10, 11, 12, 13, and </a:t>
            </a:r>
            <a:r>
              <a:rPr lang="en-US" sz="2400" dirty="0" smtClean="0"/>
              <a:t>16</a:t>
            </a:r>
            <a:r>
              <a:rPr lang="en-US" sz="1800" dirty="0" smtClean="0"/>
              <a:t> </a:t>
            </a:r>
            <a:r>
              <a:rPr lang="en-US" sz="1800" dirty="0" smtClean="0"/>
              <a:t>(as well as all of the Reilly Chapters since term  test 1</a:t>
            </a:r>
            <a:r>
              <a:rPr lang="en-US" sz="1800" dirty="0" smtClean="0"/>
              <a:t>)</a:t>
            </a:r>
          </a:p>
          <a:p>
            <a:pPr lvl="1" eaLnBrk="1" hangingPunct="1">
              <a:defRPr/>
            </a:pPr>
            <a:endParaRPr lang="en-US" sz="2400" dirty="0" smtClean="0"/>
          </a:p>
          <a:p>
            <a:pPr lvl="1" eaLnBrk="1" hangingPunct="1">
              <a:defRPr/>
            </a:pPr>
            <a:r>
              <a:rPr lang="en-US" sz="2000" dirty="0" smtClean="0"/>
              <a:t>Also pay attention to class discussions, panel </a:t>
            </a:r>
            <a:r>
              <a:rPr lang="en-US" sz="2000" dirty="0" smtClean="0"/>
              <a:t>discussions, class assignments and </a:t>
            </a:r>
            <a:r>
              <a:rPr lang="en-US" sz="2000" dirty="0" smtClean="0"/>
              <a:t>Reilly (Value-Added Selling).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j02849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01663"/>
            <a:ext cx="8229600" cy="579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14800" y="1219200"/>
            <a:ext cx="388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smtClean="0"/>
              <a:t>THANKS!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190</TotalTime>
  <Words>473</Words>
  <Application>Microsoft Office PowerPoint</Application>
  <PresentationFormat>On-screen Show (4:3)</PresentationFormat>
  <Paragraphs>65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Symbol</vt:lpstr>
      <vt:lpstr>Times New Roman</vt:lpstr>
      <vt:lpstr>Wingdings</vt:lpstr>
      <vt:lpstr>Maple</vt:lpstr>
      <vt:lpstr>VITO:</vt:lpstr>
      <vt:lpstr>5 Keys to working with VITO (Parinello)</vt:lpstr>
      <vt:lpstr>Influence &amp; Authority (Parinello)</vt:lpstr>
      <vt:lpstr>Dealing with Seymour (Parinello)</vt:lpstr>
      <vt:lpstr>Call Objectives (Parinello)</vt:lpstr>
      <vt:lpstr>REMEMBER CEO SPEAK in $MILLION$</vt:lpstr>
      <vt:lpstr>What to Read/Study from “Selling To VITO”</vt:lpstr>
      <vt:lpstr>THANKS!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VITO:  Adding Value Working with Influence &amp; Authority Dealing with Seymour Call Objectives</dc:title>
  <dc:creator>weaverd</dc:creator>
  <cp:lastModifiedBy>Duane Weaver</cp:lastModifiedBy>
  <cp:revision>10</cp:revision>
  <dcterms:created xsi:type="dcterms:W3CDTF">2007-03-14T22:13:36Z</dcterms:created>
  <dcterms:modified xsi:type="dcterms:W3CDTF">2019-03-25T16:47:33Z</dcterms:modified>
</cp:coreProperties>
</file>