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762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690938"/>
            <a:ext cx="807720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C36FD9-B011-48EA-901B-B7057607D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B38B-A32C-4140-A87F-572438B9B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19621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7340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2F31C-0EA7-40D8-AB31-AA10F9C68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6F978-43B9-4518-823E-575AE2747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E55CE-7145-484D-B99E-E99E226F1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838200"/>
            <a:ext cx="33147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1500" y="838200"/>
            <a:ext cx="33147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F106-2A0B-4F09-AC5F-BAAF66C94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C91D-4DE9-4223-A9A1-8BD1FF558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4D8C-6D97-4FA6-AA71-D08FFADCC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08950-7A22-4D80-9B78-8FB9CEFA5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C82DF-A4A4-4A78-AA39-946C74B1D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618FC-BEFE-4208-9DF5-8B871D3BF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838200"/>
            <a:ext cx="6781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A97F02-B8B0-4521-AE92-083011CEF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14513"/>
            <a:ext cx="7848600" cy="893762"/>
          </a:xfrm>
          <a:solidFill>
            <a:srgbClr val="000000"/>
          </a:solidFill>
        </p:spPr>
        <p:txBody>
          <a:bodyPr/>
          <a:lstStyle/>
          <a:p>
            <a:pPr eaLnBrk="1" hangingPunct="1"/>
            <a:r>
              <a:rPr lang="en-CA" sz="3200" smtClean="0"/>
              <a:t>MARKETING 362 SALES COMPETITION PROJECT</a:t>
            </a:r>
            <a:endParaRPr lang="en-US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Project Overview with Duane Weaver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Value Strategy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Your teams need to develop Figures 4.1 and 4.2 together and hand-in </a:t>
            </a:r>
            <a:r>
              <a:rPr lang="en-CA" dirty="0" smtClean="0"/>
              <a:t>Feb. 16 after Marketing Week.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SOLIDIFY TEAMS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Get together in your teams and:</a:t>
            </a:r>
          </a:p>
          <a:p>
            <a:pPr lvl="1" eaLnBrk="1" hangingPunct="1"/>
            <a:r>
              <a:rPr lang="en-CA" smtClean="0"/>
              <a:t>Obtain contact information from each other</a:t>
            </a:r>
          </a:p>
          <a:p>
            <a:pPr lvl="1" eaLnBrk="1" hangingPunct="1"/>
            <a:r>
              <a:rPr lang="en-CA" smtClean="0"/>
              <a:t>Develop coordination plan</a:t>
            </a:r>
          </a:p>
          <a:p>
            <a:pPr lvl="1" eaLnBrk="1" hangingPunct="1"/>
            <a:r>
              <a:rPr lang="en-CA" smtClean="0"/>
              <a:t>Develop Value Add strategy</a:t>
            </a:r>
          </a:p>
          <a:p>
            <a:pPr lvl="1" eaLnBrk="1" hangingPunct="1"/>
            <a:r>
              <a:rPr lang="en-CA" smtClean="0"/>
              <a:t>Discuss Logistics</a:t>
            </a:r>
          </a:p>
          <a:p>
            <a:pPr lvl="1" eaLnBrk="1" hangingPunct="1"/>
            <a:r>
              <a:rPr lang="en-CA" smtClean="0"/>
              <a:t>Discuss the 4Ps and your approach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0000"/>
          </a:solidFill>
        </p:spPr>
        <p:txBody>
          <a:bodyPr/>
          <a:lstStyle/>
          <a:p>
            <a:pPr eaLnBrk="1" hangingPunct="1"/>
            <a:r>
              <a:rPr lang="en-CA" sz="2000" smtClean="0"/>
              <a:t>MARKETING 362 SALES COMPETITION PROJECT</a:t>
            </a:r>
            <a:endParaRPr lang="en-US" sz="2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CA" smtClean="0"/>
              <a:t>	See you next class.</a:t>
            </a:r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algn="ctr" eaLnBrk="1" hangingPunct="1">
              <a:buFontTx/>
              <a:buNone/>
            </a:pPr>
            <a:r>
              <a:rPr lang="en-CA" smtClean="0"/>
              <a:t>THANK YOU</a:t>
            </a:r>
          </a:p>
          <a:p>
            <a:pPr algn="ctr" eaLnBrk="1" hangingPunct="1">
              <a:buFontTx/>
              <a:buNone/>
            </a:pPr>
            <a:r>
              <a:rPr lang="en-CA" smtClean="0"/>
              <a:t>Have a Great Day!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OUTLINE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Dates and Deadlines</a:t>
            </a:r>
          </a:p>
          <a:p>
            <a:pPr eaLnBrk="1" hangingPunct="1"/>
            <a:r>
              <a:rPr lang="en-CA" smtClean="0"/>
              <a:t>Rules</a:t>
            </a:r>
          </a:p>
          <a:p>
            <a:pPr eaLnBrk="1" hangingPunct="1"/>
            <a:r>
              <a:rPr lang="en-CA" smtClean="0"/>
              <a:t>Evaluation and Awards</a:t>
            </a:r>
          </a:p>
          <a:p>
            <a:pPr eaLnBrk="1" hangingPunct="1"/>
            <a:r>
              <a:rPr lang="en-CA" smtClean="0"/>
              <a:t>Logistics</a:t>
            </a:r>
          </a:p>
          <a:p>
            <a:pPr eaLnBrk="1" hangingPunct="1"/>
            <a:r>
              <a:rPr lang="en-CA" smtClean="0"/>
              <a:t>Team Considerations (Strategy)</a:t>
            </a:r>
          </a:p>
          <a:p>
            <a:pPr eaLnBrk="1" hangingPunct="1"/>
            <a:r>
              <a:rPr lang="en-CA" smtClean="0"/>
              <a:t>Figure 4.1 and 4.2 (value strategy)</a:t>
            </a:r>
          </a:p>
          <a:p>
            <a:pPr eaLnBrk="1" hangingPunct="1"/>
            <a:r>
              <a:rPr lang="en-CA" smtClean="0"/>
              <a:t>Solidify Teams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Dates and Deadlines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000" dirty="0" smtClean="0"/>
              <a:t>First Seminar (Completed by </a:t>
            </a:r>
            <a:r>
              <a:rPr lang="en-CA" sz="2000" dirty="0" smtClean="0"/>
              <a:t>Jan. 31)</a:t>
            </a:r>
            <a:endParaRPr lang="en-CA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Solidify teams (acquire contact information from each other and plan coordination efforts)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Identify Sales Manager and advise instructor</a:t>
            </a:r>
          </a:p>
          <a:p>
            <a:pPr eaLnBrk="1" hangingPunct="1">
              <a:lnSpc>
                <a:spcPct val="80000"/>
              </a:lnSpc>
            </a:pPr>
            <a:r>
              <a:rPr lang="en-CA" sz="2000" dirty="0" smtClean="0"/>
              <a:t>Second Seminar (Feb. </a:t>
            </a:r>
            <a:r>
              <a:rPr lang="en-CA" sz="2000" dirty="0" smtClean="0"/>
              <a:t>2)</a:t>
            </a:r>
            <a:endParaRPr lang="en-CA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Develop Sales Value-Add Strategies (Fig. 4.1 and 4.2)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Hand in Fig. 4.1 and 4.2 (one per team)</a:t>
            </a:r>
          </a:p>
          <a:p>
            <a:pPr eaLnBrk="1" hangingPunct="1">
              <a:lnSpc>
                <a:spcPct val="80000"/>
              </a:lnSpc>
            </a:pPr>
            <a:r>
              <a:rPr lang="en-CA" sz="2000" dirty="0" smtClean="0"/>
              <a:t>Sales Competition Day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Monday </a:t>
            </a:r>
            <a:r>
              <a:rPr lang="en-CA" sz="1800" dirty="0" smtClean="0"/>
              <a:t>Mar. 9 </a:t>
            </a:r>
            <a:r>
              <a:rPr lang="en-CA" sz="1800" dirty="0" smtClean="0"/>
              <a:t>from  </a:t>
            </a:r>
            <a:r>
              <a:rPr lang="en-CA" sz="1800" dirty="0" smtClean="0"/>
              <a:t>2:30pm</a:t>
            </a:r>
            <a:r>
              <a:rPr lang="en-CA" sz="1800" dirty="0"/>
              <a:t> </a:t>
            </a:r>
            <a:r>
              <a:rPr lang="en-CA" sz="1800" dirty="0" smtClean="0"/>
              <a:t>– 3:50PM</a:t>
            </a:r>
            <a:endParaRPr lang="en-CA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Sales Manager’s meeting at </a:t>
            </a:r>
            <a:r>
              <a:rPr lang="en-CA" sz="1800" dirty="0" smtClean="0"/>
              <a:t>1:30 </a:t>
            </a:r>
            <a:r>
              <a:rPr lang="en-CA" sz="1800" dirty="0" smtClean="0"/>
              <a:t>PM B250, R402 (ALL SALES MANAGERS AND OBSERVERS must attend)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Acquire product at </a:t>
            </a:r>
            <a:r>
              <a:rPr lang="en-CA" sz="1800" dirty="0" smtClean="0"/>
              <a:t>2:2</a:t>
            </a:r>
            <a:r>
              <a:rPr lang="en-CA" sz="1800" dirty="0" smtClean="0"/>
              <a:t>5 </a:t>
            </a:r>
            <a:r>
              <a:rPr lang="en-CA" sz="1800" dirty="0" smtClean="0"/>
              <a:t>PM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Distribute product from  </a:t>
            </a:r>
            <a:r>
              <a:rPr lang="en-CA" sz="1800" dirty="0" smtClean="0"/>
              <a:t>14:30 </a:t>
            </a:r>
            <a:r>
              <a:rPr lang="en-CA" sz="1800" dirty="0" smtClean="0"/>
              <a:t>to </a:t>
            </a:r>
            <a:r>
              <a:rPr lang="en-CA" sz="1800" dirty="0" smtClean="0"/>
              <a:t>15:40PM</a:t>
            </a:r>
            <a:endParaRPr lang="en-CA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Submit sales results before </a:t>
            </a:r>
            <a:r>
              <a:rPr lang="en-CA" sz="1800" dirty="0" smtClean="0"/>
              <a:t>15:55PM </a:t>
            </a:r>
            <a:r>
              <a:rPr lang="en-CA" sz="1800" dirty="0" smtClean="0"/>
              <a:t>(cut-off)</a:t>
            </a:r>
            <a:br>
              <a:rPr lang="en-CA" sz="1800" dirty="0" smtClean="0"/>
            </a:br>
            <a:r>
              <a:rPr lang="en-CA" sz="1800" dirty="0" smtClean="0"/>
              <a:t>(Late penalty: 10% deduction per 5 minutes late up to 15 minutes then 0%)</a:t>
            </a:r>
          </a:p>
          <a:p>
            <a:pPr eaLnBrk="1" hangingPunct="1">
              <a:lnSpc>
                <a:spcPct val="80000"/>
              </a:lnSpc>
            </a:pPr>
            <a:r>
              <a:rPr lang="en-CA" sz="2000" dirty="0" smtClean="0"/>
              <a:t>Personal Report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dirty="0" smtClean="0"/>
              <a:t>One page </a:t>
            </a:r>
            <a:r>
              <a:rPr lang="en-CA" sz="1800" b="1" u="sng" dirty="0" smtClean="0"/>
              <a:t>due March </a:t>
            </a:r>
            <a:r>
              <a:rPr lang="en-CA" sz="1800" b="1" u="sng" dirty="0" smtClean="0"/>
              <a:t>14th </a:t>
            </a:r>
            <a:r>
              <a:rPr lang="en-CA" sz="1800" dirty="0" smtClean="0"/>
              <a:t> </a:t>
            </a:r>
            <a:r>
              <a:rPr lang="en-CA" sz="1800" dirty="0" smtClean="0"/>
              <a:t>before the start of </a:t>
            </a:r>
            <a:r>
              <a:rPr lang="en-CA" sz="1800" dirty="0" smtClean="0"/>
              <a:t>class</a:t>
            </a:r>
            <a:br>
              <a:rPr lang="en-CA" sz="1800" dirty="0" smtClean="0"/>
            </a:br>
            <a:r>
              <a:rPr lang="en-CA" sz="1800" dirty="0" smtClean="0"/>
              <a:t>(hard copy printed)</a:t>
            </a:r>
            <a:endParaRPr lang="en-CA" sz="1800" dirty="0" smtClean="0"/>
          </a:p>
          <a:p>
            <a:pPr lvl="1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Competition Rules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All product must be sold between </a:t>
            </a:r>
            <a:r>
              <a:rPr lang="en-CA" sz="2400" dirty="0" smtClean="0"/>
              <a:t>14:30 </a:t>
            </a:r>
            <a:r>
              <a:rPr lang="en-CA" sz="2400" dirty="0" smtClean="0"/>
              <a:t>and </a:t>
            </a:r>
            <a:r>
              <a:rPr lang="en-CA" sz="2400" dirty="0" smtClean="0"/>
              <a:t>15:40</a:t>
            </a: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All sales must occur “on campus” only.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Teams may not sell to their own team members.</a:t>
            </a:r>
          </a:p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Cut off is at </a:t>
            </a:r>
            <a:r>
              <a:rPr lang="en-CA" sz="2400" dirty="0" smtClean="0"/>
              <a:t>15:40 </a:t>
            </a:r>
            <a:r>
              <a:rPr lang="en-CA" sz="2400" dirty="0" smtClean="0"/>
              <a:t>PM (all revenues must be collected and recorded and handed-in by </a:t>
            </a:r>
            <a:r>
              <a:rPr lang="en-CA" sz="2400" dirty="0" smtClean="0"/>
              <a:t>15:55 </a:t>
            </a:r>
            <a:r>
              <a:rPr lang="en-CA" sz="2400" dirty="0" smtClean="0"/>
              <a:t>PM sharp)</a:t>
            </a:r>
            <a:br>
              <a:rPr lang="en-CA" sz="2400" dirty="0" smtClean="0"/>
            </a:br>
            <a:r>
              <a:rPr lang="en-CA" sz="2000" dirty="0" smtClean="0"/>
              <a:t>(</a:t>
            </a:r>
            <a:r>
              <a:rPr lang="en-CA" sz="2000" i="1" dirty="0" smtClean="0"/>
              <a:t>late penalty: 10% deduction per 5 minutes late up to 15 minutes then 0%)</a:t>
            </a:r>
            <a:endParaRPr lang="en-CA" sz="1600" i="1" dirty="0" smtClean="0"/>
          </a:p>
          <a:p>
            <a:pPr eaLnBrk="1" hangingPunct="1">
              <a:lnSpc>
                <a:spcPct val="80000"/>
              </a:lnSpc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University Ethics must be observed at all times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Evaluation and Awards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Top Sales Team</a:t>
            </a:r>
          </a:p>
          <a:p>
            <a:pPr lvl="1" eaLnBrk="1" hangingPunct="1"/>
            <a:r>
              <a:rPr lang="en-CA" smtClean="0"/>
              <a:t>Highest NET sales</a:t>
            </a:r>
            <a:br>
              <a:rPr lang="en-CA" smtClean="0"/>
            </a:br>
            <a:r>
              <a:rPr lang="en-CA" smtClean="0"/>
              <a:t>(Total revenues less costs)</a:t>
            </a:r>
          </a:p>
          <a:p>
            <a:pPr lvl="1" eaLnBrk="1" hangingPunct="1"/>
            <a:r>
              <a:rPr lang="en-CA" smtClean="0"/>
              <a:t>Observers confirm all rules are satisfied</a:t>
            </a:r>
          </a:p>
          <a:p>
            <a:pPr eaLnBrk="1" hangingPunct="1"/>
            <a:r>
              <a:rPr lang="en-CA" smtClean="0"/>
              <a:t>Best Teamwork</a:t>
            </a:r>
          </a:p>
          <a:p>
            <a:pPr lvl="1" eaLnBrk="1" hangingPunct="1"/>
            <a:r>
              <a:rPr lang="en-CA" smtClean="0"/>
              <a:t>1/4 weighting on sales achievement, 1/4 weighting on sales manager assessment (team) and 1/2 weighting on observer evaluation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Evaluation and Awards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6781800" cy="5470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800" dirty="0" smtClean="0"/>
              <a:t>Project Grade (max. 100%):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smtClean="0"/>
              <a:t>Team Score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2000" dirty="0" smtClean="0"/>
              <a:t>Teamwork Score plus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2000" dirty="0" smtClean="0"/>
              <a:t>Team Sales ranking: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15% for Top Sales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12% for Second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10% for Third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8% for Fourth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6% for Fifth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4% for Fifth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3% for Sixth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2% for Seventh</a:t>
            </a:r>
          </a:p>
          <a:p>
            <a:pPr lvl="3" eaLnBrk="1" hangingPunct="1">
              <a:lnSpc>
                <a:spcPct val="90000"/>
              </a:lnSpc>
            </a:pPr>
            <a:r>
              <a:rPr lang="en-CA" sz="1400" dirty="0" smtClean="0"/>
              <a:t>0% for Eighth +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400" dirty="0" smtClean="0"/>
              <a:t>Personal Grade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2000" dirty="0" smtClean="0"/>
              <a:t>Your Personal Written Report ( 5%)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2000" dirty="0" smtClean="0"/>
              <a:t>Team Score (75%)</a:t>
            </a:r>
          </a:p>
          <a:p>
            <a:pPr lvl="2" eaLnBrk="1" hangingPunct="1">
              <a:lnSpc>
                <a:spcPct val="90000"/>
              </a:lnSpc>
            </a:pPr>
            <a:r>
              <a:rPr lang="en-CA" sz="2000" dirty="0" smtClean="0"/>
              <a:t>Weight Factor (20%) based on Peer Evaluation</a:t>
            </a:r>
            <a:br>
              <a:rPr lang="en-CA" sz="2000" dirty="0" smtClean="0"/>
            </a:br>
            <a:r>
              <a:rPr lang="en-CA" sz="1400" dirty="0" smtClean="0"/>
              <a:t>(10 weights for each team member per team, to be distributed as you see appropriate to a maximum grade of 110%)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2800" smtClean="0"/>
              <a:t>PERSONAL EVALUATION SUMMARY</a:t>
            </a:r>
            <a:endParaRPr lang="en-US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678180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000" smtClean="0"/>
              <a:t>The Teamwork Score is graded by the observer, the team’s assessment of the sales manager , and the team’s sales achievement with a bonus for position placement</a:t>
            </a:r>
          </a:p>
          <a:p>
            <a:pPr eaLnBrk="1" hangingPunct="1">
              <a:lnSpc>
                <a:spcPct val="80000"/>
              </a:lnSpc>
            </a:pPr>
            <a:endParaRPr lang="en-CA" sz="2000" smtClean="0"/>
          </a:p>
          <a:p>
            <a:pPr eaLnBrk="1" hangingPunct="1">
              <a:lnSpc>
                <a:spcPct val="80000"/>
              </a:lnSpc>
            </a:pPr>
            <a:r>
              <a:rPr lang="en-CA" sz="2000" smtClean="0"/>
              <a:t>Personal score is your Team score plus your weighting by peer evaluation and your one page personal report: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Personal Report 	=   5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Team score 	= 75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Weighting 		= 20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800" smtClean="0"/>
              <a:t>TOTAL		= 100% (possible 110%)</a:t>
            </a:r>
          </a:p>
          <a:p>
            <a:pPr eaLnBrk="1" hangingPunct="1">
              <a:lnSpc>
                <a:spcPct val="80000"/>
              </a:lnSpc>
            </a:pPr>
            <a:endParaRPr lang="en-CA" sz="2000" smtClean="0"/>
          </a:p>
          <a:p>
            <a:pPr eaLnBrk="1" hangingPunct="1">
              <a:lnSpc>
                <a:spcPct val="80000"/>
              </a:lnSpc>
            </a:pPr>
            <a:r>
              <a:rPr lang="en-CA" sz="2000" smtClean="0"/>
              <a:t>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600" smtClean="0"/>
              <a:t>My team comes third in sales,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600" smtClean="0"/>
              <a:t>We receive a Team Score of 75% with a bonus of 10%....therefore our final team score is 82.5%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600" smtClean="0"/>
              <a:t>my team mates award me 100/120 weights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1600" smtClean="0"/>
              <a:t>My personal report grade = 80%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1800" smtClean="0"/>
              <a:t>	My final grade= 82.5*75% plus 83.3*20% plus 80%*5% = 82%</a:t>
            </a: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z="2800" smtClean="0"/>
              <a:t>TEAM CONSIDERATIONS - strategy</a:t>
            </a:r>
            <a:endParaRPr lang="en-US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PLACE (location)</a:t>
            </a:r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PRICE (high profit/value added/lower volume vs. low price/high volume…etc.)</a:t>
            </a:r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PROMOTION (method of attracting sales – your strategy)</a:t>
            </a:r>
          </a:p>
          <a:p>
            <a:pPr eaLnBrk="1" hangingPunct="1">
              <a:lnSpc>
                <a:spcPct val="80000"/>
              </a:lnSpc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</a:pPr>
            <a:r>
              <a:rPr lang="en-CA" sz="2800" dirty="0" smtClean="0"/>
              <a:t>PRODUCT – a consumable (all receive the same volume of the same product within the same time frame – product to be announced at the Feb. 1 seminar)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Value Strategy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CA" smtClean="0"/>
              <a:t>	There are two challenges with this competition: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CA" smtClean="0"/>
              <a:t>The use of sales skills to sell a similar product at similar time</a:t>
            </a:r>
          </a:p>
          <a:p>
            <a:pPr marL="990600" lvl="1" indent="-533400" eaLnBrk="1" hangingPunct="1">
              <a:buFontTx/>
              <a:buAutoNum type="arabicPeriod"/>
            </a:pPr>
            <a:endParaRPr lang="en-CA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CA" smtClean="0"/>
              <a:t>The ability to add value to your like product within a time-limited “one time” sale</a:t>
            </a:r>
            <a:br>
              <a:rPr lang="en-CA" smtClean="0"/>
            </a:br>
            <a:r>
              <a:rPr lang="en-CA" smtClean="0"/>
              <a:t>(</a:t>
            </a:r>
            <a:r>
              <a:rPr lang="en-CA" i="1" smtClean="0"/>
              <a:t>short term focused selling)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 transporter design template">
  <a:themeElements>
    <a:clrScheme name="Go transporter design template 12">
      <a:dk1>
        <a:srgbClr val="D3D399"/>
      </a:dk1>
      <a:lt1>
        <a:srgbClr val="FFFFFF"/>
      </a:lt1>
      <a:dk2>
        <a:srgbClr val="ABE9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4B48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 transporter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o transporter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 transport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 transporter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 transporter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o transporter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o transporter design template 12">
        <a:dk1>
          <a:srgbClr val="D3D399"/>
        </a:dk1>
        <a:lt1>
          <a:srgbClr val="FFFFFF"/>
        </a:lt1>
        <a:dk2>
          <a:srgbClr val="ABE9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B4B48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 transporter design template</Template>
  <TotalTime>124</TotalTime>
  <Words>456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Arial Black</vt:lpstr>
      <vt:lpstr>Go transporter design template</vt:lpstr>
      <vt:lpstr>MARKETING 362 SALES COMPETITION PROJECT</vt:lpstr>
      <vt:lpstr>OUTLINE</vt:lpstr>
      <vt:lpstr>Dates and Deadlines</vt:lpstr>
      <vt:lpstr>Competition Rules</vt:lpstr>
      <vt:lpstr>Evaluation and Awards</vt:lpstr>
      <vt:lpstr>Evaluation and Awards</vt:lpstr>
      <vt:lpstr>PERSONAL EVALUATION SUMMARY</vt:lpstr>
      <vt:lpstr>TEAM CONSIDERATIONS - strategy</vt:lpstr>
      <vt:lpstr>Value Strategy</vt:lpstr>
      <vt:lpstr>Value Strategy</vt:lpstr>
      <vt:lpstr>SOLIDIFY TEAMS</vt:lpstr>
      <vt:lpstr>MARKETING 362 SALES COMPETITION PROJECT</vt:lpstr>
    </vt:vector>
  </TitlesOfParts>
  <Company>2Birds1Stone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362 SALES COMPETITION PROJECT</dc:title>
  <dc:creator>MarkEting</dc:creator>
  <cp:lastModifiedBy>Duane Weaver</cp:lastModifiedBy>
  <cp:revision>15</cp:revision>
  <dcterms:created xsi:type="dcterms:W3CDTF">2007-02-05T14:41:57Z</dcterms:created>
  <dcterms:modified xsi:type="dcterms:W3CDTF">2017-01-26T21:25:02Z</dcterms:modified>
</cp:coreProperties>
</file>