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20"/>
  </p:notesMasterIdLst>
  <p:handoutMasterIdLst>
    <p:handoutMasterId r:id="rId21"/>
  </p:handoutMasterIdLst>
  <p:sldIdLst>
    <p:sldId id="256" r:id="rId2"/>
    <p:sldId id="257" r:id="rId3"/>
    <p:sldId id="294" r:id="rId4"/>
    <p:sldId id="330" r:id="rId5"/>
    <p:sldId id="323" r:id="rId6"/>
    <p:sldId id="320" r:id="rId7"/>
    <p:sldId id="264" r:id="rId8"/>
    <p:sldId id="263" r:id="rId9"/>
    <p:sldId id="331" r:id="rId10"/>
    <p:sldId id="324" r:id="rId11"/>
    <p:sldId id="306" r:id="rId12"/>
    <p:sldId id="274" r:id="rId13"/>
    <p:sldId id="325" r:id="rId14"/>
    <p:sldId id="279" r:id="rId15"/>
    <p:sldId id="293" r:id="rId16"/>
    <p:sldId id="326" r:id="rId17"/>
    <p:sldId id="307" r:id="rId18"/>
    <p:sldId id="327" r:id="rId19"/>
  </p:sldIdLst>
  <p:sldSz cx="12192000" cy="6858000"/>
  <p:notesSz cx="6858000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80" d="100"/>
          <a:sy n="80" d="100"/>
        </p:scale>
        <p:origin x="120" y="7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72421" cy="46657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027" y="0"/>
            <a:ext cx="2972421" cy="46657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0F1F306-F5FC-402E-A40B-A7779F7A09DE}" type="datetimeFigureOut">
              <a:rPr lang="en-CA" smtClean="0"/>
              <a:t>23/01/2018</a:t>
            </a:fld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8829822"/>
            <a:ext cx="2972421" cy="46657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027" y="8829822"/>
            <a:ext cx="2972421" cy="46657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EE9C426-5D22-465B-B573-9EA07443A25E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0647404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6435"/>
          </a:xfrm>
          <a:prstGeom prst="rect">
            <a:avLst/>
          </a:prstGeom>
        </p:spPr>
        <p:txBody>
          <a:bodyPr vert="horz" lIns="92830" tIns="46415" rIns="92830" bIns="46415" rtlCol="0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66435"/>
          </a:xfrm>
          <a:prstGeom prst="rect">
            <a:avLst/>
          </a:prstGeom>
        </p:spPr>
        <p:txBody>
          <a:bodyPr vert="horz" lIns="92830" tIns="46415" rIns="92830" bIns="46415" rtlCol="0"/>
          <a:lstStyle>
            <a:lvl1pPr algn="r">
              <a:defRPr sz="1200"/>
            </a:lvl1pPr>
          </a:lstStyle>
          <a:p>
            <a:fld id="{5E5BB51E-C0B4-4752-8603-E4E4D7C02F41}" type="datetimeFigureOut">
              <a:rPr lang="en-CA" smtClean="0"/>
              <a:t>23/01/2018</a:t>
            </a:fld>
            <a:endParaRPr lang="en-C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39763" y="1162050"/>
            <a:ext cx="5578475" cy="31384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830" tIns="46415" rIns="92830" bIns="46415" rtlCol="0" anchor="ctr"/>
          <a:lstStyle/>
          <a:p>
            <a:endParaRPr lang="en-C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73893"/>
            <a:ext cx="5486400" cy="3660458"/>
          </a:xfrm>
          <a:prstGeom prst="rect">
            <a:avLst/>
          </a:prstGeom>
        </p:spPr>
        <p:txBody>
          <a:bodyPr vert="horz" lIns="92830" tIns="46415" rIns="92830" bIns="46415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8"/>
            <a:ext cx="2971800" cy="466434"/>
          </a:xfrm>
          <a:prstGeom prst="rect">
            <a:avLst/>
          </a:prstGeom>
        </p:spPr>
        <p:txBody>
          <a:bodyPr vert="horz" lIns="92830" tIns="46415" rIns="92830" bIns="46415" rtlCol="0" anchor="b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829968"/>
            <a:ext cx="2971800" cy="466434"/>
          </a:xfrm>
          <a:prstGeom prst="rect">
            <a:avLst/>
          </a:prstGeom>
        </p:spPr>
        <p:txBody>
          <a:bodyPr vert="horz" lIns="92830" tIns="46415" rIns="92830" bIns="46415" rtlCol="0" anchor="b"/>
          <a:lstStyle>
            <a:lvl1pPr algn="r">
              <a:defRPr sz="1200"/>
            </a:lvl1pPr>
          </a:lstStyle>
          <a:p>
            <a:fld id="{F5116DBC-B4AA-43AF-96FE-FDF85BC708A1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0600075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116DBC-B4AA-43AF-96FE-FDF85BC708A1}" type="slidenum">
              <a:rPr lang="en-CA" smtClean="0"/>
              <a:t>2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79100682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defTabSz="928299">
              <a:defRPr/>
            </a:pPr>
            <a:r>
              <a:rPr lang="en-US" b="1" dirty="0"/>
              <a:t>Appeals form in your folder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D9E1BD-2904-4E2F-B21E-6C2021C8EB71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73615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03405"/>
            <a:ext cx="9448800" cy="1825096"/>
          </a:xfrm>
        </p:spPr>
        <p:txBody>
          <a:bodyPr anchor="b">
            <a:normAutofit/>
          </a:bodyPr>
          <a:lstStyle>
            <a:lvl1pPr algn="l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32201"/>
            <a:ext cx="9448800" cy="685800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09561" y="4314328"/>
            <a:ext cx="2910840" cy="374642"/>
          </a:xfrm>
        </p:spPr>
        <p:txBody>
          <a:bodyPr/>
          <a:lstStyle/>
          <a:p>
            <a:fld id="{48A87A34-81AB-432B-8DAE-1953F412C126}" type="datetimeFigureOut">
              <a:rPr lang="en-US" dirty="0"/>
              <a:t>1/23/2018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71600" y="4323845"/>
            <a:ext cx="64008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7200" y="1430866"/>
            <a:ext cx="2743200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77" y="4697360"/>
            <a:ext cx="10822034" cy="81935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1727" y="941439"/>
            <a:ext cx="10821840" cy="3478161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516715"/>
            <a:ext cx="10820400" cy="701969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1/23/2018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2"/>
            <a:ext cx="10820400" cy="2802467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9133"/>
            <a:ext cx="10130516" cy="99906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1/23/2018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67" y="753533"/>
            <a:ext cx="10151533" cy="2604495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303865" y="3365556"/>
            <a:ext cx="9592736" cy="4444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959862"/>
            <a:ext cx="10151533" cy="679871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1/23/2018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476250" y="93345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984230" y="270129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95" y="1124701"/>
            <a:ext cx="10146186" cy="251183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8315"/>
            <a:ext cx="10144654" cy="99988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78883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1/23/2018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8883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895600" y="761999"/>
            <a:ext cx="8610599" cy="130386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0" y="2202080"/>
            <a:ext cx="3456432" cy="61732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799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68800" y="2201333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366858" y="2904067"/>
            <a:ext cx="3456432" cy="331461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51800" y="2192866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8051801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1/23/2018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599" cy="1295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8618" y="4191000"/>
            <a:ext cx="3451582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8618" y="2362200"/>
            <a:ext cx="3451582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8618" y="4873764"/>
            <a:ext cx="3451582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74263" y="4191000"/>
            <a:ext cx="3448935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374263" y="2362200"/>
            <a:ext cx="3448936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374264" y="4873763"/>
            <a:ext cx="344893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49731" y="4191000"/>
            <a:ext cx="3456469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49855" y="2362200"/>
            <a:ext cx="3447878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8049731" y="4873761"/>
            <a:ext cx="345244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1/23/2018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2194559"/>
            <a:ext cx="10820400" cy="40241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1/23/2018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48800" y="745066"/>
            <a:ext cx="2057400" cy="3903133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24466" y="745067"/>
            <a:ext cx="8204201" cy="390313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79941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1/23/2018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0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1/23/2018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3"/>
            <a:ext cx="10820399" cy="2801935"/>
          </a:xfrm>
        </p:spPr>
        <p:txBody>
          <a:bodyPr anchor="b">
            <a:normAutofit/>
          </a:bodyPr>
          <a:lstStyle>
            <a:lvl1pPr algn="r"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467" y="3641725"/>
            <a:ext cx="10490200" cy="955675"/>
          </a:xfrm>
        </p:spPr>
        <p:txBody>
          <a:bodyPr>
            <a:normAutofit/>
          </a:bodyPr>
          <a:lstStyle>
            <a:lvl1pPr marL="0" indent="0" algn="r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1/23/2018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1"/>
            <a:ext cx="6991492" cy="36406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194559"/>
            <a:ext cx="5334000" cy="40241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194559"/>
            <a:ext cx="5334000" cy="40241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1/23/2018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600" cy="1295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9" y="2183802"/>
            <a:ext cx="5079991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3132666"/>
            <a:ext cx="5311775" cy="308601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0" y="2183802"/>
            <a:ext cx="5105400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132666"/>
            <a:ext cx="5334000" cy="308601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1/23/2018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1/23/2018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1/23/2018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411480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95582" y="746759"/>
            <a:ext cx="6510618" cy="5471925"/>
          </a:xfrm>
        </p:spPr>
        <p:txBody>
          <a:bodyPr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411480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1/23/2018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687324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861238" y="751241"/>
            <a:ext cx="3644962" cy="5467443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687324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1/23/2018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TOP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95600" y="764373"/>
            <a:ext cx="8610600" cy="129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194560"/>
            <a:ext cx="10820400" cy="4024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1/23/2018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000" y="3810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31760" y="1179091"/>
            <a:ext cx="9709484" cy="2341122"/>
          </a:xfrm>
        </p:spPr>
        <p:txBody>
          <a:bodyPr>
            <a:normAutofit fontScale="90000"/>
          </a:bodyPr>
          <a:lstStyle/>
          <a:p>
            <a:pPr algn="r"/>
            <a:r>
              <a:rPr lang="en-CA" dirty="0" smtClean="0"/>
              <a:t>MARKETING 160 – MODULE 3</a:t>
            </a:r>
            <a:br>
              <a:rPr lang="en-CA" dirty="0" smtClean="0"/>
            </a:br>
            <a:r>
              <a:rPr lang="en-CA" sz="4000" i="1" dirty="0" smtClean="0"/>
              <a:t>MARKETING MIX, ENVIRONMENT &amp; </a:t>
            </a:r>
            <a:r>
              <a:rPr lang="en-CA" sz="4000" i="1" dirty="0" err="1" smtClean="0"/>
              <a:t>inFO</a:t>
            </a:r>
            <a:endParaRPr lang="en-CA" sz="5300" i="1" dirty="0">
              <a:solidFill>
                <a:schemeClr val="accent2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64112" y="3596105"/>
            <a:ext cx="9448800" cy="685800"/>
          </a:xfrm>
        </p:spPr>
        <p:txBody>
          <a:bodyPr/>
          <a:lstStyle/>
          <a:p>
            <a:r>
              <a:rPr lang="en-CA" dirty="0" smtClean="0"/>
              <a:t>With Duane Weaver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2354688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t-RAT</a:t>
            </a:r>
            <a:endParaRPr lang="en-CA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676264" y="2766820"/>
            <a:ext cx="10820400" cy="21161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CA" sz="13800" b="1" dirty="0" smtClean="0"/>
              <a:t>7:00</a:t>
            </a:r>
            <a:endParaRPr lang="en-CA" sz="13800" b="1" dirty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708906" y="2740917"/>
            <a:ext cx="10820400" cy="21161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CA" sz="13800" b="1" dirty="0" smtClean="0"/>
              <a:t>6:30</a:t>
            </a:r>
            <a:endParaRPr lang="en-CA" sz="13800" b="1" dirty="0"/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681032" y="2592417"/>
            <a:ext cx="10820400" cy="21161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CA" sz="13800" b="1" dirty="0" smtClean="0"/>
              <a:t>6:00</a:t>
            </a:r>
            <a:endParaRPr lang="en-CA" sz="13800" b="1" dirty="0"/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708906" y="2635981"/>
            <a:ext cx="10820400" cy="21161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CA" sz="13800" b="1" dirty="0" smtClean="0"/>
              <a:t>5:30</a:t>
            </a:r>
            <a:endParaRPr lang="en-CA" sz="13800" b="1" dirty="0"/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695320" y="2667366"/>
            <a:ext cx="10820400" cy="21161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CA" sz="13800" b="1" dirty="0" smtClean="0"/>
              <a:t>5:00</a:t>
            </a:r>
            <a:endParaRPr lang="en-CA" sz="13800" b="1" dirty="0"/>
          </a:p>
        </p:txBody>
      </p:sp>
      <p:sp>
        <p:nvSpPr>
          <p:cNvPr id="10" name="Content Placeholder 2"/>
          <p:cNvSpPr txBox="1">
            <a:spLocks/>
          </p:cNvSpPr>
          <p:nvPr/>
        </p:nvSpPr>
        <p:spPr>
          <a:xfrm>
            <a:off x="678926" y="2576020"/>
            <a:ext cx="10820400" cy="21161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CA" sz="13800" b="1" dirty="0" smtClean="0"/>
              <a:t>4:30</a:t>
            </a:r>
            <a:endParaRPr lang="en-CA" sz="13800" b="1" dirty="0"/>
          </a:p>
        </p:txBody>
      </p:sp>
      <p:sp>
        <p:nvSpPr>
          <p:cNvPr id="11" name="Content Placeholder 2"/>
          <p:cNvSpPr txBox="1">
            <a:spLocks/>
          </p:cNvSpPr>
          <p:nvPr/>
        </p:nvSpPr>
        <p:spPr>
          <a:xfrm>
            <a:off x="695320" y="2591716"/>
            <a:ext cx="10820400" cy="21161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CA" sz="13800" b="1" dirty="0" smtClean="0"/>
              <a:t>4:00</a:t>
            </a:r>
            <a:endParaRPr lang="en-CA" sz="13800" b="1" dirty="0"/>
          </a:p>
        </p:txBody>
      </p:sp>
      <p:sp>
        <p:nvSpPr>
          <p:cNvPr id="12" name="Content Placeholder 2"/>
          <p:cNvSpPr txBox="1">
            <a:spLocks/>
          </p:cNvSpPr>
          <p:nvPr/>
        </p:nvSpPr>
        <p:spPr>
          <a:xfrm>
            <a:off x="723896" y="2680252"/>
            <a:ext cx="10820400" cy="21161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CA" sz="13800" b="1" dirty="0" smtClean="0"/>
              <a:t>3:30</a:t>
            </a:r>
            <a:endParaRPr lang="en-CA" sz="13800" b="1" dirty="0"/>
          </a:p>
        </p:txBody>
      </p:sp>
      <p:sp>
        <p:nvSpPr>
          <p:cNvPr id="13" name="Content Placeholder 2"/>
          <p:cNvSpPr txBox="1">
            <a:spLocks/>
          </p:cNvSpPr>
          <p:nvPr/>
        </p:nvSpPr>
        <p:spPr>
          <a:xfrm>
            <a:off x="708906" y="2666668"/>
            <a:ext cx="10820400" cy="21161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CA" sz="13800" b="1" dirty="0" smtClean="0"/>
              <a:t>2:30</a:t>
            </a:r>
            <a:endParaRPr lang="en-CA" sz="13800" b="1" dirty="0"/>
          </a:p>
        </p:txBody>
      </p:sp>
      <p:sp>
        <p:nvSpPr>
          <p:cNvPr id="14" name="Content Placeholder 2"/>
          <p:cNvSpPr txBox="1">
            <a:spLocks/>
          </p:cNvSpPr>
          <p:nvPr/>
        </p:nvSpPr>
        <p:spPr>
          <a:xfrm>
            <a:off x="695320" y="2650973"/>
            <a:ext cx="10820400" cy="21161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CA" sz="13800" b="1" dirty="0" smtClean="0"/>
              <a:t>2:00</a:t>
            </a:r>
            <a:endParaRPr lang="en-CA" sz="13800" b="1" dirty="0"/>
          </a:p>
        </p:txBody>
      </p:sp>
      <p:sp>
        <p:nvSpPr>
          <p:cNvPr id="15" name="Content Placeholder 2"/>
          <p:cNvSpPr txBox="1">
            <a:spLocks/>
          </p:cNvSpPr>
          <p:nvPr/>
        </p:nvSpPr>
        <p:spPr>
          <a:xfrm>
            <a:off x="709609" y="2650971"/>
            <a:ext cx="10820400" cy="21161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CA" sz="13800" b="1" dirty="0" smtClean="0"/>
              <a:t>1:30</a:t>
            </a:r>
            <a:endParaRPr lang="en-CA" sz="13800" b="1" dirty="0"/>
          </a:p>
        </p:txBody>
      </p:sp>
      <p:sp>
        <p:nvSpPr>
          <p:cNvPr id="16" name="Content Placeholder 2"/>
          <p:cNvSpPr txBox="1">
            <a:spLocks/>
          </p:cNvSpPr>
          <p:nvPr/>
        </p:nvSpPr>
        <p:spPr>
          <a:xfrm>
            <a:off x="665340" y="2681655"/>
            <a:ext cx="10820400" cy="21161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CA" sz="13800" b="1" dirty="0" smtClean="0"/>
              <a:t>1:00</a:t>
            </a:r>
            <a:endParaRPr lang="en-CA" sz="13800" b="1" dirty="0"/>
          </a:p>
        </p:txBody>
      </p:sp>
      <p:sp>
        <p:nvSpPr>
          <p:cNvPr id="18" name="Content Placeholder 2"/>
          <p:cNvSpPr txBox="1">
            <a:spLocks/>
          </p:cNvSpPr>
          <p:nvPr/>
        </p:nvSpPr>
        <p:spPr>
          <a:xfrm>
            <a:off x="679628" y="2755904"/>
            <a:ext cx="10820400" cy="21161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CA" sz="13800" b="1" dirty="0" smtClean="0"/>
              <a:t>0:30</a:t>
            </a:r>
            <a:endParaRPr lang="en-CA" sz="13800" b="1" dirty="0"/>
          </a:p>
        </p:txBody>
      </p:sp>
      <p:sp>
        <p:nvSpPr>
          <p:cNvPr id="19" name="Content Placeholder 2"/>
          <p:cNvSpPr txBox="1">
            <a:spLocks/>
          </p:cNvSpPr>
          <p:nvPr/>
        </p:nvSpPr>
        <p:spPr>
          <a:xfrm>
            <a:off x="680330" y="2755904"/>
            <a:ext cx="10820400" cy="21161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CA" sz="13800" b="1" dirty="0" smtClean="0"/>
              <a:t>3:00</a:t>
            </a:r>
            <a:endParaRPr lang="en-CA" sz="13800" b="1" dirty="0"/>
          </a:p>
        </p:txBody>
      </p:sp>
      <p:sp>
        <p:nvSpPr>
          <p:cNvPr id="20" name="Content Placeholder 2"/>
          <p:cNvSpPr txBox="1">
            <a:spLocks/>
          </p:cNvSpPr>
          <p:nvPr/>
        </p:nvSpPr>
        <p:spPr>
          <a:xfrm>
            <a:off x="752472" y="2651678"/>
            <a:ext cx="10820400" cy="21161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CA" sz="13800" b="1" dirty="0" smtClean="0"/>
              <a:t>TIMES UP!</a:t>
            </a:r>
            <a:endParaRPr lang="en-CA" sz="13800" b="1" dirty="0"/>
          </a:p>
        </p:txBody>
      </p:sp>
      <p:grpSp>
        <p:nvGrpSpPr>
          <p:cNvPr id="29" name="Group 28"/>
          <p:cNvGrpSpPr/>
          <p:nvPr/>
        </p:nvGrpSpPr>
        <p:grpSpPr>
          <a:xfrm>
            <a:off x="625644" y="6258814"/>
            <a:ext cx="7860631" cy="526986"/>
            <a:chOff x="625644" y="6258814"/>
            <a:chExt cx="7860631" cy="526986"/>
          </a:xfrm>
        </p:grpSpPr>
        <p:sp>
          <p:nvSpPr>
            <p:cNvPr id="30" name="Pentagon 29"/>
            <p:cNvSpPr/>
            <p:nvPr/>
          </p:nvSpPr>
          <p:spPr>
            <a:xfrm>
              <a:off x="625644" y="6258814"/>
              <a:ext cx="1171071" cy="478874"/>
            </a:xfrm>
            <a:prstGeom prst="homePlate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 baseline="-25000" dirty="0" smtClean="0"/>
                <a:t>OUTLINE</a:t>
              </a:r>
              <a:endParaRPr lang="en-US" sz="2400" b="1" baseline="-25000" dirty="0"/>
            </a:p>
          </p:txBody>
        </p:sp>
        <p:sp>
          <p:nvSpPr>
            <p:cNvPr id="31" name="Pentagon 30"/>
            <p:cNvSpPr/>
            <p:nvPr/>
          </p:nvSpPr>
          <p:spPr>
            <a:xfrm>
              <a:off x="1740565" y="6266830"/>
              <a:ext cx="1171071" cy="478874"/>
            </a:xfrm>
            <a:prstGeom prst="homePlat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aseline="-25000" dirty="0" err="1" smtClean="0"/>
                <a:t>iRAT</a:t>
              </a:r>
              <a:endParaRPr lang="en-US" baseline="-25000" dirty="0"/>
            </a:p>
          </p:txBody>
        </p:sp>
        <p:sp>
          <p:nvSpPr>
            <p:cNvPr id="43" name="Pentagon 42"/>
            <p:cNvSpPr/>
            <p:nvPr/>
          </p:nvSpPr>
          <p:spPr>
            <a:xfrm>
              <a:off x="2859513" y="6278862"/>
              <a:ext cx="1171071" cy="478874"/>
            </a:xfrm>
            <a:prstGeom prst="homePlat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aseline="-25000" dirty="0" err="1" smtClean="0"/>
                <a:t>tRAT</a:t>
              </a:r>
              <a:endParaRPr lang="en-US" baseline="-25000" dirty="0"/>
            </a:p>
          </p:txBody>
        </p:sp>
        <p:sp>
          <p:nvSpPr>
            <p:cNvPr id="44" name="Pentagon 43"/>
            <p:cNvSpPr/>
            <p:nvPr/>
          </p:nvSpPr>
          <p:spPr>
            <a:xfrm>
              <a:off x="3974434" y="6286878"/>
              <a:ext cx="1171071" cy="478874"/>
            </a:xfrm>
            <a:prstGeom prst="homePlat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aseline="-25000" dirty="0" smtClean="0"/>
                <a:t>APPEALS</a:t>
              </a:r>
              <a:endParaRPr lang="en-US" baseline="-25000" dirty="0"/>
            </a:p>
          </p:txBody>
        </p:sp>
        <p:sp>
          <p:nvSpPr>
            <p:cNvPr id="46" name="Pentagon 45"/>
            <p:cNvSpPr/>
            <p:nvPr/>
          </p:nvSpPr>
          <p:spPr>
            <a:xfrm>
              <a:off x="5093365" y="6286878"/>
              <a:ext cx="1171071" cy="478874"/>
            </a:xfrm>
            <a:prstGeom prst="homePlat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aseline="-25000" dirty="0" smtClean="0"/>
                <a:t>EXERCISE 1</a:t>
              </a:r>
              <a:endParaRPr lang="en-US" baseline="-25000" dirty="0"/>
            </a:p>
          </p:txBody>
        </p:sp>
        <p:sp>
          <p:nvSpPr>
            <p:cNvPr id="47" name="Pentagon 46"/>
            <p:cNvSpPr/>
            <p:nvPr/>
          </p:nvSpPr>
          <p:spPr>
            <a:xfrm>
              <a:off x="6212313" y="6298910"/>
              <a:ext cx="1171071" cy="478874"/>
            </a:xfrm>
            <a:prstGeom prst="homePlat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aseline="-25000" dirty="0" smtClean="0"/>
                <a:t>EXERCISE 2</a:t>
              </a:r>
              <a:endParaRPr lang="en-US" baseline="-25000" dirty="0"/>
            </a:p>
          </p:txBody>
        </p:sp>
        <p:sp>
          <p:nvSpPr>
            <p:cNvPr id="48" name="Pentagon 47"/>
            <p:cNvSpPr/>
            <p:nvPr/>
          </p:nvSpPr>
          <p:spPr>
            <a:xfrm>
              <a:off x="7315204" y="6306926"/>
              <a:ext cx="1171071" cy="478874"/>
            </a:xfrm>
            <a:prstGeom prst="homePlat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aseline="-25000" dirty="0" smtClean="0"/>
                <a:t>BREAK</a:t>
              </a:r>
              <a:endParaRPr lang="en-US" baseline="-25000" dirty="0"/>
            </a:p>
          </p:txBody>
        </p:sp>
      </p:grpSp>
      <p:sp>
        <p:nvSpPr>
          <p:cNvPr id="51" name="Pentagon 50"/>
          <p:cNvSpPr/>
          <p:nvPr/>
        </p:nvSpPr>
        <p:spPr>
          <a:xfrm>
            <a:off x="8434151" y="6306926"/>
            <a:ext cx="1171071" cy="478874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aseline="-25000" dirty="0" smtClean="0"/>
              <a:t>EXERCISE 3</a:t>
            </a:r>
            <a:endParaRPr lang="en-US" baseline="-25000" dirty="0"/>
          </a:p>
        </p:txBody>
      </p:sp>
    </p:spTree>
    <p:extLst>
      <p:ext uri="{BB962C8B-B14F-4D97-AF65-F5344CB8AC3E}">
        <p14:creationId xmlns:p14="http://schemas.microsoft.com/office/powerpoint/2010/main" val="36786121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1" nodeType="withEffect">
                                  <p:stCondLst>
                                    <p:cond delay="299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9900"/>
                            </p:stCondLst>
                            <p:childTnLst>
                              <p:par>
                                <p:cTn id="1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xit" presetSubtype="0" fill="hold" grpId="1" nodeType="withEffect">
                                  <p:stCondLst>
                                    <p:cond delay="302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60100"/>
                            </p:stCondLst>
                            <p:childTnLst>
                              <p:par>
                                <p:cTn id="1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1" nodeType="withEffect">
                                  <p:stCondLst>
                                    <p:cond delay="30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9010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xit" presetSubtype="0" fill="hold" grpId="1" nodeType="withEffect">
                                  <p:stCondLst>
                                    <p:cond delay="30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20100"/>
                            </p:stCondLst>
                            <p:childTnLst>
                              <p:par>
                                <p:cTn id="2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grpId="1" nodeType="withEffect">
                                  <p:stCondLst>
                                    <p:cond delay="300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50100"/>
                            </p:stCondLst>
                            <p:childTnLst>
                              <p:par>
                                <p:cTn id="3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xit" presetSubtype="0" fill="hold" grpId="1" nodeType="withEffect">
                                  <p:stCondLst>
                                    <p:cond delay="30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80100"/>
                            </p:stCondLst>
                            <p:childTnLst>
                              <p:par>
                                <p:cTn id="3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xit" presetSubtype="0" fill="hold" grpId="1" nodeType="withEffect">
                                  <p:stCondLst>
                                    <p:cond delay="30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10100"/>
                            </p:stCondLst>
                            <p:childTnLst>
                              <p:par>
                                <p:cTn id="4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xit" presetSubtype="0" fill="hold" grpId="1" nodeType="withEffect">
                                  <p:stCondLst>
                                    <p:cond delay="300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40100"/>
                            </p:stCondLst>
                            <p:childTnLst>
                              <p:par>
                                <p:cTn id="4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xit" presetSubtype="0" fill="hold" grpId="1" nodeType="withEffect">
                                  <p:stCondLst>
                                    <p:cond delay="300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270100"/>
                            </p:stCondLst>
                            <p:childTnLst>
                              <p:par>
                                <p:cTn id="5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" presetClass="exit" presetSubtype="0" fill="hold" grpId="1" nodeType="withEffect">
                                  <p:stCondLst>
                                    <p:cond delay="300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300100"/>
                            </p:stCondLst>
                            <p:childTnLst>
                              <p:par>
                                <p:cTn id="5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xit" presetSubtype="0" fill="hold" grpId="1" nodeType="withEffect">
                                  <p:stCondLst>
                                    <p:cond delay="300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330100"/>
                            </p:stCondLst>
                            <p:childTnLst>
                              <p:par>
                                <p:cTn id="6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" presetClass="exit" presetSubtype="0" fill="hold" grpId="1" nodeType="withEffect">
                                  <p:stCondLst>
                                    <p:cond delay="300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360100"/>
                            </p:stCondLst>
                            <p:childTnLst>
                              <p:par>
                                <p:cTn id="6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xit" presetSubtype="0" fill="hold" grpId="1" nodeType="withEffect">
                                  <p:stCondLst>
                                    <p:cond delay="300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390100"/>
                            </p:stCondLst>
                            <p:childTnLst>
                              <p:par>
                                <p:cTn id="7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" presetClass="exit" presetSubtype="0" fill="hold" grpId="1" nodeType="withEffect">
                                  <p:stCondLst>
                                    <p:cond delay="3010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420200"/>
                            </p:stCondLst>
                            <p:childTnLst>
                              <p:par>
                                <p:cTn id="7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5" grpId="1" build="p"/>
      <p:bldP spid="6" grpId="0" build="p"/>
      <p:bldP spid="6" grpId="1" build="p"/>
      <p:bldP spid="7" grpId="0" build="p"/>
      <p:bldP spid="7" grpId="1" build="allAtOnce"/>
      <p:bldP spid="8" grpId="0" build="p"/>
      <p:bldP spid="8" grpId="1" build="allAtOnce"/>
      <p:bldP spid="9" grpId="0" build="p"/>
      <p:bldP spid="9" grpId="1" build="allAtOnce"/>
      <p:bldP spid="10" grpId="0" build="p"/>
      <p:bldP spid="10" grpId="1" build="allAtOnce"/>
      <p:bldP spid="11" grpId="0" build="p"/>
      <p:bldP spid="11" grpId="1" build="allAtOnce"/>
      <p:bldP spid="12" grpId="0" build="p"/>
      <p:bldP spid="12" grpId="1" build="allAtOnce"/>
      <p:bldP spid="13" grpId="0" build="p"/>
      <p:bldP spid="13" grpId="1" build="allAtOnce"/>
      <p:bldP spid="14" grpId="0" build="p"/>
      <p:bldP spid="14" grpId="1" build="allAtOnce"/>
      <p:bldP spid="15" grpId="0" build="p"/>
      <p:bldP spid="15" grpId="1" build="allAtOnce"/>
      <p:bldP spid="16" grpId="0" build="p"/>
      <p:bldP spid="16" grpId="1" build="allAtOnce"/>
      <p:bldP spid="18" grpId="0" build="p"/>
      <p:bldP spid="18" grpId="1" build="allAtOnce"/>
      <p:bldP spid="19" grpId="0" build="p"/>
      <p:bldP spid="19" grpId="1" build="allAtOnce"/>
      <p:bldP spid="20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13800" b="1" dirty="0" smtClean="0">
                <a:solidFill>
                  <a:srgbClr val="FFC000"/>
                </a:solidFill>
              </a:rPr>
              <a:t>TIME IS UP!</a:t>
            </a:r>
            <a:endParaRPr lang="en-US" sz="13800" b="1" dirty="0">
              <a:solidFill>
                <a:srgbClr val="FFC000"/>
              </a:solidFill>
            </a:endParaRP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T-RAT</a:t>
            </a:r>
            <a:endParaRPr lang="en-CA" dirty="0"/>
          </a:p>
        </p:txBody>
      </p:sp>
      <p:grpSp>
        <p:nvGrpSpPr>
          <p:cNvPr id="37" name="Group 36"/>
          <p:cNvGrpSpPr/>
          <p:nvPr/>
        </p:nvGrpSpPr>
        <p:grpSpPr>
          <a:xfrm>
            <a:off x="625644" y="6258814"/>
            <a:ext cx="7908756" cy="526986"/>
            <a:chOff x="625644" y="6258814"/>
            <a:chExt cx="7908756" cy="526986"/>
          </a:xfrm>
        </p:grpSpPr>
        <p:sp>
          <p:nvSpPr>
            <p:cNvPr id="38" name="Pentagon 37"/>
            <p:cNvSpPr/>
            <p:nvPr/>
          </p:nvSpPr>
          <p:spPr>
            <a:xfrm>
              <a:off x="625644" y="6258814"/>
              <a:ext cx="1171071" cy="478874"/>
            </a:xfrm>
            <a:prstGeom prst="homePlate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 baseline="-25000" dirty="0" smtClean="0"/>
                <a:t>OUTLINE</a:t>
              </a:r>
              <a:endParaRPr lang="en-US" sz="2400" b="1" baseline="-25000" dirty="0"/>
            </a:p>
          </p:txBody>
        </p:sp>
        <p:sp>
          <p:nvSpPr>
            <p:cNvPr id="39" name="Pentagon 38"/>
            <p:cNvSpPr/>
            <p:nvPr/>
          </p:nvSpPr>
          <p:spPr>
            <a:xfrm>
              <a:off x="1740565" y="6266830"/>
              <a:ext cx="1171071" cy="478874"/>
            </a:xfrm>
            <a:prstGeom prst="homePlat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aseline="-25000" dirty="0" err="1" smtClean="0"/>
                <a:t>iRAT</a:t>
              </a:r>
              <a:endParaRPr lang="en-US" baseline="-25000" dirty="0"/>
            </a:p>
          </p:txBody>
        </p:sp>
        <p:sp>
          <p:nvSpPr>
            <p:cNvPr id="40" name="Pentagon 39"/>
            <p:cNvSpPr/>
            <p:nvPr/>
          </p:nvSpPr>
          <p:spPr>
            <a:xfrm>
              <a:off x="2859513" y="6278862"/>
              <a:ext cx="1171071" cy="478874"/>
            </a:xfrm>
            <a:prstGeom prst="homePlate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aseline="-25000" dirty="0" err="1" smtClean="0"/>
                <a:t>tRAT</a:t>
              </a:r>
              <a:endParaRPr lang="en-US" baseline="-25000" dirty="0"/>
            </a:p>
          </p:txBody>
        </p:sp>
        <p:sp>
          <p:nvSpPr>
            <p:cNvPr id="41" name="Pentagon 40"/>
            <p:cNvSpPr/>
            <p:nvPr/>
          </p:nvSpPr>
          <p:spPr>
            <a:xfrm>
              <a:off x="3974434" y="6286878"/>
              <a:ext cx="1171071" cy="478874"/>
            </a:xfrm>
            <a:prstGeom prst="homePlat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aseline="-25000" dirty="0" smtClean="0"/>
                <a:t>APPEALS</a:t>
              </a:r>
              <a:endParaRPr lang="en-US" baseline="-25000" dirty="0"/>
            </a:p>
          </p:txBody>
        </p:sp>
        <p:sp>
          <p:nvSpPr>
            <p:cNvPr id="43" name="Pentagon 42"/>
            <p:cNvSpPr/>
            <p:nvPr/>
          </p:nvSpPr>
          <p:spPr>
            <a:xfrm>
              <a:off x="5093365" y="6286878"/>
              <a:ext cx="1171071" cy="478874"/>
            </a:xfrm>
            <a:prstGeom prst="homePlat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aseline="-25000" dirty="0" smtClean="0"/>
                <a:t>EXERCISE 1</a:t>
              </a:r>
              <a:endParaRPr lang="en-US" baseline="-25000" dirty="0"/>
            </a:p>
          </p:txBody>
        </p:sp>
        <p:sp>
          <p:nvSpPr>
            <p:cNvPr id="44" name="Pentagon 43"/>
            <p:cNvSpPr/>
            <p:nvPr/>
          </p:nvSpPr>
          <p:spPr>
            <a:xfrm>
              <a:off x="6212313" y="6298910"/>
              <a:ext cx="1171071" cy="478874"/>
            </a:xfrm>
            <a:prstGeom prst="homePlat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aseline="-25000" dirty="0" smtClean="0"/>
                <a:t>EXERCISE 2</a:t>
              </a:r>
              <a:endParaRPr lang="en-US" baseline="-25000" dirty="0"/>
            </a:p>
          </p:txBody>
        </p:sp>
        <p:sp>
          <p:nvSpPr>
            <p:cNvPr id="45" name="Pentagon 44"/>
            <p:cNvSpPr/>
            <p:nvPr/>
          </p:nvSpPr>
          <p:spPr>
            <a:xfrm>
              <a:off x="7363329" y="6306926"/>
              <a:ext cx="1171071" cy="478874"/>
            </a:xfrm>
            <a:prstGeom prst="homePlat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aseline="-25000" dirty="0" smtClean="0"/>
                <a:t>BREAK</a:t>
              </a:r>
              <a:endParaRPr lang="en-US" baseline="-25000" dirty="0"/>
            </a:p>
          </p:txBody>
        </p:sp>
      </p:grpSp>
      <p:sp>
        <p:nvSpPr>
          <p:cNvPr id="48" name="Pentagon 47"/>
          <p:cNvSpPr/>
          <p:nvPr/>
        </p:nvSpPr>
        <p:spPr>
          <a:xfrm>
            <a:off x="8434151" y="6306926"/>
            <a:ext cx="1171071" cy="478874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aseline="-25000" dirty="0" smtClean="0"/>
              <a:t>EXERCISE 3</a:t>
            </a:r>
            <a:endParaRPr lang="en-US" baseline="-25000" dirty="0"/>
          </a:p>
        </p:txBody>
      </p:sp>
    </p:spTree>
    <p:extLst>
      <p:ext uri="{BB962C8B-B14F-4D97-AF65-F5344CB8AC3E}">
        <p14:creationId xmlns:p14="http://schemas.microsoft.com/office/powerpoint/2010/main" val="11464732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Scoring your Team Rat</a:t>
            </a:r>
            <a:endParaRPr lang="en-CA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None/>
            </a:pPr>
            <a:endParaRPr lang="en-US" sz="2800" dirty="0" smtClean="0">
              <a:solidFill>
                <a:schemeClr val="tx1"/>
              </a:solidFill>
              <a:effectLst/>
            </a:endParaRPr>
          </a:p>
          <a:p>
            <a:pPr lvl="1">
              <a:spcAft>
                <a:spcPts val="600"/>
              </a:spcAft>
              <a:buClr>
                <a:schemeClr val="tx1"/>
              </a:buClr>
              <a:buFont typeface="Arial" pitchFamily="34" charset="0"/>
              <a:buChar char="•"/>
            </a:pPr>
            <a:r>
              <a:rPr lang="en-US" sz="2800" dirty="0" smtClean="0">
                <a:effectLst/>
              </a:rPr>
              <a:t>Right answer on first try = 10 points</a:t>
            </a:r>
          </a:p>
          <a:p>
            <a:pPr lvl="1">
              <a:spcAft>
                <a:spcPts val="600"/>
              </a:spcAft>
              <a:buClr>
                <a:schemeClr val="tx1"/>
              </a:buClr>
              <a:buFont typeface="Arial" pitchFamily="34" charset="0"/>
              <a:buChar char="•"/>
            </a:pPr>
            <a:r>
              <a:rPr lang="en-US" sz="2800" dirty="0" smtClean="0">
                <a:effectLst/>
              </a:rPr>
              <a:t>Right answer on second try = 5 points</a:t>
            </a:r>
          </a:p>
          <a:p>
            <a:pPr lvl="1">
              <a:spcAft>
                <a:spcPts val="600"/>
              </a:spcAft>
              <a:buClr>
                <a:schemeClr val="tx1"/>
              </a:buClr>
              <a:buFont typeface="Arial" pitchFamily="34" charset="0"/>
              <a:buChar char="•"/>
            </a:pPr>
            <a:r>
              <a:rPr lang="en-US" sz="2800" dirty="0" smtClean="0">
                <a:effectLst/>
              </a:rPr>
              <a:t>Right answer on third try = 2 points</a:t>
            </a:r>
          </a:p>
          <a:p>
            <a:pPr lvl="1">
              <a:spcAft>
                <a:spcPts val="600"/>
              </a:spcAft>
              <a:buClr>
                <a:schemeClr val="tx1"/>
              </a:buClr>
              <a:buFont typeface="Arial" pitchFamily="34" charset="0"/>
              <a:buChar char="•"/>
            </a:pPr>
            <a:r>
              <a:rPr lang="en-US" sz="2800" dirty="0" smtClean="0">
                <a:effectLst/>
              </a:rPr>
              <a:t>Right answer on fourth or fifth try = 0 points</a:t>
            </a:r>
            <a:endParaRPr lang="en-US" sz="2800" dirty="0">
              <a:effectLst/>
            </a:endParaRPr>
          </a:p>
        </p:txBody>
      </p:sp>
      <p:grpSp>
        <p:nvGrpSpPr>
          <p:cNvPr id="37" name="Group 36"/>
          <p:cNvGrpSpPr/>
          <p:nvPr/>
        </p:nvGrpSpPr>
        <p:grpSpPr>
          <a:xfrm>
            <a:off x="625644" y="6258814"/>
            <a:ext cx="7884688" cy="526986"/>
            <a:chOff x="625644" y="6258814"/>
            <a:chExt cx="7884688" cy="526986"/>
          </a:xfrm>
        </p:grpSpPr>
        <p:sp>
          <p:nvSpPr>
            <p:cNvPr id="38" name="Pentagon 37"/>
            <p:cNvSpPr/>
            <p:nvPr/>
          </p:nvSpPr>
          <p:spPr>
            <a:xfrm>
              <a:off x="625644" y="6258814"/>
              <a:ext cx="1171071" cy="478874"/>
            </a:xfrm>
            <a:prstGeom prst="homePlate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 baseline="-25000" dirty="0" smtClean="0"/>
                <a:t>OUTLINE</a:t>
              </a:r>
              <a:endParaRPr lang="en-US" sz="2400" b="1" baseline="-25000" dirty="0"/>
            </a:p>
          </p:txBody>
        </p:sp>
        <p:sp>
          <p:nvSpPr>
            <p:cNvPr id="39" name="Pentagon 38"/>
            <p:cNvSpPr/>
            <p:nvPr/>
          </p:nvSpPr>
          <p:spPr>
            <a:xfrm>
              <a:off x="1740565" y="6266830"/>
              <a:ext cx="1171071" cy="478874"/>
            </a:xfrm>
            <a:prstGeom prst="homePlat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aseline="-25000" dirty="0" err="1" smtClean="0"/>
                <a:t>iRAT</a:t>
              </a:r>
              <a:endParaRPr lang="en-US" baseline="-25000" dirty="0"/>
            </a:p>
          </p:txBody>
        </p:sp>
        <p:sp>
          <p:nvSpPr>
            <p:cNvPr id="40" name="Pentagon 39"/>
            <p:cNvSpPr/>
            <p:nvPr/>
          </p:nvSpPr>
          <p:spPr>
            <a:xfrm>
              <a:off x="2859513" y="6278862"/>
              <a:ext cx="1171071" cy="478874"/>
            </a:xfrm>
            <a:prstGeom prst="homePlate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aseline="-25000" dirty="0" err="1" smtClean="0"/>
                <a:t>tRAT</a:t>
              </a:r>
              <a:endParaRPr lang="en-US" baseline="-25000" dirty="0"/>
            </a:p>
          </p:txBody>
        </p:sp>
        <p:sp>
          <p:nvSpPr>
            <p:cNvPr id="41" name="Pentagon 40"/>
            <p:cNvSpPr/>
            <p:nvPr/>
          </p:nvSpPr>
          <p:spPr>
            <a:xfrm>
              <a:off x="3974434" y="6286878"/>
              <a:ext cx="1171071" cy="478874"/>
            </a:xfrm>
            <a:prstGeom prst="homePlat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aseline="-25000" dirty="0" smtClean="0"/>
                <a:t>APPEALS</a:t>
              </a:r>
              <a:endParaRPr lang="en-US" baseline="-25000" dirty="0"/>
            </a:p>
          </p:txBody>
        </p:sp>
        <p:sp>
          <p:nvSpPr>
            <p:cNvPr id="43" name="Pentagon 42"/>
            <p:cNvSpPr/>
            <p:nvPr/>
          </p:nvSpPr>
          <p:spPr>
            <a:xfrm>
              <a:off x="5093365" y="6286878"/>
              <a:ext cx="1171071" cy="478874"/>
            </a:xfrm>
            <a:prstGeom prst="homePlat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aseline="-25000" dirty="0" smtClean="0"/>
                <a:t>EXERCISE 1</a:t>
              </a:r>
              <a:endParaRPr lang="en-US" baseline="-25000" dirty="0"/>
            </a:p>
          </p:txBody>
        </p:sp>
        <p:sp>
          <p:nvSpPr>
            <p:cNvPr id="44" name="Pentagon 43"/>
            <p:cNvSpPr/>
            <p:nvPr/>
          </p:nvSpPr>
          <p:spPr>
            <a:xfrm>
              <a:off x="6212313" y="6298910"/>
              <a:ext cx="1171071" cy="478874"/>
            </a:xfrm>
            <a:prstGeom prst="homePlat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aseline="-25000" dirty="0" smtClean="0"/>
                <a:t>EXERCISE 2</a:t>
              </a:r>
              <a:endParaRPr lang="en-US" baseline="-25000" dirty="0"/>
            </a:p>
          </p:txBody>
        </p:sp>
        <p:sp>
          <p:nvSpPr>
            <p:cNvPr id="45" name="Pentagon 44"/>
            <p:cNvSpPr/>
            <p:nvPr/>
          </p:nvSpPr>
          <p:spPr>
            <a:xfrm>
              <a:off x="7339261" y="6306926"/>
              <a:ext cx="1171071" cy="478874"/>
            </a:xfrm>
            <a:prstGeom prst="homePlat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aseline="-25000" dirty="0" smtClean="0"/>
                <a:t>BREAK</a:t>
              </a:r>
              <a:endParaRPr lang="en-US" baseline="-25000" dirty="0"/>
            </a:p>
          </p:txBody>
        </p:sp>
      </p:grpSp>
      <p:sp>
        <p:nvSpPr>
          <p:cNvPr id="48" name="Pentagon 47"/>
          <p:cNvSpPr/>
          <p:nvPr/>
        </p:nvSpPr>
        <p:spPr>
          <a:xfrm>
            <a:off x="8434151" y="6306926"/>
            <a:ext cx="1171071" cy="478874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aseline="-25000" dirty="0" smtClean="0"/>
              <a:t>EXERCISE </a:t>
            </a:r>
            <a:r>
              <a:rPr lang="en-US" baseline="-25000" dirty="0"/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5286480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DID YOUR TEAM DO?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400" dirty="0" smtClean="0"/>
              <a:t>TEAM SCORES?</a:t>
            </a:r>
            <a:endParaRPr lang="en-US" sz="4400" dirty="0"/>
          </a:p>
        </p:txBody>
      </p:sp>
      <p:grpSp>
        <p:nvGrpSpPr>
          <p:cNvPr id="26" name="Group 25"/>
          <p:cNvGrpSpPr/>
          <p:nvPr/>
        </p:nvGrpSpPr>
        <p:grpSpPr>
          <a:xfrm>
            <a:off x="625644" y="6258814"/>
            <a:ext cx="7860618" cy="526986"/>
            <a:chOff x="625644" y="6258814"/>
            <a:chExt cx="7860618" cy="526986"/>
          </a:xfrm>
        </p:grpSpPr>
        <p:sp>
          <p:nvSpPr>
            <p:cNvPr id="27" name="Pentagon 26"/>
            <p:cNvSpPr/>
            <p:nvPr/>
          </p:nvSpPr>
          <p:spPr>
            <a:xfrm>
              <a:off x="625644" y="6258814"/>
              <a:ext cx="1171071" cy="478874"/>
            </a:xfrm>
            <a:prstGeom prst="homePlate">
              <a:avLst/>
            </a:prstGeom>
            <a:solidFill>
              <a:srgbClr val="C0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 baseline="-25000" dirty="0" smtClean="0"/>
                <a:t>OUTLINE</a:t>
              </a:r>
              <a:endParaRPr lang="en-US" sz="2400" b="1" baseline="-25000" dirty="0"/>
            </a:p>
          </p:txBody>
        </p:sp>
        <p:sp>
          <p:nvSpPr>
            <p:cNvPr id="28" name="Pentagon 27"/>
            <p:cNvSpPr/>
            <p:nvPr/>
          </p:nvSpPr>
          <p:spPr>
            <a:xfrm>
              <a:off x="1740565" y="6266830"/>
              <a:ext cx="1171071" cy="478874"/>
            </a:xfrm>
            <a:prstGeom prst="homePlat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aseline="-25000" dirty="0" err="1" smtClean="0"/>
                <a:t>iRAT</a:t>
              </a:r>
              <a:endParaRPr lang="en-US" baseline="-25000" dirty="0"/>
            </a:p>
          </p:txBody>
        </p:sp>
        <p:sp>
          <p:nvSpPr>
            <p:cNvPr id="29" name="Pentagon 28"/>
            <p:cNvSpPr/>
            <p:nvPr/>
          </p:nvSpPr>
          <p:spPr>
            <a:xfrm>
              <a:off x="2859513" y="6278862"/>
              <a:ext cx="1171071" cy="478874"/>
            </a:xfrm>
            <a:prstGeom prst="homePlate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aseline="-25000" dirty="0" err="1" smtClean="0"/>
                <a:t>tRAT</a:t>
              </a:r>
              <a:endParaRPr lang="en-US" baseline="-25000" dirty="0"/>
            </a:p>
          </p:txBody>
        </p:sp>
        <p:sp>
          <p:nvSpPr>
            <p:cNvPr id="30" name="Pentagon 29"/>
            <p:cNvSpPr/>
            <p:nvPr/>
          </p:nvSpPr>
          <p:spPr>
            <a:xfrm>
              <a:off x="3974434" y="6286878"/>
              <a:ext cx="1171071" cy="478874"/>
            </a:xfrm>
            <a:prstGeom prst="homePlat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aseline="-25000" dirty="0" smtClean="0"/>
                <a:t>APPEALS</a:t>
              </a:r>
              <a:endParaRPr lang="en-US" baseline="-25000" dirty="0"/>
            </a:p>
          </p:txBody>
        </p:sp>
        <p:sp>
          <p:nvSpPr>
            <p:cNvPr id="32" name="Pentagon 31"/>
            <p:cNvSpPr/>
            <p:nvPr/>
          </p:nvSpPr>
          <p:spPr>
            <a:xfrm>
              <a:off x="5093365" y="6286878"/>
              <a:ext cx="1171071" cy="478874"/>
            </a:xfrm>
            <a:prstGeom prst="homePlat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aseline="-25000" dirty="0" smtClean="0"/>
                <a:t>EXERCISE 1</a:t>
              </a:r>
              <a:endParaRPr lang="en-US" baseline="-25000" dirty="0"/>
            </a:p>
          </p:txBody>
        </p:sp>
        <p:sp>
          <p:nvSpPr>
            <p:cNvPr id="33" name="Pentagon 32"/>
            <p:cNvSpPr/>
            <p:nvPr/>
          </p:nvSpPr>
          <p:spPr>
            <a:xfrm>
              <a:off x="6212313" y="6298910"/>
              <a:ext cx="1171071" cy="478874"/>
            </a:xfrm>
            <a:prstGeom prst="homePlat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aseline="-25000" dirty="0" smtClean="0"/>
                <a:t>EXERCISE 2</a:t>
              </a:r>
              <a:endParaRPr lang="en-US" baseline="-25000" dirty="0"/>
            </a:p>
          </p:txBody>
        </p:sp>
        <p:sp>
          <p:nvSpPr>
            <p:cNvPr id="34" name="Pentagon 33"/>
            <p:cNvSpPr/>
            <p:nvPr/>
          </p:nvSpPr>
          <p:spPr>
            <a:xfrm>
              <a:off x="7315191" y="6306926"/>
              <a:ext cx="1171071" cy="478874"/>
            </a:xfrm>
            <a:prstGeom prst="homePlat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aseline="-25000" dirty="0" smtClean="0"/>
                <a:t>BREAK</a:t>
              </a:r>
              <a:endParaRPr lang="en-US" baseline="-25000" dirty="0"/>
            </a:p>
          </p:txBody>
        </p:sp>
      </p:grpSp>
      <p:sp>
        <p:nvSpPr>
          <p:cNvPr id="37" name="Pentagon 36"/>
          <p:cNvSpPr/>
          <p:nvPr/>
        </p:nvSpPr>
        <p:spPr>
          <a:xfrm>
            <a:off x="8394044" y="6302910"/>
            <a:ext cx="1171071" cy="478874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aseline="-25000" dirty="0" smtClean="0"/>
              <a:t>EXERCISE 3</a:t>
            </a:r>
            <a:endParaRPr lang="en-US" baseline="-25000" dirty="0"/>
          </a:p>
        </p:txBody>
      </p:sp>
    </p:spTree>
    <p:extLst>
      <p:ext uri="{BB962C8B-B14F-4D97-AF65-F5344CB8AC3E}">
        <p14:creationId xmlns:p14="http://schemas.microsoft.com/office/powerpoint/2010/main" val="25154764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48400" y="280736"/>
            <a:ext cx="4495800" cy="821872"/>
          </a:xfrm>
          <a:solidFill>
            <a:schemeClr val="tx1"/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txBody>
          <a:bodyPr>
            <a:noAutofit/>
          </a:bodyPr>
          <a:lstStyle/>
          <a:p>
            <a:pPr algn="ctr"/>
            <a:r>
              <a:rPr lang="en-US" sz="5400" b="1" dirty="0">
                <a:solidFill>
                  <a:srgbClr val="FF0000"/>
                </a:solidFill>
                <a:latin typeface="Arial"/>
                <a:cs typeface="Arial"/>
              </a:rPr>
              <a:t>10 minutes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26920" y="966536"/>
            <a:ext cx="8305800" cy="4800600"/>
          </a:xfrm>
        </p:spPr>
        <p:txBody>
          <a:bodyPr>
            <a:noAutofit/>
          </a:bodyPr>
          <a:lstStyle/>
          <a:p>
            <a:pPr marL="0" indent="0">
              <a:spcBef>
                <a:spcPts val="0"/>
              </a:spcBef>
              <a:spcAft>
                <a:spcPts val="1800"/>
              </a:spcAft>
              <a:buNone/>
            </a:pPr>
            <a:r>
              <a:rPr lang="en-US" sz="3200" b="1" dirty="0"/>
              <a:t>Appeals Process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</a:pPr>
            <a:r>
              <a:rPr lang="en-US" sz="2400" dirty="0"/>
              <a:t>You can appeal </a:t>
            </a:r>
            <a:r>
              <a:rPr lang="en-US" sz="2400" b="1" dirty="0">
                <a:solidFill>
                  <a:srgbClr val="3366FF"/>
                </a:solidFill>
              </a:rPr>
              <a:t>AS A TEAM </a:t>
            </a:r>
            <a:r>
              <a:rPr lang="en-US" sz="2400" dirty="0"/>
              <a:t>any questions that you believe were misleading, unfair, or inaccurate.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</a:pPr>
            <a:r>
              <a:rPr lang="en-US" sz="2400" b="1" dirty="0">
                <a:solidFill>
                  <a:srgbClr val="3366FF"/>
                </a:solidFill>
              </a:rPr>
              <a:t>OPEN BOOK 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</a:pPr>
            <a:r>
              <a:rPr lang="en-US" sz="2400" dirty="0"/>
              <a:t>Appeal must be </a:t>
            </a:r>
            <a:r>
              <a:rPr lang="en-US" sz="2400" b="1" dirty="0">
                <a:solidFill>
                  <a:srgbClr val="3366FF"/>
                </a:solidFill>
              </a:rPr>
              <a:t>IN WRITING </a:t>
            </a:r>
            <a:r>
              <a:rPr lang="en-US" sz="2400" dirty="0"/>
              <a:t>(see appeals forms in your folder)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</a:pPr>
            <a:r>
              <a:rPr lang="en-US" sz="2400" dirty="0"/>
              <a:t>Include reasons and </a:t>
            </a:r>
            <a:r>
              <a:rPr lang="en-US" sz="2400" b="1" dirty="0">
                <a:solidFill>
                  <a:srgbClr val="3366FF"/>
                </a:solidFill>
              </a:rPr>
              <a:t>CITE EVIDENCE </a:t>
            </a:r>
            <a:r>
              <a:rPr lang="en-US" sz="2400" dirty="0"/>
              <a:t>from the text to support your argument…</a:t>
            </a:r>
            <a:r>
              <a:rPr lang="en-US" sz="2400" b="1" dirty="0">
                <a:solidFill>
                  <a:srgbClr val="3366FF"/>
                </a:solidFill>
              </a:rPr>
              <a:t>OR</a:t>
            </a:r>
            <a:r>
              <a:rPr lang="en-US" sz="2400" dirty="0"/>
              <a:t>…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</a:pPr>
            <a:r>
              <a:rPr lang="en-US" sz="2400" dirty="0"/>
              <a:t>If your appeal is based on misleading language in the question, you must include </a:t>
            </a:r>
            <a:r>
              <a:rPr lang="en-US" sz="2400" b="1" dirty="0">
                <a:solidFill>
                  <a:srgbClr val="3366FF"/>
                </a:solidFill>
              </a:rPr>
              <a:t>ALTERNATE QUESTION WORDING</a:t>
            </a:r>
            <a:r>
              <a:rPr lang="en-US" sz="2400" dirty="0"/>
              <a:t>.</a:t>
            </a:r>
          </a:p>
        </p:txBody>
      </p:sp>
      <p:grpSp>
        <p:nvGrpSpPr>
          <p:cNvPr id="15" name="Group 14"/>
          <p:cNvGrpSpPr/>
          <p:nvPr/>
        </p:nvGrpSpPr>
        <p:grpSpPr>
          <a:xfrm>
            <a:off x="625644" y="6258814"/>
            <a:ext cx="7860631" cy="526986"/>
            <a:chOff x="625644" y="6258814"/>
            <a:chExt cx="7860631" cy="526986"/>
          </a:xfrm>
        </p:grpSpPr>
        <p:sp>
          <p:nvSpPr>
            <p:cNvPr id="16" name="Pentagon 15"/>
            <p:cNvSpPr/>
            <p:nvPr/>
          </p:nvSpPr>
          <p:spPr>
            <a:xfrm>
              <a:off x="625644" y="6258814"/>
              <a:ext cx="1171071" cy="478874"/>
            </a:xfrm>
            <a:prstGeom prst="homePlate">
              <a:avLst/>
            </a:prstGeom>
            <a:solidFill>
              <a:srgbClr val="C0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 baseline="-25000" dirty="0" smtClean="0"/>
                <a:t>OUTLINE</a:t>
              </a:r>
              <a:endParaRPr lang="en-US" sz="2400" b="1" baseline="-25000" dirty="0"/>
            </a:p>
          </p:txBody>
        </p:sp>
        <p:sp>
          <p:nvSpPr>
            <p:cNvPr id="17" name="Pentagon 16"/>
            <p:cNvSpPr/>
            <p:nvPr/>
          </p:nvSpPr>
          <p:spPr>
            <a:xfrm>
              <a:off x="1740565" y="6266830"/>
              <a:ext cx="1171071" cy="478874"/>
            </a:xfrm>
            <a:prstGeom prst="homePlat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aseline="-25000" dirty="0" err="1" smtClean="0"/>
                <a:t>iRAT</a:t>
              </a:r>
              <a:endParaRPr lang="en-US" baseline="-25000" dirty="0"/>
            </a:p>
          </p:txBody>
        </p:sp>
        <p:sp>
          <p:nvSpPr>
            <p:cNvPr id="18" name="Pentagon 17"/>
            <p:cNvSpPr/>
            <p:nvPr/>
          </p:nvSpPr>
          <p:spPr>
            <a:xfrm>
              <a:off x="2859513" y="6278862"/>
              <a:ext cx="1171071" cy="478874"/>
            </a:xfrm>
            <a:prstGeom prst="homePlat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aseline="-25000" dirty="0" err="1" smtClean="0"/>
                <a:t>tRAT</a:t>
              </a:r>
              <a:endParaRPr lang="en-US" baseline="-25000" dirty="0"/>
            </a:p>
          </p:txBody>
        </p:sp>
        <p:sp>
          <p:nvSpPr>
            <p:cNvPr id="19" name="Pentagon 18"/>
            <p:cNvSpPr/>
            <p:nvPr/>
          </p:nvSpPr>
          <p:spPr>
            <a:xfrm>
              <a:off x="3974434" y="6286878"/>
              <a:ext cx="1171071" cy="478874"/>
            </a:xfrm>
            <a:prstGeom prst="homePlate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aseline="-25000" dirty="0" smtClean="0"/>
                <a:t>APPEALS</a:t>
              </a:r>
              <a:endParaRPr lang="en-US" baseline="-25000" dirty="0"/>
            </a:p>
          </p:txBody>
        </p:sp>
        <p:sp>
          <p:nvSpPr>
            <p:cNvPr id="21" name="Pentagon 20"/>
            <p:cNvSpPr/>
            <p:nvPr/>
          </p:nvSpPr>
          <p:spPr>
            <a:xfrm>
              <a:off x="5093365" y="6286878"/>
              <a:ext cx="1171071" cy="478874"/>
            </a:xfrm>
            <a:prstGeom prst="homePlat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aseline="-25000" dirty="0" smtClean="0"/>
                <a:t>EXERCISE 1</a:t>
              </a:r>
              <a:endParaRPr lang="en-US" baseline="-25000" dirty="0"/>
            </a:p>
          </p:txBody>
        </p:sp>
        <p:sp>
          <p:nvSpPr>
            <p:cNvPr id="22" name="Pentagon 21"/>
            <p:cNvSpPr/>
            <p:nvPr/>
          </p:nvSpPr>
          <p:spPr>
            <a:xfrm>
              <a:off x="6212313" y="6298910"/>
              <a:ext cx="1171071" cy="478874"/>
            </a:xfrm>
            <a:prstGeom prst="homePlat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aseline="-25000" dirty="0" smtClean="0"/>
                <a:t>EXERCISE 2</a:t>
              </a:r>
              <a:endParaRPr lang="en-US" baseline="-25000" dirty="0"/>
            </a:p>
          </p:txBody>
        </p:sp>
        <p:sp>
          <p:nvSpPr>
            <p:cNvPr id="23" name="Pentagon 22"/>
            <p:cNvSpPr/>
            <p:nvPr/>
          </p:nvSpPr>
          <p:spPr>
            <a:xfrm>
              <a:off x="7315204" y="6306926"/>
              <a:ext cx="1171071" cy="478874"/>
            </a:xfrm>
            <a:prstGeom prst="homePlat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aseline="-25000" dirty="0" smtClean="0"/>
                <a:t>BREAK</a:t>
              </a:r>
              <a:endParaRPr lang="en-US" baseline="-25000" dirty="0"/>
            </a:p>
          </p:txBody>
        </p:sp>
      </p:grpSp>
      <p:sp>
        <p:nvSpPr>
          <p:cNvPr id="26" name="Pentagon 25"/>
          <p:cNvSpPr/>
          <p:nvPr/>
        </p:nvSpPr>
        <p:spPr>
          <a:xfrm>
            <a:off x="8434151" y="6306926"/>
            <a:ext cx="1171071" cy="478874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aseline="-25000" dirty="0" smtClean="0"/>
              <a:t>EXERCISE 3</a:t>
            </a:r>
            <a:endParaRPr lang="en-US" baseline="-25000" dirty="0"/>
          </a:p>
        </p:txBody>
      </p:sp>
    </p:spTree>
    <p:extLst>
      <p:ext uri="{BB962C8B-B14F-4D97-AF65-F5344CB8AC3E}">
        <p14:creationId xmlns:p14="http://schemas.microsoft.com/office/powerpoint/2010/main" val="42459501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559829"/>
            <a:ext cx="8610600" cy="1293028"/>
          </a:xfrm>
        </p:spPr>
        <p:txBody>
          <a:bodyPr>
            <a:normAutofit/>
          </a:bodyPr>
          <a:lstStyle/>
          <a:p>
            <a:r>
              <a:rPr lang="en-US" dirty="0" smtClean="0"/>
              <a:t>MODULE 3</a:t>
            </a:r>
            <a:br>
              <a:rPr lang="en-US" dirty="0" smtClean="0"/>
            </a:br>
            <a:r>
              <a:rPr lang="en-US" dirty="0" smtClean="0"/>
              <a:t>EXERCISE ONE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1105" y="1852857"/>
            <a:ext cx="11490158" cy="457199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 smtClean="0">
                <a:solidFill>
                  <a:schemeClr val="accent2"/>
                </a:solidFill>
              </a:rPr>
              <a:t>COMPLETE TEAM ACTIVITY – SITUATIONAL ANALYSIS – QUESTIONS TO ASK:</a:t>
            </a:r>
          </a:p>
          <a:p>
            <a:endParaRPr lang="en-US" dirty="0" smtClean="0"/>
          </a:p>
          <a:p>
            <a:pPr marL="0" indent="0" algn="ctr">
              <a:buNone/>
            </a:pPr>
            <a:r>
              <a:rPr lang="en-US" sz="2400" i="1" dirty="0"/>
              <a:t>You have </a:t>
            </a:r>
            <a:r>
              <a:rPr lang="en-US" sz="2400" b="1" i="1" dirty="0">
                <a:solidFill>
                  <a:schemeClr val="accent2"/>
                </a:solidFill>
              </a:rPr>
              <a:t>8 minutes </a:t>
            </a:r>
            <a:r>
              <a:rPr lang="en-US" sz="2400" i="1" dirty="0"/>
              <a:t>to decide</a:t>
            </a:r>
            <a:r>
              <a:rPr lang="en-US" sz="2400" i="1" dirty="0" smtClean="0"/>
              <a:t>.</a:t>
            </a:r>
          </a:p>
          <a:p>
            <a:pPr marL="0" indent="0" algn="ctr">
              <a:buNone/>
            </a:pPr>
            <a:r>
              <a:rPr lang="en-US" i="1" dirty="0" smtClean="0"/>
              <a:t/>
            </a:r>
            <a:br>
              <a:rPr lang="en-US" i="1" dirty="0" smtClean="0"/>
            </a:br>
            <a:r>
              <a:rPr lang="en-US" i="1" dirty="0" smtClean="0"/>
              <a:t> </a:t>
            </a:r>
            <a:r>
              <a:rPr lang="en-US" sz="2000" i="1" dirty="0" smtClean="0"/>
              <a:t>Rank the list from 1-13, with MOST IMPORTANT (being 1) to LEAST IMPORTANT (being 13).</a:t>
            </a:r>
            <a:r>
              <a:rPr lang="en-US" sz="2000" dirty="0"/>
              <a:t/>
            </a:r>
            <a:br>
              <a:rPr lang="en-US" sz="2000" dirty="0"/>
            </a:br>
            <a:endParaRPr lang="en-US" dirty="0"/>
          </a:p>
          <a:p>
            <a:pPr marL="0" indent="0" algn="ctr">
              <a:buNone/>
            </a:pPr>
            <a:r>
              <a:rPr lang="en-US" sz="2000" dirty="0" smtClean="0"/>
              <a:t>Be prepared to </a:t>
            </a:r>
            <a:r>
              <a:rPr lang="en-US" sz="2000" b="1" dirty="0" smtClean="0">
                <a:solidFill>
                  <a:schemeClr val="accent2"/>
                </a:solidFill>
              </a:rPr>
              <a:t>REVEAL</a:t>
            </a:r>
            <a:r>
              <a:rPr lang="en-US" sz="2000" dirty="0" smtClean="0"/>
              <a:t> your  MOST IMPORTANT first and the LEAST important second (write them on each side of the blank paper provided – use a MARKER).</a:t>
            </a:r>
          </a:p>
          <a:p>
            <a:pPr marL="0" indent="0" algn="ctr">
              <a:buNone/>
            </a:pPr>
            <a:r>
              <a:rPr lang="en-US" sz="2000" i="1" dirty="0" smtClean="0"/>
              <a:t>THE QUESTION IS IN YOUR TEAM FOLDERS.</a:t>
            </a:r>
          </a:p>
          <a:p>
            <a:endParaRPr lang="en-US" dirty="0"/>
          </a:p>
        </p:txBody>
      </p:sp>
      <p:grpSp>
        <p:nvGrpSpPr>
          <p:cNvPr id="15" name="Group 14"/>
          <p:cNvGrpSpPr/>
          <p:nvPr/>
        </p:nvGrpSpPr>
        <p:grpSpPr>
          <a:xfrm>
            <a:off x="625644" y="6258814"/>
            <a:ext cx="7896724" cy="526986"/>
            <a:chOff x="625644" y="6258814"/>
            <a:chExt cx="7896724" cy="526986"/>
          </a:xfrm>
        </p:grpSpPr>
        <p:sp>
          <p:nvSpPr>
            <p:cNvPr id="16" name="Pentagon 15"/>
            <p:cNvSpPr/>
            <p:nvPr/>
          </p:nvSpPr>
          <p:spPr>
            <a:xfrm>
              <a:off x="625644" y="6258814"/>
              <a:ext cx="1171071" cy="478874"/>
            </a:xfrm>
            <a:prstGeom prst="homePlate">
              <a:avLst/>
            </a:prstGeom>
            <a:solidFill>
              <a:srgbClr val="C0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 baseline="-25000" dirty="0" smtClean="0"/>
                <a:t>OUTLINE</a:t>
              </a:r>
              <a:endParaRPr lang="en-US" sz="2400" b="1" baseline="-25000" dirty="0"/>
            </a:p>
          </p:txBody>
        </p:sp>
        <p:sp>
          <p:nvSpPr>
            <p:cNvPr id="17" name="Pentagon 16"/>
            <p:cNvSpPr/>
            <p:nvPr/>
          </p:nvSpPr>
          <p:spPr>
            <a:xfrm>
              <a:off x="1740565" y="6266830"/>
              <a:ext cx="1171071" cy="478874"/>
            </a:xfrm>
            <a:prstGeom prst="homePlat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aseline="-25000" dirty="0" err="1" smtClean="0"/>
                <a:t>iRAT</a:t>
              </a:r>
              <a:endParaRPr lang="en-US" baseline="-25000" dirty="0"/>
            </a:p>
          </p:txBody>
        </p:sp>
        <p:sp>
          <p:nvSpPr>
            <p:cNvPr id="18" name="Pentagon 17"/>
            <p:cNvSpPr/>
            <p:nvPr/>
          </p:nvSpPr>
          <p:spPr>
            <a:xfrm>
              <a:off x="2859513" y="6278862"/>
              <a:ext cx="1171071" cy="478874"/>
            </a:xfrm>
            <a:prstGeom prst="homePlat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aseline="-25000" dirty="0" err="1" smtClean="0"/>
                <a:t>tRAT</a:t>
              </a:r>
              <a:endParaRPr lang="en-US" baseline="-25000" dirty="0"/>
            </a:p>
          </p:txBody>
        </p:sp>
        <p:sp>
          <p:nvSpPr>
            <p:cNvPr id="19" name="Pentagon 18"/>
            <p:cNvSpPr/>
            <p:nvPr/>
          </p:nvSpPr>
          <p:spPr>
            <a:xfrm>
              <a:off x="3974434" y="6286878"/>
              <a:ext cx="1171071" cy="478874"/>
            </a:xfrm>
            <a:prstGeom prst="homePlat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aseline="-25000" dirty="0" smtClean="0"/>
                <a:t>APPEALS</a:t>
              </a:r>
              <a:endParaRPr lang="en-US" baseline="-25000" dirty="0"/>
            </a:p>
          </p:txBody>
        </p:sp>
        <p:sp>
          <p:nvSpPr>
            <p:cNvPr id="21" name="Pentagon 20"/>
            <p:cNvSpPr/>
            <p:nvPr/>
          </p:nvSpPr>
          <p:spPr>
            <a:xfrm>
              <a:off x="5093365" y="6286878"/>
              <a:ext cx="1171071" cy="478874"/>
            </a:xfrm>
            <a:prstGeom prst="homePlate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aseline="-25000" dirty="0" smtClean="0"/>
                <a:t>EXERCISE 1</a:t>
              </a:r>
              <a:endParaRPr lang="en-US" baseline="-25000" dirty="0"/>
            </a:p>
          </p:txBody>
        </p:sp>
        <p:sp>
          <p:nvSpPr>
            <p:cNvPr id="22" name="Pentagon 21"/>
            <p:cNvSpPr/>
            <p:nvPr/>
          </p:nvSpPr>
          <p:spPr>
            <a:xfrm>
              <a:off x="6212313" y="6298910"/>
              <a:ext cx="1171071" cy="478874"/>
            </a:xfrm>
            <a:prstGeom prst="homePlat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aseline="-25000" dirty="0" smtClean="0"/>
                <a:t>EXERCISE 2</a:t>
              </a:r>
              <a:endParaRPr lang="en-US" baseline="-25000" dirty="0"/>
            </a:p>
          </p:txBody>
        </p:sp>
        <p:sp>
          <p:nvSpPr>
            <p:cNvPr id="23" name="Pentagon 22"/>
            <p:cNvSpPr/>
            <p:nvPr/>
          </p:nvSpPr>
          <p:spPr>
            <a:xfrm>
              <a:off x="7351297" y="6306926"/>
              <a:ext cx="1171071" cy="478874"/>
            </a:xfrm>
            <a:prstGeom prst="homePlat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aseline="-25000" dirty="0" smtClean="0"/>
                <a:t>BREAK</a:t>
              </a:r>
              <a:endParaRPr lang="en-US" baseline="-25000" dirty="0"/>
            </a:p>
          </p:txBody>
        </p:sp>
      </p:grpSp>
      <p:sp>
        <p:nvSpPr>
          <p:cNvPr id="26" name="Pentagon 25"/>
          <p:cNvSpPr/>
          <p:nvPr/>
        </p:nvSpPr>
        <p:spPr>
          <a:xfrm>
            <a:off x="8434151" y="6306926"/>
            <a:ext cx="1171071" cy="478874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aseline="-25000" dirty="0" smtClean="0"/>
              <a:t>EXERCISE 3</a:t>
            </a:r>
            <a:endParaRPr lang="en-US" baseline="-25000" dirty="0"/>
          </a:p>
        </p:txBody>
      </p:sp>
    </p:spTree>
    <p:extLst>
      <p:ext uri="{BB962C8B-B14F-4D97-AF65-F5344CB8AC3E}">
        <p14:creationId xmlns:p14="http://schemas.microsoft.com/office/powerpoint/2010/main" val="2831267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680149"/>
            <a:ext cx="8610600" cy="1293028"/>
          </a:xfrm>
        </p:spPr>
        <p:txBody>
          <a:bodyPr>
            <a:normAutofit/>
          </a:bodyPr>
          <a:lstStyle/>
          <a:p>
            <a:r>
              <a:rPr lang="en-US" dirty="0" smtClean="0"/>
              <a:t>MODULE SIX</a:t>
            </a:r>
            <a:br>
              <a:rPr lang="en-US" dirty="0" smtClean="0"/>
            </a:br>
            <a:r>
              <a:rPr lang="en-US" dirty="0" smtClean="0"/>
              <a:t>EXERCISE 2 – Case 1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799" y="2057402"/>
            <a:ext cx="11057021" cy="449981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 smtClean="0">
                <a:solidFill>
                  <a:schemeClr val="accent2"/>
                </a:solidFill>
              </a:rPr>
              <a:t>TEAM ACTIVITY – SITUATIONAL ANALYSIS – BEST SAMPLE PLAN: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dirty="0" smtClean="0"/>
              <a:t>Looking at the </a:t>
            </a:r>
            <a:r>
              <a:rPr lang="en-US" smtClean="0"/>
              <a:t>FIVE SAMPLE  </a:t>
            </a:r>
            <a:r>
              <a:rPr lang="en-US" dirty="0" smtClean="0"/>
              <a:t>SITUATIONAL ANALYSES in your team folder (marked: A, B, C, D, E) take 15 minutes to look over the sample situational analyses. Then select the one you feel is the </a:t>
            </a:r>
            <a:r>
              <a:rPr lang="en-US" b="1" dirty="0" smtClean="0">
                <a:solidFill>
                  <a:srgbClr val="FFC000"/>
                </a:solidFill>
              </a:rPr>
              <a:t>BEST</a:t>
            </a:r>
            <a:r>
              <a:rPr lang="en-US" dirty="0" smtClean="0"/>
              <a:t> situational analysis.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Use the ABCDE letters in your folders to </a:t>
            </a:r>
            <a:r>
              <a:rPr lang="en-US" b="1" dirty="0" smtClean="0">
                <a:solidFill>
                  <a:srgbClr val="FFC000"/>
                </a:solidFill>
              </a:rPr>
              <a:t>REVEAL</a:t>
            </a:r>
            <a:r>
              <a:rPr lang="en-US" dirty="0" smtClean="0"/>
              <a:t> your answer when asked. Be prepared to explain why as a team you feel this is the BEST example of a situational analysis.</a:t>
            </a:r>
          </a:p>
          <a:p>
            <a:pPr marL="0" indent="0">
              <a:buNone/>
            </a:pPr>
            <a:endParaRPr lang="en-US" dirty="0"/>
          </a:p>
        </p:txBody>
      </p:sp>
      <p:grpSp>
        <p:nvGrpSpPr>
          <p:cNvPr id="26" name="Group 25"/>
          <p:cNvGrpSpPr/>
          <p:nvPr/>
        </p:nvGrpSpPr>
        <p:grpSpPr>
          <a:xfrm>
            <a:off x="625644" y="6258814"/>
            <a:ext cx="7872660" cy="526986"/>
            <a:chOff x="625644" y="6258814"/>
            <a:chExt cx="7872660" cy="526986"/>
          </a:xfrm>
        </p:grpSpPr>
        <p:sp>
          <p:nvSpPr>
            <p:cNvPr id="27" name="Pentagon 26"/>
            <p:cNvSpPr/>
            <p:nvPr/>
          </p:nvSpPr>
          <p:spPr>
            <a:xfrm>
              <a:off x="625644" y="6258814"/>
              <a:ext cx="1171071" cy="478874"/>
            </a:xfrm>
            <a:prstGeom prst="homePlate">
              <a:avLst/>
            </a:prstGeom>
            <a:solidFill>
              <a:srgbClr val="C0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 baseline="-25000" dirty="0" smtClean="0"/>
                <a:t>OUTLINE</a:t>
              </a:r>
              <a:endParaRPr lang="en-US" sz="2400" b="1" baseline="-25000" dirty="0"/>
            </a:p>
          </p:txBody>
        </p:sp>
        <p:sp>
          <p:nvSpPr>
            <p:cNvPr id="28" name="Pentagon 27"/>
            <p:cNvSpPr/>
            <p:nvPr/>
          </p:nvSpPr>
          <p:spPr>
            <a:xfrm>
              <a:off x="1740565" y="6266830"/>
              <a:ext cx="1171071" cy="478874"/>
            </a:xfrm>
            <a:prstGeom prst="homePlat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aseline="-25000" dirty="0" err="1" smtClean="0"/>
                <a:t>iRAT</a:t>
              </a:r>
              <a:endParaRPr lang="en-US" baseline="-25000" dirty="0"/>
            </a:p>
          </p:txBody>
        </p:sp>
        <p:sp>
          <p:nvSpPr>
            <p:cNvPr id="29" name="Pentagon 28"/>
            <p:cNvSpPr/>
            <p:nvPr/>
          </p:nvSpPr>
          <p:spPr>
            <a:xfrm>
              <a:off x="2859513" y="6278862"/>
              <a:ext cx="1171071" cy="478874"/>
            </a:xfrm>
            <a:prstGeom prst="homePlat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aseline="-25000" dirty="0" err="1" smtClean="0"/>
                <a:t>tRAT</a:t>
              </a:r>
              <a:endParaRPr lang="en-US" baseline="-25000" dirty="0"/>
            </a:p>
          </p:txBody>
        </p:sp>
        <p:sp>
          <p:nvSpPr>
            <p:cNvPr id="30" name="Pentagon 29"/>
            <p:cNvSpPr/>
            <p:nvPr/>
          </p:nvSpPr>
          <p:spPr>
            <a:xfrm>
              <a:off x="3974434" y="6286878"/>
              <a:ext cx="1171071" cy="478874"/>
            </a:xfrm>
            <a:prstGeom prst="homePlat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aseline="-25000" dirty="0" smtClean="0"/>
                <a:t>APPEALS</a:t>
              </a:r>
              <a:endParaRPr lang="en-US" baseline="-25000" dirty="0"/>
            </a:p>
          </p:txBody>
        </p:sp>
        <p:sp>
          <p:nvSpPr>
            <p:cNvPr id="32" name="Pentagon 31"/>
            <p:cNvSpPr/>
            <p:nvPr/>
          </p:nvSpPr>
          <p:spPr>
            <a:xfrm>
              <a:off x="5093365" y="6286878"/>
              <a:ext cx="1171071" cy="478874"/>
            </a:xfrm>
            <a:prstGeom prst="homePlat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aseline="-25000" dirty="0" smtClean="0"/>
                <a:t>EXERCISE 1</a:t>
              </a:r>
              <a:endParaRPr lang="en-US" baseline="-25000" dirty="0"/>
            </a:p>
          </p:txBody>
        </p:sp>
        <p:sp>
          <p:nvSpPr>
            <p:cNvPr id="33" name="Pentagon 32"/>
            <p:cNvSpPr/>
            <p:nvPr/>
          </p:nvSpPr>
          <p:spPr>
            <a:xfrm>
              <a:off x="6212313" y="6298910"/>
              <a:ext cx="1171071" cy="478874"/>
            </a:xfrm>
            <a:prstGeom prst="homePlate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aseline="-25000" dirty="0" smtClean="0"/>
                <a:t>EXERCISE 2</a:t>
              </a:r>
              <a:endParaRPr lang="en-US" baseline="-25000" dirty="0"/>
            </a:p>
          </p:txBody>
        </p:sp>
        <p:sp>
          <p:nvSpPr>
            <p:cNvPr id="34" name="Pentagon 33"/>
            <p:cNvSpPr/>
            <p:nvPr/>
          </p:nvSpPr>
          <p:spPr>
            <a:xfrm>
              <a:off x="7327233" y="6306926"/>
              <a:ext cx="1171071" cy="478874"/>
            </a:xfrm>
            <a:prstGeom prst="homePlat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aseline="-25000" dirty="0" smtClean="0"/>
                <a:t>BREAK</a:t>
              </a:r>
              <a:endParaRPr lang="en-US" baseline="-25000" dirty="0"/>
            </a:p>
          </p:txBody>
        </p:sp>
      </p:grpSp>
      <p:sp>
        <p:nvSpPr>
          <p:cNvPr id="37" name="Pentagon 36"/>
          <p:cNvSpPr/>
          <p:nvPr/>
        </p:nvSpPr>
        <p:spPr>
          <a:xfrm>
            <a:off x="8434151" y="6306926"/>
            <a:ext cx="1171071" cy="478874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aseline="-25000" dirty="0" smtClean="0"/>
              <a:t>EXERCISE </a:t>
            </a:r>
            <a:r>
              <a:rPr lang="en-US" baseline="-25000" dirty="0"/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1175445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BREAK TIME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CA" sz="2800" dirty="0" smtClean="0"/>
              <a:t>TODAY we will </a:t>
            </a:r>
            <a:r>
              <a:rPr lang="en-CA" sz="2800" b="1" dirty="0" smtClean="0">
                <a:solidFill>
                  <a:schemeClr val="accent2"/>
                </a:solidFill>
              </a:rPr>
              <a:t>BREAK for 10 minutes</a:t>
            </a:r>
            <a:endParaRPr lang="en-CA" sz="2800" dirty="0" smtClean="0"/>
          </a:p>
        </p:txBody>
      </p:sp>
      <p:grpSp>
        <p:nvGrpSpPr>
          <p:cNvPr id="15" name="Group 14"/>
          <p:cNvGrpSpPr/>
          <p:nvPr/>
        </p:nvGrpSpPr>
        <p:grpSpPr>
          <a:xfrm>
            <a:off x="625644" y="6258814"/>
            <a:ext cx="7860631" cy="526986"/>
            <a:chOff x="625644" y="6258814"/>
            <a:chExt cx="7860631" cy="526986"/>
          </a:xfrm>
        </p:grpSpPr>
        <p:sp>
          <p:nvSpPr>
            <p:cNvPr id="16" name="Pentagon 15"/>
            <p:cNvSpPr/>
            <p:nvPr/>
          </p:nvSpPr>
          <p:spPr>
            <a:xfrm>
              <a:off x="625644" y="6258814"/>
              <a:ext cx="1171071" cy="478874"/>
            </a:xfrm>
            <a:prstGeom prst="homePlate">
              <a:avLst/>
            </a:prstGeom>
            <a:solidFill>
              <a:srgbClr val="C0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 baseline="-25000" dirty="0" smtClean="0"/>
                <a:t>OUTLINE</a:t>
              </a:r>
              <a:endParaRPr lang="en-US" sz="2400" b="1" baseline="-25000" dirty="0"/>
            </a:p>
          </p:txBody>
        </p:sp>
        <p:sp>
          <p:nvSpPr>
            <p:cNvPr id="17" name="Pentagon 16"/>
            <p:cNvSpPr/>
            <p:nvPr/>
          </p:nvSpPr>
          <p:spPr>
            <a:xfrm>
              <a:off x="1740565" y="6266830"/>
              <a:ext cx="1171071" cy="478874"/>
            </a:xfrm>
            <a:prstGeom prst="homePlat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aseline="-25000" dirty="0" err="1" smtClean="0"/>
                <a:t>iRAT</a:t>
              </a:r>
              <a:endParaRPr lang="en-US" baseline="-25000" dirty="0"/>
            </a:p>
          </p:txBody>
        </p:sp>
        <p:sp>
          <p:nvSpPr>
            <p:cNvPr id="18" name="Pentagon 17"/>
            <p:cNvSpPr/>
            <p:nvPr/>
          </p:nvSpPr>
          <p:spPr>
            <a:xfrm>
              <a:off x="2859513" y="6278862"/>
              <a:ext cx="1171071" cy="478874"/>
            </a:xfrm>
            <a:prstGeom prst="homePlat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aseline="-25000" dirty="0" err="1" smtClean="0"/>
                <a:t>tRAT</a:t>
              </a:r>
              <a:endParaRPr lang="en-US" baseline="-25000" dirty="0"/>
            </a:p>
          </p:txBody>
        </p:sp>
        <p:sp>
          <p:nvSpPr>
            <p:cNvPr id="19" name="Pentagon 18"/>
            <p:cNvSpPr/>
            <p:nvPr/>
          </p:nvSpPr>
          <p:spPr>
            <a:xfrm>
              <a:off x="3974434" y="6286878"/>
              <a:ext cx="1171071" cy="478874"/>
            </a:xfrm>
            <a:prstGeom prst="homePlat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aseline="-25000" dirty="0" smtClean="0"/>
                <a:t>APPEALS</a:t>
              </a:r>
              <a:endParaRPr lang="en-US" baseline="-25000" dirty="0"/>
            </a:p>
          </p:txBody>
        </p:sp>
        <p:sp>
          <p:nvSpPr>
            <p:cNvPr id="21" name="Pentagon 20"/>
            <p:cNvSpPr/>
            <p:nvPr/>
          </p:nvSpPr>
          <p:spPr>
            <a:xfrm>
              <a:off x="5093365" y="6286878"/>
              <a:ext cx="1171071" cy="478874"/>
            </a:xfrm>
            <a:prstGeom prst="homePlat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aseline="-25000" dirty="0" smtClean="0"/>
                <a:t>EXERCISE 1</a:t>
              </a:r>
              <a:endParaRPr lang="en-US" baseline="-25000" dirty="0"/>
            </a:p>
          </p:txBody>
        </p:sp>
        <p:sp>
          <p:nvSpPr>
            <p:cNvPr id="22" name="Pentagon 21"/>
            <p:cNvSpPr/>
            <p:nvPr/>
          </p:nvSpPr>
          <p:spPr>
            <a:xfrm>
              <a:off x="6212313" y="6298910"/>
              <a:ext cx="1171071" cy="478874"/>
            </a:xfrm>
            <a:prstGeom prst="homePlat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aseline="-25000" dirty="0" smtClean="0"/>
                <a:t>EXERCISE 2</a:t>
              </a:r>
              <a:endParaRPr lang="en-US" baseline="-25000" dirty="0"/>
            </a:p>
          </p:txBody>
        </p:sp>
        <p:sp>
          <p:nvSpPr>
            <p:cNvPr id="23" name="Pentagon 22"/>
            <p:cNvSpPr/>
            <p:nvPr/>
          </p:nvSpPr>
          <p:spPr>
            <a:xfrm>
              <a:off x="7315204" y="6306926"/>
              <a:ext cx="1171071" cy="478874"/>
            </a:xfrm>
            <a:prstGeom prst="homePlate">
              <a:avLst/>
            </a:prstGeom>
            <a:solidFill>
              <a:srgbClr val="FFC000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aseline="-25000" dirty="0" smtClean="0"/>
                <a:t>BREAK</a:t>
              </a:r>
              <a:endParaRPr lang="en-US" baseline="-25000" dirty="0"/>
            </a:p>
          </p:txBody>
        </p:sp>
      </p:grpSp>
      <p:sp>
        <p:nvSpPr>
          <p:cNvPr id="37" name="Pentagon 36"/>
          <p:cNvSpPr/>
          <p:nvPr/>
        </p:nvSpPr>
        <p:spPr>
          <a:xfrm>
            <a:off x="8434151" y="6306926"/>
            <a:ext cx="1171071" cy="478874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aseline="-25000" dirty="0" smtClean="0"/>
              <a:t>EXERCISE </a:t>
            </a:r>
            <a:r>
              <a:rPr lang="en-US" baseline="-25000" dirty="0"/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1170001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799" y="2057402"/>
            <a:ext cx="11057021" cy="449981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 smtClean="0">
                <a:solidFill>
                  <a:schemeClr val="accent2"/>
                </a:solidFill>
              </a:rPr>
              <a:t>TEAM ACTIVITY –SITUATIONAL ANALYSIS (OUR PLAN)</a:t>
            </a:r>
            <a:endParaRPr lang="en-US" dirty="0"/>
          </a:p>
          <a:p>
            <a:pPr marL="457200" indent="-457200">
              <a:buFont typeface="+mj-lt"/>
              <a:buAutoNum type="arabicPeriod"/>
            </a:pPr>
            <a:r>
              <a:rPr lang="en-US" sz="2400" dirty="0" smtClean="0"/>
              <a:t>Discuss the </a:t>
            </a:r>
            <a:r>
              <a:rPr lang="en-US" sz="2400" dirty="0" smtClean="0">
                <a:solidFill>
                  <a:srgbClr val="FFC000"/>
                </a:solidFill>
              </a:rPr>
              <a:t>data</a:t>
            </a:r>
            <a:r>
              <a:rPr lang="en-US" sz="2400" dirty="0" smtClean="0"/>
              <a:t> you have brought today </a:t>
            </a:r>
            <a:r>
              <a:rPr lang="en-US" sz="1800" i="1" dirty="0" smtClean="0"/>
              <a:t>(see exercise sheet in folder)</a:t>
            </a:r>
          </a:p>
          <a:p>
            <a:pPr marL="457200" indent="-457200">
              <a:buFont typeface="+mj-lt"/>
              <a:buAutoNum type="arabicPeriod"/>
            </a:pPr>
            <a:endParaRPr lang="en-US" sz="2400" dirty="0" smtClean="0"/>
          </a:p>
          <a:p>
            <a:pPr marL="457200" indent="-457200">
              <a:buFont typeface="+mj-lt"/>
              <a:buAutoNum type="arabicPeriod"/>
            </a:pPr>
            <a:r>
              <a:rPr lang="en-US" sz="2400" dirty="0" smtClean="0"/>
              <a:t>Determine </a:t>
            </a:r>
            <a:r>
              <a:rPr lang="en-US" sz="2400" dirty="0">
                <a:solidFill>
                  <a:srgbClr val="FFC000"/>
                </a:solidFill>
              </a:rPr>
              <a:t>NEXT STEPS </a:t>
            </a:r>
            <a:r>
              <a:rPr lang="en-US" sz="1800" i="1" dirty="0"/>
              <a:t>(see exercise sheet in folder</a:t>
            </a:r>
            <a:r>
              <a:rPr lang="en-US" sz="1800" i="1" dirty="0" smtClean="0"/>
              <a:t>)</a:t>
            </a:r>
          </a:p>
          <a:p>
            <a:pPr marL="457200" indent="-457200">
              <a:buFont typeface="+mj-lt"/>
              <a:buAutoNum type="arabicPeriod"/>
            </a:pPr>
            <a:endParaRPr lang="en-US" sz="2400" dirty="0"/>
          </a:p>
          <a:p>
            <a:pPr marL="457200" indent="-457200">
              <a:buFont typeface="+mj-lt"/>
              <a:buAutoNum type="arabicPeriod"/>
            </a:pPr>
            <a:r>
              <a:rPr lang="en-US" sz="2400" dirty="0" smtClean="0"/>
              <a:t>EXIT TICKET: 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 smtClean="0"/>
              <a:t>Identify your </a:t>
            </a:r>
            <a:r>
              <a:rPr lang="en-US" dirty="0" smtClean="0">
                <a:solidFill>
                  <a:srgbClr val="FFC000"/>
                </a:solidFill>
              </a:rPr>
              <a:t>BRAND</a:t>
            </a:r>
            <a:r>
              <a:rPr lang="en-US" dirty="0" smtClean="0"/>
              <a:t> </a:t>
            </a:r>
            <a:r>
              <a:rPr lang="en-US" sz="1600" i="1" dirty="0" smtClean="0"/>
              <a:t>(you plan to bring to Nanaimo) along with a brief (one paragraph) description of what the brand is and the benefits it has to offer.</a:t>
            </a:r>
            <a:endParaRPr lang="en-US" dirty="0" smtClean="0"/>
          </a:p>
          <a:p>
            <a:pPr marL="914400" lvl="1" indent="-457200">
              <a:buFont typeface="+mj-lt"/>
              <a:buAutoNum type="arabicPeriod"/>
            </a:pPr>
            <a:r>
              <a:rPr lang="en-US" dirty="0" smtClean="0">
                <a:solidFill>
                  <a:srgbClr val="FFC000"/>
                </a:solidFill>
              </a:rPr>
              <a:t>List </a:t>
            </a:r>
            <a:r>
              <a:rPr lang="en-US" dirty="0" smtClean="0"/>
              <a:t>your </a:t>
            </a:r>
            <a:r>
              <a:rPr lang="en-US" dirty="0" smtClean="0">
                <a:solidFill>
                  <a:srgbClr val="FFC000"/>
                </a:solidFill>
              </a:rPr>
              <a:t>NEXT STEPS </a:t>
            </a:r>
            <a:r>
              <a:rPr lang="en-US" sz="1600" i="1" dirty="0" smtClean="0"/>
              <a:t>(as an </a:t>
            </a:r>
            <a:r>
              <a:rPr lang="en-US" sz="1600" i="1" dirty="0" smtClean="0">
                <a:solidFill>
                  <a:srgbClr val="FFC000"/>
                </a:solidFill>
              </a:rPr>
              <a:t>action plan</a:t>
            </a:r>
            <a:r>
              <a:rPr lang="en-US" sz="1600" i="1" dirty="0" smtClean="0"/>
              <a:t>) that you will complete before next class…your instructor needs to see and concur that your action plan is adequate to be able to EXIT.</a:t>
            </a:r>
            <a:endParaRPr lang="en-US" sz="1600" i="1" dirty="0"/>
          </a:p>
        </p:txBody>
      </p:sp>
      <p:sp>
        <p:nvSpPr>
          <p:cNvPr id="27" name="Title 1"/>
          <p:cNvSpPr txBox="1">
            <a:spLocks/>
          </p:cNvSpPr>
          <p:nvPr/>
        </p:nvSpPr>
        <p:spPr>
          <a:xfrm>
            <a:off x="2492548" y="752342"/>
            <a:ext cx="8610600" cy="129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20000"/>
          </a:bodyPr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MODULE SIX</a:t>
            </a:r>
            <a:br>
              <a:rPr lang="en-US" dirty="0" smtClean="0"/>
            </a:br>
            <a:r>
              <a:rPr lang="en-US" dirty="0" smtClean="0"/>
              <a:t>EXERCISE 3 – situational analysis – building our plan</a:t>
            </a:r>
            <a:endParaRPr lang="en-US" dirty="0"/>
          </a:p>
        </p:txBody>
      </p:sp>
      <p:grpSp>
        <p:nvGrpSpPr>
          <p:cNvPr id="39" name="Group 38"/>
          <p:cNvGrpSpPr/>
          <p:nvPr/>
        </p:nvGrpSpPr>
        <p:grpSpPr>
          <a:xfrm>
            <a:off x="625644" y="6258814"/>
            <a:ext cx="8983590" cy="526986"/>
            <a:chOff x="625644" y="6258814"/>
            <a:chExt cx="8983590" cy="526986"/>
          </a:xfrm>
        </p:grpSpPr>
        <p:sp>
          <p:nvSpPr>
            <p:cNvPr id="40" name="Pentagon 39"/>
            <p:cNvSpPr/>
            <p:nvPr/>
          </p:nvSpPr>
          <p:spPr>
            <a:xfrm>
              <a:off x="625644" y="6258814"/>
              <a:ext cx="1171071" cy="478874"/>
            </a:xfrm>
            <a:prstGeom prst="homePlate">
              <a:avLst/>
            </a:prstGeom>
            <a:solidFill>
              <a:srgbClr val="C0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 baseline="-25000" dirty="0" smtClean="0"/>
                <a:t>OUTLINE</a:t>
              </a:r>
              <a:endParaRPr lang="en-US" sz="2400" b="1" baseline="-25000" dirty="0"/>
            </a:p>
          </p:txBody>
        </p:sp>
        <p:sp>
          <p:nvSpPr>
            <p:cNvPr id="41" name="Pentagon 40"/>
            <p:cNvSpPr/>
            <p:nvPr/>
          </p:nvSpPr>
          <p:spPr>
            <a:xfrm>
              <a:off x="1740565" y="6266830"/>
              <a:ext cx="1171071" cy="478874"/>
            </a:xfrm>
            <a:prstGeom prst="homePlat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aseline="-25000" dirty="0" err="1" smtClean="0"/>
                <a:t>iRAT</a:t>
              </a:r>
              <a:endParaRPr lang="en-US" baseline="-25000" dirty="0"/>
            </a:p>
          </p:txBody>
        </p:sp>
        <p:sp>
          <p:nvSpPr>
            <p:cNvPr id="42" name="Pentagon 41"/>
            <p:cNvSpPr/>
            <p:nvPr/>
          </p:nvSpPr>
          <p:spPr>
            <a:xfrm>
              <a:off x="2859513" y="6278862"/>
              <a:ext cx="1171071" cy="478874"/>
            </a:xfrm>
            <a:prstGeom prst="homePlat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aseline="-25000" dirty="0" err="1" smtClean="0"/>
                <a:t>tRAT</a:t>
              </a:r>
              <a:endParaRPr lang="en-US" baseline="-25000" dirty="0"/>
            </a:p>
          </p:txBody>
        </p:sp>
        <p:sp>
          <p:nvSpPr>
            <p:cNvPr id="43" name="Pentagon 42"/>
            <p:cNvSpPr/>
            <p:nvPr/>
          </p:nvSpPr>
          <p:spPr>
            <a:xfrm>
              <a:off x="3974434" y="6286878"/>
              <a:ext cx="1171071" cy="478874"/>
            </a:xfrm>
            <a:prstGeom prst="homePlat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aseline="-25000" dirty="0" smtClean="0"/>
                <a:t>APPEALS</a:t>
              </a:r>
              <a:endParaRPr lang="en-US" baseline="-25000" dirty="0"/>
            </a:p>
          </p:txBody>
        </p:sp>
        <p:sp>
          <p:nvSpPr>
            <p:cNvPr id="45" name="Pentagon 44"/>
            <p:cNvSpPr/>
            <p:nvPr/>
          </p:nvSpPr>
          <p:spPr>
            <a:xfrm>
              <a:off x="5093365" y="6286878"/>
              <a:ext cx="1171071" cy="478874"/>
            </a:xfrm>
            <a:prstGeom prst="homePlat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aseline="-25000" dirty="0" smtClean="0"/>
                <a:t>EXERCISE 1</a:t>
              </a:r>
              <a:endParaRPr lang="en-US" baseline="-25000" dirty="0"/>
            </a:p>
          </p:txBody>
        </p:sp>
        <p:sp>
          <p:nvSpPr>
            <p:cNvPr id="46" name="Pentagon 45"/>
            <p:cNvSpPr/>
            <p:nvPr/>
          </p:nvSpPr>
          <p:spPr>
            <a:xfrm>
              <a:off x="8438163" y="6298910"/>
              <a:ext cx="1171071" cy="478874"/>
            </a:xfrm>
            <a:prstGeom prst="homePlate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aseline="-25000" dirty="0" smtClean="0"/>
                <a:t>EXERCISE 3</a:t>
              </a:r>
              <a:endParaRPr lang="en-US" baseline="-25000" dirty="0"/>
            </a:p>
          </p:txBody>
        </p:sp>
        <p:sp>
          <p:nvSpPr>
            <p:cNvPr id="47" name="Pentagon 46"/>
            <p:cNvSpPr/>
            <p:nvPr/>
          </p:nvSpPr>
          <p:spPr>
            <a:xfrm>
              <a:off x="7230983" y="6306926"/>
              <a:ext cx="1171071" cy="478874"/>
            </a:xfrm>
            <a:prstGeom prst="homePlat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aseline="-25000" dirty="0" smtClean="0"/>
                <a:t>BREAK</a:t>
              </a:r>
              <a:endParaRPr lang="en-US" baseline="-25000" dirty="0"/>
            </a:p>
          </p:txBody>
        </p:sp>
      </p:grpSp>
      <p:sp>
        <p:nvSpPr>
          <p:cNvPr id="50" name="Pentagon 49"/>
          <p:cNvSpPr/>
          <p:nvPr/>
        </p:nvSpPr>
        <p:spPr>
          <a:xfrm>
            <a:off x="6148148" y="6306926"/>
            <a:ext cx="1171071" cy="478874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aseline="-25000" dirty="0" smtClean="0"/>
              <a:t>EXERCISE 2</a:t>
            </a:r>
            <a:endParaRPr lang="en-US" baseline="-25000" dirty="0"/>
          </a:p>
        </p:txBody>
      </p:sp>
    </p:spTree>
    <p:extLst>
      <p:ext uri="{BB962C8B-B14F-4D97-AF65-F5344CB8AC3E}">
        <p14:creationId xmlns:p14="http://schemas.microsoft.com/office/powerpoint/2010/main" val="33435019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CA" dirty="0" smtClean="0"/>
              <a:t>MODULE three</a:t>
            </a:r>
            <a:br>
              <a:rPr lang="en-CA" dirty="0" smtClean="0"/>
            </a:br>
            <a:r>
              <a:rPr lang="en-CA" sz="3100" i="1" dirty="0" smtClean="0"/>
              <a:t>Marketing mix, Mktg. Environment and Mktg. Info…building a </a:t>
            </a:r>
            <a:r>
              <a:rPr lang="en-CA" sz="3100" i="1" dirty="0" smtClean="0">
                <a:solidFill>
                  <a:schemeClr val="accent2"/>
                </a:solidFill>
              </a:rPr>
              <a:t>situational analysis</a:t>
            </a:r>
            <a:endParaRPr lang="en-CA" i="1" dirty="0">
              <a:solidFill>
                <a:schemeClr val="accent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CA" dirty="0" err="1" smtClean="0"/>
              <a:t>iRAT</a:t>
            </a:r>
            <a:endParaRPr lang="en-CA" dirty="0" smtClean="0"/>
          </a:p>
          <a:p>
            <a:r>
              <a:rPr lang="en-CA" dirty="0" err="1" smtClean="0"/>
              <a:t>tRAT</a:t>
            </a:r>
            <a:endParaRPr lang="en-CA" dirty="0" smtClean="0"/>
          </a:p>
          <a:p>
            <a:r>
              <a:rPr lang="en-CA" dirty="0" smtClean="0"/>
              <a:t>Write Appeals</a:t>
            </a:r>
          </a:p>
          <a:p>
            <a:r>
              <a:rPr lang="en-CA" dirty="0" smtClean="0"/>
              <a:t>Debrief and questions</a:t>
            </a:r>
          </a:p>
          <a:p>
            <a:r>
              <a:rPr lang="en-CA" dirty="0" smtClean="0"/>
              <a:t>Team Exercise 1 of 3 – Sit. Analysis – Questions to Ask</a:t>
            </a:r>
          </a:p>
          <a:p>
            <a:r>
              <a:rPr lang="en-CA" dirty="0" smtClean="0"/>
              <a:t>Team Exercise 2 of 3 – BEST SAMPLE PLAN</a:t>
            </a:r>
          </a:p>
          <a:p>
            <a:r>
              <a:rPr lang="en-CA" dirty="0"/>
              <a:t>BREAK </a:t>
            </a:r>
            <a:endParaRPr lang="en-CA" sz="1700" dirty="0"/>
          </a:p>
          <a:p>
            <a:r>
              <a:rPr lang="en-US" dirty="0" smtClean="0"/>
              <a:t>Team Exercise 3 of 3 – Sit. Analysis – Building Our Plan and </a:t>
            </a:r>
            <a:r>
              <a:rPr lang="en-US" b="1" dirty="0" smtClean="0">
                <a:solidFill>
                  <a:srgbClr val="FFC000"/>
                </a:solidFill>
              </a:rPr>
              <a:t>EXIT TICKET</a:t>
            </a:r>
          </a:p>
        </p:txBody>
      </p:sp>
      <p:grpSp>
        <p:nvGrpSpPr>
          <p:cNvPr id="23" name="Group 22"/>
          <p:cNvGrpSpPr/>
          <p:nvPr/>
        </p:nvGrpSpPr>
        <p:grpSpPr>
          <a:xfrm>
            <a:off x="625644" y="6258814"/>
            <a:ext cx="7860631" cy="526986"/>
            <a:chOff x="625644" y="6258814"/>
            <a:chExt cx="7860631" cy="526986"/>
          </a:xfrm>
        </p:grpSpPr>
        <p:sp>
          <p:nvSpPr>
            <p:cNvPr id="5" name="Pentagon 4"/>
            <p:cNvSpPr/>
            <p:nvPr/>
          </p:nvSpPr>
          <p:spPr>
            <a:xfrm>
              <a:off x="625644" y="6258814"/>
              <a:ext cx="1171071" cy="478874"/>
            </a:xfrm>
            <a:prstGeom prst="homePlate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 baseline="-25000" dirty="0" smtClean="0"/>
                <a:t>OUTLINE</a:t>
              </a:r>
              <a:endParaRPr lang="en-US" sz="2400" b="1" baseline="-25000" dirty="0"/>
            </a:p>
          </p:txBody>
        </p:sp>
        <p:sp>
          <p:nvSpPr>
            <p:cNvPr id="6" name="Pentagon 5"/>
            <p:cNvSpPr/>
            <p:nvPr/>
          </p:nvSpPr>
          <p:spPr>
            <a:xfrm>
              <a:off x="1740565" y="6266830"/>
              <a:ext cx="1171071" cy="478874"/>
            </a:xfrm>
            <a:prstGeom prst="homePlat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aseline="-25000" dirty="0" err="1" smtClean="0"/>
                <a:t>iRAT</a:t>
              </a:r>
              <a:endParaRPr lang="en-US" baseline="-25000" dirty="0"/>
            </a:p>
          </p:txBody>
        </p:sp>
        <p:sp>
          <p:nvSpPr>
            <p:cNvPr id="15" name="Pentagon 14"/>
            <p:cNvSpPr/>
            <p:nvPr/>
          </p:nvSpPr>
          <p:spPr>
            <a:xfrm>
              <a:off x="2859513" y="6278862"/>
              <a:ext cx="1171071" cy="478874"/>
            </a:xfrm>
            <a:prstGeom prst="homePlat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aseline="-25000" dirty="0" err="1" smtClean="0"/>
                <a:t>tRAT</a:t>
              </a:r>
              <a:endParaRPr lang="en-US" baseline="-25000" dirty="0"/>
            </a:p>
          </p:txBody>
        </p:sp>
        <p:sp>
          <p:nvSpPr>
            <p:cNvPr id="16" name="Pentagon 15"/>
            <p:cNvSpPr/>
            <p:nvPr/>
          </p:nvSpPr>
          <p:spPr>
            <a:xfrm>
              <a:off x="3974434" y="6286878"/>
              <a:ext cx="1171071" cy="478874"/>
            </a:xfrm>
            <a:prstGeom prst="homePlat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aseline="-25000" dirty="0" smtClean="0"/>
                <a:t>APPEALS</a:t>
              </a:r>
              <a:endParaRPr lang="en-US" baseline="-25000" dirty="0"/>
            </a:p>
          </p:txBody>
        </p:sp>
        <p:sp>
          <p:nvSpPr>
            <p:cNvPr id="18" name="Pentagon 17"/>
            <p:cNvSpPr/>
            <p:nvPr/>
          </p:nvSpPr>
          <p:spPr>
            <a:xfrm>
              <a:off x="5093365" y="6286878"/>
              <a:ext cx="1171071" cy="478874"/>
            </a:xfrm>
            <a:prstGeom prst="homePlat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aseline="-25000" dirty="0" smtClean="0"/>
                <a:t>EXERCISE 1</a:t>
              </a:r>
              <a:endParaRPr lang="en-US" baseline="-25000" dirty="0"/>
            </a:p>
          </p:txBody>
        </p:sp>
        <p:sp>
          <p:nvSpPr>
            <p:cNvPr id="19" name="Pentagon 18"/>
            <p:cNvSpPr/>
            <p:nvPr/>
          </p:nvSpPr>
          <p:spPr>
            <a:xfrm>
              <a:off x="6212313" y="6298910"/>
              <a:ext cx="1171071" cy="478874"/>
            </a:xfrm>
            <a:prstGeom prst="homePlat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aseline="-25000" dirty="0" smtClean="0"/>
                <a:t>EXERCISE 2</a:t>
              </a:r>
              <a:endParaRPr lang="en-US" baseline="-25000" dirty="0"/>
            </a:p>
          </p:txBody>
        </p:sp>
        <p:sp>
          <p:nvSpPr>
            <p:cNvPr id="20" name="Pentagon 19"/>
            <p:cNvSpPr/>
            <p:nvPr/>
          </p:nvSpPr>
          <p:spPr>
            <a:xfrm>
              <a:off x="7315204" y="6306926"/>
              <a:ext cx="1171071" cy="478874"/>
            </a:xfrm>
            <a:prstGeom prst="homePlat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aseline="-25000" dirty="0" smtClean="0"/>
                <a:t>BREAK</a:t>
              </a:r>
              <a:endParaRPr lang="en-US" baseline="-25000" dirty="0"/>
            </a:p>
          </p:txBody>
        </p:sp>
      </p:grpSp>
      <p:sp>
        <p:nvSpPr>
          <p:cNvPr id="24" name="Pentagon 23"/>
          <p:cNvSpPr/>
          <p:nvPr/>
        </p:nvSpPr>
        <p:spPr>
          <a:xfrm>
            <a:off x="8434151" y="6318958"/>
            <a:ext cx="1171071" cy="478874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aseline="-25000" dirty="0" smtClean="0"/>
              <a:t>EXERCISE 3</a:t>
            </a:r>
            <a:endParaRPr lang="en-US" baseline="-25000" dirty="0"/>
          </a:p>
        </p:txBody>
      </p:sp>
    </p:spTree>
    <p:extLst>
      <p:ext uri="{BB962C8B-B14F-4D97-AF65-F5344CB8AC3E}">
        <p14:creationId xmlns:p14="http://schemas.microsoft.com/office/powerpoint/2010/main" val="899630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i</a:t>
            </a:r>
            <a:r>
              <a:rPr lang="en-US" dirty="0" smtClean="0"/>
              <a:t>-RAT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You will have </a:t>
            </a:r>
            <a:r>
              <a:rPr lang="en-US" dirty="0" smtClean="0">
                <a:solidFill>
                  <a:schemeClr val="accent2"/>
                </a:solidFill>
              </a:rPr>
              <a:t>8 minutes </a:t>
            </a:r>
            <a:r>
              <a:rPr lang="en-US" dirty="0" smtClean="0"/>
              <a:t>to complete the 10 question individual Readiness Assessment Test</a:t>
            </a:r>
            <a:endParaRPr lang="en-US" dirty="0"/>
          </a:p>
        </p:txBody>
      </p:sp>
      <p:grpSp>
        <p:nvGrpSpPr>
          <p:cNvPr id="15" name="Group 14"/>
          <p:cNvGrpSpPr/>
          <p:nvPr/>
        </p:nvGrpSpPr>
        <p:grpSpPr>
          <a:xfrm>
            <a:off x="625644" y="6258814"/>
            <a:ext cx="7872663" cy="526986"/>
            <a:chOff x="625644" y="6258814"/>
            <a:chExt cx="7872663" cy="526986"/>
          </a:xfrm>
        </p:grpSpPr>
        <p:sp>
          <p:nvSpPr>
            <p:cNvPr id="16" name="Pentagon 15"/>
            <p:cNvSpPr/>
            <p:nvPr/>
          </p:nvSpPr>
          <p:spPr>
            <a:xfrm>
              <a:off x="625644" y="6258814"/>
              <a:ext cx="1171071" cy="478874"/>
            </a:xfrm>
            <a:prstGeom prst="homePlate">
              <a:avLst/>
            </a:prstGeom>
            <a:solidFill>
              <a:srgbClr val="C0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 baseline="-25000" dirty="0" smtClean="0"/>
                <a:t>OUTLINE</a:t>
              </a:r>
              <a:endParaRPr lang="en-US" sz="2400" b="1" baseline="-25000" dirty="0"/>
            </a:p>
          </p:txBody>
        </p:sp>
        <p:sp>
          <p:nvSpPr>
            <p:cNvPr id="17" name="Pentagon 16"/>
            <p:cNvSpPr/>
            <p:nvPr/>
          </p:nvSpPr>
          <p:spPr>
            <a:xfrm>
              <a:off x="1740565" y="6266830"/>
              <a:ext cx="1171071" cy="478874"/>
            </a:xfrm>
            <a:prstGeom prst="homePlate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aseline="-25000" dirty="0" err="1" smtClean="0"/>
                <a:t>iRAT</a:t>
              </a:r>
              <a:endParaRPr lang="en-US" baseline="-25000" dirty="0"/>
            </a:p>
          </p:txBody>
        </p:sp>
        <p:sp>
          <p:nvSpPr>
            <p:cNvPr id="18" name="Pentagon 17"/>
            <p:cNvSpPr/>
            <p:nvPr/>
          </p:nvSpPr>
          <p:spPr>
            <a:xfrm>
              <a:off x="2859513" y="6278862"/>
              <a:ext cx="1171071" cy="478874"/>
            </a:xfrm>
            <a:prstGeom prst="homePlat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aseline="-25000" dirty="0" err="1" smtClean="0"/>
                <a:t>tRAT</a:t>
              </a:r>
              <a:endParaRPr lang="en-US" baseline="-25000" dirty="0"/>
            </a:p>
          </p:txBody>
        </p:sp>
        <p:sp>
          <p:nvSpPr>
            <p:cNvPr id="19" name="Pentagon 18"/>
            <p:cNvSpPr/>
            <p:nvPr/>
          </p:nvSpPr>
          <p:spPr>
            <a:xfrm>
              <a:off x="3974434" y="6286878"/>
              <a:ext cx="1171071" cy="478874"/>
            </a:xfrm>
            <a:prstGeom prst="homePlat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aseline="-25000" dirty="0" smtClean="0"/>
                <a:t>APPEALS</a:t>
              </a:r>
              <a:endParaRPr lang="en-US" baseline="-25000" dirty="0"/>
            </a:p>
          </p:txBody>
        </p:sp>
        <p:sp>
          <p:nvSpPr>
            <p:cNvPr id="21" name="Pentagon 20"/>
            <p:cNvSpPr/>
            <p:nvPr/>
          </p:nvSpPr>
          <p:spPr>
            <a:xfrm>
              <a:off x="5093365" y="6286878"/>
              <a:ext cx="1171071" cy="478874"/>
            </a:xfrm>
            <a:prstGeom prst="homePlat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aseline="-25000" dirty="0" smtClean="0"/>
                <a:t>EXERCISE 1</a:t>
              </a:r>
              <a:endParaRPr lang="en-US" baseline="-25000" dirty="0"/>
            </a:p>
          </p:txBody>
        </p:sp>
        <p:sp>
          <p:nvSpPr>
            <p:cNvPr id="22" name="Pentagon 21"/>
            <p:cNvSpPr/>
            <p:nvPr/>
          </p:nvSpPr>
          <p:spPr>
            <a:xfrm>
              <a:off x="6212313" y="6298910"/>
              <a:ext cx="1171071" cy="478874"/>
            </a:xfrm>
            <a:prstGeom prst="homePlat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aseline="-25000" dirty="0" smtClean="0"/>
                <a:t>EXERCISE 2</a:t>
              </a:r>
              <a:endParaRPr lang="en-US" baseline="-25000" dirty="0"/>
            </a:p>
          </p:txBody>
        </p:sp>
        <p:sp>
          <p:nvSpPr>
            <p:cNvPr id="23" name="Pentagon 22"/>
            <p:cNvSpPr/>
            <p:nvPr/>
          </p:nvSpPr>
          <p:spPr>
            <a:xfrm>
              <a:off x="7327236" y="6306926"/>
              <a:ext cx="1171071" cy="478874"/>
            </a:xfrm>
            <a:prstGeom prst="homePlat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aseline="-25000" dirty="0" smtClean="0"/>
                <a:t>BREAK</a:t>
              </a:r>
              <a:endParaRPr lang="en-US" baseline="-25000" dirty="0"/>
            </a:p>
          </p:txBody>
        </p:sp>
      </p:grpSp>
      <p:sp>
        <p:nvSpPr>
          <p:cNvPr id="26" name="Pentagon 25"/>
          <p:cNvSpPr/>
          <p:nvPr/>
        </p:nvSpPr>
        <p:spPr>
          <a:xfrm>
            <a:off x="8434151" y="6306926"/>
            <a:ext cx="1171071" cy="478874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aseline="-25000" dirty="0" smtClean="0"/>
              <a:t>EXERCISE 3</a:t>
            </a:r>
            <a:endParaRPr lang="en-US" baseline="-25000" dirty="0"/>
          </a:p>
        </p:txBody>
      </p:sp>
    </p:spTree>
    <p:extLst>
      <p:ext uri="{BB962C8B-B14F-4D97-AF65-F5344CB8AC3E}">
        <p14:creationId xmlns:p14="http://schemas.microsoft.com/office/powerpoint/2010/main" val="2690026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err="1" smtClean="0"/>
              <a:t>i</a:t>
            </a:r>
            <a:r>
              <a:rPr lang="en-CA" dirty="0" smtClean="0"/>
              <a:t>-RAT</a:t>
            </a:r>
            <a:endParaRPr lang="en-CA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676264" y="2766820"/>
            <a:ext cx="10820400" cy="21161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CA" sz="13800" b="1" dirty="0" smtClean="0"/>
              <a:t>8:00</a:t>
            </a:r>
            <a:endParaRPr lang="en-CA" sz="13800" b="1" dirty="0"/>
          </a:p>
        </p:txBody>
      </p:sp>
      <p:grpSp>
        <p:nvGrpSpPr>
          <p:cNvPr id="26" name="Group 25"/>
          <p:cNvGrpSpPr/>
          <p:nvPr/>
        </p:nvGrpSpPr>
        <p:grpSpPr>
          <a:xfrm>
            <a:off x="625644" y="6258814"/>
            <a:ext cx="7920785" cy="526986"/>
            <a:chOff x="625644" y="6258814"/>
            <a:chExt cx="7920785" cy="526986"/>
          </a:xfrm>
        </p:grpSpPr>
        <p:sp>
          <p:nvSpPr>
            <p:cNvPr id="27" name="Pentagon 26"/>
            <p:cNvSpPr/>
            <p:nvPr/>
          </p:nvSpPr>
          <p:spPr>
            <a:xfrm>
              <a:off x="625644" y="6258814"/>
              <a:ext cx="1171071" cy="478874"/>
            </a:xfrm>
            <a:prstGeom prst="homePlate">
              <a:avLst/>
            </a:prstGeom>
            <a:solidFill>
              <a:srgbClr val="C0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 baseline="-25000" dirty="0" smtClean="0"/>
                <a:t>OUTLINE</a:t>
              </a:r>
              <a:endParaRPr lang="en-US" sz="2400" b="1" baseline="-25000" dirty="0"/>
            </a:p>
          </p:txBody>
        </p:sp>
        <p:sp>
          <p:nvSpPr>
            <p:cNvPr id="28" name="Pentagon 27"/>
            <p:cNvSpPr/>
            <p:nvPr/>
          </p:nvSpPr>
          <p:spPr>
            <a:xfrm>
              <a:off x="1740565" y="6266830"/>
              <a:ext cx="1171071" cy="478874"/>
            </a:xfrm>
            <a:prstGeom prst="homePlate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aseline="-25000" dirty="0" err="1" smtClean="0"/>
                <a:t>iRAT</a:t>
              </a:r>
              <a:endParaRPr lang="en-US" baseline="-25000" dirty="0"/>
            </a:p>
          </p:txBody>
        </p:sp>
        <p:sp>
          <p:nvSpPr>
            <p:cNvPr id="29" name="Pentagon 28"/>
            <p:cNvSpPr/>
            <p:nvPr/>
          </p:nvSpPr>
          <p:spPr>
            <a:xfrm>
              <a:off x="2859513" y="6278862"/>
              <a:ext cx="1171071" cy="478874"/>
            </a:xfrm>
            <a:prstGeom prst="homePlat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aseline="-25000" dirty="0" err="1" smtClean="0"/>
                <a:t>tRAT</a:t>
              </a:r>
              <a:endParaRPr lang="en-US" baseline="-25000" dirty="0"/>
            </a:p>
          </p:txBody>
        </p:sp>
        <p:sp>
          <p:nvSpPr>
            <p:cNvPr id="30" name="Pentagon 29"/>
            <p:cNvSpPr/>
            <p:nvPr/>
          </p:nvSpPr>
          <p:spPr>
            <a:xfrm>
              <a:off x="3974434" y="6286878"/>
              <a:ext cx="1171071" cy="478874"/>
            </a:xfrm>
            <a:prstGeom prst="homePlat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aseline="-25000" dirty="0" smtClean="0"/>
                <a:t>APPEALS</a:t>
              </a:r>
              <a:endParaRPr lang="en-US" baseline="-25000" dirty="0"/>
            </a:p>
          </p:txBody>
        </p:sp>
        <p:sp>
          <p:nvSpPr>
            <p:cNvPr id="43" name="Pentagon 42"/>
            <p:cNvSpPr/>
            <p:nvPr/>
          </p:nvSpPr>
          <p:spPr>
            <a:xfrm>
              <a:off x="5093365" y="6286878"/>
              <a:ext cx="1171071" cy="478874"/>
            </a:xfrm>
            <a:prstGeom prst="homePlat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aseline="-25000" dirty="0" smtClean="0"/>
                <a:t>EXERCISE 1</a:t>
              </a:r>
              <a:endParaRPr lang="en-US" baseline="-25000" dirty="0"/>
            </a:p>
          </p:txBody>
        </p:sp>
        <p:sp>
          <p:nvSpPr>
            <p:cNvPr id="44" name="Pentagon 43"/>
            <p:cNvSpPr/>
            <p:nvPr/>
          </p:nvSpPr>
          <p:spPr>
            <a:xfrm>
              <a:off x="6212313" y="6298910"/>
              <a:ext cx="1171071" cy="478874"/>
            </a:xfrm>
            <a:prstGeom prst="homePlat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aseline="-25000" dirty="0" smtClean="0"/>
                <a:t>EXERCISE 2</a:t>
              </a:r>
              <a:endParaRPr lang="en-US" baseline="-25000" dirty="0"/>
            </a:p>
          </p:txBody>
        </p:sp>
        <p:sp>
          <p:nvSpPr>
            <p:cNvPr id="45" name="Pentagon 44"/>
            <p:cNvSpPr/>
            <p:nvPr/>
          </p:nvSpPr>
          <p:spPr>
            <a:xfrm>
              <a:off x="7375358" y="6306926"/>
              <a:ext cx="1171071" cy="478874"/>
            </a:xfrm>
            <a:prstGeom prst="homePlat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aseline="-25000" dirty="0" smtClean="0"/>
                <a:t>BREAK</a:t>
              </a:r>
              <a:endParaRPr lang="en-US" baseline="-25000" dirty="0"/>
            </a:p>
          </p:txBody>
        </p:sp>
      </p:grpSp>
      <p:sp>
        <p:nvSpPr>
          <p:cNvPr id="48" name="Pentagon 47"/>
          <p:cNvSpPr/>
          <p:nvPr/>
        </p:nvSpPr>
        <p:spPr>
          <a:xfrm>
            <a:off x="8434151" y="6306926"/>
            <a:ext cx="1171071" cy="478874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aseline="-25000" dirty="0" smtClean="0"/>
              <a:t>EXERCISE 3</a:t>
            </a:r>
            <a:endParaRPr lang="en-US" baseline="-25000" dirty="0"/>
          </a:p>
        </p:txBody>
      </p:sp>
    </p:spTree>
    <p:extLst>
      <p:ext uri="{BB962C8B-B14F-4D97-AF65-F5344CB8AC3E}">
        <p14:creationId xmlns:p14="http://schemas.microsoft.com/office/powerpoint/2010/main" val="33780630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err="1" smtClean="0"/>
              <a:t>i</a:t>
            </a:r>
            <a:r>
              <a:rPr lang="en-CA" dirty="0" smtClean="0"/>
              <a:t>-RAT</a:t>
            </a:r>
            <a:endParaRPr lang="en-CA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676264" y="2766820"/>
            <a:ext cx="10820400" cy="21161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CA" sz="13800" b="1" dirty="0" smtClean="0"/>
              <a:t>7:00</a:t>
            </a:r>
            <a:endParaRPr lang="en-CA" sz="13800" b="1" dirty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708906" y="2740917"/>
            <a:ext cx="10820400" cy="21161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CA" sz="13800" b="1" dirty="0" smtClean="0"/>
              <a:t>6:30</a:t>
            </a:r>
            <a:endParaRPr lang="en-CA" sz="13800" b="1" dirty="0"/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681032" y="2592417"/>
            <a:ext cx="10820400" cy="21161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CA" sz="13800" b="1" dirty="0" smtClean="0"/>
              <a:t>6:00</a:t>
            </a:r>
            <a:endParaRPr lang="en-CA" sz="13800" b="1" dirty="0"/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708906" y="2635981"/>
            <a:ext cx="10820400" cy="21161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CA" sz="13800" b="1" dirty="0" smtClean="0"/>
              <a:t>5:30</a:t>
            </a:r>
            <a:endParaRPr lang="en-CA" sz="13800" b="1" dirty="0"/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695320" y="2667366"/>
            <a:ext cx="10820400" cy="21161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CA" sz="13800" b="1" dirty="0" smtClean="0"/>
              <a:t>5:00</a:t>
            </a:r>
            <a:endParaRPr lang="en-CA" sz="13800" b="1" dirty="0"/>
          </a:p>
        </p:txBody>
      </p:sp>
      <p:sp>
        <p:nvSpPr>
          <p:cNvPr id="10" name="Content Placeholder 2"/>
          <p:cNvSpPr txBox="1">
            <a:spLocks/>
          </p:cNvSpPr>
          <p:nvPr/>
        </p:nvSpPr>
        <p:spPr>
          <a:xfrm>
            <a:off x="678926" y="2576020"/>
            <a:ext cx="10820400" cy="21161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CA" sz="13800" b="1" dirty="0" smtClean="0"/>
              <a:t>4:30</a:t>
            </a:r>
            <a:endParaRPr lang="en-CA" sz="13800" b="1" dirty="0"/>
          </a:p>
        </p:txBody>
      </p:sp>
      <p:sp>
        <p:nvSpPr>
          <p:cNvPr id="11" name="Content Placeholder 2"/>
          <p:cNvSpPr txBox="1">
            <a:spLocks/>
          </p:cNvSpPr>
          <p:nvPr/>
        </p:nvSpPr>
        <p:spPr>
          <a:xfrm>
            <a:off x="695320" y="2591716"/>
            <a:ext cx="10820400" cy="21161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CA" sz="13800" b="1" dirty="0" smtClean="0"/>
              <a:t>4:00</a:t>
            </a:r>
            <a:endParaRPr lang="en-CA" sz="13800" b="1" dirty="0"/>
          </a:p>
        </p:txBody>
      </p:sp>
      <p:sp>
        <p:nvSpPr>
          <p:cNvPr id="12" name="Content Placeholder 2"/>
          <p:cNvSpPr txBox="1">
            <a:spLocks/>
          </p:cNvSpPr>
          <p:nvPr/>
        </p:nvSpPr>
        <p:spPr>
          <a:xfrm>
            <a:off x="723896" y="2680252"/>
            <a:ext cx="10820400" cy="21161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CA" sz="13800" b="1" dirty="0" smtClean="0"/>
              <a:t>3:30</a:t>
            </a:r>
            <a:endParaRPr lang="en-CA" sz="13800" b="1" dirty="0"/>
          </a:p>
        </p:txBody>
      </p:sp>
      <p:sp>
        <p:nvSpPr>
          <p:cNvPr id="13" name="Content Placeholder 2"/>
          <p:cNvSpPr txBox="1">
            <a:spLocks/>
          </p:cNvSpPr>
          <p:nvPr/>
        </p:nvSpPr>
        <p:spPr>
          <a:xfrm>
            <a:off x="708906" y="2666668"/>
            <a:ext cx="10820400" cy="21161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CA" sz="13800" b="1" dirty="0" smtClean="0"/>
              <a:t>2:30</a:t>
            </a:r>
            <a:endParaRPr lang="en-CA" sz="13800" b="1" dirty="0"/>
          </a:p>
        </p:txBody>
      </p:sp>
      <p:sp>
        <p:nvSpPr>
          <p:cNvPr id="14" name="Content Placeholder 2"/>
          <p:cNvSpPr txBox="1">
            <a:spLocks/>
          </p:cNvSpPr>
          <p:nvPr/>
        </p:nvSpPr>
        <p:spPr>
          <a:xfrm>
            <a:off x="695320" y="2650973"/>
            <a:ext cx="10820400" cy="21161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CA" sz="13800" b="1" dirty="0" smtClean="0"/>
              <a:t>2:00</a:t>
            </a:r>
            <a:endParaRPr lang="en-CA" sz="13800" b="1" dirty="0"/>
          </a:p>
        </p:txBody>
      </p:sp>
      <p:sp>
        <p:nvSpPr>
          <p:cNvPr id="15" name="Content Placeholder 2"/>
          <p:cNvSpPr txBox="1">
            <a:spLocks/>
          </p:cNvSpPr>
          <p:nvPr/>
        </p:nvSpPr>
        <p:spPr>
          <a:xfrm>
            <a:off x="709609" y="2650971"/>
            <a:ext cx="10820400" cy="21161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CA" sz="13800" b="1" dirty="0" smtClean="0"/>
              <a:t>1:30</a:t>
            </a:r>
            <a:endParaRPr lang="en-CA" sz="13800" b="1" dirty="0"/>
          </a:p>
        </p:txBody>
      </p:sp>
      <p:sp>
        <p:nvSpPr>
          <p:cNvPr id="16" name="Content Placeholder 2"/>
          <p:cNvSpPr txBox="1">
            <a:spLocks/>
          </p:cNvSpPr>
          <p:nvPr/>
        </p:nvSpPr>
        <p:spPr>
          <a:xfrm>
            <a:off x="665340" y="2681655"/>
            <a:ext cx="10820400" cy="21161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CA" sz="13800" b="1" dirty="0" smtClean="0"/>
              <a:t>1:00</a:t>
            </a:r>
            <a:endParaRPr lang="en-CA" sz="13800" b="1" dirty="0"/>
          </a:p>
        </p:txBody>
      </p:sp>
      <p:sp>
        <p:nvSpPr>
          <p:cNvPr id="18" name="Content Placeholder 2"/>
          <p:cNvSpPr txBox="1">
            <a:spLocks/>
          </p:cNvSpPr>
          <p:nvPr/>
        </p:nvSpPr>
        <p:spPr>
          <a:xfrm>
            <a:off x="679628" y="2755904"/>
            <a:ext cx="10820400" cy="21161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CA" sz="13800" b="1" dirty="0" smtClean="0"/>
              <a:t>0:30</a:t>
            </a:r>
            <a:endParaRPr lang="en-CA" sz="13800" b="1" dirty="0"/>
          </a:p>
        </p:txBody>
      </p:sp>
      <p:sp>
        <p:nvSpPr>
          <p:cNvPr id="19" name="Content Placeholder 2"/>
          <p:cNvSpPr txBox="1">
            <a:spLocks/>
          </p:cNvSpPr>
          <p:nvPr/>
        </p:nvSpPr>
        <p:spPr>
          <a:xfrm>
            <a:off x="680330" y="2755904"/>
            <a:ext cx="10820400" cy="21161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CA" sz="13800" b="1" dirty="0" smtClean="0"/>
              <a:t>3:00</a:t>
            </a:r>
            <a:endParaRPr lang="en-CA" sz="13800" b="1" dirty="0"/>
          </a:p>
        </p:txBody>
      </p:sp>
      <p:sp>
        <p:nvSpPr>
          <p:cNvPr id="20" name="Content Placeholder 2"/>
          <p:cNvSpPr txBox="1">
            <a:spLocks/>
          </p:cNvSpPr>
          <p:nvPr/>
        </p:nvSpPr>
        <p:spPr>
          <a:xfrm>
            <a:off x="752472" y="2651678"/>
            <a:ext cx="10820400" cy="21161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CA" sz="13800" b="1" dirty="0" smtClean="0"/>
              <a:t>TIMES UP!</a:t>
            </a:r>
            <a:endParaRPr lang="en-CA" sz="13800" b="1" dirty="0"/>
          </a:p>
        </p:txBody>
      </p:sp>
      <p:grpSp>
        <p:nvGrpSpPr>
          <p:cNvPr id="51" name="Group 50"/>
          <p:cNvGrpSpPr/>
          <p:nvPr/>
        </p:nvGrpSpPr>
        <p:grpSpPr>
          <a:xfrm>
            <a:off x="625644" y="6258814"/>
            <a:ext cx="7864647" cy="522986"/>
            <a:chOff x="625644" y="6258814"/>
            <a:chExt cx="7864647" cy="522986"/>
          </a:xfrm>
        </p:grpSpPr>
        <p:sp>
          <p:nvSpPr>
            <p:cNvPr id="52" name="Pentagon 51"/>
            <p:cNvSpPr/>
            <p:nvPr/>
          </p:nvSpPr>
          <p:spPr>
            <a:xfrm>
              <a:off x="625644" y="6258814"/>
              <a:ext cx="1171071" cy="478874"/>
            </a:xfrm>
            <a:prstGeom prst="homePlate">
              <a:avLst/>
            </a:prstGeom>
            <a:solidFill>
              <a:srgbClr val="C0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 baseline="-25000" dirty="0" smtClean="0"/>
                <a:t>OUTLINE</a:t>
              </a:r>
              <a:endParaRPr lang="en-US" sz="2400" b="1" baseline="-25000" dirty="0"/>
            </a:p>
          </p:txBody>
        </p:sp>
        <p:sp>
          <p:nvSpPr>
            <p:cNvPr id="53" name="Pentagon 52"/>
            <p:cNvSpPr/>
            <p:nvPr/>
          </p:nvSpPr>
          <p:spPr>
            <a:xfrm>
              <a:off x="1740565" y="6266830"/>
              <a:ext cx="1171071" cy="478874"/>
            </a:xfrm>
            <a:prstGeom prst="homePlate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aseline="-25000" dirty="0" err="1" smtClean="0"/>
                <a:t>iRAT</a:t>
              </a:r>
              <a:endParaRPr lang="en-US" baseline="-25000" dirty="0"/>
            </a:p>
          </p:txBody>
        </p:sp>
        <p:sp>
          <p:nvSpPr>
            <p:cNvPr id="54" name="Pentagon 53"/>
            <p:cNvSpPr/>
            <p:nvPr/>
          </p:nvSpPr>
          <p:spPr>
            <a:xfrm>
              <a:off x="2859513" y="6278862"/>
              <a:ext cx="1171071" cy="478874"/>
            </a:xfrm>
            <a:prstGeom prst="homePlat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aseline="-25000" dirty="0" err="1" smtClean="0"/>
                <a:t>tRAT</a:t>
              </a:r>
              <a:endParaRPr lang="en-US" baseline="-25000" dirty="0"/>
            </a:p>
          </p:txBody>
        </p:sp>
        <p:sp>
          <p:nvSpPr>
            <p:cNvPr id="55" name="Pentagon 54"/>
            <p:cNvSpPr/>
            <p:nvPr/>
          </p:nvSpPr>
          <p:spPr>
            <a:xfrm>
              <a:off x="3974434" y="6286878"/>
              <a:ext cx="1171071" cy="478874"/>
            </a:xfrm>
            <a:prstGeom prst="homePlat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aseline="-25000" dirty="0" smtClean="0"/>
                <a:t>APPEALS</a:t>
              </a:r>
              <a:endParaRPr lang="en-US" baseline="-25000" dirty="0"/>
            </a:p>
          </p:txBody>
        </p:sp>
        <p:sp>
          <p:nvSpPr>
            <p:cNvPr id="56" name="Pentagon 55"/>
            <p:cNvSpPr/>
            <p:nvPr/>
          </p:nvSpPr>
          <p:spPr>
            <a:xfrm>
              <a:off x="7319220" y="6302926"/>
              <a:ext cx="1171071" cy="478874"/>
            </a:xfrm>
            <a:prstGeom prst="homePlat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aseline="-25000" dirty="0" smtClean="0"/>
                <a:t>BREAK</a:t>
              </a:r>
              <a:endParaRPr lang="en-US" baseline="-25000" dirty="0"/>
            </a:p>
          </p:txBody>
        </p:sp>
        <p:sp>
          <p:nvSpPr>
            <p:cNvPr id="57" name="Pentagon 56"/>
            <p:cNvSpPr/>
            <p:nvPr/>
          </p:nvSpPr>
          <p:spPr>
            <a:xfrm>
              <a:off x="5093365" y="6286878"/>
              <a:ext cx="1171071" cy="478874"/>
            </a:xfrm>
            <a:prstGeom prst="homePlat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aseline="-25000" dirty="0" smtClean="0"/>
                <a:t>EXERCISE 1</a:t>
              </a:r>
              <a:endParaRPr lang="en-US" baseline="-25000" dirty="0"/>
            </a:p>
          </p:txBody>
        </p:sp>
        <p:sp>
          <p:nvSpPr>
            <p:cNvPr id="58" name="Pentagon 57"/>
            <p:cNvSpPr/>
            <p:nvPr/>
          </p:nvSpPr>
          <p:spPr>
            <a:xfrm>
              <a:off x="6212313" y="6298910"/>
              <a:ext cx="1171071" cy="478874"/>
            </a:xfrm>
            <a:prstGeom prst="homePlat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aseline="-25000" dirty="0" smtClean="0"/>
                <a:t>EXERCISE 2</a:t>
              </a:r>
              <a:endParaRPr lang="en-US" baseline="-25000" dirty="0"/>
            </a:p>
          </p:txBody>
        </p:sp>
      </p:grpSp>
      <p:sp>
        <p:nvSpPr>
          <p:cNvPr id="62" name="Pentagon 61"/>
          <p:cNvSpPr/>
          <p:nvPr/>
        </p:nvSpPr>
        <p:spPr>
          <a:xfrm>
            <a:off x="8434151" y="6306926"/>
            <a:ext cx="1171071" cy="478874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aseline="-25000" dirty="0" smtClean="0"/>
              <a:t>EXERCISE 3</a:t>
            </a:r>
            <a:endParaRPr lang="en-US" baseline="-25000" dirty="0"/>
          </a:p>
        </p:txBody>
      </p:sp>
    </p:spTree>
    <p:extLst>
      <p:ext uri="{BB962C8B-B14F-4D97-AF65-F5344CB8AC3E}">
        <p14:creationId xmlns:p14="http://schemas.microsoft.com/office/powerpoint/2010/main" val="8359356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1" nodeType="withEffect">
                                  <p:stCondLst>
                                    <p:cond delay="299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9900"/>
                            </p:stCondLst>
                            <p:childTnLst>
                              <p:par>
                                <p:cTn id="1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xit" presetSubtype="0" fill="hold" grpId="1" nodeType="withEffect">
                                  <p:stCondLst>
                                    <p:cond delay="302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60100"/>
                            </p:stCondLst>
                            <p:childTnLst>
                              <p:par>
                                <p:cTn id="1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1" nodeType="withEffect">
                                  <p:stCondLst>
                                    <p:cond delay="30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9010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xit" presetSubtype="0" fill="hold" grpId="1" nodeType="withEffect">
                                  <p:stCondLst>
                                    <p:cond delay="30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20100"/>
                            </p:stCondLst>
                            <p:childTnLst>
                              <p:par>
                                <p:cTn id="2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grpId="1" nodeType="withEffect">
                                  <p:stCondLst>
                                    <p:cond delay="300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50100"/>
                            </p:stCondLst>
                            <p:childTnLst>
                              <p:par>
                                <p:cTn id="3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xit" presetSubtype="0" fill="hold" grpId="1" nodeType="withEffect">
                                  <p:stCondLst>
                                    <p:cond delay="30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80100"/>
                            </p:stCondLst>
                            <p:childTnLst>
                              <p:par>
                                <p:cTn id="3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xit" presetSubtype="0" fill="hold" grpId="1" nodeType="withEffect">
                                  <p:stCondLst>
                                    <p:cond delay="30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10100"/>
                            </p:stCondLst>
                            <p:childTnLst>
                              <p:par>
                                <p:cTn id="4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xit" presetSubtype="0" fill="hold" grpId="1" nodeType="withEffect">
                                  <p:stCondLst>
                                    <p:cond delay="300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40100"/>
                            </p:stCondLst>
                            <p:childTnLst>
                              <p:par>
                                <p:cTn id="4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xit" presetSubtype="0" fill="hold" grpId="1" nodeType="withEffect">
                                  <p:stCondLst>
                                    <p:cond delay="300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270100"/>
                            </p:stCondLst>
                            <p:childTnLst>
                              <p:par>
                                <p:cTn id="5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" presetClass="exit" presetSubtype="0" fill="hold" grpId="1" nodeType="withEffect">
                                  <p:stCondLst>
                                    <p:cond delay="300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300100"/>
                            </p:stCondLst>
                            <p:childTnLst>
                              <p:par>
                                <p:cTn id="5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xit" presetSubtype="0" fill="hold" grpId="1" nodeType="withEffect">
                                  <p:stCondLst>
                                    <p:cond delay="300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330100"/>
                            </p:stCondLst>
                            <p:childTnLst>
                              <p:par>
                                <p:cTn id="6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" presetClass="exit" presetSubtype="0" fill="hold" grpId="1" nodeType="withEffect">
                                  <p:stCondLst>
                                    <p:cond delay="300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360100"/>
                            </p:stCondLst>
                            <p:childTnLst>
                              <p:par>
                                <p:cTn id="6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xit" presetSubtype="0" fill="hold" grpId="1" nodeType="withEffect">
                                  <p:stCondLst>
                                    <p:cond delay="300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390100"/>
                            </p:stCondLst>
                            <p:childTnLst>
                              <p:par>
                                <p:cTn id="7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" presetClass="exit" presetSubtype="0" fill="hold" grpId="1" nodeType="withEffect">
                                  <p:stCondLst>
                                    <p:cond delay="3010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420200"/>
                            </p:stCondLst>
                            <p:childTnLst>
                              <p:par>
                                <p:cTn id="7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5" grpId="1" build="p"/>
      <p:bldP spid="6" grpId="0" build="p"/>
      <p:bldP spid="6" grpId="1" build="p"/>
      <p:bldP spid="7" grpId="0" build="p"/>
      <p:bldP spid="7" grpId="1" build="allAtOnce"/>
      <p:bldP spid="8" grpId="0" build="p"/>
      <p:bldP spid="8" grpId="1" build="allAtOnce"/>
      <p:bldP spid="9" grpId="0" build="p"/>
      <p:bldP spid="9" grpId="1" build="allAtOnce"/>
      <p:bldP spid="10" grpId="0" build="p"/>
      <p:bldP spid="10" grpId="1" build="allAtOnce"/>
      <p:bldP spid="11" grpId="0" build="p"/>
      <p:bldP spid="11" grpId="1" build="allAtOnce"/>
      <p:bldP spid="12" grpId="0" build="p"/>
      <p:bldP spid="12" grpId="1" build="allAtOnce"/>
      <p:bldP spid="13" grpId="0" build="p"/>
      <p:bldP spid="13" grpId="1" build="allAtOnce"/>
      <p:bldP spid="14" grpId="0" build="p"/>
      <p:bldP spid="14" grpId="1" build="allAtOnce"/>
      <p:bldP spid="15" grpId="0" build="p"/>
      <p:bldP spid="15" grpId="1" build="allAtOnce"/>
      <p:bldP spid="16" grpId="0" build="p"/>
      <p:bldP spid="16" grpId="1" build="allAtOnce"/>
      <p:bldP spid="18" grpId="0" build="p"/>
      <p:bldP spid="18" grpId="1" build="allAtOnce"/>
      <p:bldP spid="19" grpId="0" build="p"/>
      <p:bldP spid="19" grpId="1" build="allAtOnce"/>
      <p:bldP spid="20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13800" b="1" dirty="0" smtClean="0">
                <a:solidFill>
                  <a:srgbClr val="FFC000"/>
                </a:solidFill>
              </a:rPr>
              <a:t>TIME IS UP!</a:t>
            </a:r>
            <a:endParaRPr lang="en-US" sz="13800" b="1" dirty="0">
              <a:solidFill>
                <a:srgbClr val="FFC000"/>
              </a:solidFill>
            </a:endParaRP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err="1" smtClean="0"/>
              <a:t>i</a:t>
            </a:r>
            <a:r>
              <a:rPr lang="en-CA" dirty="0" smtClean="0"/>
              <a:t>-RAT</a:t>
            </a:r>
            <a:endParaRPr lang="en-CA" dirty="0"/>
          </a:p>
        </p:txBody>
      </p:sp>
      <p:grpSp>
        <p:nvGrpSpPr>
          <p:cNvPr id="37" name="Group 36"/>
          <p:cNvGrpSpPr/>
          <p:nvPr/>
        </p:nvGrpSpPr>
        <p:grpSpPr>
          <a:xfrm>
            <a:off x="625644" y="6258814"/>
            <a:ext cx="7932820" cy="526986"/>
            <a:chOff x="625644" y="6258814"/>
            <a:chExt cx="7932820" cy="526986"/>
          </a:xfrm>
        </p:grpSpPr>
        <p:sp>
          <p:nvSpPr>
            <p:cNvPr id="38" name="Pentagon 37"/>
            <p:cNvSpPr/>
            <p:nvPr/>
          </p:nvSpPr>
          <p:spPr>
            <a:xfrm>
              <a:off x="625644" y="6258814"/>
              <a:ext cx="1171071" cy="478874"/>
            </a:xfrm>
            <a:prstGeom prst="homePlate">
              <a:avLst/>
            </a:prstGeom>
            <a:solidFill>
              <a:srgbClr val="C0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 baseline="-25000" dirty="0" smtClean="0"/>
                <a:t>OUTLINE</a:t>
              </a:r>
              <a:endParaRPr lang="en-US" sz="2400" b="1" baseline="-25000" dirty="0"/>
            </a:p>
          </p:txBody>
        </p:sp>
        <p:sp>
          <p:nvSpPr>
            <p:cNvPr id="39" name="Pentagon 38"/>
            <p:cNvSpPr/>
            <p:nvPr/>
          </p:nvSpPr>
          <p:spPr>
            <a:xfrm>
              <a:off x="1740565" y="6266830"/>
              <a:ext cx="1171071" cy="478874"/>
            </a:xfrm>
            <a:prstGeom prst="homePlate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aseline="-25000" dirty="0" err="1" smtClean="0"/>
                <a:t>iRAT</a:t>
              </a:r>
              <a:endParaRPr lang="en-US" baseline="-25000" dirty="0"/>
            </a:p>
          </p:txBody>
        </p:sp>
        <p:sp>
          <p:nvSpPr>
            <p:cNvPr id="40" name="Pentagon 39"/>
            <p:cNvSpPr/>
            <p:nvPr/>
          </p:nvSpPr>
          <p:spPr>
            <a:xfrm>
              <a:off x="2859513" y="6278862"/>
              <a:ext cx="1171071" cy="478874"/>
            </a:xfrm>
            <a:prstGeom prst="homePlat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aseline="-25000" dirty="0" err="1" smtClean="0"/>
                <a:t>tRAT</a:t>
              </a:r>
              <a:endParaRPr lang="en-US" baseline="-25000" dirty="0"/>
            </a:p>
          </p:txBody>
        </p:sp>
        <p:sp>
          <p:nvSpPr>
            <p:cNvPr id="41" name="Pentagon 40"/>
            <p:cNvSpPr/>
            <p:nvPr/>
          </p:nvSpPr>
          <p:spPr>
            <a:xfrm>
              <a:off x="3974434" y="6286878"/>
              <a:ext cx="1171071" cy="478874"/>
            </a:xfrm>
            <a:prstGeom prst="homePlat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aseline="-25000" dirty="0" smtClean="0"/>
                <a:t>APPEALS</a:t>
              </a:r>
              <a:endParaRPr lang="en-US" baseline="-25000" dirty="0"/>
            </a:p>
          </p:txBody>
        </p:sp>
        <p:sp>
          <p:nvSpPr>
            <p:cNvPr id="43" name="Pentagon 42"/>
            <p:cNvSpPr/>
            <p:nvPr/>
          </p:nvSpPr>
          <p:spPr>
            <a:xfrm>
              <a:off x="5093365" y="6286878"/>
              <a:ext cx="1171071" cy="478874"/>
            </a:xfrm>
            <a:prstGeom prst="homePlat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aseline="-25000" dirty="0" smtClean="0"/>
                <a:t>EXERCISE 1</a:t>
              </a:r>
              <a:endParaRPr lang="en-US" baseline="-25000" dirty="0"/>
            </a:p>
          </p:txBody>
        </p:sp>
        <p:sp>
          <p:nvSpPr>
            <p:cNvPr id="44" name="Pentagon 43"/>
            <p:cNvSpPr/>
            <p:nvPr/>
          </p:nvSpPr>
          <p:spPr>
            <a:xfrm>
              <a:off x="6212313" y="6298910"/>
              <a:ext cx="1171071" cy="478874"/>
            </a:xfrm>
            <a:prstGeom prst="homePlat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aseline="-25000" dirty="0" smtClean="0"/>
                <a:t>EXERCISE 2</a:t>
              </a:r>
              <a:endParaRPr lang="en-US" baseline="-25000" dirty="0"/>
            </a:p>
          </p:txBody>
        </p:sp>
        <p:sp>
          <p:nvSpPr>
            <p:cNvPr id="45" name="Pentagon 44"/>
            <p:cNvSpPr/>
            <p:nvPr/>
          </p:nvSpPr>
          <p:spPr>
            <a:xfrm>
              <a:off x="7387393" y="6306926"/>
              <a:ext cx="1171071" cy="478874"/>
            </a:xfrm>
            <a:prstGeom prst="homePlat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aseline="-25000" dirty="0" smtClean="0"/>
                <a:t>BREAK</a:t>
              </a:r>
              <a:endParaRPr lang="en-US" baseline="-25000" dirty="0"/>
            </a:p>
          </p:txBody>
        </p:sp>
      </p:grpSp>
      <p:sp>
        <p:nvSpPr>
          <p:cNvPr id="48" name="Pentagon 47"/>
          <p:cNvSpPr/>
          <p:nvPr/>
        </p:nvSpPr>
        <p:spPr>
          <a:xfrm>
            <a:off x="8434151" y="6306926"/>
            <a:ext cx="1171071" cy="478874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aseline="-25000" dirty="0" smtClean="0"/>
              <a:t>EXERCISE 3</a:t>
            </a:r>
            <a:endParaRPr lang="en-US" baseline="-25000" dirty="0"/>
          </a:p>
        </p:txBody>
      </p:sp>
    </p:spTree>
    <p:extLst>
      <p:ext uri="{BB962C8B-B14F-4D97-AF65-F5344CB8AC3E}">
        <p14:creationId xmlns:p14="http://schemas.microsoft.com/office/powerpoint/2010/main" val="6319340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CA" dirty="0" smtClean="0"/>
              <a:t>t-RAT</a:t>
            </a:r>
            <a:br>
              <a:rPr lang="en-CA" dirty="0" smtClean="0"/>
            </a:br>
            <a:r>
              <a:rPr lang="en-CA" sz="3200" dirty="0" smtClean="0"/>
              <a:t>Team readiness Assurance Test</a:t>
            </a:r>
            <a:br>
              <a:rPr lang="en-CA" sz="3200" dirty="0" smtClean="0"/>
            </a:br>
            <a:r>
              <a:rPr lang="en-CA" sz="3200" dirty="0" smtClean="0"/>
              <a:t>You will have 8 minutes</a:t>
            </a:r>
            <a:endParaRPr lang="en-CA" dirty="0"/>
          </a:p>
        </p:txBody>
      </p:sp>
      <p:pic>
        <p:nvPicPr>
          <p:cNvPr id="4" name="Content Placeholder 3" descr="tRAT copy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0125" y="2193925"/>
            <a:ext cx="4391750" cy="4024313"/>
          </a:xfrm>
          <a:prstGeom prst="rect">
            <a:avLst/>
          </a:prstGeom>
        </p:spPr>
      </p:pic>
      <p:grpSp>
        <p:nvGrpSpPr>
          <p:cNvPr id="16" name="Group 15"/>
          <p:cNvGrpSpPr/>
          <p:nvPr/>
        </p:nvGrpSpPr>
        <p:grpSpPr>
          <a:xfrm>
            <a:off x="625644" y="6258814"/>
            <a:ext cx="7884692" cy="526986"/>
            <a:chOff x="625644" y="6258814"/>
            <a:chExt cx="7884692" cy="526986"/>
          </a:xfrm>
        </p:grpSpPr>
        <p:sp>
          <p:nvSpPr>
            <p:cNvPr id="17" name="Pentagon 16"/>
            <p:cNvSpPr/>
            <p:nvPr/>
          </p:nvSpPr>
          <p:spPr>
            <a:xfrm>
              <a:off x="625644" y="6258814"/>
              <a:ext cx="1171071" cy="478874"/>
            </a:xfrm>
            <a:prstGeom prst="homePlate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 baseline="-25000" dirty="0" smtClean="0"/>
                <a:t>OUTLINE</a:t>
              </a:r>
              <a:endParaRPr lang="en-US" sz="2400" b="1" baseline="-25000" dirty="0"/>
            </a:p>
          </p:txBody>
        </p:sp>
        <p:sp>
          <p:nvSpPr>
            <p:cNvPr id="18" name="Pentagon 17"/>
            <p:cNvSpPr/>
            <p:nvPr/>
          </p:nvSpPr>
          <p:spPr>
            <a:xfrm>
              <a:off x="1740565" y="6266830"/>
              <a:ext cx="1171071" cy="478874"/>
            </a:xfrm>
            <a:prstGeom prst="homePlat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aseline="-25000" dirty="0" err="1" smtClean="0"/>
                <a:t>iRAT</a:t>
              </a:r>
              <a:endParaRPr lang="en-US" baseline="-25000" dirty="0"/>
            </a:p>
          </p:txBody>
        </p:sp>
        <p:sp>
          <p:nvSpPr>
            <p:cNvPr id="19" name="Pentagon 18"/>
            <p:cNvSpPr/>
            <p:nvPr/>
          </p:nvSpPr>
          <p:spPr>
            <a:xfrm>
              <a:off x="2859513" y="6278862"/>
              <a:ext cx="1171071" cy="478874"/>
            </a:xfrm>
            <a:prstGeom prst="homePlate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aseline="-25000" dirty="0" err="1" smtClean="0"/>
                <a:t>tRAT</a:t>
              </a:r>
              <a:endParaRPr lang="en-US" baseline="-25000" dirty="0"/>
            </a:p>
          </p:txBody>
        </p:sp>
        <p:sp>
          <p:nvSpPr>
            <p:cNvPr id="20" name="Pentagon 19"/>
            <p:cNvSpPr/>
            <p:nvPr/>
          </p:nvSpPr>
          <p:spPr>
            <a:xfrm>
              <a:off x="3974434" y="6286878"/>
              <a:ext cx="1171071" cy="478874"/>
            </a:xfrm>
            <a:prstGeom prst="homePlat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aseline="-25000" dirty="0" smtClean="0"/>
                <a:t>APPEALS</a:t>
              </a:r>
              <a:endParaRPr lang="en-US" baseline="-25000" dirty="0"/>
            </a:p>
          </p:txBody>
        </p:sp>
        <p:sp>
          <p:nvSpPr>
            <p:cNvPr id="22" name="Pentagon 21"/>
            <p:cNvSpPr/>
            <p:nvPr/>
          </p:nvSpPr>
          <p:spPr>
            <a:xfrm>
              <a:off x="5093365" y="6286878"/>
              <a:ext cx="1171071" cy="478874"/>
            </a:xfrm>
            <a:prstGeom prst="homePlat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aseline="-25000" dirty="0" smtClean="0"/>
                <a:t>EXERCISE 1</a:t>
              </a:r>
              <a:endParaRPr lang="en-US" baseline="-25000" dirty="0"/>
            </a:p>
          </p:txBody>
        </p:sp>
        <p:sp>
          <p:nvSpPr>
            <p:cNvPr id="23" name="Pentagon 22"/>
            <p:cNvSpPr/>
            <p:nvPr/>
          </p:nvSpPr>
          <p:spPr>
            <a:xfrm>
              <a:off x="6212313" y="6298910"/>
              <a:ext cx="1171071" cy="478874"/>
            </a:xfrm>
            <a:prstGeom prst="homePlat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aseline="-25000" dirty="0" smtClean="0"/>
                <a:t>EXERCISE 2</a:t>
              </a:r>
              <a:endParaRPr lang="en-US" baseline="-25000" dirty="0"/>
            </a:p>
          </p:txBody>
        </p:sp>
        <p:sp>
          <p:nvSpPr>
            <p:cNvPr id="24" name="Pentagon 23"/>
            <p:cNvSpPr/>
            <p:nvPr/>
          </p:nvSpPr>
          <p:spPr>
            <a:xfrm>
              <a:off x="7339265" y="6306926"/>
              <a:ext cx="1171071" cy="478874"/>
            </a:xfrm>
            <a:prstGeom prst="homePlat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aseline="-25000" dirty="0" smtClean="0"/>
                <a:t>BREAK</a:t>
              </a:r>
              <a:endParaRPr lang="en-US" baseline="-25000" dirty="0"/>
            </a:p>
          </p:txBody>
        </p:sp>
      </p:grpSp>
      <p:sp>
        <p:nvSpPr>
          <p:cNvPr id="27" name="Pentagon 26"/>
          <p:cNvSpPr/>
          <p:nvPr/>
        </p:nvSpPr>
        <p:spPr>
          <a:xfrm>
            <a:off x="8434151" y="6306926"/>
            <a:ext cx="1171071" cy="478874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aseline="-25000" dirty="0" smtClean="0"/>
              <a:t>EXERCISE 3</a:t>
            </a:r>
            <a:endParaRPr lang="en-US" baseline="-25000" dirty="0"/>
          </a:p>
        </p:txBody>
      </p:sp>
    </p:spTree>
    <p:extLst>
      <p:ext uri="{BB962C8B-B14F-4D97-AF65-F5344CB8AC3E}">
        <p14:creationId xmlns:p14="http://schemas.microsoft.com/office/powerpoint/2010/main" val="1803652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err="1" smtClean="0"/>
              <a:t>Decremental</a:t>
            </a:r>
            <a:r>
              <a:rPr lang="en-CA" dirty="0" smtClean="0"/>
              <a:t> Scoring of</a:t>
            </a:r>
            <a:br>
              <a:rPr lang="en-CA" dirty="0" smtClean="0"/>
            </a:br>
            <a:r>
              <a:rPr lang="en-CA" dirty="0" smtClean="0"/>
              <a:t>Team RAT</a:t>
            </a:r>
            <a:endParaRPr lang="en-CA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685800" y="2057402"/>
            <a:ext cx="10820400" cy="2841170"/>
          </a:xfrm>
        </p:spPr>
        <p:txBody>
          <a:bodyPr>
            <a:normAutofit lnSpcReduction="10000"/>
          </a:bodyPr>
          <a:lstStyle/>
          <a:p>
            <a:r>
              <a:rPr lang="en-CA" sz="2400" dirty="0" smtClean="0"/>
              <a:t>Remember time is limited!</a:t>
            </a:r>
          </a:p>
          <a:p>
            <a:endParaRPr lang="en-CA" sz="2400" dirty="0" smtClean="0"/>
          </a:p>
          <a:p>
            <a:r>
              <a:rPr lang="en-CA" sz="2400" dirty="0" smtClean="0"/>
              <a:t>Right answer on: </a:t>
            </a:r>
          </a:p>
          <a:p>
            <a:pPr lvl="1"/>
            <a:r>
              <a:rPr lang="en-CA" sz="2400" dirty="0" smtClean="0"/>
              <a:t>1</a:t>
            </a:r>
            <a:r>
              <a:rPr lang="en-CA" sz="2400" baseline="30000" dirty="0" smtClean="0"/>
              <a:t>st</a:t>
            </a:r>
            <a:r>
              <a:rPr lang="en-CA" sz="2400" dirty="0" smtClean="0"/>
              <a:t>  try 		= 10 points</a:t>
            </a:r>
          </a:p>
          <a:p>
            <a:pPr lvl="1"/>
            <a:r>
              <a:rPr lang="en-CA" sz="2400" dirty="0" smtClean="0"/>
              <a:t>2</a:t>
            </a:r>
            <a:r>
              <a:rPr lang="en-CA" sz="2400" baseline="30000" dirty="0" smtClean="0"/>
              <a:t>nd</a:t>
            </a:r>
            <a:r>
              <a:rPr lang="en-CA" sz="2400" dirty="0" smtClean="0"/>
              <a:t> try 		= 5 points</a:t>
            </a:r>
          </a:p>
          <a:p>
            <a:pPr lvl="1"/>
            <a:r>
              <a:rPr lang="en-CA" sz="2400" dirty="0" smtClean="0"/>
              <a:t>3</a:t>
            </a:r>
            <a:r>
              <a:rPr lang="en-CA" sz="2400" baseline="30000" dirty="0" smtClean="0"/>
              <a:t>rd</a:t>
            </a:r>
            <a:r>
              <a:rPr lang="en-CA" sz="2400" dirty="0" smtClean="0"/>
              <a:t> try 		= 2 points</a:t>
            </a:r>
          </a:p>
          <a:p>
            <a:pPr lvl="1"/>
            <a:r>
              <a:rPr lang="en-CA" sz="2400" dirty="0" smtClean="0"/>
              <a:t>4</a:t>
            </a:r>
            <a:r>
              <a:rPr lang="en-CA" sz="2400" baseline="30000" dirty="0" smtClean="0"/>
              <a:t>th</a:t>
            </a:r>
            <a:r>
              <a:rPr lang="en-CA" sz="2400" dirty="0" smtClean="0"/>
              <a:t> or 5</a:t>
            </a:r>
            <a:r>
              <a:rPr lang="en-CA" sz="2400" baseline="30000" dirty="0" smtClean="0"/>
              <a:t>th</a:t>
            </a:r>
            <a:r>
              <a:rPr lang="en-CA" sz="2400" dirty="0" smtClean="0"/>
              <a:t> try	= 0 points</a:t>
            </a:r>
          </a:p>
          <a:p>
            <a:pPr marL="0" indent="0">
              <a:buNone/>
            </a:pPr>
            <a:endParaRPr lang="en-CA" dirty="0"/>
          </a:p>
        </p:txBody>
      </p:sp>
      <p:sp>
        <p:nvSpPr>
          <p:cNvPr id="5" name="TextBox 3"/>
          <p:cNvSpPr txBox="1"/>
          <p:nvPr/>
        </p:nvSpPr>
        <p:spPr>
          <a:xfrm>
            <a:off x="1616003" y="5208815"/>
            <a:ext cx="8845168" cy="849085"/>
          </a:xfrm>
          <a:prstGeom prst="rect">
            <a:avLst/>
          </a:prstGeom>
          <a:solidFill>
            <a:schemeClr val="tx1"/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400" b="1" dirty="0">
                <a:solidFill>
                  <a:schemeClr val="bg1"/>
                </a:solidFill>
              </a:rPr>
              <a:t>D</a:t>
            </a:r>
            <a:r>
              <a:rPr lang="en-US" sz="2400" b="1" dirty="0" smtClean="0">
                <a:solidFill>
                  <a:schemeClr val="bg1"/>
                </a:solidFill>
              </a:rPr>
              <a:t>on’t </a:t>
            </a:r>
            <a:r>
              <a:rPr lang="en-US" sz="2400" b="1" dirty="0">
                <a:solidFill>
                  <a:schemeClr val="bg1"/>
                </a:solidFill>
              </a:rPr>
              <a:t>find the correct answer on the first </a:t>
            </a:r>
            <a:r>
              <a:rPr lang="en-US" sz="2400" b="1" dirty="0" smtClean="0">
                <a:solidFill>
                  <a:schemeClr val="bg1"/>
                </a:solidFill>
              </a:rPr>
              <a:t>try? </a:t>
            </a:r>
          </a:p>
          <a:p>
            <a:pPr algn="ctr"/>
            <a:r>
              <a:rPr lang="en-US" sz="2400" b="1" dirty="0">
                <a:solidFill>
                  <a:schemeClr val="bg1"/>
                </a:solidFill>
              </a:rPr>
              <a:t>K</a:t>
            </a:r>
            <a:r>
              <a:rPr lang="en-US" sz="2400" b="1" dirty="0" smtClean="0">
                <a:solidFill>
                  <a:schemeClr val="bg1"/>
                </a:solidFill>
              </a:rPr>
              <a:t>eep discussing and scratching to </a:t>
            </a:r>
            <a:r>
              <a:rPr lang="en-US" sz="2400" b="1" dirty="0">
                <a:solidFill>
                  <a:schemeClr val="bg1"/>
                </a:solidFill>
              </a:rPr>
              <a:t>earn partial </a:t>
            </a:r>
            <a:r>
              <a:rPr lang="en-US" sz="2400" b="1" dirty="0" smtClean="0">
                <a:solidFill>
                  <a:schemeClr val="bg1"/>
                </a:solidFill>
              </a:rPr>
              <a:t>credit</a:t>
            </a:r>
            <a:endParaRPr lang="en-US" sz="2400" b="1" dirty="0"/>
          </a:p>
        </p:txBody>
      </p:sp>
      <p:grpSp>
        <p:nvGrpSpPr>
          <p:cNvPr id="38" name="Group 37"/>
          <p:cNvGrpSpPr/>
          <p:nvPr/>
        </p:nvGrpSpPr>
        <p:grpSpPr>
          <a:xfrm>
            <a:off x="625644" y="6258814"/>
            <a:ext cx="7920775" cy="526986"/>
            <a:chOff x="625644" y="6258814"/>
            <a:chExt cx="7920775" cy="526986"/>
          </a:xfrm>
        </p:grpSpPr>
        <p:sp>
          <p:nvSpPr>
            <p:cNvPr id="39" name="Pentagon 38"/>
            <p:cNvSpPr/>
            <p:nvPr/>
          </p:nvSpPr>
          <p:spPr>
            <a:xfrm>
              <a:off x="625644" y="6258814"/>
              <a:ext cx="1171071" cy="478874"/>
            </a:xfrm>
            <a:prstGeom prst="homePlate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 baseline="-25000" dirty="0" smtClean="0"/>
                <a:t>OUTLINE</a:t>
              </a:r>
              <a:endParaRPr lang="en-US" sz="2400" b="1" baseline="-25000" dirty="0"/>
            </a:p>
          </p:txBody>
        </p:sp>
        <p:sp>
          <p:nvSpPr>
            <p:cNvPr id="40" name="Pentagon 39"/>
            <p:cNvSpPr/>
            <p:nvPr/>
          </p:nvSpPr>
          <p:spPr>
            <a:xfrm>
              <a:off x="1740565" y="6266830"/>
              <a:ext cx="1171071" cy="478874"/>
            </a:xfrm>
            <a:prstGeom prst="homePlat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aseline="-25000" dirty="0" err="1" smtClean="0"/>
                <a:t>iRAT</a:t>
              </a:r>
              <a:endParaRPr lang="en-US" baseline="-25000" dirty="0"/>
            </a:p>
          </p:txBody>
        </p:sp>
        <p:sp>
          <p:nvSpPr>
            <p:cNvPr id="41" name="Pentagon 40"/>
            <p:cNvSpPr/>
            <p:nvPr/>
          </p:nvSpPr>
          <p:spPr>
            <a:xfrm>
              <a:off x="2859513" y="6278862"/>
              <a:ext cx="1171071" cy="478874"/>
            </a:xfrm>
            <a:prstGeom prst="homePlate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aseline="-25000" dirty="0" err="1" smtClean="0"/>
                <a:t>tRAT</a:t>
              </a:r>
              <a:endParaRPr lang="en-US" baseline="-25000" dirty="0"/>
            </a:p>
          </p:txBody>
        </p:sp>
        <p:sp>
          <p:nvSpPr>
            <p:cNvPr id="42" name="Pentagon 41"/>
            <p:cNvSpPr/>
            <p:nvPr/>
          </p:nvSpPr>
          <p:spPr>
            <a:xfrm>
              <a:off x="3974434" y="6286878"/>
              <a:ext cx="1171071" cy="478874"/>
            </a:xfrm>
            <a:prstGeom prst="homePlat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aseline="-25000" dirty="0" smtClean="0"/>
                <a:t>APPEALS</a:t>
              </a:r>
              <a:endParaRPr lang="en-US" baseline="-25000" dirty="0"/>
            </a:p>
          </p:txBody>
        </p:sp>
        <p:sp>
          <p:nvSpPr>
            <p:cNvPr id="44" name="Pentagon 43"/>
            <p:cNvSpPr/>
            <p:nvPr/>
          </p:nvSpPr>
          <p:spPr>
            <a:xfrm>
              <a:off x="5093365" y="6286878"/>
              <a:ext cx="1171071" cy="478874"/>
            </a:xfrm>
            <a:prstGeom prst="homePlat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aseline="-25000" dirty="0" smtClean="0"/>
                <a:t>EXERCISE 1</a:t>
              </a:r>
              <a:endParaRPr lang="en-US" baseline="-25000" dirty="0"/>
            </a:p>
          </p:txBody>
        </p:sp>
        <p:sp>
          <p:nvSpPr>
            <p:cNvPr id="45" name="Pentagon 44"/>
            <p:cNvSpPr/>
            <p:nvPr/>
          </p:nvSpPr>
          <p:spPr>
            <a:xfrm>
              <a:off x="6212313" y="6298910"/>
              <a:ext cx="1171071" cy="478874"/>
            </a:xfrm>
            <a:prstGeom prst="homePlat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aseline="-25000" dirty="0" smtClean="0"/>
                <a:t>EXERCISE 2</a:t>
              </a:r>
              <a:endParaRPr lang="en-US" baseline="-25000" dirty="0"/>
            </a:p>
          </p:txBody>
        </p:sp>
        <p:sp>
          <p:nvSpPr>
            <p:cNvPr id="46" name="Pentagon 45"/>
            <p:cNvSpPr/>
            <p:nvPr/>
          </p:nvSpPr>
          <p:spPr>
            <a:xfrm>
              <a:off x="7375348" y="6306926"/>
              <a:ext cx="1171071" cy="478874"/>
            </a:xfrm>
            <a:prstGeom prst="homePlat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aseline="-25000" dirty="0" smtClean="0"/>
                <a:t>BREAK</a:t>
              </a:r>
              <a:endParaRPr lang="en-US" baseline="-25000" dirty="0"/>
            </a:p>
          </p:txBody>
        </p:sp>
      </p:grpSp>
      <p:sp>
        <p:nvSpPr>
          <p:cNvPr id="49" name="Pentagon 48"/>
          <p:cNvSpPr/>
          <p:nvPr/>
        </p:nvSpPr>
        <p:spPr>
          <a:xfrm>
            <a:off x="8434151" y="6306926"/>
            <a:ext cx="1171071" cy="478874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aseline="-25000" dirty="0" smtClean="0"/>
              <a:t>EXERCISE3</a:t>
            </a:r>
            <a:endParaRPr lang="en-US" baseline="-25000" dirty="0"/>
          </a:p>
        </p:txBody>
      </p:sp>
    </p:spTree>
    <p:extLst>
      <p:ext uri="{BB962C8B-B14F-4D97-AF65-F5344CB8AC3E}">
        <p14:creationId xmlns:p14="http://schemas.microsoft.com/office/powerpoint/2010/main" val="3424430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t-RAT</a:t>
            </a:r>
            <a:endParaRPr lang="en-CA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676264" y="2766820"/>
            <a:ext cx="10820400" cy="21161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CA" sz="13800" b="1" dirty="0" smtClean="0"/>
              <a:t>8:00</a:t>
            </a:r>
            <a:endParaRPr lang="en-CA" sz="13800" b="1" dirty="0"/>
          </a:p>
        </p:txBody>
      </p:sp>
      <p:grpSp>
        <p:nvGrpSpPr>
          <p:cNvPr id="37" name="Group 36"/>
          <p:cNvGrpSpPr/>
          <p:nvPr/>
        </p:nvGrpSpPr>
        <p:grpSpPr>
          <a:xfrm>
            <a:off x="625644" y="6258814"/>
            <a:ext cx="7860631" cy="526986"/>
            <a:chOff x="625644" y="6258814"/>
            <a:chExt cx="7860631" cy="526986"/>
          </a:xfrm>
        </p:grpSpPr>
        <p:sp>
          <p:nvSpPr>
            <p:cNvPr id="38" name="Pentagon 37"/>
            <p:cNvSpPr/>
            <p:nvPr/>
          </p:nvSpPr>
          <p:spPr>
            <a:xfrm>
              <a:off x="625644" y="6258814"/>
              <a:ext cx="1171071" cy="478874"/>
            </a:xfrm>
            <a:prstGeom prst="homePlate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 baseline="-25000" dirty="0" smtClean="0"/>
                <a:t>OUTLINE</a:t>
              </a:r>
              <a:endParaRPr lang="en-US" sz="2400" b="1" baseline="-25000" dirty="0"/>
            </a:p>
          </p:txBody>
        </p:sp>
        <p:sp>
          <p:nvSpPr>
            <p:cNvPr id="39" name="Pentagon 38"/>
            <p:cNvSpPr/>
            <p:nvPr/>
          </p:nvSpPr>
          <p:spPr>
            <a:xfrm>
              <a:off x="1740565" y="6266830"/>
              <a:ext cx="1171071" cy="478874"/>
            </a:xfrm>
            <a:prstGeom prst="homePlat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aseline="-25000" dirty="0" err="1" smtClean="0"/>
                <a:t>iRAT</a:t>
              </a:r>
              <a:endParaRPr lang="en-US" baseline="-25000" dirty="0"/>
            </a:p>
          </p:txBody>
        </p:sp>
        <p:sp>
          <p:nvSpPr>
            <p:cNvPr id="40" name="Pentagon 39"/>
            <p:cNvSpPr/>
            <p:nvPr/>
          </p:nvSpPr>
          <p:spPr>
            <a:xfrm>
              <a:off x="2859513" y="6278862"/>
              <a:ext cx="1171071" cy="478874"/>
            </a:xfrm>
            <a:prstGeom prst="homePlate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aseline="-25000" dirty="0" err="1" smtClean="0"/>
                <a:t>tRAT</a:t>
              </a:r>
              <a:endParaRPr lang="en-US" baseline="-25000" dirty="0"/>
            </a:p>
          </p:txBody>
        </p:sp>
        <p:sp>
          <p:nvSpPr>
            <p:cNvPr id="41" name="Pentagon 40"/>
            <p:cNvSpPr/>
            <p:nvPr/>
          </p:nvSpPr>
          <p:spPr>
            <a:xfrm>
              <a:off x="3974434" y="6286878"/>
              <a:ext cx="1171071" cy="478874"/>
            </a:xfrm>
            <a:prstGeom prst="homePlat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aseline="-25000" dirty="0" smtClean="0"/>
                <a:t>APPEALS</a:t>
              </a:r>
              <a:endParaRPr lang="en-US" baseline="-25000" dirty="0"/>
            </a:p>
          </p:txBody>
        </p:sp>
        <p:sp>
          <p:nvSpPr>
            <p:cNvPr id="43" name="Pentagon 42"/>
            <p:cNvSpPr/>
            <p:nvPr/>
          </p:nvSpPr>
          <p:spPr>
            <a:xfrm>
              <a:off x="5093365" y="6286878"/>
              <a:ext cx="1171071" cy="478874"/>
            </a:xfrm>
            <a:prstGeom prst="homePlat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aseline="-25000" dirty="0" smtClean="0"/>
                <a:t>EXERCISE 1</a:t>
              </a:r>
              <a:endParaRPr lang="en-US" baseline="-25000" dirty="0"/>
            </a:p>
          </p:txBody>
        </p:sp>
        <p:sp>
          <p:nvSpPr>
            <p:cNvPr id="44" name="Pentagon 43"/>
            <p:cNvSpPr/>
            <p:nvPr/>
          </p:nvSpPr>
          <p:spPr>
            <a:xfrm>
              <a:off x="6212313" y="6298910"/>
              <a:ext cx="1171071" cy="478874"/>
            </a:xfrm>
            <a:prstGeom prst="homePlat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aseline="-25000" dirty="0" smtClean="0"/>
                <a:t>EXERCISE 2</a:t>
              </a:r>
              <a:endParaRPr lang="en-US" baseline="-25000" dirty="0"/>
            </a:p>
          </p:txBody>
        </p:sp>
        <p:sp>
          <p:nvSpPr>
            <p:cNvPr id="45" name="Pentagon 44"/>
            <p:cNvSpPr/>
            <p:nvPr/>
          </p:nvSpPr>
          <p:spPr>
            <a:xfrm>
              <a:off x="7315204" y="6306926"/>
              <a:ext cx="1171071" cy="478874"/>
            </a:xfrm>
            <a:prstGeom prst="homePlat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aseline="-25000" dirty="0" smtClean="0"/>
                <a:t>BREAK</a:t>
              </a:r>
              <a:endParaRPr lang="en-US" baseline="-25000" dirty="0"/>
            </a:p>
          </p:txBody>
        </p:sp>
      </p:grpSp>
      <p:sp>
        <p:nvSpPr>
          <p:cNvPr id="48" name="Pentagon 47"/>
          <p:cNvSpPr/>
          <p:nvPr/>
        </p:nvSpPr>
        <p:spPr>
          <a:xfrm>
            <a:off x="8434151" y="6306926"/>
            <a:ext cx="1171071" cy="478874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aseline="-25000" dirty="0" smtClean="0"/>
              <a:t>EXERCISE 3</a:t>
            </a:r>
            <a:endParaRPr lang="en-US" baseline="-25000" dirty="0"/>
          </a:p>
        </p:txBody>
      </p:sp>
    </p:spTree>
    <p:extLst>
      <p:ext uri="{BB962C8B-B14F-4D97-AF65-F5344CB8AC3E}">
        <p14:creationId xmlns:p14="http://schemas.microsoft.com/office/powerpoint/2010/main" val="36993105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Vapor Trail">
  <a:themeElements>
    <a:clrScheme name="Vapor Trail">
      <a:dk1>
        <a:sysClr val="windowText" lastClr="000000"/>
      </a:dk1>
      <a:lt1>
        <a:sysClr val="window" lastClr="FFFFFF"/>
      </a:lt1>
      <a:dk2>
        <a:srgbClr val="454545"/>
      </a:dk2>
      <a:lt2>
        <a:srgbClr val="DADADA"/>
      </a:lt2>
      <a:accent1>
        <a:srgbClr val="DF2E28"/>
      </a:accent1>
      <a:accent2>
        <a:srgbClr val="FE801A"/>
      </a:accent2>
      <a:accent3>
        <a:srgbClr val="E9BF35"/>
      </a:accent3>
      <a:accent4>
        <a:srgbClr val="81BB42"/>
      </a:accent4>
      <a:accent5>
        <a:srgbClr val="32C7A9"/>
      </a:accent5>
      <a:accent6>
        <a:srgbClr val="4A9BDC"/>
      </a:accent6>
      <a:hlink>
        <a:srgbClr val="F0532B"/>
      </a:hlink>
      <a:folHlink>
        <a:srgbClr val="F38B53"/>
      </a:folHlink>
    </a:clrScheme>
    <a:fontScheme name="Vapor Trail">
      <a:maj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Vapor Trail">
      <a:fillStyleLst>
        <a:solidFill>
          <a:schemeClr val="phClr"/>
        </a:solidFill>
        <a:gradFill rotWithShape="1">
          <a:gsLst>
            <a:gs pos="0">
              <a:schemeClr val="phClr">
                <a:tint val="69000"/>
                <a:alpha val="100000"/>
                <a:satMod val="109000"/>
                <a:lumMod val="110000"/>
              </a:schemeClr>
            </a:gs>
            <a:gs pos="52000">
              <a:schemeClr val="phClr">
                <a:tint val="74000"/>
                <a:satMod val="100000"/>
                <a:lumMod val="104000"/>
              </a:schemeClr>
            </a:gs>
            <a:gs pos="100000">
              <a:schemeClr val="phClr">
                <a:tint val="78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00000"/>
                <a:lumMod val="104000"/>
              </a:schemeClr>
            </a:gs>
            <a:gs pos="78000">
              <a:schemeClr val="phClr">
                <a:shade val="100000"/>
                <a:satMod val="11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threePt" dir="t"/>
          </a:scene3d>
          <a:sp3d>
            <a:bevelT w="25400" h="12700"/>
          </a:sp3d>
        </a:effectStyle>
        <a:effectStyle>
          <a:effectLst>
            <a:outerShdw blurRad="57150" dist="19050" dir="5400000" algn="ctr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apor Trail" id="{4FDF2955-7D9C-493C-B9F9-C205151B46CD}" vid="{8F31A783-2159-4870-BC29-2BA7D038EA4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TM04033937[[fn=Vapor Trail]]</Template>
  <TotalTime>1308</TotalTime>
  <Words>692</Words>
  <Application>Microsoft Office PowerPoint</Application>
  <PresentationFormat>Widescreen</PresentationFormat>
  <Paragraphs>242</Paragraphs>
  <Slides>18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2" baseType="lpstr">
      <vt:lpstr>Arial</vt:lpstr>
      <vt:lpstr>Calibri</vt:lpstr>
      <vt:lpstr>Century Gothic</vt:lpstr>
      <vt:lpstr>Vapor Trail</vt:lpstr>
      <vt:lpstr>MARKETING 160 – MODULE 3 MARKETING MIX, ENVIRONMENT &amp; inFO</vt:lpstr>
      <vt:lpstr>MODULE three Marketing mix, Mktg. Environment and Mktg. Info…building a situational analysis</vt:lpstr>
      <vt:lpstr>i-RAT</vt:lpstr>
      <vt:lpstr>i-RAT</vt:lpstr>
      <vt:lpstr>i-RAT</vt:lpstr>
      <vt:lpstr>i-RAT</vt:lpstr>
      <vt:lpstr>t-RAT Team readiness Assurance Test You will have 8 minutes</vt:lpstr>
      <vt:lpstr>Decremental Scoring of Team RAT</vt:lpstr>
      <vt:lpstr>t-RAT</vt:lpstr>
      <vt:lpstr>t-RAT</vt:lpstr>
      <vt:lpstr>T-RAT</vt:lpstr>
      <vt:lpstr>Scoring your Team Rat</vt:lpstr>
      <vt:lpstr>HOW DID YOUR TEAM DO?</vt:lpstr>
      <vt:lpstr>10 minutes</vt:lpstr>
      <vt:lpstr>MODULE 3 EXERCISE ONE</vt:lpstr>
      <vt:lpstr>MODULE SIX EXERCISE 2 – Case 1</vt:lpstr>
      <vt:lpstr>BREAK TIME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MARKETING 160</dc:title>
  <dc:creator>computer1</dc:creator>
  <cp:lastModifiedBy>Duane Weaver</cp:lastModifiedBy>
  <cp:revision>75</cp:revision>
  <cp:lastPrinted>2017-09-19T22:36:52Z</cp:lastPrinted>
  <dcterms:created xsi:type="dcterms:W3CDTF">2017-01-09T23:08:37Z</dcterms:created>
  <dcterms:modified xsi:type="dcterms:W3CDTF">2018-01-24T01:16:11Z</dcterms:modified>
</cp:coreProperties>
</file>