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8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8" rIns="92075" bIns="46038" anchor="ctr"/>
              <a:lstStyle/>
              <a:p>
                <a:pPr algn="ctr" eaLnBrk="0" hangingPunct="0">
                  <a:defRPr/>
                </a:pPr>
                <a:r>
                  <a:rPr lang="en-CA" sz="2400"/>
                  <a:t> </a:t>
                </a:r>
              </a:p>
            </p:txBody>
          </p:sp>
          <p:sp>
            <p:nvSpPr>
              <p:cNvPr id="16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CA"/>
              <a:t>Click to edit Master subtitle style</a:t>
            </a: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4DBD12-DCFD-40BC-BD3F-5852EB6509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F299A-A9C4-4098-BF47-6834007B7C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FA223-E0D1-48AB-A606-1591A92FF5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0BA3F-CA71-410B-AB37-492DFEDD40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1F8C7-CECC-4D02-B2C4-393611960B4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0DCA6-F722-459C-9B48-546F668683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E297E-510F-455D-AFEA-E90FDC00FB3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54E00-01C7-40FE-813E-0FB5DA8C1BC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1CDD0-1071-4BED-8C0E-98090E0F96C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4E320-E9EF-4EE5-B706-E2AFFAC2ED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E9A9-30D2-4C2D-8BF3-C30FE108D4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32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8" rIns="92075" bIns="46038" anchor="ctr"/>
              <a:lstStyle/>
              <a:p>
                <a:pPr algn="ctr" eaLnBrk="0" hangingPunct="0">
                  <a:defRPr/>
                </a:pPr>
                <a:r>
                  <a:rPr lang="en-CA" sz="2400"/>
                  <a:t> 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8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 smtClean="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57D40B35-35D4-4600-AF71-C2D8C1FBE9E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/>
            </a:lvl1pPr>
          </a:lstStyle>
          <a:p>
            <a:pPr>
              <a:defRPr/>
            </a:pPr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EFEF0F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Cultural </a:t>
            </a:r>
            <a:r>
              <a:rPr lang="en-US" sz="4800" dirty="0" smtClean="0"/>
              <a:t>Influences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on </a:t>
            </a:r>
            <a:r>
              <a:rPr lang="en-US" sz="3600" dirty="0" smtClean="0"/>
              <a:t>Consumer </a:t>
            </a:r>
            <a:r>
              <a:rPr lang="en-US" sz="3600" dirty="0" err="1" smtClean="0"/>
              <a:t>Behaviour</a:t>
            </a:r>
            <a:endParaRPr lang="en-CA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i="1" dirty="0" err="1" smtClean="0"/>
              <a:t>Chp</a:t>
            </a:r>
            <a:r>
              <a:rPr lang="en-US" i="1" dirty="0" smtClean="0"/>
              <a:t>. </a:t>
            </a:r>
            <a:r>
              <a:rPr lang="en-US" i="1" dirty="0" smtClean="0"/>
              <a:t>14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with Duane Weaver</a:t>
            </a:r>
            <a:endParaRPr lang="en-CA" i="1" dirty="0" smtClean="0"/>
          </a:p>
        </p:txBody>
      </p:sp>
      <p:pic>
        <p:nvPicPr>
          <p:cNvPr id="3076" name="Picture 4" descr="MCj009776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609600"/>
            <a:ext cx="14541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MCj018630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813" y="2590800"/>
            <a:ext cx="150018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7" descr="MCj0186308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2438400"/>
            <a:ext cx="12890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MCj0186262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81000"/>
            <a:ext cx="1223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9" descr="MCj0186278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05200" y="4800600"/>
            <a:ext cx="1814513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0" descr="MCj0199095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48538" y="381000"/>
            <a:ext cx="13049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1" descr="MCj0215093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4953000"/>
            <a:ext cx="1905000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2" descr="j030105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4800600"/>
            <a:ext cx="1820863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Outline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 and Culture Variability</a:t>
            </a:r>
          </a:p>
          <a:p>
            <a:pPr eaLnBrk="1" hangingPunct="1"/>
            <a:r>
              <a:rPr lang="en-US" smtClean="0"/>
              <a:t>Norms</a:t>
            </a:r>
          </a:p>
          <a:p>
            <a:pPr eaLnBrk="1" hangingPunct="1"/>
            <a:r>
              <a:rPr lang="en-US" smtClean="0"/>
              <a:t>Myths</a:t>
            </a:r>
          </a:p>
          <a:p>
            <a:pPr eaLnBrk="1" hangingPunct="1"/>
            <a:r>
              <a:rPr lang="en-US" smtClean="0"/>
              <a:t>Rituals</a:t>
            </a:r>
          </a:p>
          <a:p>
            <a:pPr eaLnBrk="1" hangingPunct="1"/>
            <a:r>
              <a:rPr lang="en-US" smtClean="0"/>
              <a:t>Sacred &amp; Profane Consumption</a:t>
            </a:r>
          </a:p>
          <a:p>
            <a:pPr eaLnBrk="1" hangingPunct="1"/>
            <a:r>
              <a:rPr lang="en-US" smtClean="0"/>
              <a:t>Desacralization/Sacraliztion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Culture and Culture Variability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630488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Culture:  Values, ethics, rituals, traditions, material objects and services produced or valued by the members of a society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  A cultural system consists of </a:t>
            </a:r>
            <a:r>
              <a:rPr lang="en-US" sz="2800" u="sng" smtClean="0"/>
              <a:t>3 functional areas</a:t>
            </a:r>
            <a:r>
              <a:rPr lang="en-US" sz="2800" smtClean="0"/>
              <a:t>: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41325" y="25558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09600" y="4800600"/>
            <a:ext cx="2362200" cy="893763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>
                <a:solidFill>
                  <a:schemeClr val="bg2"/>
                </a:solidFill>
              </a:rPr>
              <a:t>Ecology</a:t>
            </a:r>
            <a:endParaRPr lang="en-CA" sz="2600" b="1">
              <a:solidFill>
                <a:schemeClr val="bg2"/>
              </a:solidFill>
            </a:endParaRP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505200" y="4800600"/>
            <a:ext cx="2362200" cy="893763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>
                <a:solidFill>
                  <a:schemeClr val="bg2"/>
                </a:solidFill>
              </a:rPr>
              <a:t>Social</a:t>
            </a:r>
            <a:r>
              <a:rPr lang="en-US" sz="2600" b="1"/>
              <a:t> </a:t>
            </a:r>
            <a:r>
              <a:rPr lang="en-US" sz="2600" b="1">
                <a:solidFill>
                  <a:schemeClr val="bg2"/>
                </a:solidFill>
              </a:rPr>
              <a:t>Structure</a:t>
            </a:r>
            <a:endParaRPr lang="en-CA" sz="2600" b="1">
              <a:solidFill>
                <a:schemeClr val="bg2"/>
              </a:solidFill>
            </a:endParaRP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172200" y="4800600"/>
            <a:ext cx="2362200" cy="893763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>
                <a:solidFill>
                  <a:schemeClr val="bg2"/>
                </a:solidFill>
              </a:rPr>
              <a:t>Ideology</a:t>
            </a:r>
            <a:endParaRPr lang="en-CA" sz="2600" b="1">
              <a:solidFill>
                <a:schemeClr val="bg2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09600" y="57912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Adaptation to habitat</a:t>
            </a:r>
            <a:endParaRPr lang="en-CA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429000" y="5791200"/>
            <a:ext cx="228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How social order is maintained</a:t>
            </a:r>
            <a:endParaRPr lang="en-CA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121400" y="5791200"/>
            <a:ext cx="256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Shared </a:t>
            </a:r>
            <a:r>
              <a:rPr lang="en-US" dirty="0" smtClean="0"/>
              <a:t>ethos: moral </a:t>
            </a:r>
            <a:r>
              <a:rPr lang="en-US" dirty="0"/>
              <a:t>and </a:t>
            </a:r>
            <a:r>
              <a:rPr lang="en-US" dirty="0" smtClean="0"/>
              <a:t>aesthetic values</a:t>
            </a:r>
            <a:endParaRPr lang="en-CA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  <p:bldP spid="7173" grpId="0" animBg="1" autoUpdateAnimBg="0"/>
      <p:bldP spid="7174" grpId="0" animBg="1" autoUpdateAnimBg="0"/>
      <p:bldP spid="717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Culture Variability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9001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Although every culture is different, four dimensions account for most of the variance:</a:t>
            </a:r>
          </a:p>
          <a:p>
            <a:pPr eaLnBrk="1" hangingPunct="1"/>
            <a:endParaRPr lang="en-CA" smtClean="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762000" y="3252788"/>
            <a:ext cx="3641725" cy="862012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7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Power Distance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816475" y="3252788"/>
            <a:ext cx="3641725" cy="862012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7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Uncertainty Avoidance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762000" y="4953000"/>
            <a:ext cx="3641725" cy="762000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7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Masculinity/Femininity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816475" y="4953000"/>
            <a:ext cx="3641725" cy="762000"/>
          </a:xfrm>
          <a:prstGeom prst="rect">
            <a:avLst/>
          </a:prstGeom>
          <a:gradFill rotWithShape="0">
            <a:gsLst>
              <a:gs pos="0">
                <a:schemeClr val="folHlink">
                  <a:gamma/>
                  <a:shade val="7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76078"/>
                  <a:invGamma/>
                </a:schemeClr>
              </a:gs>
            </a:gsLst>
            <a:lin ang="540000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800" b="1"/>
              <a:t>Individualism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441325" y="25558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sz="2400"/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155700" y="4281488"/>
            <a:ext cx="2959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Power impact on relationships</a:t>
            </a:r>
            <a:endParaRPr lang="en-CA"/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4784725" y="4191000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How the society handles ambiguity (religion?)</a:t>
            </a:r>
            <a:endParaRPr lang="en-CA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669925" y="5791200"/>
            <a:ext cx="3597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How a society defines gender roles (examples?)</a:t>
            </a:r>
            <a:endParaRPr lang="en-CA"/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4800600" y="5791200"/>
            <a:ext cx="3673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Collectivist or individualist focused society?</a:t>
            </a:r>
            <a:endParaRPr lang="en-CA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01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Norms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371600" y="2971800"/>
            <a:ext cx="0" cy="609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Rectangle 4" descr="Blue tissue paper"/>
          <p:cNvSpPr>
            <a:spLocks noChangeArrowheads="1"/>
          </p:cNvSpPr>
          <p:nvPr/>
        </p:nvSpPr>
        <p:spPr bwMode="auto">
          <a:xfrm>
            <a:off x="533400" y="3505200"/>
            <a:ext cx="1828800" cy="838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Enacted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Norms</a:t>
            </a:r>
            <a:endParaRPr lang="en-CA" sz="2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1" name="Rectangle 5" descr="Newsprint"/>
          <p:cNvSpPr>
            <a:spLocks noChangeArrowheads="1"/>
          </p:cNvSpPr>
          <p:nvPr/>
        </p:nvSpPr>
        <p:spPr bwMode="auto">
          <a:xfrm>
            <a:off x="3200400" y="1981200"/>
            <a:ext cx="2514600" cy="76200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Norms</a:t>
            </a:r>
            <a:endParaRPr lang="en-CA" sz="2800" b="1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371600" y="2971800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4419600" y="2743200"/>
            <a:ext cx="0" cy="7620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 descr="Blue tissue paper"/>
          <p:cNvSpPr>
            <a:spLocks noChangeArrowheads="1"/>
          </p:cNvSpPr>
          <p:nvPr/>
        </p:nvSpPr>
        <p:spPr bwMode="auto">
          <a:xfrm>
            <a:off x="3505200" y="3505200"/>
            <a:ext cx="1828800" cy="838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Crescive</a:t>
            </a:r>
          </a:p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Norms</a:t>
            </a:r>
            <a:endParaRPr lang="en-CA" sz="2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133600" y="4800600"/>
            <a:ext cx="4953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4495800" y="4343400"/>
            <a:ext cx="0" cy="1066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133600" y="4800600"/>
            <a:ext cx="0" cy="68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7086600" y="4800600"/>
            <a:ext cx="0" cy="6096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Oval 13" descr="Stationery"/>
          <p:cNvSpPr>
            <a:spLocks noChangeArrowheads="1"/>
          </p:cNvSpPr>
          <p:nvPr/>
        </p:nvSpPr>
        <p:spPr bwMode="auto">
          <a:xfrm>
            <a:off x="533400" y="5410200"/>
            <a:ext cx="2438400" cy="9144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Customs</a:t>
            </a:r>
            <a:endParaRPr lang="en-CA" sz="2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0" name="Oval 14" descr="Stationery"/>
          <p:cNvSpPr>
            <a:spLocks noChangeArrowheads="1"/>
          </p:cNvSpPr>
          <p:nvPr/>
        </p:nvSpPr>
        <p:spPr bwMode="auto">
          <a:xfrm>
            <a:off x="3124200" y="5410200"/>
            <a:ext cx="2743200" cy="9144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Mores</a:t>
            </a:r>
            <a:endParaRPr lang="en-CA" sz="2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1" name="Oval 15" descr="Stationery"/>
          <p:cNvSpPr>
            <a:spLocks noChangeArrowheads="1"/>
          </p:cNvSpPr>
          <p:nvPr/>
        </p:nvSpPr>
        <p:spPr bwMode="auto">
          <a:xfrm>
            <a:off x="6096000" y="5410200"/>
            <a:ext cx="2438400" cy="914400"/>
          </a:xfrm>
          <a:prstGeom prst="ellipse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12700" cap="sq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Conventions</a:t>
            </a:r>
            <a:endParaRPr lang="en-CA" sz="280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533400" y="1023938"/>
            <a:ext cx="8077200" cy="57626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400" smtClean="0">
                <a:solidFill>
                  <a:schemeClr val="bg2"/>
                </a:solidFill>
              </a:rPr>
              <a:t>Rules that govern what is right or wrong.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768350" y="4876800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Rules/guides</a:t>
            </a:r>
            <a:endParaRPr lang="en-CA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3581400" y="487680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Taboos - punishable</a:t>
            </a:r>
            <a:endParaRPr lang="en-CA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6400800" y="3810000"/>
            <a:ext cx="2362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Subtleties (</a:t>
            </a:r>
            <a:r>
              <a:rPr lang="en-US" i="1"/>
              <a:t>suggested appropriate behaviour</a:t>
            </a:r>
            <a:r>
              <a:rPr lang="en-US"/>
              <a:t>) - dressing, dining…</a:t>
            </a:r>
            <a:endParaRPr lang="en-CA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 flipH="1">
            <a:off x="7924800" y="47244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9" name="Line 22"/>
          <p:cNvSpPr>
            <a:spLocks noChangeShapeType="1"/>
          </p:cNvSpPr>
          <p:nvPr/>
        </p:nvSpPr>
        <p:spPr bwMode="auto">
          <a:xfrm flipH="1">
            <a:off x="5638800" y="5334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0" name="Line 23"/>
          <p:cNvSpPr>
            <a:spLocks noChangeShapeType="1"/>
          </p:cNvSpPr>
          <p:nvPr/>
        </p:nvSpPr>
        <p:spPr bwMode="auto">
          <a:xfrm>
            <a:off x="5638800" y="5105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Line 24"/>
          <p:cNvSpPr>
            <a:spLocks noChangeShapeType="1"/>
          </p:cNvSpPr>
          <p:nvPr/>
        </p:nvSpPr>
        <p:spPr bwMode="auto">
          <a:xfrm flipH="1">
            <a:off x="609600" y="5105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2" name="Line 25"/>
          <p:cNvSpPr>
            <a:spLocks noChangeShapeType="1"/>
          </p:cNvSpPr>
          <p:nvPr/>
        </p:nvSpPr>
        <p:spPr bwMode="auto">
          <a:xfrm>
            <a:off x="609600" y="5334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93" name="Text Box 26"/>
          <p:cNvSpPr txBox="1">
            <a:spLocks noChangeArrowheads="1"/>
          </p:cNvSpPr>
          <p:nvPr/>
        </p:nvSpPr>
        <p:spPr bwMode="auto">
          <a:xfrm>
            <a:off x="3276600" y="31242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EFEF0F"/>
                </a:solidFill>
              </a:rPr>
              <a:t>Culturally embedded</a:t>
            </a:r>
            <a:endParaRPr lang="en-CA" sz="2000">
              <a:solidFill>
                <a:srgbClr val="EFEF0F"/>
              </a:solidFill>
            </a:endParaRPr>
          </a:p>
        </p:txBody>
      </p:sp>
      <p:sp>
        <p:nvSpPr>
          <p:cNvPr id="7194" name="Text Box 27"/>
          <p:cNvSpPr txBox="1">
            <a:spLocks noChangeArrowheads="1"/>
          </p:cNvSpPr>
          <p:nvPr/>
        </p:nvSpPr>
        <p:spPr bwMode="auto">
          <a:xfrm>
            <a:off x="228600" y="3038475"/>
            <a:ext cx="2035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EFEF0F"/>
                </a:solidFill>
              </a:rPr>
              <a:t>Explicitly decided</a:t>
            </a:r>
            <a:endParaRPr lang="en-CA" sz="2000">
              <a:solidFill>
                <a:srgbClr val="EFEF0F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3" grpId="0" animBg="1"/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8675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Myths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001000" cy="11430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chemeClr val="bg2"/>
                </a:solidFill>
              </a:rPr>
              <a:t>Myth: </a:t>
            </a:r>
            <a:r>
              <a:rPr lang="en-US" sz="2400" smtClean="0">
                <a:solidFill>
                  <a:schemeClr val="bg2"/>
                </a:solidFill>
              </a:rPr>
              <a:t>a story containing symbolic elements that expresses the shared emotions and ideals of a culture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bg2"/>
                </a:solidFill>
              </a:rPr>
              <a:t>Myths serve four</a:t>
            </a:r>
            <a:r>
              <a:rPr lang="en-US" sz="2000" b="1" smtClean="0">
                <a:solidFill>
                  <a:schemeClr val="bg2"/>
                </a:solidFill>
              </a:rPr>
              <a:t> interrelated </a:t>
            </a:r>
            <a:r>
              <a:rPr lang="en-US" sz="2000" smtClean="0">
                <a:solidFill>
                  <a:schemeClr val="bg2"/>
                </a:solidFill>
              </a:rPr>
              <a:t>functions in a culture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09600" y="2743200"/>
            <a:ext cx="1905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400"/>
              <a:t>Metaphysical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09600" y="3657600"/>
            <a:ext cx="1905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400"/>
              <a:t>Cosmological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09600" y="4495800"/>
            <a:ext cx="1905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400"/>
              <a:t>Sociological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609600" y="5486400"/>
            <a:ext cx="1905000" cy="533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400"/>
              <a:t>Psychological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2590800" y="2590800"/>
            <a:ext cx="58674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/>
              <a:t>Explain the origins of existence</a:t>
            </a:r>
            <a:endParaRPr lang="en-CA" sz="2400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2590800" y="3505200"/>
            <a:ext cx="58674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/>
              <a:t>Emphasize that all components of the universe </a:t>
            </a:r>
          </a:p>
          <a:p>
            <a:pPr>
              <a:defRPr/>
            </a:pPr>
            <a:r>
              <a:rPr lang="en-US" sz="2400"/>
              <a:t>are part of a single picture</a:t>
            </a:r>
            <a:endParaRPr lang="en-CA" sz="2400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590800" y="4419600"/>
            <a:ext cx="58674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/>
              <a:t>Help maintain social order by authorizing a </a:t>
            </a:r>
          </a:p>
          <a:p>
            <a:pPr>
              <a:defRPr/>
            </a:pPr>
            <a:r>
              <a:rPr lang="en-US" sz="2400"/>
              <a:t>social code</a:t>
            </a:r>
            <a:endParaRPr lang="en-CA" sz="2400"/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2590800" y="5334000"/>
            <a:ext cx="5867400" cy="762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/>
              <a:t>Provide models for personal conduct</a:t>
            </a:r>
            <a:endParaRPr lang="en-CA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44" grpId="0" animBg="1"/>
      <p:bldP spid="10245" grpId="0" animBg="1"/>
      <p:bldP spid="10246" grpId="0" animBg="1"/>
      <p:bldP spid="10247" grpId="0" animBg="1"/>
      <p:bldP spid="10248" grpId="0" animBg="1"/>
      <p:bldP spid="10249" grpId="0" animBg="1"/>
      <p:bldP spid="10250" grpId="0" animBg="1"/>
      <p:bldP spid="102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Rituals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910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Ritual</a:t>
            </a:r>
          </a:p>
          <a:p>
            <a:pPr lvl="1" eaLnBrk="1" hangingPunct="1"/>
            <a:r>
              <a:rPr lang="en-US" dirty="0" smtClean="0">
                <a:solidFill>
                  <a:schemeClr val="bg2"/>
                </a:solidFill>
              </a:rPr>
              <a:t>A set of symbolic </a:t>
            </a:r>
            <a:r>
              <a:rPr lang="en-US" dirty="0" err="1" smtClean="0">
                <a:solidFill>
                  <a:schemeClr val="bg2"/>
                </a:solidFill>
              </a:rPr>
              <a:t>behaviours</a:t>
            </a:r>
            <a:r>
              <a:rPr lang="en-US" dirty="0" smtClean="0">
                <a:solidFill>
                  <a:schemeClr val="bg2"/>
                </a:solidFill>
              </a:rPr>
              <a:t> that occur in a fixed sequence and tend to be repeated periodically.</a:t>
            </a:r>
          </a:p>
          <a:p>
            <a:pPr algn="ctr" eaLnBrk="1" hangingPunct="1"/>
            <a:r>
              <a:rPr lang="en-US" sz="2000" dirty="0" smtClean="0">
                <a:solidFill>
                  <a:schemeClr val="bg2"/>
                </a:solidFill>
              </a:rPr>
              <a:t>(Let’s discuss Table </a:t>
            </a:r>
            <a:r>
              <a:rPr lang="en-US" sz="2000" dirty="0" smtClean="0">
                <a:solidFill>
                  <a:schemeClr val="bg2"/>
                </a:solidFill>
              </a:rPr>
              <a:t>14-1 </a:t>
            </a:r>
            <a:r>
              <a:rPr lang="en-US" sz="2000" dirty="0" smtClean="0">
                <a:solidFill>
                  <a:schemeClr val="bg2"/>
                </a:solidFill>
              </a:rPr>
              <a:t>for examples)</a:t>
            </a:r>
          </a:p>
          <a:p>
            <a:pPr algn="ctr" eaLnBrk="1" hangingPunct="1"/>
            <a:endParaRPr lang="en-US" sz="2000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bg2"/>
                </a:solidFill>
              </a:rPr>
              <a:t>Ritual Artifacts</a:t>
            </a:r>
          </a:p>
          <a:p>
            <a:pPr lvl="2" eaLnBrk="1" hangingPunct="1"/>
            <a:r>
              <a:rPr lang="en-US" dirty="0" smtClean="0">
                <a:solidFill>
                  <a:schemeClr val="bg2"/>
                </a:solidFill>
              </a:rPr>
              <a:t>Items used in the performance of rituals</a:t>
            </a:r>
          </a:p>
          <a:p>
            <a:pPr lvl="3" eaLnBrk="1" hangingPunct="1"/>
            <a:r>
              <a:rPr lang="en-US" dirty="0" smtClean="0">
                <a:solidFill>
                  <a:schemeClr val="bg2"/>
                </a:solidFill>
              </a:rPr>
              <a:t>Wedding cakes, birthday candles…(others??)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2"/>
          <p:cNvSpPr>
            <a:spLocks noChangeArrowheads="1"/>
          </p:cNvSpPr>
          <p:nvPr/>
        </p:nvSpPr>
        <p:spPr bwMode="auto">
          <a:xfrm>
            <a:off x="990600" y="4926013"/>
            <a:ext cx="2286000" cy="636587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>
                <a:solidFill>
                  <a:schemeClr val="bg2"/>
                </a:solidFill>
              </a:rPr>
              <a:t>Sacred</a:t>
            </a:r>
            <a:r>
              <a:rPr lang="en-US" sz="2600" b="1"/>
              <a:t> </a:t>
            </a:r>
            <a:r>
              <a:rPr lang="en-US" sz="2600" b="1">
                <a:solidFill>
                  <a:schemeClr val="bg2"/>
                </a:solidFill>
              </a:rPr>
              <a:t>Places</a:t>
            </a:r>
            <a:endParaRPr lang="en-CA" sz="2600" b="1">
              <a:solidFill>
                <a:schemeClr val="bg2"/>
              </a:solidFill>
            </a:endParaRP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5867400" y="4953000"/>
            <a:ext cx="2286000" cy="685800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600" b="1">
                <a:solidFill>
                  <a:schemeClr val="bg2"/>
                </a:solidFill>
              </a:rPr>
              <a:t>Sacred</a:t>
            </a:r>
            <a:r>
              <a:rPr lang="en-US" sz="2600" b="1"/>
              <a:t> </a:t>
            </a:r>
            <a:r>
              <a:rPr lang="en-US" sz="2600" b="1">
                <a:solidFill>
                  <a:schemeClr val="bg2"/>
                </a:solidFill>
              </a:rPr>
              <a:t>People</a:t>
            </a:r>
            <a:endParaRPr lang="en-CA" sz="2600" b="1">
              <a:solidFill>
                <a:schemeClr val="bg2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429000" y="5486400"/>
            <a:ext cx="2286000" cy="685800"/>
          </a:xfrm>
          <a:prstGeom prst="ellipse">
            <a:avLst/>
          </a:prstGeom>
          <a:gradFill rotWithShape="0">
            <a:gsLst>
              <a:gs pos="0">
                <a:srgbClr val="CCFF99"/>
              </a:gs>
              <a:gs pos="100000">
                <a:srgbClr val="87A965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600" b="1">
                <a:solidFill>
                  <a:schemeClr val="bg2"/>
                </a:solidFill>
              </a:rPr>
              <a:t>Sacred</a:t>
            </a:r>
            <a:r>
              <a:rPr lang="en-CA" sz="2600" b="1"/>
              <a:t> </a:t>
            </a:r>
            <a:r>
              <a:rPr lang="en-CA" sz="2600" b="1">
                <a:solidFill>
                  <a:schemeClr val="bg2"/>
                </a:solidFill>
              </a:rPr>
              <a:t>Events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941388"/>
            <a:ext cx="7772400" cy="8112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solidFill>
                  <a:schemeClr val="tx1"/>
                </a:solidFill>
              </a:rPr>
              <a:t>Sacred and Profane Consumption</a:t>
            </a:r>
            <a:endParaRPr lang="en-CA" sz="4000" b="1" smtClean="0">
              <a:solidFill>
                <a:schemeClr val="tx1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848600" cy="29718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bg2"/>
                </a:solidFill>
              </a:rPr>
              <a:t>Sacred Consumption</a:t>
            </a:r>
          </a:p>
          <a:p>
            <a:pPr lvl="1" eaLnBrk="1" hangingPunct="1"/>
            <a:r>
              <a:rPr lang="en-US" sz="2200" smtClean="0">
                <a:solidFill>
                  <a:schemeClr val="bg2"/>
                </a:solidFill>
              </a:rPr>
              <a:t>Involves objects and events that are set apart from normal life and are treated with some degree of respect or awe</a:t>
            </a:r>
          </a:p>
          <a:p>
            <a:pPr eaLnBrk="1" hangingPunct="1"/>
            <a:r>
              <a:rPr lang="en-US" sz="2400" b="1" smtClean="0">
                <a:solidFill>
                  <a:schemeClr val="bg2"/>
                </a:solidFill>
              </a:rPr>
              <a:t>Profane Consumption</a:t>
            </a:r>
          </a:p>
          <a:p>
            <a:pPr lvl="1" eaLnBrk="1" hangingPunct="1"/>
            <a:r>
              <a:rPr lang="en-US" sz="2200" smtClean="0">
                <a:solidFill>
                  <a:schemeClr val="bg2"/>
                </a:solidFill>
              </a:rPr>
              <a:t>Involves consumer objects and events that are ordinary or of the everyday world</a:t>
            </a:r>
          </a:p>
          <a:p>
            <a:pPr eaLnBrk="1" hangingPunct="1"/>
            <a:r>
              <a:rPr lang="en-US" sz="2400" b="1" u="sng" smtClean="0">
                <a:solidFill>
                  <a:schemeClr val="bg2"/>
                </a:solidFill>
              </a:rPr>
              <a:t>Domains of Sacred Consumption</a:t>
            </a:r>
            <a:endParaRPr lang="en-CA" sz="28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 autoUpdateAnimBg="0"/>
      <p:bldP spid="12294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Desacralization &amp; Sacralization</a:t>
            </a:r>
            <a:endParaRPr lang="en-CA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DBDAB6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SzPct val="85000"/>
              <a:buFont typeface="Wingdings" pitchFamily="2" charset="2"/>
              <a:buChar char="u"/>
            </a:pPr>
            <a:r>
              <a:rPr lang="en-US" sz="2400" b="1" smtClean="0">
                <a:solidFill>
                  <a:schemeClr val="bg2"/>
                </a:solidFill>
              </a:rPr>
              <a:t>Desacralization</a:t>
            </a:r>
          </a:p>
          <a:p>
            <a:pPr lvl="1" eaLnBrk="1" hangingPunct="1">
              <a:buSzPct val="85000"/>
              <a:buFont typeface="Wingdings" pitchFamily="2" charset="2"/>
              <a:buChar char="u"/>
            </a:pPr>
            <a:r>
              <a:rPr lang="en-US" sz="2000" smtClean="0">
                <a:solidFill>
                  <a:schemeClr val="bg2"/>
                </a:solidFill>
              </a:rPr>
              <a:t>A sacred item or symbol is removed from its special place, or is duplicated in mass quantities (Eiffel tower, Mona Lisa)</a:t>
            </a:r>
          </a:p>
          <a:p>
            <a:pPr lvl="1" eaLnBrk="1" hangingPunct="1">
              <a:buSzPct val="85000"/>
              <a:buFont typeface="Wingdings" pitchFamily="2" charset="2"/>
              <a:buChar char="u"/>
            </a:pPr>
            <a:r>
              <a:rPr lang="en-US" sz="2000" smtClean="0">
                <a:solidFill>
                  <a:schemeClr val="bg2"/>
                </a:solidFill>
              </a:rPr>
              <a:t>It becomes profane as a result</a:t>
            </a:r>
          </a:p>
          <a:p>
            <a:pPr eaLnBrk="1" hangingPunct="1">
              <a:buSzPct val="85000"/>
              <a:buFont typeface="Wingdings" pitchFamily="2" charset="2"/>
              <a:buChar char="u"/>
            </a:pPr>
            <a:r>
              <a:rPr lang="en-US" sz="2400" b="1" smtClean="0">
                <a:solidFill>
                  <a:schemeClr val="bg2"/>
                </a:solidFill>
              </a:rPr>
              <a:t>Sacralization</a:t>
            </a:r>
          </a:p>
          <a:p>
            <a:pPr lvl="1" eaLnBrk="1" hangingPunct="1">
              <a:buSzPct val="85000"/>
              <a:buFont typeface="Wingdings" pitchFamily="2" charset="2"/>
              <a:buChar char="u"/>
            </a:pPr>
            <a:r>
              <a:rPr lang="en-US" sz="2000" smtClean="0">
                <a:solidFill>
                  <a:schemeClr val="bg2"/>
                </a:solidFill>
              </a:rPr>
              <a:t>When ordinary objects, events or people take on sacred meaning to a culture or to specific groups within a culture</a:t>
            </a:r>
          </a:p>
          <a:p>
            <a:pPr lvl="1" eaLnBrk="1" hangingPunct="1"/>
            <a:r>
              <a:rPr lang="en-US" sz="2000" smtClean="0">
                <a:solidFill>
                  <a:schemeClr val="bg2"/>
                </a:solidFill>
              </a:rPr>
              <a:t>The Stanley Cup (hockey)</a:t>
            </a:r>
          </a:p>
          <a:p>
            <a:pPr lvl="1" eaLnBrk="1" hangingPunct="1"/>
            <a:r>
              <a:rPr lang="en-US" sz="2000" smtClean="0">
                <a:solidFill>
                  <a:schemeClr val="bg2"/>
                </a:solidFill>
              </a:rPr>
              <a:t>World Cup (soccer)</a:t>
            </a:r>
          </a:p>
          <a:p>
            <a:pPr lvl="1" eaLnBrk="1" hangingPunct="1"/>
            <a:r>
              <a:rPr lang="en-US" sz="2000" smtClean="0">
                <a:solidFill>
                  <a:schemeClr val="bg2"/>
                </a:solidFill>
              </a:rPr>
              <a:t>Confucius</a:t>
            </a:r>
          </a:p>
          <a:p>
            <a:pPr lvl="1" eaLnBrk="1" hangingPunct="1"/>
            <a:r>
              <a:rPr lang="en-US" sz="2000" smtClean="0">
                <a:solidFill>
                  <a:schemeClr val="bg2"/>
                </a:solidFill>
              </a:rPr>
              <a:t>Abraham Lincoln</a:t>
            </a:r>
            <a:endParaRPr lang="en-CA" sz="20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bldLvl="2" autoUpdateAnimBg="0"/>
    </p:bldLst>
  </p:timing>
</p:sld>
</file>

<file path=ppt/theme/theme1.xml><?xml version="1.0" encoding="utf-8"?>
<a:theme xmlns:a="http://schemas.openxmlformats.org/drawingml/2006/main" name="Patchwork design template">
  <a:themeElements>
    <a:clrScheme name="Patchwork design template 1">
      <a:dk1>
        <a:srgbClr val="6C0093"/>
      </a:dk1>
      <a:lt1>
        <a:srgbClr val="FFFFFF"/>
      </a:lt1>
      <a:dk2>
        <a:srgbClr val="0006B0"/>
      </a:dk2>
      <a:lt2>
        <a:srgbClr val="00B7A5"/>
      </a:lt2>
      <a:accent1>
        <a:srgbClr val="B50069"/>
      </a:accent1>
      <a:accent2>
        <a:srgbClr val="0100B4"/>
      </a:accent2>
      <a:accent3>
        <a:srgbClr val="AAAAD4"/>
      </a:accent3>
      <a:accent4>
        <a:srgbClr val="DADADA"/>
      </a:accent4>
      <a:accent5>
        <a:srgbClr val="D7AAB9"/>
      </a:accent5>
      <a:accent6>
        <a:srgbClr val="0100A3"/>
      </a:accent6>
      <a:hlink>
        <a:srgbClr val="F297CD"/>
      </a:hlink>
      <a:folHlink>
        <a:srgbClr val="751FE6"/>
      </a:folHlink>
    </a:clrScheme>
    <a:fontScheme name="Patchwork design templat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chwork design templat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chwork design templat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chwork design templat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Patchwork design template</Template>
  <TotalTime>230</TotalTime>
  <Words>392</Words>
  <Application>Microsoft Office PowerPoint</Application>
  <PresentationFormat>On-screen Show (4:3)</PresentationFormat>
  <Paragraphs>87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Patchwork design template</vt:lpstr>
      <vt:lpstr>Cultural Influences on Consumer Behaviour</vt:lpstr>
      <vt:lpstr>Outline</vt:lpstr>
      <vt:lpstr>Culture and Culture Variability</vt:lpstr>
      <vt:lpstr>Culture Variability</vt:lpstr>
      <vt:lpstr>Norms</vt:lpstr>
      <vt:lpstr>Myths</vt:lpstr>
      <vt:lpstr>Rituals</vt:lpstr>
      <vt:lpstr>Sacred and Profane Consumption</vt:lpstr>
      <vt:lpstr>Desacralization &amp; Sacralization</vt:lpstr>
    </vt:vector>
  </TitlesOfParts>
  <Manager/>
  <Company>Malaspina University-College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Influences</dc:title>
  <dc:subject/>
  <dc:creator>weaverd</dc:creator>
  <cp:keywords/>
  <dc:description/>
  <cp:lastModifiedBy>weaverd</cp:lastModifiedBy>
  <cp:revision>6</cp:revision>
  <cp:lastPrinted>1601-01-01T00:00:00Z</cp:lastPrinted>
  <dcterms:created xsi:type="dcterms:W3CDTF">2005-11-16T23:03:47Z</dcterms:created>
  <dcterms:modified xsi:type="dcterms:W3CDTF">2013-11-05T22:19:44Z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TC010690521033</vt:lpwstr>
  </property>
</Properties>
</file>