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CC"/>
    <a:srgbClr val="663300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CA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0B17573-1D9B-4A49-85DF-68332E0C69A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184148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9B18F59-D323-419A-B71D-D3C52AB5095D}" type="slidenum">
              <a:rPr lang="en-CA"/>
              <a:pPr/>
              <a:t>6</a:t>
            </a:fld>
            <a:endParaRPr lang="en-CA"/>
          </a:p>
        </p:txBody>
      </p:sp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Compatibility-compatible with consumer’s lifestyle</a:t>
            </a:r>
          </a:p>
          <a:p>
            <a:r>
              <a:rPr lang="en-US"/>
              <a:t>Complexity – low in complexity, easiest to understand is chosen</a:t>
            </a:r>
          </a:p>
          <a:p>
            <a:r>
              <a:rPr lang="en-US"/>
              <a:t>Observability – innovations easily observed are more likely to spread</a:t>
            </a:r>
          </a:p>
          <a:p>
            <a:r>
              <a:rPr lang="en-US"/>
              <a:t>Relative Advantage – should provide a benefit other products cannot offer</a:t>
            </a: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0440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A90533-FDF7-4DF0-BC19-5374579A259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4D6EA-3B4E-466C-A65D-6C21D619E0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1B124-AD79-4F1C-8E19-1E4F67D0432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E5D58F-0D20-4240-AD53-9BF1511A0E9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69E653-9AEA-410A-BD14-E18C0F2CFBF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25A3-1ACE-48D4-B5DB-4C1A2077672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DE3300-8F6E-4F9F-AFEE-8A287CB3C0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15ABC-AB74-48DE-AD0A-2B223A624C6E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5B6EA-04B9-483B-86E5-2D59C0EE333C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32C8F-AAEC-492B-A988-5DD3783D02E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9D2DCF-9440-48F9-94A5-387110055A0A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C643E76-16ED-4103-9BC8-50BAA43412F7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MCj02807390000[1]"/>
          <p:cNvPicPr>
            <a:picLocks noChangeAspect="1" noChangeArrowheads="1"/>
          </p:cNvPicPr>
          <p:nvPr/>
        </p:nvPicPr>
        <p:blipFill>
          <a:blip r:embed="rId2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1524000" y="333375"/>
            <a:ext cx="5943600" cy="5219700"/>
          </a:xfrm>
          <a:prstGeom prst="rect">
            <a:avLst/>
          </a:prstGeom>
          <a:noFill/>
        </p:spPr>
      </p:pic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44775"/>
            <a:ext cx="7772400" cy="1470025"/>
          </a:xfrm>
        </p:spPr>
        <p:txBody>
          <a:bodyPr/>
          <a:lstStyle/>
          <a:p>
            <a:r>
              <a:rPr lang="en-US" b="1"/>
              <a:t>The Creation and Diffusion of Culture</a:t>
            </a:r>
            <a:endParaRPr lang="en-CA" b="1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953000"/>
            <a:ext cx="6400800" cy="1752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Chp.15 </a:t>
            </a:r>
            <a:r>
              <a:rPr lang="en-US" sz="2400" dirty="0"/>
              <a:t>with Duane Weaver</a:t>
            </a:r>
          </a:p>
          <a:p>
            <a:pPr>
              <a:lnSpc>
                <a:spcPct val="80000"/>
              </a:lnSpc>
            </a:pPr>
            <a:endParaRPr lang="en-US" sz="2400" dirty="0"/>
          </a:p>
          <a:p>
            <a:pPr>
              <a:lnSpc>
                <a:spcPct val="80000"/>
              </a:lnSpc>
            </a:pPr>
            <a:r>
              <a:rPr lang="en-US" sz="2400" b="1" i="1" dirty="0"/>
              <a:t>A look at how our culture creates meanings and how those meanings move through society to consumers.</a:t>
            </a:r>
          </a:p>
          <a:p>
            <a:pPr>
              <a:lnSpc>
                <a:spcPct val="80000"/>
              </a:lnSpc>
            </a:pPr>
            <a:endParaRPr lang="en-CA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The Movement of Meaning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219200" y="4800600"/>
            <a:ext cx="2057400" cy="1447800"/>
          </a:xfrm>
          <a:prstGeom prst="rect">
            <a:avLst/>
          </a:prstGeom>
          <a:solidFill>
            <a:srgbClr val="C8FEC8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Cultural 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Values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and 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Symbols</a:t>
            </a:r>
            <a:endParaRPr lang="en-CA" sz="2000">
              <a:latin typeface="Times New Roman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3733800" y="4800600"/>
            <a:ext cx="2209800" cy="1447800"/>
          </a:xfrm>
          <a:prstGeom prst="rect">
            <a:avLst/>
          </a:prstGeom>
          <a:solidFill>
            <a:srgbClr val="FFFFCC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Consumer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Goods</a:t>
            </a:r>
            <a:endParaRPr lang="en-CA" sz="2000">
              <a:latin typeface="Times New Roman" pitchFamily="18" charset="0"/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248400" y="4800600"/>
            <a:ext cx="2286000" cy="1447800"/>
          </a:xfrm>
          <a:prstGeom prst="rect">
            <a:avLst/>
          </a:prstGeom>
          <a:solidFill>
            <a:srgbClr val="FFCCCC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Individual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Consumer</a:t>
            </a:r>
            <a:endParaRPr lang="en-CA" sz="2000">
              <a:latin typeface="Times New Roman" pitchFamily="18" charset="0"/>
            </a:endParaRP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3200400" y="4648200"/>
            <a:ext cx="685800" cy="381000"/>
          </a:xfrm>
          <a:prstGeom prst="curvedDownArrow">
            <a:avLst>
              <a:gd name="adj1" fmla="val 36000"/>
              <a:gd name="adj2" fmla="val 72000"/>
              <a:gd name="adj3" fmla="val 33333"/>
            </a:avLst>
          </a:prstGeom>
          <a:gradFill rotWithShape="0">
            <a:gsLst>
              <a:gs pos="0">
                <a:srgbClr val="CCFFFF"/>
              </a:gs>
              <a:gs pos="100000">
                <a:srgbClr val="FFFFCC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5791200" y="4648200"/>
            <a:ext cx="685800" cy="381000"/>
          </a:xfrm>
          <a:prstGeom prst="curvedDownArrow">
            <a:avLst>
              <a:gd name="adj1" fmla="val 36000"/>
              <a:gd name="adj2" fmla="val 72000"/>
              <a:gd name="adj3" fmla="val 33333"/>
            </a:avLst>
          </a:prstGeom>
          <a:gradFill rotWithShape="0">
            <a:gsLst>
              <a:gs pos="0">
                <a:srgbClr val="FFFFCC"/>
              </a:gs>
              <a:gs pos="100000">
                <a:srgbClr val="FFCCCC"/>
              </a:gs>
            </a:gsLst>
            <a:lin ang="0" scaled="1"/>
          </a:gra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685800" y="4038600"/>
            <a:ext cx="5903913" cy="4889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 u="sng">
                <a:latin typeface="Times New Roman" pitchFamily="18" charset="0"/>
              </a:rPr>
              <a:t>Destinations of Movement:</a:t>
            </a:r>
            <a:endParaRPr lang="en-CA" sz="2600" b="1" u="sng">
              <a:latin typeface="Times New Roman" pitchFamily="18" charset="0"/>
            </a:endParaRP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685800" y="1676400"/>
            <a:ext cx="5903913" cy="488950"/>
          </a:xfrm>
          <a:prstGeom prst="rect">
            <a:avLst/>
          </a:prstGeom>
          <a:noFill/>
          <a:ln w="12700" cap="sq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600" b="1" u="sng">
                <a:latin typeface="Times New Roman" pitchFamily="18" charset="0"/>
              </a:rPr>
              <a:t>Instruments of Movement:</a:t>
            </a:r>
            <a:endParaRPr lang="en-CA" sz="2600" b="1" u="sng">
              <a:latin typeface="Times New Roman" pitchFamily="18" charset="0"/>
            </a:endParaRP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1584325" y="2297113"/>
            <a:ext cx="2243138" cy="1654175"/>
          </a:xfrm>
          <a:prstGeom prst="octagon">
            <a:avLst>
              <a:gd name="adj" fmla="val 29287"/>
            </a:avLst>
          </a:prstGeom>
          <a:solidFill>
            <a:srgbClr val="BBBBFF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2400" b="1">
                <a:latin typeface="Times New Roman" pitchFamily="18" charset="0"/>
              </a:rPr>
              <a:t>Advertising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and Fashion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Systems</a:t>
            </a:r>
            <a:endParaRPr lang="en-CA" sz="2400" b="1">
              <a:latin typeface="Times New Roman" pitchFamily="18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5257800" y="2362200"/>
            <a:ext cx="2259013" cy="1654175"/>
          </a:xfrm>
          <a:prstGeom prst="octagon">
            <a:avLst>
              <a:gd name="adj" fmla="val 29287"/>
            </a:avLst>
          </a:prstGeom>
          <a:gradFill rotWithShape="1">
            <a:gsLst>
              <a:gs pos="0">
                <a:srgbClr val="C8FEC8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Consumption </a:t>
            </a:r>
          </a:p>
          <a:p>
            <a:pPr algn="ctr"/>
            <a:r>
              <a:rPr lang="en-US" sz="2400" b="1">
                <a:latin typeface="Times New Roman" pitchFamily="18" charset="0"/>
              </a:rPr>
              <a:t>Rituals</a:t>
            </a:r>
            <a:endParaRPr lang="en-CA" sz="2400" b="1">
              <a:latin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  <p:bldP spid="3076" grpId="0" animBg="1"/>
      <p:bldP spid="3077" grpId="0" animBg="1"/>
      <p:bldP spid="3078" grpId="0" animBg="1"/>
      <p:bldP spid="3079" grpId="0" animBg="1"/>
      <p:bldP spid="3080" grpId="0"/>
      <p:bldP spid="3081" grpId="0"/>
      <p:bldP spid="3082" grpId="0" animBg="1"/>
      <p:bldP spid="308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Cultural Selection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457200" y="1447800"/>
            <a:ext cx="2057400" cy="1120775"/>
          </a:xfrm>
          <a:prstGeom prst="roundRect">
            <a:avLst>
              <a:gd name="adj" fmla="val 16667"/>
            </a:avLst>
          </a:prstGeom>
          <a:solidFill>
            <a:srgbClr val="E4A800"/>
          </a:solidFill>
          <a:ln w="12700" cap="sq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Culture 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Production 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Systems</a:t>
            </a:r>
            <a:endParaRPr lang="en-US" sz="2400" b="1">
              <a:latin typeface="Times New Roman" pitchFamily="18" charset="0"/>
            </a:endParaRP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57200" y="2743200"/>
            <a:ext cx="2079625" cy="1120775"/>
          </a:xfrm>
          <a:prstGeom prst="roundRect">
            <a:avLst>
              <a:gd name="adj" fmla="val 16667"/>
            </a:avLst>
          </a:prstGeom>
          <a:solidFill>
            <a:srgbClr val="E4A800"/>
          </a:solidFill>
          <a:ln w="12700" cap="sq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>
            <a:spAutoFit/>
          </a:bodyPr>
          <a:lstStyle/>
          <a:p>
            <a:pPr algn="ctr"/>
            <a:r>
              <a:rPr lang="en-US" sz="2000" b="1">
                <a:latin typeface="Times New Roman" pitchFamily="18" charset="0"/>
              </a:rPr>
              <a:t>High Culture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and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Popular Culture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457200" y="4114800"/>
            <a:ext cx="2057400" cy="1143000"/>
          </a:xfrm>
          <a:prstGeom prst="roundRect">
            <a:avLst>
              <a:gd name="adj" fmla="val 16667"/>
            </a:avLst>
          </a:prstGeom>
          <a:solidFill>
            <a:srgbClr val="E4A800"/>
          </a:solidFill>
          <a:ln w="12700" cap="sq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Reality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Engineering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457200" y="5486400"/>
            <a:ext cx="2057400" cy="1114425"/>
          </a:xfrm>
          <a:prstGeom prst="roundRect">
            <a:avLst>
              <a:gd name="adj" fmla="val 16667"/>
            </a:avLst>
          </a:prstGeom>
          <a:solidFill>
            <a:srgbClr val="E4A800"/>
          </a:solidFill>
          <a:ln w="12700" cap="sq">
            <a:solidFill>
              <a:schemeClr val="tx1"/>
            </a:solidFill>
            <a:round/>
            <a:headEnd/>
            <a:tailEnd/>
          </a:ln>
          <a:effectLst>
            <a:prstShdw prst="shdw13" dist="53882" dir="13500000">
              <a:schemeClr val="bg2"/>
            </a:prstShdw>
          </a:effectLst>
        </p:spPr>
        <p:txBody>
          <a:bodyPr wrap="none" anchor="ctr"/>
          <a:lstStyle/>
          <a:p>
            <a:pPr algn="ctr"/>
            <a:r>
              <a:rPr lang="en-US" sz="2000" b="1">
                <a:latin typeface="Times New Roman" pitchFamily="18" charset="0"/>
              </a:rPr>
              <a:t>Product </a:t>
            </a:r>
          </a:p>
          <a:p>
            <a:pPr algn="ctr"/>
            <a:r>
              <a:rPr lang="en-US" sz="2000" b="1">
                <a:latin typeface="Times New Roman" pitchFamily="18" charset="0"/>
              </a:rPr>
              <a:t>Placement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895600" y="1600200"/>
            <a:ext cx="5867400" cy="762000"/>
          </a:xfrm>
          <a:prstGeom prst="rect">
            <a:avLst/>
          </a:prstGeom>
          <a:solidFill>
            <a:srgbClr val="E4A8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 Set of individuals and organizations responsible </a:t>
            </a:r>
          </a:p>
          <a:p>
            <a:pPr algn="ctr"/>
            <a:r>
              <a:rPr lang="en-US" sz="2400">
                <a:latin typeface="Times New Roman" pitchFamily="18" charset="0"/>
              </a:rPr>
              <a:t>for creating and marketing a cultural product</a:t>
            </a:r>
            <a:endParaRPr lang="en-CA" sz="2400">
              <a:latin typeface="Times New Roman" pitchFamily="18" charset="0"/>
            </a:endParaRP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895600" y="2971800"/>
            <a:ext cx="5867400" cy="762000"/>
          </a:xfrm>
          <a:prstGeom prst="rect">
            <a:avLst/>
          </a:prstGeom>
          <a:solidFill>
            <a:srgbClr val="E4A8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High vs. Low Art, Cultural Formulae, </a:t>
            </a:r>
          </a:p>
          <a:p>
            <a:pPr algn="ctr"/>
            <a:r>
              <a:rPr lang="en-US" sz="2400">
                <a:latin typeface="Times New Roman" pitchFamily="18" charset="0"/>
              </a:rPr>
              <a:t>and Aesthetic Market Research</a:t>
            </a:r>
            <a:endParaRPr lang="en-CA" sz="2400">
              <a:latin typeface="Times New Roman" pitchFamily="18" charset="0"/>
            </a:endParaRP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971800" y="4419600"/>
            <a:ext cx="5867400" cy="762000"/>
          </a:xfrm>
          <a:prstGeom prst="rect">
            <a:avLst/>
          </a:prstGeom>
          <a:solidFill>
            <a:srgbClr val="E4A8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US" sz="2400">
                <a:latin typeface="Times New Roman" pitchFamily="18" charset="0"/>
              </a:rPr>
              <a:t>Elements of popular culture are appropriated</a:t>
            </a:r>
          </a:p>
          <a:p>
            <a:pPr algn="ctr"/>
            <a:r>
              <a:rPr lang="en-US" sz="2400">
                <a:latin typeface="Times New Roman" pitchFamily="18" charset="0"/>
              </a:rPr>
              <a:t>by marketers and become integrated in strategy</a:t>
            </a:r>
            <a:endParaRPr lang="en-CA" sz="2400">
              <a:latin typeface="Times New Roman" pitchFamily="18" charset="0"/>
            </a:endParaRP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048000" y="5715000"/>
            <a:ext cx="5867400" cy="762000"/>
          </a:xfrm>
          <a:prstGeom prst="rect">
            <a:avLst/>
          </a:prstGeom>
          <a:solidFill>
            <a:srgbClr val="E4A8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/>
            <a:r>
              <a:rPr lang="en-CA" sz="2400">
                <a:latin typeface="Times New Roman" pitchFamily="18" charset="0"/>
              </a:rPr>
              <a:t>Obtain exposure for a product by arranging for </a:t>
            </a:r>
          </a:p>
          <a:p>
            <a:pPr algn="ctr"/>
            <a:r>
              <a:rPr lang="en-CA" sz="2400">
                <a:latin typeface="Times New Roman" pitchFamily="18" charset="0"/>
              </a:rPr>
              <a:t>it to be inserted into some medium (e.g. TV)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nimBg="1"/>
      <p:bldP spid="4100" grpId="0" animBg="1"/>
      <p:bldP spid="4101" grpId="0" animBg="1"/>
      <p:bldP spid="4102" grpId="0" animBg="1"/>
      <p:bldP spid="4103" grpId="0" animBg="1"/>
      <p:bldP spid="4104" grpId="0" animBg="1"/>
      <p:bldP spid="4105" grpId="0" animBg="1"/>
      <p:bldP spid="410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Diffusion of Innovations</a:t>
            </a:r>
            <a:endParaRPr lang="en-CA"/>
          </a:p>
        </p:txBody>
      </p:sp>
      <p:pic>
        <p:nvPicPr>
          <p:cNvPr id="5125" name="Picture 5" descr="fg17_0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1600"/>
            <a:ext cx="8686800" cy="3579813"/>
          </a:xfrm>
          <a:prstGeom prst="rect">
            <a:avLst/>
          </a:prstGeom>
          <a:noFill/>
        </p:spPr>
      </p:pic>
      <p:grpSp>
        <p:nvGrpSpPr>
          <p:cNvPr id="5129" name="Group 9"/>
          <p:cNvGrpSpPr>
            <a:grpSpLocks/>
          </p:cNvGrpSpPr>
          <p:nvPr/>
        </p:nvGrpSpPr>
        <p:grpSpPr bwMode="auto">
          <a:xfrm>
            <a:off x="2819400" y="5029200"/>
            <a:ext cx="3810000" cy="1295400"/>
            <a:chOff x="1872" y="3072"/>
            <a:chExt cx="2400" cy="816"/>
          </a:xfrm>
        </p:grpSpPr>
        <p:sp>
          <p:nvSpPr>
            <p:cNvPr id="5126" name="Text Box 6"/>
            <p:cNvSpPr txBox="1">
              <a:spLocks noChangeArrowheads="1"/>
            </p:cNvSpPr>
            <p:nvPr/>
          </p:nvSpPr>
          <p:spPr bwMode="auto">
            <a:xfrm>
              <a:off x="1872" y="3311"/>
              <a:ext cx="1248" cy="5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b="1"/>
                <a:t>Innovators</a:t>
              </a:r>
            </a:p>
            <a:p>
              <a:r>
                <a:rPr lang="en-US" b="1"/>
                <a:t>Early Adopters Early Majority</a:t>
              </a:r>
              <a:endParaRPr lang="en-CA" b="1"/>
            </a:p>
          </p:txBody>
        </p:sp>
        <p:sp>
          <p:nvSpPr>
            <p:cNvPr id="5127" name="Text Box 7"/>
            <p:cNvSpPr txBox="1">
              <a:spLocks noChangeArrowheads="1"/>
            </p:cNvSpPr>
            <p:nvPr/>
          </p:nvSpPr>
          <p:spPr bwMode="auto">
            <a:xfrm>
              <a:off x="3268" y="3340"/>
              <a:ext cx="1004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/>
                <a:t>Late Majority</a:t>
              </a:r>
            </a:p>
            <a:p>
              <a:r>
                <a:rPr lang="en-US" b="1"/>
                <a:t>Laggards</a:t>
              </a:r>
              <a:endParaRPr lang="en-CA" b="1"/>
            </a:p>
          </p:txBody>
        </p:sp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2436" y="3072"/>
              <a:ext cx="106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b="1" u="sng"/>
                <a:t>CATEGORIES</a:t>
              </a:r>
              <a:endParaRPr lang="en-CA" b="1" u="sng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folHlink"/>
          </a:solidFill>
        </p:spPr>
        <p:txBody>
          <a:bodyPr/>
          <a:lstStyle/>
          <a:p>
            <a:r>
              <a:rPr lang="en-US"/>
              <a:t>Types of Innovations</a:t>
            </a:r>
            <a:endParaRPr lang="en-CA" sz="250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chemeClr val="folHlink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sz="2800" b="1"/>
              <a:t>Continuous Innovation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A minor modification to an existing product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Evolutionary rather than revolutionary</a:t>
            </a:r>
          </a:p>
          <a:p>
            <a:pPr>
              <a:lnSpc>
                <a:spcPct val="110000"/>
              </a:lnSpc>
            </a:pPr>
            <a:r>
              <a:rPr lang="en-US" sz="2800" b="1"/>
              <a:t>Dynamically Continuous Innovation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A more pronounced changed to an existing product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Create some </a:t>
            </a:r>
            <a:r>
              <a:rPr lang="en-CA" sz="2000"/>
              <a:t>behavioural</a:t>
            </a:r>
            <a:r>
              <a:rPr lang="en-US" sz="2000"/>
              <a:t> changes</a:t>
            </a:r>
          </a:p>
          <a:p>
            <a:pPr>
              <a:lnSpc>
                <a:spcPct val="110000"/>
              </a:lnSpc>
            </a:pPr>
            <a:r>
              <a:rPr lang="en-US" sz="2800" b="1"/>
              <a:t>Discontinuous Innovation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Creates major changes in the way we live</a:t>
            </a:r>
          </a:p>
          <a:p>
            <a:pPr lvl="1">
              <a:lnSpc>
                <a:spcPct val="110000"/>
              </a:lnSpc>
            </a:pPr>
            <a:r>
              <a:rPr lang="en-US" sz="2000"/>
              <a:t>Major inventions: car, airplane, personal computer</a:t>
            </a:r>
            <a:r>
              <a:rPr lang="en-US" sz="2400"/>
              <a:t> </a:t>
            </a:r>
            <a:endParaRPr lang="en-CA" sz="240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/>
              <a:t>Prerequisites for Successful Adoption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5867400" y="1828800"/>
            <a:ext cx="2747963" cy="2057400"/>
          </a:xfrm>
          <a:prstGeom prst="triangle">
            <a:avLst>
              <a:gd name="adj" fmla="val 49986"/>
            </a:avLst>
          </a:prstGeom>
          <a:solidFill>
            <a:srgbClr val="FFE59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71438" tIns="36512" rIns="71438" bIns="36512" anchor="ctr"/>
          <a:lstStyle/>
          <a:p>
            <a:pPr algn="ctr" defTabSz="623888" eaLnBrk="0" hangingPunct="0"/>
            <a:r>
              <a:rPr lang="en-US" sz="2200" b="1">
                <a:solidFill>
                  <a:srgbClr val="000000"/>
                </a:solidFill>
              </a:rPr>
              <a:t>Complexity</a:t>
            </a:r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381000" y="1828800"/>
            <a:ext cx="2751138" cy="2057400"/>
          </a:xfrm>
          <a:prstGeom prst="triangle">
            <a:avLst>
              <a:gd name="adj" fmla="val 49986"/>
            </a:avLst>
          </a:prstGeom>
          <a:solidFill>
            <a:srgbClr val="FFE59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71438" tIns="36512" rIns="71438" bIns="36512" anchor="ctr"/>
          <a:lstStyle/>
          <a:p>
            <a:pPr algn="ctr" defTabSz="623888" eaLnBrk="0" hangingPunct="0"/>
            <a:r>
              <a:rPr lang="en-US" sz="2200" b="1">
                <a:solidFill>
                  <a:srgbClr val="000000"/>
                </a:solidFill>
              </a:rPr>
              <a:t>Compatibility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124200" y="1828800"/>
            <a:ext cx="2749550" cy="2057400"/>
          </a:xfrm>
          <a:prstGeom prst="triangle">
            <a:avLst>
              <a:gd name="adj" fmla="val 49986"/>
            </a:avLst>
          </a:prstGeom>
          <a:solidFill>
            <a:srgbClr val="FFE59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71438" tIns="36512" rIns="71438" bIns="36512" anchor="ctr"/>
          <a:lstStyle/>
          <a:p>
            <a:pPr algn="ctr" defTabSz="623888" eaLnBrk="0" hangingPunct="0"/>
            <a:r>
              <a:rPr lang="en-US" sz="2200" b="1">
                <a:solidFill>
                  <a:srgbClr val="000000"/>
                </a:solidFill>
              </a:rPr>
              <a:t>Trialability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1752600" y="3886200"/>
            <a:ext cx="2747963" cy="2057400"/>
          </a:xfrm>
          <a:prstGeom prst="triangle">
            <a:avLst>
              <a:gd name="adj" fmla="val 49986"/>
            </a:avLst>
          </a:prstGeom>
          <a:solidFill>
            <a:srgbClr val="FFE59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71438" tIns="36512" rIns="71438" bIns="36512" anchor="ctr"/>
          <a:lstStyle/>
          <a:p>
            <a:pPr algn="ctr" defTabSz="623888" eaLnBrk="0" hangingPunct="0"/>
            <a:r>
              <a:rPr lang="en-US" sz="2200" b="1">
                <a:solidFill>
                  <a:srgbClr val="000000"/>
                </a:solidFill>
              </a:rPr>
              <a:t>Observability</a:t>
            </a: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495800" y="3886200"/>
            <a:ext cx="2747963" cy="2057400"/>
          </a:xfrm>
          <a:prstGeom prst="triangle">
            <a:avLst>
              <a:gd name="adj" fmla="val 49986"/>
            </a:avLst>
          </a:prstGeom>
          <a:solidFill>
            <a:srgbClr val="FFE59D"/>
          </a:solidFill>
          <a:ln w="12700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lIns="71438" tIns="36512" rIns="71438" bIns="36512" anchor="ctr"/>
          <a:lstStyle/>
          <a:p>
            <a:pPr algn="ctr" defTabSz="623888" eaLnBrk="0" hangingPunct="0"/>
            <a:r>
              <a:rPr lang="en-US" sz="2200" b="1">
                <a:solidFill>
                  <a:srgbClr val="000000"/>
                </a:solidFill>
              </a:rPr>
              <a:t>Relative</a:t>
            </a:r>
          </a:p>
          <a:p>
            <a:pPr algn="ctr" defTabSz="623888" eaLnBrk="0" hangingPunct="0"/>
            <a:r>
              <a:rPr lang="en-US" sz="2200" b="1">
                <a:solidFill>
                  <a:srgbClr val="000000"/>
                </a:solidFill>
              </a:rPr>
              <a:t>Advantage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3048000" y="4038600"/>
            <a:ext cx="31337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>
                <a:solidFill>
                  <a:srgbClr val="663300"/>
                </a:solidFill>
              </a:rPr>
              <a:t>more likely to adopt if can experiment with</a:t>
            </a:r>
            <a:r>
              <a:rPr lang="en-US" sz="1200"/>
              <a:t> </a:t>
            </a:r>
            <a:r>
              <a:rPr lang="en-US" sz="1200">
                <a:solidFill>
                  <a:srgbClr val="663300"/>
                </a:solidFill>
              </a:rPr>
              <a:t>it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152400" y="1524000"/>
            <a:ext cx="25987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>
                <a:solidFill>
                  <a:srgbClr val="663300"/>
                </a:solidFill>
              </a:rPr>
              <a:t>compatible with consumer’s lifestyle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5589588" y="1524000"/>
            <a:ext cx="355441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>
                <a:solidFill>
                  <a:srgbClr val="663300"/>
                </a:solidFill>
              </a:rPr>
              <a:t>low in complexity, easiest to understand is chosen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762000" y="6172200"/>
            <a:ext cx="37544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>
                <a:solidFill>
                  <a:srgbClr val="663300"/>
                </a:solidFill>
              </a:rPr>
              <a:t>innovations easily observed are more likely to</a:t>
            </a:r>
            <a:r>
              <a:rPr lang="en-US" sz="1200"/>
              <a:t> </a:t>
            </a:r>
            <a:r>
              <a:rPr lang="en-US" sz="1200">
                <a:solidFill>
                  <a:srgbClr val="663300"/>
                </a:solidFill>
              </a:rPr>
              <a:t>spread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4953000" y="6172200"/>
            <a:ext cx="36560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spcBef>
                <a:spcPct val="30000"/>
              </a:spcBef>
            </a:pPr>
            <a:r>
              <a:rPr lang="en-US" sz="1200">
                <a:solidFill>
                  <a:srgbClr val="663300"/>
                </a:solidFill>
              </a:rPr>
              <a:t>should provide a benefit other products cannot offer</a:t>
            </a:r>
            <a:endParaRPr lang="en-CA" sz="120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 autoUpdateAnimBg="0"/>
      <p:bldP spid="7172" grpId="0" animBg="1" autoUpdateAnimBg="0"/>
      <p:bldP spid="7173" grpId="0" animBg="1" autoUpdateAnimBg="0"/>
      <p:bldP spid="7174" grpId="0" animBg="1" autoUpdateAnimBg="0"/>
      <p:bldP spid="7175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Fashion Cycle</a:t>
            </a:r>
          </a:p>
        </p:txBody>
      </p:sp>
      <p:grpSp>
        <p:nvGrpSpPr>
          <p:cNvPr id="10243" name="Group 3"/>
          <p:cNvGrpSpPr>
            <a:grpSpLocks/>
          </p:cNvGrpSpPr>
          <p:nvPr/>
        </p:nvGrpSpPr>
        <p:grpSpPr bwMode="auto">
          <a:xfrm>
            <a:off x="762000" y="1447800"/>
            <a:ext cx="7543800" cy="3997325"/>
            <a:chOff x="240" y="528"/>
            <a:chExt cx="5284" cy="2800"/>
          </a:xfrm>
        </p:grpSpPr>
        <p:sp>
          <p:nvSpPr>
            <p:cNvPr id="10244" name="Rectangle 4"/>
            <p:cNvSpPr>
              <a:spLocks noChangeArrowheads="1"/>
            </p:cNvSpPr>
            <p:nvPr/>
          </p:nvSpPr>
          <p:spPr bwMode="auto">
            <a:xfrm>
              <a:off x="240" y="528"/>
              <a:ext cx="5284" cy="2800"/>
            </a:xfrm>
            <a:prstGeom prst="rect">
              <a:avLst/>
            </a:prstGeom>
            <a:solidFill>
              <a:srgbClr val="FEFF72"/>
            </a:solidFill>
            <a:ln w="12700">
              <a:solidFill>
                <a:srgbClr val="000000"/>
              </a:solidFill>
              <a:miter lim="800000"/>
              <a:headEnd/>
              <a:tailEnd/>
            </a:ln>
            <a:effectLst>
              <a:outerShdw dist="89803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245" name="Freeform 5"/>
            <p:cNvSpPr>
              <a:spLocks/>
            </p:cNvSpPr>
            <p:nvPr/>
          </p:nvSpPr>
          <p:spPr bwMode="auto">
            <a:xfrm>
              <a:off x="548" y="1766"/>
              <a:ext cx="1597" cy="865"/>
            </a:xfrm>
            <a:custGeom>
              <a:avLst/>
              <a:gdLst/>
              <a:ahLst/>
              <a:cxnLst>
                <a:cxn ang="0">
                  <a:pos x="1596" y="0"/>
                </a:cxn>
                <a:cxn ang="0">
                  <a:pos x="1524" y="66"/>
                </a:cxn>
                <a:cxn ang="0">
                  <a:pos x="1464" y="120"/>
                </a:cxn>
                <a:cxn ang="0">
                  <a:pos x="1410" y="174"/>
                </a:cxn>
                <a:cxn ang="0">
                  <a:pos x="1356" y="216"/>
                </a:cxn>
                <a:cxn ang="0">
                  <a:pos x="1314" y="264"/>
                </a:cxn>
                <a:cxn ang="0">
                  <a:pos x="1272" y="300"/>
                </a:cxn>
                <a:cxn ang="0">
                  <a:pos x="1218" y="348"/>
                </a:cxn>
                <a:cxn ang="0">
                  <a:pos x="1146" y="420"/>
                </a:cxn>
                <a:cxn ang="0">
                  <a:pos x="1062" y="492"/>
                </a:cxn>
                <a:cxn ang="0">
                  <a:pos x="990" y="522"/>
                </a:cxn>
                <a:cxn ang="0">
                  <a:pos x="906" y="564"/>
                </a:cxn>
                <a:cxn ang="0">
                  <a:pos x="834" y="594"/>
                </a:cxn>
                <a:cxn ang="0">
                  <a:pos x="780" y="612"/>
                </a:cxn>
                <a:cxn ang="0">
                  <a:pos x="720" y="636"/>
                </a:cxn>
                <a:cxn ang="0">
                  <a:pos x="630" y="666"/>
                </a:cxn>
                <a:cxn ang="0">
                  <a:pos x="522" y="690"/>
                </a:cxn>
                <a:cxn ang="0">
                  <a:pos x="420" y="720"/>
                </a:cxn>
                <a:cxn ang="0">
                  <a:pos x="282" y="750"/>
                </a:cxn>
                <a:cxn ang="0">
                  <a:pos x="186" y="768"/>
                </a:cxn>
                <a:cxn ang="0">
                  <a:pos x="120" y="780"/>
                </a:cxn>
                <a:cxn ang="0">
                  <a:pos x="0" y="792"/>
                </a:cxn>
                <a:cxn ang="0">
                  <a:pos x="0" y="864"/>
                </a:cxn>
                <a:cxn ang="0">
                  <a:pos x="1590" y="864"/>
                </a:cxn>
                <a:cxn ang="0">
                  <a:pos x="1596" y="0"/>
                </a:cxn>
              </a:cxnLst>
              <a:rect l="0" t="0" r="r" b="b"/>
              <a:pathLst>
                <a:path w="1597" h="865">
                  <a:moveTo>
                    <a:pt x="1596" y="0"/>
                  </a:moveTo>
                  <a:lnTo>
                    <a:pt x="1524" y="66"/>
                  </a:lnTo>
                  <a:lnTo>
                    <a:pt x="1464" y="120"/>
                  </a:lnTo>
                  <a:lnTo>
                    <a:pt x="1410" y="174"/>
                  </a:lnTo>
                  <a:lnTo>
                    <a:pt x="1356" y="216"/>
                  </a:lnTo>
                  <a:lnTo>
                    <a:pt x="1314" y="264"/>
                  </a:lnTo>
                  <a:lnTo>
                    <a:pt x="1272" y="300"/>
                  </a:lnTo>
                  <a:lnTo>
                    <a:pt x="1218" y="348"/>
                  </a:lnTo>
                  <a:lnTo>
                    <a:pt x="1146" y="420"/>
                  </a:lnTo>
                  <a:lnTo>
                    <a:pt x="1062" y="492"/>
                  </a:lnTo>
                  <a:lnTo>
                    <a:pt x="990" y="522"/>
                  </a:lnTo>
                  <a:lnTo>
                    <a:pt x="906" y="564"/>
                  </a:lnTo>
                  <a:lnTo>
                    <a:pt x="834" y="594"/>
                  </a:lnTo>
                  <a:lnTo>
                    <a:pt x="780" y="612"/>
                  </a:lnTo>
                  <a:lnTo>
                    <a:pt x="720" y="636"/>
                  </a:lnTo>
                  <a:lnTo>
                    <a:pt x="630" y="666"/>
                  </a:lnTo>
                  <a:lnTo>
                    <a:pt x="522" y="690"/>
                  </a:lnTo>
                  <a:lnTo>
                    <a:pt x="420" y="720"/>
                  </a:lnTo>
                  <a:lnTo>
                    <a:pt x="282" y="750"/>
                  </a:lnTo>
                  <a:lnTo>
                    <a:pt x="186" y="768"/>
                  </a:lnTo>
                  <a:lnTo>
                    <a:pt x="120" y="780"/>
                  </a:lnTo>
                  <a:lnTo>
                    <a:pt x="0" y="792"/>
                  </a:lnTo>
                  <a:lnTo>
                    <a:pt x="0" y="864"/>
                  </a:lnTo>
                  <a:lnTo>
                    <a:pt x="1590" y="864"/>
                  </a:lnTo>
                  <a:lnTo>
                    <a:pt x="1596" y="0"/>
                  </a:lnTo>
                </a:path>
              </a:pathLst>
            </a:custGeom>
            <a:solidFill>
              <a:srgbClr val="8CFC6C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6" name="Freeform 6"/>
            <p:cNvSpPr>
              <a:spLocks/>
            </p:cNvSpPr>
            <p:nvPr/>
          </p:nvSpPr>
          <p:spPr bwMode="auto">
            <a:xfrm>
              <a:off x="2144" y="1466"/>
              <a:ext cx="1225" cy="1165"/>
            </a:xfrm>
            <a:custGeom>
              <a:avLst/>
              <a:gdLst/>
              <a:ahLst/>
              <a:cxnLst>
                <a:cxn ang="0">
                  <a:pos x="1224" y="162"/>
                </a:cxn>
                <a:cxn ang="0">
                  <a:pos x="1182" y="132"/>
                </a:cxn>
                <a:cxn ang="0">
                  <a:pos x="1128" y="108"/>
                </a:cxn>
                <a:cxn ang="0">
                  <a:pos x="1068" y="78"/>
                </a:cxn>
                <a:cxn ang="0">
                  <a:pos x="984" y="48"/>
                </a:cxn>
                <a:cxn ang="0">
                  <a:pos x="906" y="24"/>
                </a:cxn>
                <a:cxn ang="0">
                  <a:pos x="798" y="6"/>
                </a:cxn>
                <a:cxn ang="0">
                  <a:pos x="714" y="0"/>
                </a:cxn>
                <a:cxn ang="0">
                  <a:pos x="660" y="0"/>
                </a:cxn>
                <a:cxn ang="0">
                  <a:pos x="576" y="6"/>
                </a:cxn>
                <a:cxn ang="0">
                  <a:pos x="510" y="18"/>
                </a:cxn>
                <a:cxn ang="0">
                  <a:pos x="432" y="48"/>
                </a:cxn>
                <a:cxn ang="0">
                  <a:pos x="360" y="72"/>
                </a:cxn>
                <a:cxn ang="0">
                  <a:pos x="312" y="96"/>
                </a:cxn>
                <a:cxn ang="0">
                  <a:pos x="264" y="120"/>
                </a:cxn>
                <a:cxn ang="0">
                  <a:pos x="204" y="162"/>
                </a:cxn>
                <a:cxn ang="0">
                  <a:pos x="138" y="198"/>
                </a:cxn>
                <a:cxn ang="0">
                  <a:pos x="66" y="252"/>
                </a:cxn>
                <a:cxn ang="0">
                  <a:pos x="36" y="282"/>
                </a:cxn>
                <a:cxn ang="0">
                  <a:pos x="12" y="294"/>
                </a:cxn>
                <a:cxn ang="0">
                  <a:pos x="0" y="306"/>
                </a:cxn>
                <a:cxn ang="0">
                  <a:pos x="0" y="1164"/>
                </a:cxn>
                <a:cxn ang="0">
                  <a:pos x="1224" y="1164"/>
                </a:cxn>
                <a:cxn ang="0">
                  <a:pos x="1224" y="162"/>
                </a:cxn>
              </a:cxnLst>
              <a:rect l="0" t="0" r="r" b="b"/>
              <a:pathLst>
                <a:path w="1225" h="1165">
                  <a:moveTo>
                    <a:pt x="1224" y="162"/>
                  </a:moveTo>
                  <a:lnTo>
                    <a:pt x="1182" y="132"/>
                  </a:lnTo>
                  <a:lnTo>
                    <a:pt x="1128" y="108"/>
                  </a:lnTo>
                  <a:lnTo>
                    <a:pt x="1068" y="78"/>
                  </a:lnTo>
                  <a:lnTo>
                    <a:pt x="984" y="48"/>
                  </a:lnTo>
                  <a:lnTo>
                    <a:pt x="906" y="24"/>
                  </a:lnTo>
                  <a:lnTo>
                    <a:pt x="798" y="6"/>
                  </a:lnTo>
                  <a:lnTo>
                    <a:pt x="714" y="0"/>
                  </a:lnTo>
                  <a:lnTo>
                    <a:pt x="660" y="0"/>
                  </a:lnTo>
                  <a:lnTo>
                    <a:pt x="576" y="6"/>
                  </a:lnTo>
                  <a:lnTo>
                    <a:pt x="510" y="18"/>
                  </a:lnTo>
                  <a:lnTo>
                    <a:pt x="432" y="48"/>
                  </a:lnTo>
                  <a:lnTo>
                    <a:pt x="360" y="72"/>
                  </a:lnTo>
                  <a:lnTo>
                    <a:pt x="312" y="96"/>
                  </a:lnTo>
                  <a:lnTo>
                    <a:pt x="264" y="120"/>
                  </a:lnTo>
                  <a:lnTo>
                    <a:pt x="204" y="162"/>
                  </a:lnTo>
                  <a:lnTo>
                    <a:pt x="138" y="198"/>
                  </a:lnTo>
                  <a:lnTo>
                    <a:pt x="66" y="252"/>
                  </a:lnTo>
                  <a:lnTo>
                    <a:pt x="36" y="282"/>
                  </a:lnTo>
                  <a:lnTo>
                    <a:pt x="12" y="294"/>
                  </a:lnTo>
                  <a:lnTo>
                    <a:pt x="0" y="306"/>
                  </a:lnTo>
                  <a:lnTo>
                    <a:pt x="0" y="1164"/>
                  </a:lnTo>
                  <a:lnTo>
                    <a:pt x="1224" y="1164"/>
                  </a:lnTo>
                  <a:lnTo>
                    <a:pt x="1224" y="162"/>
                  </a:lnTo>
                </a:path>
              </a:pathLst>
            </a:custGeom>
            <a:solidFill>
              <a:srgbClr val="A2C1FE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10247" name="Freeform 7"/>
            <p:cNvSpPr>
              <a:spLocks/>
            </p:cNvSpPr>
            <p:nvPr/>
          </p:nvSpPr>
          <p:spPr bwMode="auto">
            <a:xfrm>
              <a:off x="3368" y="1622"/>
              <a:ext cx="1861" cy="10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2" y="42"/>
                </a:cxn>
                <a:cxn ang="0">
                  <a:pos x="84" y="66"/>
                </a:cxn>
                <a:cxn ang="0">
                  <a:pos x="132" y="96"/>
                </a:cxn>
                <a:cxn ang="0">
                  <a:pos x="210" y="150"/>
                </a:cxn>
                <a:cxn ang="0">
                  <a:pos x="258" y="186"/>
                </a:cxn>
                <a:cxn ang="0">
                  <a:pos x="294" y="222"/>
                </a:cxn>
                <a:cxn ang="0">
                  <a:pos x="342" y="258"/>
                </a:cxn>
                <a:cxn ang="0">
                  <a:pos x="384" y="300"/>
                </a:cxn>
                <a:cxn ang="0">
                  <a:pos x="432" y="342"/>
                </a:cxn>
                <a:cxn ang="0">
                  <a:pos x="474" y="390"/>
                </a:cxn>
                <a:cxn ang="0">
                  <a:pos x="516" y="432"/>
                </a:cxn>
                <a:cxn ang="0">
                  <a:pos x="570" y="468"/>
                </a:cxn>
                <a:cxn ang="0">
                  <a:pos x="612" y="510"/>
                </a:cxn>
                <a:cxn ang="0">
                  <a:pos x="660" y="558"/>
                </a:cxn>
                <a:cxn ang="0">
                  <a:pos x="726" y="618"/>
                </a:cxn>
                <a:cxn ang="0">
                  <a:pos x="792" y="654"/>
                </a:cxn>
                <a:cxn ang="0">
                  <a:pos x="882" y="690"/>
                </a:cxn>
                <a:cxn ang="0">
                  <a:pos x="972" y="738"/>
                </a:cxn>
                <a:cxn ang="0">
                  <a:pos x="1092" y="774"/>
                </a:cxn>
                <a:cxn ang="0">
                  <a:pos x="1170" y="804"/>
                </a:cxn>
                <a:cxn ang="0">
                  <a:pos x="1326" y="852"/>
                </a:cxn>
                <a:cxn ang="0">
                  <a:pos x="1422" y="876"/>
                </a:cxn>
                <a:cxn ang="0">
                  <a:pos x="1578" y="906"/>
                </a:cxn>
                <a:cxn ang="0">
                  <a:pos x="1782" y="936"/>
                </a:cxn>
                <a:cxn ang="0">
                  <a:pos x="1860" y="942"/>
                </a:cxn>
                <a:cxn ang="0">
                  <a:pos x="1860" y="1008"/>
                </a:cxn>
                <a:cxn ang="0">
                  <a:pos x="6" y="1008"/>
                </a:cxn>
                <a:cxn ang="0">
                  <a:pos x="0" y="0"/>
                </a:cxn>
              </a:cxnLst>
              <a:rect l="0" t="0" r="r" b="b"/>
              <a:pathLst>
                <a:path w="1861" h="1009">
                  <a:moveTo>
                    <a:pt x="0" y="0"/>
                  </a:moveTo>
                  <a:lnTo>
                    <a:pt x="72" y="42"/>
                  </a:lnTo>
                  <a:lnTo>
                    <a:pt x="84" y="66"/>
                  </a:lnTo>
                  <a:lnTo>
                    <a:pt x="132" y="96"/>
                  </a:lnTo>
                  <a:lnTo>
                    <a:pt x="210" y="150"/>
                  </a:lnTo>
                  <a:lnTo>
                    <a:pt x="258" y="186"/>
                  </a:lnTo>
                  <a:lnTo>
                    <a:pt x="294" y="222"/>
                  </a:lnTo>
                  <a:lnTo>
                    <a:pt x="342" y="258"/>
                  </a:lnTo>
                  <a:lnTo>
                    <a:pt x="384" y="300"/>
                  </a:lnTo>
                  <a:lnTo>
                    <a:pt x="432" y="342"/>
                  </a:lnTo>
                  <a:lnTo>
                    <a:pt x="474" y="390"/>
                  </a:lnTo>
                  <a:lnTo>
                    <a:pt x="516" y="432"/>
                  </a:lnTo>
                  <a:lnTo>
                    <a:pt x="570" y="468"/>
                  </a:lnTo>
                  <a:lnTo>
                    <a:pt x="612" y="510"/>
                  </a:lnTo>
                  <a:lnTo>
                    <a:pt x="660" y="558"/>
                  </a:lnTo>
                  <a:lnTo>
                    <a:pt x="726" y="618"/>
                  </a:lnTo>
                  <a:lnTo>
                    <a:pt x="792" y="654"/>
                  </a:lnTo>
                  <a:lnTo>
                    <a:pt x="882" y="690"/>
                  </a:lnTo>
                  <a:lnTo>
                    <a:pt x="972" y="738"/>
                  </a:lnTo>
                  <a:lnTo>
                    <a:pt x="1092" y="774"/>
                  </a:lnTo>
                  <a:lnTo>
                    <a:pt x="1170" y="804"/>
                  </a:lnTo>
                  <a:lnTo>
                    <a:pt x="1326" y="852"/>
                  </a:lnTo>
                  <a:lnTo>
                    <a:pt x="1422" y="876"/>
                  </a:lnTo>
                  <a:lnTo>
                    <a:pt x="1578" y="906"/>
                  </a:lnTo>
                  <a:lnTo>
                    <a:pt x="1782" y="936"/>
                  </a:lnTo>
                  <a:lnTo>
                    <a:pt x="1860" y="942"/>
                  </a:lnTo>
                  <a:lnTo>
                    <a:pt x="1860" y="1008"/>
                  </a:lnTo>
                  <a:lnTo>
                    <a:pt x="6" y="1008"/>
                  </a:lnTo>
                  <a:lnTo>
                    <a:pt x="0" y="0"/>
                  </a:lnTo>
                </a:path>
              </a:pathLst>
            </a:custGeom>
            <a:solidFill>
              <a:srgbClr val="FDA4B5"/>
            </a:solidFill>
            <a:ln w="9525" cap="rnd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48" name="Group 8"/>
            <p:cNvGrpSpPr>
              <a:grpSpLocks/>
            </p:cNvGrpSpPr>
            <p:nvPr/>
          </p:nvGrpSpPr>
          <p:grpSpPr bwMode="auto">
            <a:xfrm>
              <a:off x="430" y="1461"/>
              <a:ext cx="4865" cy="1113"/>
              <a:chOff x="430" y="1461"/>
              <a:chExt cx="4865" cy="1113"/>
            </a:xfrm>
          </p:grpSpPr>
          <p:grpSp>
            <p:nvGrpSpPr>
              <p:cNvPr id="10249" name="Group 9"/>
              <p:cNvGrpSpPr>
                <a:grpSpLocks/>
              </p:cNvGrpSpPr>
              <p:nvPr/>
            </p:nvGrpSpPr>
            <p:grpSpPr bwMode="auto">
              <a:xfrm>
                <a:off x="2855" y="1461"/>
                <a:ext cx="2440" cy="1111"/>
                <a:chOff x="2855" y="1461"/>
                <a:chExt cx="2440" cy="1111"/>
              </a:xfrm>
            </p:grpSpPr>
            <p:sp>
              <p:nvSpPr>
                <p:cNvPr id="10250" name="Freeform 10"/>
                <p:cNvSpPr>
                  <a:spLocks/>
                </p:cNvSpPr>
                <p:nvPr/>
              </p:nvSpPr>
              <p:spPr bwMode="auto">
                <a:xfrm>
                  <a:off x="2855" y="1461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6"/>
                    </a:cxn>
                    <a:cxn ang="0">
                      <a:pos x="23" y="16"/>
                    </a:cxn>
                  </a:cxnLst>
                  <a:rect l="0" t="0" r="r" b="b"/>
                  <a:pathLst>
                    <a:path w="24" h="17">
                      <a:moveTo>
                        <a:pt x="0" y="0"/>
                      </a:moveTo>
                      <a:lnTo>
                        <a:pt x="21" y="16"/>
                      </a:lnTo>
                      <a:lnTo>
                        <a:pt x="2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1" name="Freeform 11"/>
                <p:cNvSpPr>
                  <a:spLocks/>
                </p:cNvSpPr>
                <p:nvPr/>
              </p:nvSpPr>
              <p:spPr bwMode="auto">
                <a:xfrm>
                  <a:off x="2877" y="1463"/>
                  <a:ext cx="2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2" y="0"/>
                    </a:cxn>
                    <a:cxn ang="0">
                      <a:pos x="22" y="16"/>
                    </a:cxn>
                  </a:cxnLst>
                  <a:rect l="0" t="0" r="r" b="b"/>
                  <a:pathLst>
                    <a:path w="23" h="17">
                      <a:moveTo>
                        <a:pt x="0" y="0"/>
                      </a:moveTo>
                      <a:lnTo>
                        <a:pt x="22" y="0"/>
                      </a:lnTo>
                      <a:lnTo>
                        <a:pt x="22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2" name="Freeform 12"/>
                <p:cNvSpPr>
                  <a:spLocks/>
                </p:cNvSpPr>
                <p:nvPr/>
              </p:nvSpPr>
              <p:spPr bwMode="auto">
                <a:xfrm>
                  <a:off x="2899" y="1463"/>
                  <a:ext cx="20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10"/>
                    </a:cxn>
                    <a:cxn ang="0">
                      <a:pos x="19" y="16"/>
                    </a:cxn>
                  </a:cxnLst>
                  <a:rect l="0" t="0" r="r" b="b"/>
                  <a:pathLst>
                    <a:path w="20" h="17">
                      <a:moveTo>
                        <a:pt x="0" y="0"/>
                      </a:moveTo>
                      <a:lnTo>
                        <a:pt x="19" y="10"/>
                      </a:lnTo>
                      <a:lnTo>
                        <a:pt x="19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3" name="Freeform 13"/>
                <p:cNvSpPr>
                  <a:spLocks/>
                </p:cNvSpPr>
                <p:nvPr/>
              </p:nvSpPr>
              <p:spPr bwMode="auto">
                <a:xfrm>
                  <a:off x="2918" y="1465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6"/>
                    </a:cxn>
                    <a:cxn ang="0">
                      <a:pos x="23" y="16"/>
                    </a:cxn>
                  </a:cxnLst>
                  <a:rect l="0" t="0" r="r" b="b"/>
                  <a:pathLst>
                    <a:path w="24" h="17">
                      <a:moveTo>
                        <a:pt x="0" y="0"/>
                      </a:moveTo>
                      <a:lnTo>
                        <a:pt x="21" y="16"/>
                      </a:lnTo>
                      <a:lnTo>
                        <a:pt x="2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4" name="Freeform 14"/>
                <p:cNvSpPr>
                  <a:spLocks/>
                </p:cNvSpPr>
                <p:nvPr/>
              </p:nvSpPr>
              <p:spPr bwMode="auto">
                <a:xfrm>
                  <a:off x="2938" y="1466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2"/>
                    </a:cxn>
                    <a:cxn ang="0">
                      <a:pos x="23" y="16"/>
                    </a:cxn>
                  </a:cxnLst>
                  <a:rect l="0" t="0" r="r" b="b"/>
                  <a:pathLst>
                    <a:path w="24" h="17">
                      <a:moveTo>
                        <a:pt x="0" y="0"/>
                      </a:moveTo>
                      <a:lnTo>
                        <a:pt x="21" y="12"/>
                      </a:lnTo>
                      <a:lnTo>
                        <a:pt x="2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5" name="Freeform 15"/>
                <p:cNvSpPr>
                  <a:spLocks/>
                </p:cNvSpPr>
                <p:nvPr/>
              </p:nvSpPr>
              <p:spPr bwMode="auto">
                <a:xfrm>
                  <a:off x="2958" y="1471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6"/>
                    </a:cxn>
                    <a:cxn ang="0">
                      <a:pos x="23" y="16"/>
                    </a:cxn>
                  </a:cxnLst>
                  <a:rect l="0" t="0" r="r" b="b"/>
                  <a:pathLst>
                    <a:path w="24" h="17">
                      <a:moveTo>
                        <a:pt x="0" y="0"/>
                      </a:moveTo>
                      <a:lnTo>
                        <a:pt x="21" y="16"/>
                      </a:lnTo>
                      <a:lnTo>
                        <a:pt x="2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6" name="Freeform 16"/>
                <p:cNvSpPr>
                  <a:spLocks/>
                </p:cNvSpPr>
                <p:nvPr/>
              </p:nvSpPr>
              <p:spPr bwMode="auto">
                <a:xfrm>
                  <a:off x="2979" y="1472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2"/>
                    </a:cxn>
                    <a:cxn ang="0">
                      <a:pos x="21" y="16"/>
                    </a:cxn>
                  </a:cxnLst>
                  <a:rect l="0" t="0" r="r" b="b"/>
                  <a:pathLst>
                    <a:path w="22" h="17">
                      <a:moveTo>
                        <a:pt x="0" y="0"/>
                      </a:moveTo>
                      <a:lnTo>
                        <a:pt x="21" y="12"/>
                      </a:lnTo>
                      <a:lnTo>
                        <a:pt x="21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7" name="Freeform 17"/>
                <p:cNvSpPr>
                  <a:spLocks/>
                </p:cNvSpPr>
                <p:nvPr/>
              </p:nvSpPr>
              <p:spPr bwMode="auto">
                <a:xfrm>
                  <a:off x="3000" y="1477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12"/>
                    </a:cxn>
                    <a:cxn ang="0">
                      <a:pos x="20" y="16"/>
                    </a:cxn>
                  </a:cxnLst>
                  <a:rect l="0" t="0" r="r" b="b"/>
                  <a:pathLst>
                    <a:path w="21" h="17">
                      <a:moveTo>
                        <a:pt x="0" y="0"/>
                      </a:moveTo>
                      <a:lnTo>
                        <a:pt x="20" y="12"/>
                      </a:lnTo>
                      <a:lnTo>
                        <a:pt x="2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8" name="Freeform 18"/>
                <p:cNvSpPr>
                  <a:spLocks/>
                </p:cNvSpPr>
                <p:nvPr/>
              </p:nvSpPr>
              <p:spPr bwMode="auto">
                <a:xfrm>
                  <a:off x="3020" y="1479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13"/>
                    </a:cxn>
                    <a:cxn ang="0">
                      <a:pos x="20" y="16"/>
                    </a:cxn>
                  </a:cxnLst>
                  <a:rect l="0" t="0" r="r" b="b"/>
                  <a:pathLst>
                    <a:path w="21" h="17">
                      <a:moveTo>
                        <a:pt x="0" y="0"/>
                      </a:moveTo>
                      <a:lnTo>
                        <a:pt x="18" y="13"/>
                      </a:lnTo>
                      <a:lnTo>
                        <a:pt x="2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59" name="Freeform 19"/>
                <p:cNvSpPr>
                  <a:spLocks/>
                </p:cNvSpPr>
                <p:nvPr/>
              </p:nvSpPr>
              <p:spPr bwMode="auto">
                <a:xfrm>
                  <a:off x="3040" y="1485"/>
                  <a:ext cx="2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12"/>
                    </a:cxn>
                    <a:cxn ang="0">
                      <a:pos x="22" y="16"/>
                    </a:cxn>
                  </a:cxnLst>
                  <a:rect l="0" t="0" r="r" b="b"/>
                  <a:pathLst>
                    <a:path w="23" h="17">
                      <a:moveTo>
                        <a:pt x="0" y="0"/>
                      </a:moveTo>
                      <a:lnTo>
                        <a:pt x="20" y="12"/>
                      </a:lnTo>
                      <a:lnTo>
                        <a:pt x="22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0" name="Freeform 20"/>
                <p:cNvSpPr>
                  <a:spLocks/>
                </p:cNvSpPr>
                <p:nvPr/>
              </p:nvSpPr>
              <p:spPr bwMode="auto">
                <a:xfrm>
                  <a:off x="3060" y="1489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3"/>
                    </a:cxn>
                    <a:cxn ang="0">
                      <a:pos x="23" y="16"/>
                    </a:cxn>
                  </a:cxnLst>
                  <a:rect l="0" t="0" r="r" b="b"/>
                  <a:pathLst>
                    <a:path w="24" h="17">
                      <a:moveTo>
                        <a:pt x="0" y="0"/>
                      </a:moveTo>
                      <a:lnTo>
                        <a:pt x="21" y="13"/>
                      </a:lnTo>
                      <a:lnTo>
                        <a:pt x="2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1" name="Freeform 21"/>
                <p:cNvSpPr>
                  <a:spLocks/>
                </p:cNvSpPr>
                <p:nvPr/>
              </p:nvSpPr>
              <p:spPr bwMode="auto">
                <a:xfrm>
                  <a:off x="3082" y="1495"/>
                  <a:ext cx="2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13"/>
                    </a:cxn>
                    <a:cxn ang="0">
                      <a:pos x="22" y="16"/>
                    </a:cxn>
                  </a:cxnLst>
                  <a:rect l="0" t="0" r="r" b="b"/>
                  <a:pathLst>
                    <a:path w="23" h="17">
                      <a:moveTo>
                        <a:pt x="0" y="0"/>
                      </a:moveTo>
                      <a:lnTo>
                        <a:pt x="20" y="13"/>
                      </a:lnTo>
                      <a:lnTo>
                        <a:pt x="22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2" name="Freeform 22"/>
                <p:cNvSpPr>
                  <a:spLocks/>
                </p:cNvSpPr>
                <p:nvPr/>
              </p:nvSpPr>
              <p:spPr bwMode="auto">
                <a:xfrm>
                  <a:off x="3100" y="1499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1" y="13"/>
                    </a:cxn>
                    <a:cxn ang="0">
                      <a:pos x="23" y="16"/>
                    </a:cxn>
                  </a:cxnLst>
                  <a:rect l="0" t="0" r="r" b="b"/>
                  <a:pathLst>
                    <a:path w="24" h="17">
                      <a:moveTo>
                        <a:pt x="0" y="0"/>
                      </a:moveTo>
                      <a:lnTo>
                        <a:pt x="21" y="13"/>
                      </a:lnTo>
                      <a:lnTo>
                        <a:pt x="2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3" name="Freeform 23"/>
                <p:cNvSpPr>
                  <a:spLocks/>
                </p:cNvSpPr>
                <p:nvPr/>
              </p:nvSpPr>
              <p:spPr bwMode="auto">
                <a:xfrm>
                  <a:off x="3120" y="1505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9" y="13"/>
                    </a:cxn>
                    <a:cxn ang="0">
                      <a:pos x="21" y="16"/>
                    </a:cxn>
                  </a:cxnLst>
                  <a:rect l="0" t="0" r="r" b="b"/>
                  <a:pathLst>
                    <a:path w="22" h="17">
                      <a:moveTo>
                        <a:pt x="0" y="0"/>
                      </a:moveTo>
                      <a:lnTo>
                        <a:pt x="19" y="13"/>
                      </a:lnTo>
                      <a:lnTo>
                        <a:pt x="21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4" name="Freeform 24"/>
                <p:cNvSpPr>
                  <a:spLocks/>
                </p:cNvSpPr>
                <p:nvPr/>
              </p:nvSpPr>
              <p:spPr bwMode="auto">
                <a:xfrm>
                  <a:off x="3141" y="1510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14"/>
                    </a:cxn>
                    <a:cxn ang="0">
                      <a:pos x="21" y="16"/>
                    </a:cxn>
                  </a:cxnLst>
                  <a:rect l="0" t="0" r="r" b="b"/>
                  <a:pathLst>
                    <a:path w="22" h="17">
                      <a:moveTo>
                        <a:pt x="0" y="0"/>
                      </a:moveTo>
                      <a:lnTo>
                        <a:pt x="20" y="14"/>
                      </a:lnTo>
                      <a:lnTo>
                        <a:pt x="21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5" name="Freeform 25"/>
                <p:cNvSpPr>
                  <a:spLocks/>
                </p:cNvSpPr>
                <p:nvPr/>
              </p:nvSpPr>
              <p:spPr bwMode="auto">
                <a:xfrm>
                  <a:off x="3160" y="1518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0" y="12"/>
                    </a:cxn>
                    <a:cxn ang="0">
                      <a:pos x="21" y="16"/>
                    </a:cxn>
                  </a:cxnLst>
                  <a:rect l="0" t="0" r="r" b="b"/>
                  <a:pathLst>
                    <a:path w="22" h="17">
                      <a:moveTo>
                        <a:pt x="0" y="0"/>
                      </a:moveTo>
                      <a:lnTo>
                        <a:pt x="20" y="12"/>
                      </a:lnTo>
                      <a:lnTo>
                        <a:pt x="21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6" name="Freeform 26"/>
                <p:cNvSpPr>
                  <a:spLocks/>
                </p:cNvSpPr>
                <p:nvPr/>
              </p:nvSpPr>
              <p:spPr bwMode="auto">
                <a:xfrm>
                  <a:off x="3180" y="1522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14"/>
                    </a:cxn>
                    <a:cxn ang="0">
                      <a:pos x="20" y="16"/>
                    </a:cxn>
                  </a:cxnLst>
                  <a:rect l="0" t="0" r="r" b="b"/>
                  <a:pathLst>
                    <a:path w="21" h="17">
                      <a:moveTo>
                        <a:pt x="0" y="0"/>
                      </a:moveTo>
                      <a:lnTo>
                        <a:pt x="18" y="14"/>
                      </a:lnTo>
                      <a:lnTo>
                        <a:pt x="2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7" name="Freeform 27"/>
                <p:cNvSpPr>
                  <a:spLocks/>
                </p:cNvSpPr>
                <p:nvPr/>
              </p:nvSpPr>
              <p:spPr bwMode="auto">
                <a:xfrm>
                  <a:off x="3199" y="1529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8" y="13"/>
                    </a:cxn>
                    <a:cxn ang="0">
                      <a:pos x="20" y="16"/>
                    </a:cxn>
                  </a:cxnLst>
                  <a:rect l="0" t="0" r="r" b="b"/>
                  <a:pathLst>
                    <a:path w="21" h="17">
                      <a:moveTo>
                        <a:pt x="0" y="0"/>
                      </a:moveTo>
                      <a:lnTo>
                        <a:pt x="18" y="13"/>
                      </a:lnTo>
                      <a:lnTo>
                        <a:pt x="2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8" name="Freeform 28"/>
                <p:cNvSpPr>
                  <a:spLocks/>
                </p:cNvSpPr>
                <p:nvPr/>
              </p:nvSpPr>
              <p:spPr bwMode="auto">
                <a:xfrm>
                  <a:off x="3218" y="1536"/>
                  <a:ext cx="19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14"/>
                    </a:cxn>
                    <a:cxn ang="0">
                      <a:pos x="18" y="16"/>
                    </a:cxn>
                  </a:cxnLst>
                  <a:rect l="0" t="0" r="r" b="b"/>
                  <a:pathLst>
                    <a:path w="19" h="17">
                      <a:moveTo>
                        <a:pt x="0" y="0"/>
                      </a:moveTo>
                      <a:lnTo>
                        <a:pt x="17" y="14"/>
                      </a:lnTo>
                      <a:lnTo>
                        <a:pt x="18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9" name="Freeform 29"/>
                <p:cNvSpPr>
                  <a:spLocks/>
                </p:cNvSpPr>
                <p:nvPr/>
              </p:nvSpPr>
              <p:spPr bwMode="auto">
                <a:xfrm>
                  <a:off x="3236" y="1545"/>
                  <a:ext cx="18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7" y="14"/>
                    </a:cxn>
                    <a:cxn ang="0">
                      <a:pos x="17" y="16"/>
                    </a:cxn>
                  </a:cxnLst>
                  <a:rect l="0" t="0" r="r" b="b"/>
                  <a:pathLst>
                    <a:path w="18" h="17">
                      <a:moveTo>
                        <a:pt x="0" y="0"/>
                      </a:moveTo>
                      <a:lnTo>
                        <a:pt x="17" y="14"/>
                      </a:lnTo>
                      <a:lnTo>
                        <a:pt x="17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0" name="Freeform 30"/>
                <p:cNvSpPr>
                  <a:spLocks/>
                </p:cNvSpPr>
                <p:nvPr/>
              </p:nvSpPr>
              <p:spPr bwMode="auto">
                <a:xfrm>
                  <a:off x="3253" y="1554"/>
                  <a:ext cx="49" cy="2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6" y="27"/>
                    </a:cxn>
                    <a:cxn ang="0">
                      <a:pos x="48" y="28"/>
                    </a:cxn>
                  </a:cxnLst>
                  <a:rect l="0" t="0" r="r" b="b"/>
                  <a:pathLst>
                    <a:path w="49" h="29">
                      <a:moveTo>
                        <a:pt x="0" y="0"/>
                      </a:moveTo>
                      <a:lnTo>
                        <a:pt x="46" y="27"/>
                      </a:lnTo>
                      <a:lnTo>
                        <a:pt x="48" y="2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1" name="Freeform 31"/>
                <p:cNvSpPr>
                  <a:spLocks/>
                </p:cNvSpPr>
                <p:nvPr/>
              </p:nvSpPr>
              <p:spPr bwMode="auto">
                <a:xfrm>
                  <a:off x="3298" y="1581"/>
                  <a:ext cx="51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8" y="26"/>
                    </a:cxn>
                    <a:cxn ang="0">
                      <a:pos x="50" y="27"/>
                    </a:cxn>
                  </a:cxnLst>
                  <a:rect l="0" t="0" r="r" b="b"/>
                  <a:pathLst>
                    <a:path w="51" h="28">
                      <a:moveTo>
                        <a:pt x="0" y="0"/>
                      </a:moveTo>
                      <a:lnTo>
                        <a:pt x="48" y="26"/>
                      </a:lnTo>
                      <a:lnTo>
                        <a:pt x="50" y="27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2" name="Freeform 32"/>
                <p:cNvSpPr>
                  <a:spLocks/>
                </p:cNvSpPr>
                <p:nvPr/>
              </p:nvSpPr>
              <p:spPr bwMode="auto">
                <a:xfrm>
                  <a:off x="3347" y="1607"/>
                  <a:ext cx="45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2" y="29"/>
                    </a:cxn>
                    <a:cxn ang="0">
                      <a:pos x="44" y="29"/>
                    </a:cxn>
                  </a:cxnLst>
                  <a:rect l="0" t="0" r="r" b="b"/>
                  <a:pathLst>
                    <a:path w="45" h="30">
                      <a:moveTo>
                        <a:pt x="0" y="0"/>
                      </a:moveTo>
                      <a:lnTo>
                        <a:pt x="42" y="29"/>
                      </a:lnTo>
                      <a:lnTo>
                        <a:pt x="44" y="2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/>
              </p:nvSpPr>
              <p:spPr bwMode="auto">
                <a:xfrm>
                  <a:off x="3389" y="1636"/>
                  <a:ext cx="48" cy="2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5" y="27"/>
                    </a:cxn>
                    <a:cxn ang="0">
                      <a:pos x="47" y="27"/>
                    </a:cxn>
                  </a:cxnLst>
                  <a:rect l="0" t="0" r="r" b="b"/>
                  <a:pathLst>
                    <a:path w="48" h="28">
                      <a:moveTo>
                        <a:pt x="0" y="0"/>
                      </a:moveTo>
                      <a:lnTo>
                        <a:pt x="45" y="27"/>
                      </a:lnTo>
                      <a:lnTo>
                        <a:pt x="47" y="27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4" name="Freeform 34"/>
                <p:cNvSpPr>
                  <a:spLocks/>
                </p:cNvSpPr>
                <p:nvPr/>
              </p:nvSpPr>
              <p:spPr bwMode="auto">
                <a:xfrm>
                  <a:off x="3436" y="1663"/>
                  <a:ext cx="43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2" y="28"/>
                    </a:cxn>
                    <a:cxn ang="0">
                      <a:pos x="42" y="29"/>
                    </a:cxn>
                  </a:cxnLst>
                  <a:rect l="0" t="0" r="r" b="b"/>
                  <a:pathLst>
                    <a:path w="43" h="30">
                      <a:moveTo>
                        <a:pt x="0" y="0"/>
                      </a:moveTo>
                      <a:lnTo>
                        <a:pt x="42" y="28"/>
                      </a:lnTo>
                      <a:lnTo>
                        <a:pt x="42" y="2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5" name="Freeform 35"/>
                <p:cNvSpPr>
                  <a:spLocks/>
                </p:cNvSpPr>
                <p:nvPr/>
              </p:nvSpPr>
              <p:spPr bwMode="auto">
                <a:xfrm>
                  <a:off x="3478" y="1692"/>
                  <a:ext cx="44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1" y="30"/>
                    </a:cxn>
                    <a:cxn ang="0">
                      <a:pos x="43" y="31"/>
                    </a:cxn>
                  </a:cxnLst>
                  <a:rect l="0" t="0" r="r" b="b"/>
                  <a:pathLst>
                    <a:path w="44" h="32">
                      <a:moveTo>
                        <a:pt x="0" y="0"/>
                      </a:moveTo>
                      <a:lnTo>
                        <a:pt x="41" y="30"/>
                      </a:lnTo>
                      <a:lnTo>
                        <a:pt x="43" y="31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6" name="Freeform 36"/>
                <p:cNvSpPr>
                  <a:spLocks/>
                </p:cNvSpPr>
                <p:nvPr/>
              </p:nvSpPr>
              <p:spPr bwMode="auto">
                <a:xfrm>
                  <a:off x="3521" y="1723"/>
                  <a:ext cx="41" cy="3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28"/>
                    </a:cxn>
                    <a:cxn ang="0">
                      <a:pos x="40" y="29"/>
                    </a:cxn>
                  </a:cxnLst>
                  <a:rect l="0" t="0" r="r" b="b"/>
                  <a:pathLst>
                    <a:path w="41" h="30">
                      <a:moveTo>
                        <a:pt x="0" y="0"/>
                      </a:moveTo>
                      <a:lnTo>
                        <a:pt x="39" y="28"/>
                      </a:lnTo>
                      <a:lnTo>
                        <a:pt x="40" y="2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7" name="Freeform 37"/>
                <p:cNvSpPr>
                  <a:spLocks/>
                </p:cNvSpPr>
                <p:nvPr/>
              </p:nvSpPr>
              <p:spPr bwMode="auto">
                <a:xfrm>
                  <a:off x="3559" y="1752"/>
                  <a:ext cx="42" cy="3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32"/>
                    </a:cxn>
                    <a:cxn ang="0">
                      <a:pos x="41" y="32"/>
                    </a:cxn>
                  </a:cxnLst>
                  <a:rect l="0" t="0" r="r" b="b"/>
                  <a:pathLst>
                    <a:path w="42" h="33">
                      <a:moveTo>
                        <a:pt x="0" y="0"/>
                      </a:moveTo>
                      <a:lnTo>
                        <a:pt x="39" y="32"/>
                      </a:lnTo>
                      <a:lnTo>
                        <a:pt x="41" y="3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8" name="Freeform 38"/>
                <p:cNvSpPr>
                  <a:spLocks/>
                </p:cNvSpPr>
                <p:nvPr/>
              </p:nvSpPr>
              <p:spPr bwMode="auto">
                <a:xfrm>
                  <a:off x="3599" y="1784"/>
                  <a:ext cx="40" cy="3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7" y="31"/>
                    </a:cxn>
                    <a:cxn ang="0">
                      <a:pos x="39" y="31"/>
                    </a:cxn>
                  </a:cxnLst>
                  <a:rect l="0" t="0" r="r" b="b"/>
                  <a:pathLst>
                    <a:path w="40" h="32">
                      <a:moveTo>
                        <a:pt x="0" y="0"/>
                      </a:moveTo>
                      <a:lnTo>
                        <a:pt x="37" y="31"/>
                      </a:lnTo>
                      <a:lnTo>
                        <a:pt x="39" y="31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9" name="Freeform 39"/>
                <p:cNvSpPr>
                  <a:spLocks/>
                </p:cNvSpPr>
                <p:nvPr/>
              </p:nvSpPr>
              <p:spPr bwMode="auto">
                <a:xfrm>
                  <a:off x="3635" y="1815"/>
                  <a:ext cx="39" cy="3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" y="32"/>
                    </a:cxn>
                    <a:cxn ang="0">
                      <a:pos x="38" y="32"/>
                    </a:cxn>
                  </a:cxnLst>
                  <a:rect l="0" t="0" r="r" b="b"/>
                  <a:pathLst>
                    <a:path w="39" h="33">
                      <a:moveTo>
                        <a:pt x="0" y="0"/>
                      </a:moveTo>
                      <a:lnTo>
                        <a:pt x="36" y="32"/>
                      </a:lnTo>
                      <a:lnTo>
                        <a:pt x="38" y="3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0" name="Freeform 40"/>
                <p:cNvSpPr>
                  <a:spLocks/>
                </p:cNvSpPr>
                <p:nvPr/>
              </p:nvSpPr>
              <p:spPr bwMode="auto">
                <a:xfrm>
                  <a:off x="3673" y="1847"/>
                  <a:ext cx="27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22"/>
                    </a:cxn>
                    <a:cxn ang="0">
                      <a:pos x="26" y="23"/>
                    </a:cxn>
                  </a:cxnLst>
                  <a:rect l="0" t="0" r="r" b="b"/>
                  <a:pathLst>
                    <a:path w="27" h="24">
                      <a:moveTo>
                        <a:pt x="0" y="0"/>
                      </a:moveTo>
                      <a:lnTo>
                        <a:pt x="24" y="22"/>
                      </a:lnTo>
                      <a:lnTo>
                        <a:pt x="26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1" name="Freeform 41"/>
                <p:cNvSpPr>
                  <a:spLocks/>
                </p:cNvSpPr>
                <p:nvPr/>
              </p:nvSpPr>
              <p:spPr bwMode="auto">
                <a:xfrm>
                  <a:off x="3697" y="1868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4"/>
                    </a:cxn>
                    <a:cxn ang="0">
                      <a:pos x="24" y="24"/>
                    </a:cxn>
                  </a:cxnLst>
                  <a:rect l="0" t="0" r="r" b="b"/>
                  <a:pathLst>
                    <a:path w="25" h="25">
                      <a:moveTo>
                        <a:pt x="0" y="0"/>
                      </a:moveTo>
                      <a:lnTo>
                        <a:pt x="23" y="24"/>
                      </a:lnTo>
                      <a:lnTo>
                        <a:pt x="24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2" name="Freeform 42"/>
                <p:cNvSpPr>
                  <a:spLocks/>
                </p:cNvSpPr>
                <p:nvPr/>
              </p:nvSpPr>
              <p:spPr bwMode="auto">
                <a:xfrm>
                  <a:off x="3720" y="1892"/>
                  <a:ext cx="28" cy="2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21"/>
                    </a:cxn>
                    <a:cxn ang="0">
                      <a:pos x="27" y="22"/>
                    </a:cxn>
                  </a:cxnLst>
                  <a:rect l="0" t="0" r="r" b="b"/>
                  <a:pathLst>
                    <a:path w="28" h="23">
                      <a:moveTo>
                        <a:pt x="0" y="0"/>
                      </a:moveTo>
                      <a:lnTo>
                        <a:pt x="25" y="21"/>
                      </a:lnTo>
                      <a:lnTo>
                        <a:pt x="27" y="2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3" name="Freeform 43"/>
                <p:cNvSpPr>
                  <a:spLocks/>
                </p:cNvSpPr>
                <p:nvPr/>
              </p:nvSpPr>
              <p:spPr bwMode="auto">
                <a:xfrm>
                  <a:off x="3744" y="1913"/>
                  <a:ext cx="26" cy="2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1"/>
                    </a:cxn>
                    <a:cxn ang="0">
                      <a:pos x="25" y="22"/>
                    </a:cxn>
                  </a:cxnLst>
                  <a:rect l="0" t="0" r="r" b="b"/>
                  <a:pathLst>
                    <a:path w="26" h="23">
                      <a:moveTo>
                        <a:pt x="0" y="0"/>
                      </a:moveTo>
                      <a:lnTo>
                        <a:pt x="23" y="21"/>
                      </a:lnTo>
                      <a:lnTo>
                        <a:pt x="25" y="2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4" name="Freeform 44"/>
                <p:cNvSpPr>
                  <a:spLocks/>
                </p:cNvSpPr>
                <p:nvPr/>
              </p:nvSpPr>
              <p:spPr bwMode="auto">
                <a:xfrm>
                  <a:off x="3767" y="1935"/>
                  <a:ext cx="28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22"/>
                    </a:cxn>
                    <a:cxn ang="0">
                      <a:pos x="27" y="23"/>
                    </a:cxn>
                  </a:cxnLst>
                  <a:rect l="0" t="0" r="r" b="b"/>
                  <a:pathLst>
                    <a:path w="28" h="24">
                      <a:moveTo>
                        <a:pt x="0" y="0"/>
                      </a:moveTo>
                      <a:lnTo>
                        <a:pt x="25" y="22"/>
                      </a:lnTo>
                      <a:lnTo>
                        <a:pt x="27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5" name="Freeform 45"/>
                <p:cNvSpPr>
                  <a:spLocks/>
                </p:cNvSpPr>
                <p:nvPr/>
              </p:nvSpPr>
              <p:spPr bwMode="auto">
                <a:xfrm>
                  <a:off x="3793" y="1958"/>
                  <a:ext cx="25" cy="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3"/>
                    </a:cxn>
                    <a:cxn ang="0">
                      <a:pos x="24" y="24"/>
                    </a:cxn>
                  </a:cxnLst>
                  <a:rect l="0" t="0" r="r" b="b"/>
                  <a:pathLst>
                    <a:path w="25" h="25">
                      <a:moveTo>
                        <a:pt x="0" y="0"/>
                      </a:moveTo>
                      <a:lnTo>
                        <a:pt x="23" y="23"/>
                      </a:lnTo>
                      <a:lnTo>
                        <a:pt x="24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6" name="Freeform 46"/>
                <p:cNvSpPr>
                  <a:spLocks/>
                </p:cNvSpPr>
                <p:nvPr/>
              </p:nvSpPr>
              <p:spPr bwMode="auto">
                <a:xfrm>
                  <a:off x="3815" y="1978"/>
                  <a:ext cx="27" cy="26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24"/>
                    </a:cxn>
                    <a:cxn ang="0">
                      <a:pos x="26" y="25"/>
                    </a:cxn>
                  </a:cxnLst>
                  <a:rect l="0" t="0" r="r" b="b"/>
                  <a:pathLst>
                    <a:path w="27" h="26">
                      <a:moveTo>
                        <a:pt x="0" y="0"/>
                      </a:moveTo>
                      <a:lnTo>
                        <a:pt x="24" y="24"/>
                      </a:lnTo>
                      <a:lnTo>
                        <a:pt x="26" y="25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7" name="Freeform 47"/>
                <p:cNvSpPr>
                  <a:spLocks/>
                </p:cNvSpPr>
                <p:nvPr/>
              </p:nvSpPr>
              <p:spPr bwMode="auto">
                <a:xfrm>
                  <a:off x="3838" y="2003"/>
                  <a:ext cx="27" cy="22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4" y="20"/>
                    </a:cxn>
                    <a:cxn ang="0">
                      <a:pos x="26" y="21"/>
                    </a:cxn>
                  </a:cxnLst>
                  <a:rect l="0" t="0" r="r" b="b"/>
                  <a:pathLst>
                    <a:path w="27" h="22">
                      <a:moveTo>
                        <a:pt x="0" y="0"/>
                      </a:moveTo>
                      <a:lnTo>
                        <a:pt x="24" y="20"/>
                      </a:lnTo>
                      <a:lnTo>
                        <a:pt x="26" y="21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8" name="Freeform 48"/>
                <p:cNvSpPr>
                  <a:spLocks/>
                </p:cNvSpPr>
                <p:nvPr/>
              </p:nvSpPr>
              <p:spPr bwMode="auto">
                <a:xfrm>
                  <a:off x="3862" y="2023"/>
                  <a:ext cx="28" cy="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5" y="23"/>
                    </a:cxn>
                    <a:cxn ang="0">
                      <a:pos x="27" y="24"/>
                    </a:cxn>
                  </a:cxnLst>
                  <a:rect l="0" t="0" r="r" b="b"/>
                  <a:pathLst>
                    <a:path w="28" h="25">
                      <a:moveTo>
                        <a:pt x="0" y="0"/>
                      </a:moveTo>
                      <a:lnTo>
                        <a:pt x="25" y="23"/>
                      </a:lnTo>
                      <a:lnTo>
                        <a:pt x="27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9" name="Freeform 49"/>
                <p:cNvSpPr>
                  <a:spLocks/>
                </p:cNvSpPr>
                <p:nvPr/>
              </p:nvSpPr>
              <p:spPr bwMode="auto">
                <a:xfrm>
                  <a:off x="3889" y="2046"/>
                  <a:ext cx="26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3" y="22"/>
                    </a:cxn>
                    <a:cxn ang="0">
                      <a:pos x="25" y="23"/>
                    </a:cxn>
                  </a:cxnLst>
                  <a:rect l="0" t="0" r="r" b="b"/>
                  <a:pathLst>
                    <a:path w="26" h="24">
                      <a:moveTo>
                        <a:pt x="0" y="0"/>
                      </a:moveTo>
                      <a:lnTo>
                        <a:pt x="23" y="22"/>
                      </a:lnTo>
                      <a:lnTo>
                        <a:pt x="25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0" name="Freeform 50"/>
                <p:cNvSpPr>
                  <a:spLocks/>
                </p:cNvSpPr>
                <p:nvPr/>
              </p:nvSpPr>
              <p:spPr bwMode="auto">
                <a:xfrm>
                  <a:off x="3910" y="2069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1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3" y="14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" name="Freeform 51"/>
                <p:cNvSpPr>
                  <a:spLocks/>
                </p:cNvSpPr>
                <p:nvPr/>
              </p:nvSpPr>
              <p:spPr bwMode="auto">
                <a:xfrm>
                  <a:off x="3923" y="2080"/>
                  <a:ext cx="18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5" y="15"/>
                    </a:cxn>
                    <a:cxn ang="0">
                      <a:pos x="17" y="16"/>
                    </a:cxn>
                  </a:cxnLst>
                  <a:rect l="0" t="0" r="r" b="b"/>
                  <a:pathLst>
                    <a:path w="18" h="17">
                      <a:moveTo>
                        <a:pt x="0" y="0"/>
                      </a:moveTo>
                      <a:lnTo>
                        <a:pt x="15" y="15"/>
                      </a:lnTo>
                      <a:lnTo>
                        <a:pt x="17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2" name="Freeform 52"/>
                <p:cNvSpPr>
                  <a:spLocks/>
                </p:cNvSpPr>
                <p:nvPr/>
              </p:nvSpPr>
              <p:spPr bwMode="auto">
                <a:xfrm>
                  <a:off x="3938" y="2094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6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4" y="16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3" name="Freeform 53"/>
                <p:cNvSpPr>
                  <a:spLocks/>
                </p:cNvSpPr>
                <p:nvPr/>
              </p:nvSpPr>
              <p:spPr bwMode="auto">
                <a:xfrm>
                  <a:off x="3952" y="2107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1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14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4" name="Freeform 54"/>
                <p:cNvSpPr>
                  <a:spLocks/>
                </p:cNvSpPr>
                <p:nvPr/>
              </p:nvSpPr>
              <p:spPr bwMode="auto">
                <a:xfrm>
                  <a:off x="3964" y="2119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1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3" y="14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5" name="Freeform 55"/>
                <p:cNvSpPr>
                  <a:spLocks/>
                </p:cNvSpPr>
                <p:nvPr/>
              </p:nvSpPr>
              <p:spPr bwMode="auto">
                <a:xfrm>
                  <a:off x="3978" y="213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4" y="14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6" name="Freeform 56"/>
                <p:cNvSpPr>
                  <a:spLocks/>
                </p:cNvSpPr>
                <p:nvPr/>
              </p:nvSpPr>
              <p:spPr bwMode="auto">
                <a:xfrm>
                  <a:off x="3993" y="2145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6" y="1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6" y="14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7" name="Line 57"/>
                <p:cNvSpPr>
                  <a:spLocks noChangeShapeType="1"/>
                </p:cNvSpPr>
                <p:nvPr/>
              </p:nvSpPr>
              <p:spPr bwMode="auto">
                <a:xfrm>
                  <a:off x="4006" y="2159"/>
                  <a:ext cx="14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298" name="Freeform 58"/>
                <p:cNvSpPr>
                  <a:spLocks/>
                </p:cNvSpPr>
                <p:nvPr/>
              </p:nvSpPr>
              <p:spPr bwMode="auto">
                <a:xfrm>
                  <a:off x="4020" y="2172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3" y="1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3" y="14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9" name="Freeform 59"/>
                <p:cNvSpPr>
                  <a:spLocks/>
                </p:cNvSpPr>
                <p:nvPr/>
              </p:nvSpPr>
              <p:spPr bwMode="auto">
                <a:xfrm>
                  <a:off x="4034" y="2183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14" y="14"/>
                    </a:cxn>
                    <a:cxn ang="0">
                      <a:pos x="16" y="16"/>
                    </a:cxn>
                  </a:cxnLst>
                  <a:rect l="0" t="0" r="r" b="b"/>
                  <a:pathLst>
                    <a:path w="17" h="17">
                      <a:moveTo>
                        <a:pt x="0" y="0"/>
                      </a:moveTo>
                      <a:lnTo>
                        <a:pt x="14" y="14"/>
                      </a:lnTo>
                      <a:lnTo>
                        <a:pt x="1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0" name="Freeform 60"/>
                <p:cNvSpPr>
                  <a:spLocks/>
                </p:cNvSpPr>
                <p:nvPr/>
              </p:nvSpPr>
              <p:spPr bwMode="auto">
                <a:xfrm>
                  <a:off x="4046" y="2197"/>
                  <a:ext cx="31" cy="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24"/>
                    </a:cxn>
                    <a:cxn ang="0">
                      <a:pos x="30" y="24"/>
                    </a:cxn>
                  </a:cxnLst>
                  <a:rect l="0" t="0" r="r" b="b"/>
                  <a:pathLst>
                    <a:path w="31" h="25">
                      <a:moveTo>
                        <a:pt x="0" y="0"/>
                      </a:moveTo>
                      <a:lnTo>
                        <a:pt x="28" y="24"/>
                      </a:lnTo>
                      <a:lnTo>
                        <a:pt x="30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1" name="Line 61"/>
                <p:cNvSpPr>
                  <a:spLocks noChangeShapeType="1"/>
                </p:cNvSpPr>
                <p:nvPr/>
              </p:nvSpPr>
              <p:spPr bwMode="auto">
                <a:xfrm>
                  <a:off x="4073" y="2221"/>
                  <a:ext cx="27" cy="17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02" name="Freeform 62"/>
                <p:cNvSpPr>
                  <a:spLocks/>
                </p:cNvSpPr>
                <p:nvPr/>
              </p:nvSpPr>
              <p:spPr bwMode="auto">
                <a:xfrm>
                  <a:off x="4100" y="2238"/>
                  <a:ext cx="32" cy="24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" y="22"/>
                    </a:cxn>
                    <a:cxn ang="0">
                      <a:pos x="31" y="23"/>
                    </a:cxn>
                  </a:cxnLst>
                  <a:rect l="0" t="0" r="r" b="b"/>
                  <a:pathLst>
                    <a:path w="32" h="24">
                      <a:moveTo>
                        <a:pt x="0" y="0"/>
                      </a:moveTo>
                      <a:lnTo>
                        <a:pt x="29" y="22"/>
                      </a:lnTo>
                      <a:lnTo>
                        <a:pt x="31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3" name="Freeform 63"/>
                <p:cNvSpPr>
                  <a:spLocks/>
                </p:cNvSpPr>
                <p:nvPr/>
              </p:nvSpPr>
              <p:spPr bwMode="auto">
                <a:xfrm>
                  <a:off x="4130" y="2260"/>
                  <a:ext cx="35" cy="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7"/>
                    </a:cxn>
                    <a:cxn ang="0">
                      <a:pos x="34" y="18"/>
                    </a:cxn>
                  </a:cxnLst>
                  <a:rect l="0" t="0" r="r" b="b"/>
                  <a:pathLst>
                    <a:path w="35" h="19">
                      <a:moveTo>
                        <a:pt x="0" y="0"/>
                      </a:moveTo>
                      <a:lnTo>
                        <a:pt x="32" y="17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4" name="Freeform 64"/>
                <p:cNvSpPr>
                  <a:spLocks/>
                </p:cNvSpPr>
                <p:nvPr/>
              </p:nvSpPr>
              <p:spPr bwMode="auto">
                <a:xfrm>
                  <a:off x="4163" y="2277"/>
                  <a:ext cx="35" cy="19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7"/>
                    </a:cxn>
                    <a:cxn ang="0">
                      <a:pos x="34" y="18"/>
                    </a:cxn>
                  </a:cxnLst>
                  <a:rect l="0" t="0" r="r" b="b"/>
                  <a:pathLst>
                    <a:path w="35" h="19">
                      <a:moveTo>
                        <a:pt x="0" y="0"/>
                      </a:moveTo>
                      <a:lnTo>
                        <a:pt x="32" y="17"/>
                      </a:lnTo>
                      <a:lnTo>
                        <a:pt x="34" y="1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5" name="Freeform 65"/>
                <p:cNvSpPr>
                  <a:spLocks/>
                </p:cNvSpPr>
                <p:nvPr/>
              </p:nvSpPr>
              <p:spPr bwMode="auto">
                <a:xfrm>
                  <a:off x="4195" y="2294"/>
                  <a:ext cx="37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" y="16"/>
                    </a:cxn>
                    <a:cxn ang="0">
                      <a:pos x="36" y="17"/>
                    </a:cxn>
                  </a:cxnLst>
                  <a:rect l="0" t="0" r="r" b="b"/>
                  <a:pathLst>
                    <a:path w="37" h="18">
                      <a:moveTo>
                        <a:pt x="0" y="0"/>
                      </a:moveTo>
                      <a:lnTo>
                        <a:pt x="36" y="16"/>
                      </a:lnTo>
                      <a:lnTo>
                        <a:pt x="36" y="17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6" name="Freeform 66"/>
                <p:cNvSpPr>
                  <a:spLocks/>
                </p:cNvSpPr>
                <p:nvPr/>
              </p:nvSpPr>
              <p:spPr bwMode="auto">
                <a:xfrm>
                  <a:off x="4231" y="2310"/>
                  <a:ext cx="39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6" y="14"/>
                    </a:cxn>
                    <a:cxn ang="0">
                      <a:pos x="38" y="16"/>
                    </a:cxn>
                  </a:cxnLst>
                  <a:rect l="0" t="0" r="r" b="b"/>
                  <a:pathLst>
                    <a:path w="39" h="17">
                      <a:moveTo>
                        <a:pt x="0" y="0"/>
                      </a:moveTo>
                      <a:lnTo>
                        <a:pt x="36" y="14"/>
                      </a:lnTo>
                      <a:lnTo>
                        <a:pt x="38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7" name="Freeform 67"/>
                <p:cNvSpPr>
                  <a:spLocks/>
                </p:cNvSpPr>
                <p:nvPr/>
              </p:nvSpPr>
              <p:spPr bwMode="auto">
                <a:xfrm>
                  <a:off x="4267" y="2325"/>
                  <a:ext cx="38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5" y="14"/>
                    </a:cxn>
                    <a:cxn ang="0">
                      <a:pos x="37" y="16"/>
                    </a:cxn>
                  </a:cxnLst>
                  <a:rect l="0" t="0" r="r" b="b"/>
                  <a:pathLst>
                    <a:path w="38" h="17">
                      <a:moveTo>
                        <a:pt x="0" y="0"/>
                      </a:moveTo>
                      <a:lnTo>
                        <a:pt x="35" y="14"/>
                      </a:lnTo>
                      <a:lnTo>
                        <a:pt x="37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8" name="Freeform 68"/>
                <p:cNvSpPr>
                  <a:spLocks/>
                </p:cNvSpPr>
                <p:nvPr/>
              </p:nvSpPr>
              <p:spPr bwMode="auto">
                <a:xfrm>
                  <a:off x="4301" y="2340"/>
                  <a:ext cx="42" cy="1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9" y="16"/>
                    </a:cxn>
                    <a:cxn ang="0">
                      <a:pos x="41" y="17"/>
                    </a:cxn>
                  </a:cxnLst>
                  <a:rect l="0" t="0" r="r" b="b"/>
                  <a:pathLst>
                    <a:path w="42" h="18">
                      <a:moveTo>
                        <a:pt x="0" y="0"/>
                      </a:moveTo>
                      <a:lnTo>
                        <a:pt x="39" y="16"/>
                      </a:lnTo>
                      <a:lnTo>
                        <a:pt x="41" y="17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09" name="Freeform 69"/>
                <p:cNvSpPr>
                  <a:spLocks/>
                </p:cNvSpPr>
                <p:nvPr/>
              </p:nvSpPr>
              <p:spPr bwMode="auto">
                <a:xfrm>
                  <a:off x="4339" y="2356"/>
                  <a:ext cx="40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7" y="14"/>
                    </a:cxn>
                    <a:cxn ang="0">
                      <a:pos x="39" y="16"/>
                    </a:cxn>
                  </a:cxnLst>
                  <a:rect l="0" t="0" r="r" b="b"/>
                  <a:pathLst>
                    <a:path w="40" h="17">
                      <a:moveTo>
                        <a:pt x="0" y="0"/>
                      </a:moveTo>
                      <a:lnTo>
                        <a:pt x="37" y="14"/>
                      </a:lnTo>
                      <a:lnTo>
                        <a:pt x="39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0" name="Freeform 70"/>
                <p:cNvSpPr>
                  <a:spLocks/>
                </p:cNvSpPr>
                <p:nvPr/>
              </p:nvSpPr>
              <p:spPr bwMode="auto">
                <a:xfrm>
                  <a:off x="4376" y="2369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14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1" y="14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1" name="Freeform 71"/>
                <p:cNvSpPr>
                  <a:spLocks/>
                </p:cNvSpPr>
                <p:nvPr/>
              </p:nvSpPr>
              <p:spPr bwMode="auto">
                <a:xfrm>
                  <a:off x="4407" y="2381"/>
                  <a:ext cx="3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" y="14"/>
                    </a:cxn>
                    <a:cxn ang="0">
                      <a:pos x="30" y="16"/>
                    </a:cxn>
                  </a:cxnLst>
                  <a:rect l="0" t="0" r="r" b="b"/>
                  <a:pathLst>
                    <a:path w="31" h="17">
                      <a:moveTo>
                        <a:pt x="0" y="0"/>
                      </a:moveTo>
                      <a:lnTo>
                        <a:pt x="29" y="14"/>
                      </a:lnTo>
                      <a:lnTo>
                        <a:pt x="3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2" name="Freeform 72"/>
                <p:cNvSpPr>
                  <a:spLocks/>
                </p:cNvSpPr>
                <p:nvPr/>
              </p:nvSpPr>
              <p:spPr bwMode="auto">
                <a:xfrm>
                  <a:off x="4436" y="2390"/>
                  <a:ext cx="36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" y="14"/>
                    </a:cxn>
                    <a:cxn ang="0">
                      <a:pos x="35" y="16"/>
                    </a:cxn>
                  </a:cxnLst>
                  <a:rect l="0" t="0" r="r" b="b"/>
                  <a:pathLst>
                    <a:path w="36" h="17">
                      <a:moveTo>
                        <a:pt x="0" y="0"/>
                      </a:moveTo>
                      <a:lnTo>
                        <a:pt x="33" y="14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3" name="Freeform 73"/>
                <p:cNvSpPr>
                  <a:spLocks/>
                </p:cNvSpPr>
                <p:nvPr/>
              </p:nvSpPr>
              <p:spPr bwMode="auto">
                <a:xfrm>
                  <a:off x="4470" y="2400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16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1" y="16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4" name="Freeform 74"/>
                <p:cNvSpPr>
                  <a:spLocks/>
                </p:cNvSpPr>
                <p:nvPr/>
              </p:nvSpPr>
              <p:spPr bwMode="auto">
                <a:xfrm>
                  <a:off x="4500" y="2413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14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1" y="14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5" name="Freeform 75"/>
                <p:cNvSpPr>
                  <a:spLocks/>
                </p:cNvSpPr>
                <p:nvPr/>
              </p:nvSpPr>
              <p:spPr bwMode="auto">
                <a:xfrm>
                  <a:off x="4532" y="2422"/>
                  <a:ext cx="3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4" y="16"/>
                    </a:cxn>
                    <a:cxn ang="0">
                      <a:pos x="36" y="16"/>
                    </a:cxn>
                  </a:cxnLst>
                  <a:rect l="0" t="0" r="r" b="b"/>
                  <a:pathLst>
                    <a:path w="37" h="17">
                      <a:moveTo>
                        <a:pt x="0" y="0"/>
                      </a:moveTo>
                      <a:lnTo>
                        <a:pt x="34" y="16"/>
                      </a:lnTo>
                      <a:lnTo>
                        <a:pt x="3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6" name="Freeform 76"/>
                <p:cNvSpPr>
                  <a:spLocks/>
                </p:cNvSpPr>
                <p:nvPr/>
              </p:nvSpPr>
              <p:spPr bwMode="auto">
                <a:xfrm>
                  <a:off x="4566" y="2431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14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1" y="14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7" name="Freeform 77"/>
                <p:cNvSpPr>
                  <a:spLocks/>
                </p:cNvSpPr>
                <p:nvPr/>
              </p:nvSpPr>
              <p:spPr bwMode="auto">
                <a:xfrm>
                  <a:off x="4596" y="2440"/>
                  <a:ext cx="37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4" y="14"/>
                    </a:cxn>
                    <a:cxn ang="0">
                      <a:pos x="36" y="16"/>
                    </a:cxn>
                  </a:cxnLst>
                  <a:rect l="0" t="0" r="r" b="b"/>
                  <a:pathLst>
                    <a:path w="37" h="17">
                      <a:moveTo>
                        <a:pt x="0" y="0"/>
                      </a:moveTo>
                      <a:lnTo>
                        <a:pt x="34" y="14"/>
                      </a:lnTo>
                      <a:lnTo>
                        <a:pt x="36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8" name="Freeform 78"/>
                <p:cNvSpPr>
                  <a:spLocks/>
                </p:cNvSpPr>
                <p:nvPr/>
              </p:nvSpPr>
              <p:spPr bwMode="auto">
                <a:xfrm>
                  <a:off x="4630" y="2449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6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2" y="16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19" name="Freeform 79"/>
                <p:cNvSpPr>
                  <a:spLocks/>
                </p:cNvSpPr>
                <p:nvPr/>
              </p:nvSpPr>
              <p:spPr bwMode="auto">
                <a:xfrm>
                  <a:off x="4663" y="2459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4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2" y="14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0" name="Freeform 80"/>
                <p:cNvSpPr>
                  <a:spLocks/>
                </p:cNvSpPr>
                <p:nvPr/>
              </p:nvSpPr>
              <p:spPr bwMode="auto">
                <a:xfrm>
                  <a:off x="4694" y="2468"/>
                  <a:ext cx="32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" y="14"/>
                    </a:cxn>
                    <a:cxn ang="0">
                      <a:pos x="31" y="16"/>
                    </a:cxn>
                  </a:cxnLst>
                  <a:rect l="0" t="0" r="r" b="b"/>
                  <a:pathLst>
                    <a:path w="32" h="17">
                      <a:moveTo>
                        <a:pt x="0" y="0"/>
                      </a:moveTo>
                      <a:lnTo>
                        <a:pt x="29" y="14"/>
                      </a:lnTo>
                      <a:lnTo>
                        <a:pt x="31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1" name="Freeform 81"/>
                <p:cNvSpPr>
                  <a:spLocks/>
                </p:cNvSpPr>
                <p:nvPr/>
              </p:nvSpPr>
              <p:spPr bwMode="auto">
                <a:xfrm>
                  <a:off x="4724" y="2476"/>
                  <a:ext cx="30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" y="16"/>
                    </a:cxn>
                    <a:cxn ang="0">
                      <a:pos x="29" y="16"/>
                    </a:cxn>
                  </a:cxnLst>
                  <a:rect l="0" t="0" r="r" b="b"/>
                  <a:pathLst>
                    <a:path w="30" h="17">
                      <a:moveTo>
                        <a:pt x="0" y="0"/>
                      </a:moveTo>
                      <a:lnTo>
                        <a:pt x="27" y="16"/>
                      </a:lnTo>
                      <a:lnTo>
                        <a:pt x="29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2" name="Freeform 82"/>
                <p:cNvSpPr>
                  <a:spLocks/>
                </p:cNvSpPr>
                <p:nvPr/>
              </p:nvSpPr>
              <p:spPr bwMode="auto">
                <a:xfrm>
                  <a:off x="4751" y="2484"/>
                  <a:ext cx="29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14"/>
                    </a:cxn>
                    <a:cxn ang="0">
                      <a:pos x="28" y="16"/>
                    </a:cxn>
                  </a:cxnLst>
                  <a:rect l="0" t="0" r="r" b="b"/>
                  <a:pathLst>
                    <a:path w="29" h="17">
                      <a:moveTo>
                        <a:pt x="0" y="0"/>
                      </a:moveTo>
                      <a:lnTo>
                        <a:pt x="28" y="14"/>
                      </a:lnTo>
                      <a:lnTo>
                        <a:pt x="28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3" name="Freeform 83"/>
                <p:cNvSpPr>
                  <a:spLocks/>
                </p:cNvSpPr>
                <p:nvPr/>
              </p:nvSpPr>
              <p:spPr bwMode="auto">
                <a:xfrm>
                  <a:off x="4779" y="2489"/>
                  <a:ext cx="30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" y="13"/>
                    </a:cxn>
                    <a:cxn ang="0">
                      <a:pos x="29" y="16"/>
                    </a:cxn>
                  </a:cxnLst>
                  <a:rect l="0" t="0" r="r" b="b"/>
                  <a:pathLst>
                    <a:path w="30" h="17">
                      <a:moveTo>
                        <a:pt x="0" y="0"/>
                      </a:moveTo>
                      <a:lnTo>
                        <a:pt x="29" y="13"/>
                      </a:lnTo>
                      <a:lnTo>
                        <a:pt x="29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4" name="Freeform 84"/>
                <p:cNvSpPr>
                  <a:spLocks/>
                </p:cNvSpPr>
                <p:nvPr/>
              </p:nvSpPr>
              <p:spPr bwMode="auto">
                <a:xfrm>
                  <a:off x="4808" y="2495"/>
                  <a:ext cx="30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7" y="14"/>
                    </a:cxn>
                    <a:cxn ang="0">
                      <a:pos x="29" y="16"/>
                    </a:cxn>
                  </a:cxnLst>
                  <a:rect l="0" t="0" r="r" b="b"/>
                  <a:pathLst>
                    <a:path w="30" h="17">
                      <a:moveTo>
                        <a:pt x="0" y="0"/>
                      </a:moveTo>
                      <a:lnTo>
                        <a:pt x="27" y="14"/>
                      </a:lnTo>
                      <a:lnTo>
                        <a:pt x="29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5" name="Freeform 85"/>
                <p:cNvSpPr>
                  <a:spLocks/>
                </p:cNvSpPr>
                <p:nvPr/>
              </p:nvSpPr>
              <p:spPr bwMode="auto">
                <a:xfrm>
                  <a:off x="4833" y="2503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13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1" y="13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6" name="Freeform 86"/>
                <p:cNvSpPr>
                  <a:spLocks/>
                </p:cNvSpPr>
                <p:nvPr/>
              </p:nvSpPr>
              <p:spPr bwMode="auto">
                <a:xfrm>
                  <a:off x="4864" y="2509"/>
                  <a:ext cx="3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16"/>
                    </a:cxn>
                    <a:cxn ang="0">
                      <a:pos x="30" y="16"/>
                    </a:cxn>
                  </a:cxnLst>
                  <a:rect l="0" t="0" r="r" b="b"/>
                  <a:pathLst>
                    <a:path w="31" h="17">
                      <a:moveTo>
                        <a:pt x="0" y="0"/>
                      </a:moveTo>
                      <a:lnTo>
                        <a:pt x="28" y="16"/>
                      </a:lnTo>
                      <a:lnTo>
                        <a:pt x="3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7" name="Freeform 87"/>
                <p:cNvSpPr>
                  <a:spLocks/>
                </p:cNvSpPr>
                <p:nvPr/>
              </p:nvSpPr>
              <p:spPr bwMode="auto">
                <a:xfrm>
                  <a:off x="4890" y="2516"/>
                  <a:ext cx="35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3"/>
                    </a:cxn>
                    <a:cxn ang="0">
                      <a:pos x="34" y="16"/>
                    </a:cxn>
                  </a:cxnLst>
                  <a:rect l="0" t="0" r="r" b="b"/>
                  <a:pathLst>
                    <a:path w="35" h="17">
                      <a:moveTo>
                        <a:pt x="0" y="0"/>
                      </a:moveTo>
                      <a:lnTo>
                        <a:pt x="32" y="13"/>
                      </a:lnTo>
                      <a:lnTo>
                        <a:pt x="34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8" name="Freeform 88"/>
                <p:cNvSpPr>
                  <a:spLocks/>
                </p:cNvSpPr>
                <p:nvPr/>
              </p:nvSpPr>
              <p:spPr bwMode="auto">
                <a:xfrm>
                  <a:off x="4920" y="2522"/>
                  <a:ext cx="3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16"/>
                    </a:cxn>
                    <a:cxn ang="0">
                      <a:pos x="30" y="16"/>
                    </a:cxn>
                  </a:cxnLst>
                  <a:rect l="0" t="0" r="r" b="b"/>
                  <a:pathLst>
                    <a:path w="31" h="17">
                      <a:moveTo>
                        <a:pt x="0" y="0"/>
                      </a:moveTo>
                      <a:lnTo>
                        <a:pt x="28" y="16"/>
                      </a:lnTo>
                      <a:lnTo>
                        <a:pt x="3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29" name="Freeform 89"/>
                <p:cNvSpPr>
                  <a:spLocks/>
                </p:cNvSpPr>
                <p:nvPr/>
              </p:nvSpPr>
              <p:spPr bwMode="auto">
                <a:xfrm>
                  <a:off x="4948" y="2528"/>
                  <a:ext cx="31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8" y="13"/>
                    </a:cxn>
                    <a:cxn ang="0">
                      <a:pos x="30" y="16"/>
                    </a:cxn>
                  </a:cxnLst>
                  <a:rect l="0" t="0" r="r" b="b"/>
                  <a:pathLst>
                    <a:path w="31" h="17">
                      <a:moveTo>
                        <a:pt x="0" y="0"/>
                      </a:moveTo>
                      <a:lnTo>
                        <a:pt x="28" y="13"/>
                      </a:lnTo>
                      <a:lnTo>
                        <a:pt x="3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0" name="Freeform 90"/>
                <p:cNvSpPr>
                  <a:spLocks/>
                </p:cNvSpPr>
                <p:nvPr/>
              </p:nvSpPr>
              <p:spPr bwMode="auto">
                <a:xfrm>
                  <a:off x="4977" y="2533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1" y="13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1" y="13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1" name="Freeform 91"/>
                <p:cNvSpPr>
                  <a:spLocks/>
                </p:cNvSpPr>
                <p:nvPr/>
              </p:nvSpPr>
              <p:spPr bwMode="auto">
                <a:xfrm>
                  <a:off x="5007" y="2539"/>
                  <a:ext cx="36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" y="16"/>
                    </a:cxn>
                    <a:cxn ang="0">
                      <a:pos x="35" y="16"/>
                    </a:cxn>
                  </a:cxnLst>
                  <a:rect l="0" t="0" r="r" b="b"/>
                  <a:pathLst>
                    <a:path w="36" h="17">
                      <a:moveTo>
                        <a:pt x="0" y="0"/>
                      </a:moveTo>
                      <a:lnTo>
                        <a:pt x="33" y="16"/>
                      </a:lnTo>
                      <a:lnTo>
                        <a:pt x="35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2" name="Freeform 92"/>
                <p:cNvSpPr>
                  <a:spLocks/>
                </p:cNvSpPr>
                <p:nvPr/>
              </p:nvSpPr>
              <p:spPr bwMode="auto">
                <a:xfrm>
                  <a:off x="5040" y="2544"/>
                  <a:ext cx="35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6"/>
                    </a:cxn>
                    <a:cxn ang="0">
                      <a:pos x="34" y="16"/>
                    </a:cxn>
                  </a:cxnLst>
                  <a:rect l="0" t="0" r="r" b="b"/>
                  <a:pathLst>
                    <a:path w="35" h="17">
                      <a:moveTo>
                        <a:pt x="0" y="0"/>
                      </a:moveTo>
                      <a:lnTo>
                        <a:pt x="32" y="16"/>
                      </a:lnTo>
                      <a:lnTo>
                        <a:pt x="34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3" name="Freeform 93"/>
                <p:cNvSpPr>
                  <a:spLocks/>
                </p:cNvSpPr>
                <p:nvPr/>
              </p:nvSpPr>
              <p:spPr bwMode="auto">
                <a:xfrm>
                  <a:off x="5071" y="2548"/>
                  <a:ext cx="35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8"/>
                    </a:cxn>
                    <a:cxn ang="0">
                      <a:pos x="34" y="16"/>
                    </a:cxn>
                  </a:cxnLst>
                  <a:rect l="0" t="0" r="r" b="b"/>
                  <a:pathLst>
                    <a:path w="35" h="17">
                      <a:moveTo>
                        <a:pt x="0" y="0"/>
                      </a:moveTo>
                      <a:lnTo>
                        <a:pt x="32" y="8"/>
                      </a:lnTo>
                      <a:lnTo>
                        <a:pt x="34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4" name="Freeform 94"/>
                <p:cNvSpPr>
                  <a:spLocks/>
                </p:cNvSpPr>
                <p:nvPr/>
              </p:nvSpPr>
              <p:spPr bwMode="auto">
                <a:xfrm>
                  <a:off x="5103" y="2550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3" y="9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3" y="9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5" name="Freeform 95"/>
                <p:cNvSpPr>
                  <a:spLocks/>
                </p:cNvSpPr>
                <p:nvPr/>
              </p:nvSpPr>
              <p:spPr bwMode="auto">
                <a:xfrm>
                  <a:off x="5136" y="2552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2" y="10"/>
                    </a:cxn>
                    <a:cxn ang="0">
                      <a:pos x="33" y="16"/>
                    </a:cxn>
                  </a:cxnLst>
                  <a:rect l="0" t="0" r="r" b="b"/>
                  <a:pathLst>
                    <a:path w="34" h="17">
                      <a:moveTo>
                        <a:pt x="0" y="0"/>
                      </a:moveTo>
                      <a:lnTo>
                        <a:pt x="32" y="10"/>
                      </a:lnTo>
                      <a:lnTo>
                        <a:pt x="33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6" name="Freeform 96"/>
                <p:cNvSpPr>
                  <a:spLocks/>
                </p:cNvSpPr>
                <p:nvPr/>
              </p:nvSpPr>
              <p:spPr bwMode="auto">
                <a:xfrm>
                  <a:off x="5169" y="2555"/>
                  <a:ext cx="32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" y="16"/>
                    </a:cxn>
                    <a:cxn ang="0">
                      <a:pos x="31" y="16"/>
                    </a:cxn>
                  </a:cxnLst>
                  <a:rect l="0" t="0" r="r" b="b"/>
                  <a:pathLst>
                    <a:path w="32" h="17">
                      <a:moveTo>
                        <a:pt x="0" y="0"/>
                      </a:moveTo>
                      <a:lnTo>
                        <a:pt x="30" y="16"/>
                      </a:lnTo>
                      <a:lnTo>
                        <a:pt x="31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7" name="Freeform 97"/>
                <p:cNvSpPr>
                  <a:spLocks/>
                </p:cNvSpPr>
                <p:nvPr/>
              </p:nvSpPr>
              <p:spPr bwMode="auto">
                <a:xfrm>
                  <a:off x="5199" y="255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30" y="16"/>
                    </a:cxn>
                    <a:cxn ang="0">
                      <a:pos x="32" y="16"/>
                    </a:cxn>
                  </a:cxnLst>
                  <a:rect l="0" t="0" r="r" b="b"/>
                  <a:pathLst>
                    <a:path w="33" h="17">
                      <a:moveTo>
                        <a:pt x="0" y="0"/>
                      </a:moveTo>
                      <a:lnTo>
                        <a:pt x="30" y="16"/>
                      </a:lnTo>
                      <a:lnTo>
                        <a:pt x="32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38" name="Line 98"/>
                <p:cNvSpPr>
                  <a:spLocks noChangeShapeType="1"/>
                </p:cNvSpPr>
                <p:nvPr/>
              </p:nvSpPr>
              <p:spPr bwMode="auto">
                <a:xfrm>
                  <a:off x="5231" y="2556"/>
                  <a:ext cx="34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39" name="Line 99"/>
                <p:cNvSpPr>
                  <a:spLocks noChangeShapeType="1"/>
                </p:cNvSpPr>
                <p:nvPr/>
              </p:nvSpPr>
              <p:spPr bwMode="auto">
                <a:xfrm>
                  <a:off x="5265" y="2556"/>
                  <a:ext cx="30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340" name="Group 100"/>
              <p:cNvGrpSpPr>
                <a:grpSpLocks/>
              </p:cNvGrpSpPr>
              <p:nvPr/>
            </p:nvGrpSpPr>
            <p:grpSpPr bwMode="auto">
              <a:xfrm>
                <a:off x="430" y="1464"/>
                <a:ext cx="2442" cy="1110"/>
                <a:chOff x="430" y="1464"/>
                <a:chExt cx="2442" cy="1110"/>
              </a:xfrm>
            </p:grpSpPr>
            <p:sp>
              <p:nvSpPr>
                <p:cNvPr id="10341" name="Freeform 101"/>
                <p:cNvSpPr>
                  <a:spLocks/>
                </p:cNvSpPr>
                <p:nvPr/>
              </p:nvSpPr>
              <p:spPr bwMode="auto">
                <a:xfrm>
                  <a:off x="2850" y="1464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" h="17">
                      <a:moveTo>
                        <a:pt x="21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2" name="Freeform 102"/>
                <p:cNvSpPr>
                  <a:spLocks/>
                </p:cNvSpPr>
                <p:nvPr/>
              </p:nvSpPr>
              <p:spPr bwMode="auto">
                <a:xfrm>
                  <a:off x="2828" y="1465"/>
                  <a:ext cx="24" cy="17"/>
                </a:xfrm>
                <a:custGeom>
                  <a:avLst/>
                  <a:gdLst/>
                  <a:ahLst/>
                  <a:cxnLst>
                    <a:cxn ang="0">
                      <a:pos x="23" y="0"/>
                    </a:cxn>
                    <a:cxn ang="0">
                      <a:pos x="0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4" h="17">
                      <a:moveTo>
                        <a:pt x="23" y="0"/>
                      </a:moveTo>
                      <a:lnTo>
                        <a:pt x="0" y="0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3" name="Freeform 103"/>
                <p:cNvSpPr>
                  <a:spLocks/>
                </p:cNvSpPr>
                <p:nvPr/>
              </p:nvSpPr>
              <p:spPr bwMode="auto">
                <a:xfrm>
                  <a:off x="2809" y="1465"/>
                  <a:ext cx="20" cy="17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0" y="1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0" h="17">
                      <a:moveTo>
                        <a:pt x="19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4" name="Freeform 104"/>
                <p:cNvSpPr>
                  <a:spLocks/>
                </p:cNvSpPr>
                <p:nvPr/>
              </p:nvSpPr>
              <p:spPr bwMode="auto">
                <a:xfrm>
                  <a:off x="2787" y="1469"/>
                  <a:ext cx="23" cy="17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" y="8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3" h="17">
                      <a:moveTo>
                        <a:pt x="22" y="0"/>
                      </a:moveTo>
                      <a:lnTo>
                        <a:pt x="2" y="8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5" name="Freeform 105"/>
                <p:cNvSpPr>
                  <a:spLocks/>
                </p:cNvSpPr>
                <p:nvPr/>
              </p:nvSpPr>
              <p:spPr bwMode="auto">
                <a:xfrm>
                  <a:off x="2767" y="1471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" h="17">
                      <a:moveTo>
                        <a:pt x="21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6" name="Freeform 106"/>
                <p:cNvSpPr>
                  <a:spLocks/>
                </p:cNvSpPr>
                <p:nvPr/>
              </p:nvSpPr>
              <p:spPr bwMode="auto">
                <a:xfrm>
                  <a:off x="2746" y="1472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" y="12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" h="17">
                      <a:moveTo>
                        <a:pt x="21" y="0"/>
                      </a:moveTo>
                      <a:lnTo>
                        <a:pt x="2" y="12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7" name="Freeform 107"/>
                <p:cNvSpPr>
                  <a:spLocks/>
                </p:cNvSpPr>
                <p:nvPr/>
              </p:nvSpPr>
              <p:spPr bwMode="auto">
                <a:xfrm>
                  <a:off x="2725" y="1477"/>
                  <a:ext cx="25" cy="17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5" h="17">
                      <a:moveTo>
                        <a:pt x="24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8" name="Freeform 108"/>
                <p:cNvSpPr>
                  <a:spLocks/>
                </p:cNvSpPr>
                <p:nvPr/>
              </p:nvSpPr>
              <p:spPr bwMode="auto">
                <a:xfrm>
                  <a:off x="2705" y="1478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0" y="1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1" h="17">
                      <a:moveTo>
                        <a:pt x="20" y="0"/>
                      </a:moveTo>
                      <a:lnTo>
                        <a:pt x="0" y="13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49" name="Freeform 109"/>
                <p:cNvSpPr>
                  <a:spLocks/>
                </p:cNvSpPr>
                <p:nvPr/>
              </p:nvSpPr>
              <p:spPr bwMode="auto">
                <a:xfrm>
                  <a:off x="2687" y="1482"/>
                  <a:ext cx="19" cy="17"/>
                </a:xfrm>
                <a:custGeom>
                  <a:avLst/>
                  <a:gdLst/>
                  <a:ahLst/>
                  <a:cxnLst>
                    <a:cxn ang="0">
                      <a:pos x="18" y="0"/>
                    </a:cxn>
                    <a:cxn ang="0">
                      <a:pos x="1" y="12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9" h="17">
                      <a:moveTo>
                        <a:pt x="18" y="0"/>
                      </a:moveTo>
                      <a:lnTo>
                        <a:pt x="1" y="12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0" name="Freeform 110"/>
                <p:cNvSpPr>
                  <a:spLocks/>
                </p:cNvSpPr>
                <p:nvPr/>
              </p:nvSpPr>
              <p:spPr bwMode="auto">
                <a:xfrm>
                  <a:off x="2666" y="1486"/>
                  <a:ext cx="23" cy="17"/>
                </a:xfrm>
                <a:custGeom>
                  <a:avLst/>
                  <a:gdLst/>
                  <a:ahLst/>
                  <a:cxnLst>
                    <a:cxn ang="0">
                      <a:pos x="22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3" h="17">
                      <a:moveTo>
                        <a:pt x="22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1" name="Freeform 111"/>
                <p:cNvSpPr>
                  <a:spLocks/>
                </p:cNvSpPr>
                <p:nvPr/>
              </p:nvSpPr>
              <p:spPr bwMode="auto">
                <a:xfrm>
                  <a:off x="2646" y="1492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" y="1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" h="17">
                      <a:moveTo>
                        <a:pt x="21" y="0"/>
                      </a:moveTo>
                      <a:lnTo>
                        <a:pt x="2" y="13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2" name="Freeform 112"/>
                <p:cNvSpPr>
                  <a:spLocks/>
                </p:cNvSpPr>
                <p:nvPr/>
              </p:nvSpPr>
              <p:spPr bwMode="auto">
                <a:xfrm>
                  <a:off x="2625" y="1498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" y="1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" h="17">
                      <a:moveTo>
                        <a:pt x="21" y="0"/>
                      </a:moveTo>
                      <a:lnTo>
                        <a:pt x="2" y="13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3" name="Freeform 113"/>
                <p:cNvSpPr>
                  <a:spLocks/>
                </p:cNvSpPr>
                <p:nvPr/>
              </p:nvSpPr>
              <p:spPr bwMode="auto">
                <a:xfrm>
                  <a:off x="2604" y="1502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" y="1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" h="17">
                      <a:moveTo>
                        <a:pt x="21" y="0"/>
                      </a:moveTo>
                      <a:lnTo>
                        <a:pt x="2" y="13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4" name="Freeform 114"/>
                <p:cNvSpPr>
                  <a:spLocks/>
                </p:cNvSpPr>
                <p:nvPr/>
              </p:nvSpPr>
              <p:spPr bwMode="auto">
                <a:xfrm>
                  <a:off x="2586" y="1509"/>
                  <a:ext cx="20" cy="17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1" y="12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0" h="17">
                      <a:moveTo>
                        <a:pt x="19" y="0"/>
                      </a:moveTo>
                      <a:lnTo>
                        <a:pt x="1" y="12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5" name="Freeform 115"/>
                <p:cNvSpPr>
                  <a:spLocks/>
                </p:cNvSpPr>
                <p:nvPr/>
              </p:nvSpPr>
              <p:spPr bwMode="auto">
                <a:xfrm>
                  <a:off x="2566" y="1513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" h="17">
                      <a:moveTo>
                        <a:pt x="21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6" name="Freeform 116"/>
                <p:cNvSpPr>
                  <a:spLocks/>
                </p:cNvSpPr>
                <p:nvPr/>
              </p:nvSpPr>
              <p:spPr bwMode="auto">
                <a:xfrm>
                  <a:off x="2546" y="1519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" h="17">
                      <a:moveTo>
                        <a:pt x="21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7" name="Freeform 117"/>
                <p:cNvSpPr>
                  <a:spLocks/>
                </p:cNvSpPr>
                <p:nvPr/>
              </p:nvSpPr>
              <p:spPr bwMode="auto">
                <a:xfrm>
                  <a:off x="2526" y="1526"/>
                  <a:ext cx="21" cy="17"/>
                </a:xfrm>
                <a:custGeom>
                  <a:avLst/>
                  <a:gdLst/>
                  <a:ahLst/>
                  <a:cxnLst>
                    <a:cxn ang="0">
                      <a:pos x="20" y="0"/>
                    </a:cxn>
                    <a:cxn ang="0">
                      <a:pos x="2" y="1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1" h="17">
                      <a:moveTo>
                        <a:pt x="20" y="0"/>
                      </a:moveTo>
                      <a:lnTo>
                        <a:pt x="2" y="13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8" name="Freeform 118"/>
                <p:cNvSpPr>
                  <a:spLocks/>
                </p:cNvSpPr>
                <p:nvPr/>
              </p:nvSpPr>
              <p:spPr bwMode="auto">
                <a:xfrm>
                  <a:off x="2508" y="1533"/>
                  <a:ext cx="22" cy="17"/>
                </a:xfrm>
                <a:custGeom>
                  <a:avLst/>
                  <a:gdLst/>
                  <a:ahLst/>
                  <a:cxnLst>
                    <a:cxn ang="0">
                      <a:pos x="21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" h="17">
                      <a:moveTo>
                        <a:pt x="21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59" name="Freeform 119"/>
                <p:cNvSpPr>
                  <a:spLocks/>
                </p:cNvSpPr>
                <p:nvPr/>
              </p:nvSpPr>
              <p:spPr bwMode="auto">
                <a:xfrm>
                  <a:off x="2491" y="1541"/>
                  <a:ext cx="20" cy="17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0" h="17">
                      <a:moveTo>
                        <a:pt x="19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0" name="Freeform 120"/>
                <p:cNvSpPr>
                  <a:spLocks/>
                </p:cNvSpPr>
                <p:nvPr/>
              </p:nvSpPr>
              <p:spPr bwMode="auto">
                <a:xfrm>
                  <a:off x="2473" y="1546"/>
                  <a:ext cx="20" cy="17"/>
                </a:xfrm>
                <a:custGeom>
                  <a:avLst/>
                  <a:gdLst/>
                  <a:ahLst/>
                  <a:cxnLst>
                    <a:cxn ang="0">
                      <a:pos x="19" y="0"/>
                    </a:cxn>
                    <a:cxn ang="0">
                      <a:pos x="0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0" h="17">
                      <a:moveTo>
                        <a:pt x="19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1" name="Freeform 121"/>
                <p:cNvSpPr>
                  <a:spLocks/>
                </p:cNvSpPr>
                <p:nvPr/>
              </p:nvSpPr>
              <p:spPr bwMode="auto">
                <a:xfrm>
                  <a:off x="2426" y="1557"/>
                  <a:ext cx="48" cy="27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2" y="25"/>
                    </a:cxn>
                    <a:cxn ang="0">
                      <a:pos x="0" y="26"/>
                    </a:cxn>
                  </a:cxnLst>
                  <a:rect l="0" t="0" r="r" b="b"/>
                  <a:pathLst>
                    <a:path w="48" h="27">
                      <a:moveTo>
                        <a:pt x="47" y="0"/>
                      </a:moveTo>
                      <a:lnTo>
                        <a:pt x="2" y="25"/>
                      </a:lnTo>
                      <a:lnTo>
                        <a:pt x="0" y="2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2" name="Freeform 122"/>
                <p:cNvSpPr>
                  <a:spLocks/>
                </p:cNvSpPr>
                <p:nvPr/>
              </p:nvSpPr>
              <p:spPr bwMode="auto">
                <a:xfrm>
                  <a:off x="2379" y="1582"/>
                  <a:ext cx="50" cy="28"/>
                </a:xfrm>
                <a:custGeom>
                  <a:avLst/>
                  <a:gdLst/>
                  <a:ahLst/>
                  <a:cxnLst>
                    <a:cxn ang="0">
                      <a:pos x="49" y="0"/>
                    </a:cxn>
                    <a:cxn ang="0">
                      <a:pos x="2" y="26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50" h="28">
                      <a:moveTo>
                        <a:pt x="49" y="0"/>
                      </a:moveTo>
                      <a:lnTo>
                        <a:pt x="2" y="26"/>
                      </a:lnTo>
                      <a:lnTo>
                        <a:pt x="0" y="27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3" name="Freeform 123"/>
                <p:cNvSpPr>
                  <a:spLocks/>
                </p:cNvSpPr>
                <p:nvPr/>
              </p:nvSpPr>
              <p:spPr bwMode="auto">
                <a:xfrm>
                  <a:off x="2336" y="1609"/>
                  <a:ext cx="46" cy="29"/>
                </a:xfrm>
                <a:custGeom>
                  <a:avLst/>
                  <a:gdLst/>
                  <a:ahLst/>
                  <a:cxnLst>
                    <a:cxn ang="0">
                      <a:pos x="45" y="0"/>
                    </a:cxn>
                    <a:cxn ang="0">
                      <a:pos x="2" y="28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46" h="29">
                      <a:moveTo>
                        <a:pt x="45" y="0"/>
                      </a:moveTo>
                      <a:lnTo>
                        <a:pt x="2" y="28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4" name="Freeform 124"/>
                <p:cNvSpPr>
                  <a:spLocks/>
                </p:cNvSpPr>
                <p:nvPr/>
              </p:nvSpPr>
              <p:spPr bwMode="auto">
                <a:xfrm>
                  <a:off x="2291" y="1637"/>
                  <a:ext cx="48" cy="29"/>
                </a:xfrm>
                <a:custGeom>
                  <a:avLst/>
                  <a:gdLst/>
                  <a:ahLst/>
                  <a:cxnLst>
                    <a:cxn ang="0">
                      <a:pos x="47" y="0"/>
                    </a:cxn>
                    <a:cxn ang="0">
                      <a:pos x="2" y="28"/>
                    </a:cxn>
                    <a:cxn ang="0">
                      <a:pos x="0" y="28"/>
                    </a:cxn>
                  </a:cxnLst>
                  <a:rect l="0" t="0" r="r" b="b"/>
                  <a:pathLst>
                    <a:path w="48" h="29">
                      <a:moveTo>
                        <a:pt x="47" y="0"/>
                      </a:moveTo>
                      <a:lnTo>
                        <a:pt x="2" y="28"/>
                      </a:lnTo>
                      <a:lnTo>
                        <a:pt x="0" y="2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5" name="Freeform 125"/>
                <p:cNvSpPr>
                  <a:spLocks/>
                </p:cNvSpPr>
                <p:nvPr/>
              </p:nvSpPr>
              <p:spPr bwMode="auto">
                <a:xfrm>
                  <a:off x="2249" y="1665"/>
                  <a:ext cx="44" cy="33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0" y="31"/>
                    </a:cxn>
                    <a:cxn ang="0">
                      <a:pos x="0" y="32"/>
                    </a:cxn>
                  </a:cxnLst>
                  <a:rect l="0" t="0" r="r" b="b"/>
                  <a:pathLst>
                    <a:path w="44" h="33">
                      <a:moveTo>
                        <a:pt x="43" y="0"/>
                      </a:moveTo>
                      <a:lnTo>
                        <a:pt x="0" y="31"/>
                      </a:lnTo>
                      <a:lnTo>
                        <a:pt x="0" y="3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6" name="Freeform 126"/>
                <p:cNvSpPr>
                  <a:spLocks/>
                </p:cNvSpPr>
                <p:nvPr/>
              </p:nvSpPr>
              <p:spPr bwMode="auto">
                <a:xfrm>
                  <a:off x="2205" y="1696"/>
                  <a:ext cx="45" cy="31"/>
                </a:xfrm>
                <a:custGeom>
                  <a:avLst/>
                  <a:gdLst/>
                  <a:ahLst/>
                  <a:cxnLst>
                    <a:cxn ang="0">
                      <a:pos x="44" y="0"/>
                    </a:cxn>
                    <a:cxn ang="0">
                      <a:pos x="2" y="29"/>
                    </a:cxn>
                    <a:cxn ang="0">
                      <a:pos x="0" y="30"/>
                    </a:cxn>
                  </a:cxnLst>
                  <a:rect l="0" t="0" r="r" b="b"/>
                  <a:pathLst>
                    <a:path w="45" h="31">
                      <a:moveTo>
                        <a:pt x="44" y="0"/>
                      </a:moveTo>
                      <a:lnTo>
                        <a:pt x="2" y="29"/>
                      </a:lnTo>
                      <a:lnTo>
                        <a:pt x="0" y="3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7" name="Freeform 127"/>
                <p:cNvSpPr>
                  <a:spLocks/>
                </p:cNvSpPr>
                <p:nvPr/>
              </p:nvSpPr>
              <p:spPr bwMode="auto">
                <a:xfrm>
                  <a:off x="2166" y="1725"/>
                  <a:ext cx="44" cy="30"/>
                </a:xfrm>
                <a:custGeom>
                  <a:avLst/>
                  <a:gdLst/>
                  <a:ahLst/>
                  <a:cxnLst>
                    <a:cxn ang="0">
                      <a:pos x="43" y="0"/>
                    </a:cxn>
                    <a:cxn ang="0">
                      <a:pos x="2" y="28"/>
                    </a:cxn>
                    <a:cxn ang="0">
                      <a:pos x="0" y="29"/>
                    </a:cxn>
                  </a:cxnLst>
                  <a:rect l="0" t="0" r="r" b="b"/>
                  <a:pathLst>
                    <a:path w="44" h="30">
                      <a:moveTo>
                        <a:pt x="43" y="0"/>
                      </a:moveTo>
                      <a:lnTo>
                        <a:pt x="2" y="28"/>
                      </a:lnTo>
                      <a:lnTo>
                        <a:pt x="0" y="2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8" name="Freeform 128"/>
                <p:cNvSpPr>
                  <a:spLocks/>
                </p:cNvSpPr>
                <p:nvPr/>
              </p:nvSpPr>
              <p:spPr bwMode="auto">
                <a:xfrm>
                  <a:off x="2126" y="1754"/>
                  <a:ext cx="41" cy="32"/>
                </a:xfrm>
                <a:custGeom>
                  <a:avLst/>
                  <a:gdLst/>
                  <a:ahLst/>
                  <a:cxnLst>
                    <a:cxn ang="0">
                      <a:pos x="40" y="0"/>
                    </a:cxn>
                    <a:cxn ang="0">
                      <a:pos x="2" y="31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41" h="32">
                      <a:moveTo>
                        <a:pt x="40" y="0"/>
                      </a:moveTo>
                      <a:lnTo>
                        <a:pt x="2" y="31"/>
                      </a:lnTo>
                      <a:lnTo>
                        <a:pt x="0" y="31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69" name="Freeform 129"/>
                <p:cNvSpPr>
                  <a:spLocks/>
                </p:cNvSpPr>
                <p:nvPr/>
              </p:nvSpPr>
              <p:spPr bwMode="auto">
                <a:xfrm>
                  <a:off x="2090" y="1785"/>
                  <a:ext cx="40" cy="34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" y="33"/>
                    </a:cxn>
                    <a:cxn ang="0">
                      <a:pos x="0" y="33"/>
                    </a:cxn>
                  </a:cxnLst>
                  <a:rect l="0" t="0" r="r" b="b"/>
                  <a:pathLst>
                    <a:path w="40" h="34">
                      <a:moveTo>
                        <a:pt x="39" y="0"/>
                      </a:moveTo>
                      <a:lnTo>
                        <a:pt x="2" y="33"/>
                      </a:lnTo>
                      <a:lnTo>
                        <a:pt x="0" y="3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0" name="Freeform 130"/>
                <p:cNvSpPr>
                  <a:spLocks/>
                </p:cNvSpPr>
                <p:nvPr/>
              </p:nvSpPr>
              <p:spPr bwMode="auto">
                <a:xfrm>
                  <a:off x="2053" y="1818"/>
                  <a:ext cx="40" cy="32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" y="31"/>
                    </a:cxn>
                    <a:cxn ang="0">
                      <a:pos x="0" y="31"/>
                    </a:cxn>
                  </a:cxnLst>
                  <a:rect l="0" t="0" r="r" b="b"/>
                  <a:pathLst>
                    <a:path w="40" h="32">
                      <a:moveTo>
                        <a:pt x="39" y="0"/>
                      </a:moveTo>
                      <a:lnTo>
                        <a:pt x="2" y="31"/>
                      </a:lnTo>
                      <a:lnTo>
                        <a:pt x="0" y="31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1" name="Freeform 131"/>
                <p:cNvSpPr>
                  <a:spLocks/>
                </p:cNvSpPr>
                <p:nvPr/>
              </p:nvSpPr>
              <p:spPr bwMode="auto">
                <a:xfrm>
                  <a:off x="2029" y="1849"/>
                  <a:ext cx="26" cy="25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1" y="23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26" h="25">
                      <a:moveTo>
                        <a:pt x="25" y="0"/>
                      </a:moveTo>
                      <a:lnTo>
                        <a:pt x="1" y="23"/>
                      </a:lnTo>
                      <a:lnTo>
                        <a:pt x="0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2" name="Freeform 132"/>
                <p:cNvSpPr>
                  <a:spLocks/>
                </p:cNvSpPr>
                <p:nvPr/>
              </p:nvSpPr>
              <p:spPr bwMode="auto">
                <a:xfrm>
                  <a:off x="2005" y="1872"/>
                  <a:ext cx="26" cy="23"/>
                </a:xfrm>
                <a:custGeom>
                  <a:avLst/>
                  <a:gdLst/>
                  <a:ahLst/>
                  <a:cxnLst>
                    <a:cxn ang="0">
                      <a:pos x="25" y="0"/>
                    </a:cxn>
                    <a:cxn ang="0">
                      <a:pos x="2" y="22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26" h="23">
                      <a:moveTo>
                        <a:pt x="25" y="0"/>
                      </a:moveTo>
                      <a:lnTo>
                        <a:pt x="2" y="22"/>
                      </a:lnTo>
                      <a:lnTo>
                        <a:pt x="0" y="2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3" name="Freeform 133"/>
                <p:cNvSpPr>
                  <a:spLocks/>
                </p:cNvSpPr>
                <p:nvPr/>
              </p:nvSpPr>
              <p:spPr bwMode="auto">
                <a:xfrm>
                  <a:off x="1981" y="1894"/>
                  <a:ext cx="27" cy="24"/>
                </a:xfrm>
                <a:custGeom>
                  <a:avLst/>
                  <a:gdLst/>
                  <a:ahLst/>
                  <a:cxnLst>
                    <a:cxn ang="0">
                      <a:pos x="26" y="0"/>
                    </a:cxn>
                    <a:cxn ang="0">
                      <a:pos x="2" y="22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27" h="24">
                      <a:moveTo>
                        <a:pt x="26" y="0"/>
                      </a:moveTo>
                      <a:lnTo>
                        <a:pt x="2" y="22"/>
                      </a:lnTo>
                      <a:lnTo>
                        <a:pt x="0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4" name="Freeform 134"/>
                <p:cNvSpPr>
                  <a:spLocks/>
                </p:cNvSpPr>
                <p:nvPr/>
              </p:nvSpPr>
              <p:spPr bwMode="auto">
                <a:xfrm>
                  <a:off x="1958" y="1916"/>
                  <a:ext cx="25" cy="26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" y="24"/>
                    </a:cxn>
                    <a:cxn ang="0">
                      <a:pos x="0" y="25"/>
                    </a:cxn>
                  </a:cxnLst>
                  <a:rect l="0" t="0" r="r" b="b"/>
                  <a:pathLst>
                    <a:path w="25" h="26">
                      <a:moveTo>
                        <a:pt x="24" y="0"/>
                      </a:moveTo>
                      <a:lnTo>
                        <a:pt x="2" y="24"/>
                      </a:lnTo>
                      <a:lnTo>
                        <a:pt x="0" y="25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5" name="Freeform 135"/>
                <p:cNvSpPr>
                  <a:spLocks/>
                </p:cNvSpPr>
                <p:nvPr/>
              </p:nvSpPr>
              <p:spPr bwMode="auto">
                <a:xfrm>
                  <a:off x="1933" y="1938"/>
                  <a:ext cx="27" cy="24"/>
                </a:xfrm>
                <a:custGeom>
                  <a:avLst/>
                  <a:gdLst/>
                  <a:ahLst/>
                  <a:cxnLst>
                    <a:cxn ang="0">
                      <a:pos x="26" y="0"/>
                    </a:cxn>
                    <a:cxn ang="0">
                      <a:pos x="2" y="22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27" h="24">
                      <a:moveTo>
                        <a:pt x="26" y="0"/>
                      </a:moveTo>
                      <a:lnTo>
                        <a:pt x="2" y="22"/>
                      </a:lnTo>
                      <a:lnTo>
                        <a:pt x="0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6" name="Freeform 136"/>
                <p:cNvSpPr>
                  <a:spLocks/>
                </p:cNvSpPr>
                <p:nvPr/>
              </p:nvSpPr>
              <p:spPr bwMode="auto">
                <a:xfrm>
                  <a:off x="1908" y="1960"/>
                  <a:ext cx="28" cy="24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2" y="22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28" h="24">
                      <a:moveTo>
                        <a:pt x="27" y="0"/>
                      </a:moveTo>
                      <a:lnTo>
                        <a:pt x="2" y="22"/>
                      </a:lnTo>
                      <a:lnTo>
                        <a:pt x="0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7" name="Freeform 137"/>
                <p:cNvSpPr>
                  <a:spLocks/>
                </p:cNvSpPr>
                <p:nvPr/>
              </p:nvSpPr>
              <p:spPr bwMode="auto">
                <a:xfrm>
                  <a:off x="1886" y="1982"/>
                  <a:ext cx="27" cy="25"/>
                </a:xfrm>
                <a:custGeom>
                  <a:avLst/>
                  <a:gdLst/>
                  <a:ahLst/>
                  <a:cxnLst>
                    <a:cxn ang="0">
                      <a:pos x="26" y="0"/>
                    </a:cxn>
                    <a:cxn ang="0">
                      <a:pos x="2" y="23"/>
                    </a:cxn>
                    <a:cxn ang="0">
                      <a:pos x="0" y="24"/>
                    </a:cxn>
                  </a:cxnLst>
                  <a:rect l="0" t="0" r="r" b="b"/>
                  <a:pathLst>
                    <a:path w="27" h="25">
                      <a:moveTo>
                        <a:pt x="26" y="0"/>
                      </a:moveTo>
                      <a:lnTo>
                        <a:pt x="2" y="23"/>
                      </a:lnTo>
                      <a:lnTo>
                        <a:pt x="0" y="24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8" name="Freeform 138"/>
                <p:cNvSpPr>
                  <a:spLocks/>
                </p:cNvSpPr>
                <p:nvPr/>
              </p:nvSpPr>
              <p:spPr bwMode="auto">
                <a:xfrm>
                  <a:off x="1863" y="2005"/>
                  <a:ext cx="25" cy="24"/>
                </a:xfrm>
                <a:custGeom>
                  <a:avLst/>
                  <a:gdLst/>
                  <a:ahLst/>
                  <a:cxnLst>
                    <a:cxn ang="0">
                      <a:pos x="24" y="0"/>
                    </a:cxn>
                    <a:cxn ang="0">
                      <a:pos x="2" y="22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25" h="24">
                      <a:moveTo>
                        <a:pt x="24" y="0"/>
                      </a:moveTo>
                      <a:lnTo>
                        <a:pt x="2" y="22"/>
                      </a:lnTo>
                      <a:lnTo>
                        <a:pt x="0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79" name="Freeform 139"/>
                <p:cNvSpPr>
                  <a:spLocks/>
                </p:cNvSpPr>
                <p:nvPr/>
              </p:nvSpPr>
              <p:spPr bwMode="auto">
                <a:xfrm>
                  <a:off x="1838" y="2028"/>
                  <a:ext cx="27" cy="23"/>
                </a:xfrm>
                <a:custGeom>
                  <a:avLst/>
                  <a:gdLst/>
                  <a:ahLst/>
                  <a:cxnLst>
                    <a:cxn ang="0">
                      <a:pos x="26" y="0"/>
                    </a:cxn>
                    <a:cxn ang="0">
                      <a:pos x="2" y="21"/>
                    </a:cxn>
                    <a:cxn ang="0">
                      <a:pos x="0" y="22"/>
                    </a:cxn>
                  </a:cxnLst>
                  <a:rect l="0" t="0" r="r" b="b"/>
                  <a:pathLst>
                    <a:path w="27" h="23">
                      <a:moveTo>
                        <a:pt x="26" y="0"/>
                      </a:moveTo>
                      <a:lnTo>
                        <a:pt x="2" y="21"/>
                      </a:lnTo>
                      <a:lnTo>
                        <a:pt x="0" y="22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0" name="Freeform 140"/>
                <p:cNvSpPr>
                  <a:spLocks/>
                </p:cNvSpPr>
                <p:nvPr/>
              </p:nvSpPr>
              <p:spPr bwMode="auto">
                <a:xfrm>
                  <a:off x="1814" y="2050"/>
                  <a:ext cx="27" cy="24"/>
                </a:xfrm>
                <a:custGeom>
                  <a:avLst/>
                  <a:gdLst/>
                  <a:ahLst/>
                  <a:cxnLst>
                    <a:cxn ang="0">
                      <a:pos x="26" y="0"/>
                    </a:cxn>
                    <a:cxn ang="0">
                      <a:pos x="2" y="22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27" h="24">
                      <a:moveTo>
                        <a:pt x="26" y="0"/>
                      </a:moveTo>
                      <a:lnTo>
                        <a:pt x="2" y="22"/>
                      </a:lnTo>
                      <a:lnTo>
                        <a:pt x="0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1" name="Freeform 141"/>
                <p:cNvSpPr>
                  <a:spLocks/>
                </p:cNvSpPr>
                <p:nvPr/>
              </p:nvSpPr>
              <p:spPr bwMode="auto">
                <a:xfrm>
                  <a:off x="1802" y="2072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1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2" name="Freeform 142"/>
                <p:cNvSpPr>
                  <a:spLocks/>
                </p:cNvSpPr>
                <p:nvPr/>
              </p:nvSpPr>
              <p:spPr bwMode="auto">
                <a:xfrm>
                  <a:off x="1787" y="2085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3" name="Freeform 143"/>
                <p:cNvSpPr>
                  <a:spLocks/>
                </p:cNvSpPr>
                <p:nvPr/>
              </p:nvSpPr>
              <p:spPr bwMode="auto">
                <a:xfrm>
                  <a:off x="1773" y="2097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4" name="Freeform 144"/>
                <p:cNvSpPr>
                  <a:spLocks/>
                </p:cNvSpPr>
                <p:nvPr/>
              </p:nvSpPr>
              <p:spPr bwMode="auto">
                <a:xfrm>
                  <a:off x="1762" y="2110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5" name="Freeform 145"/>
                <p:cNvSpPr>
                  <a:spLocks/>
                </p:cNvSpPr>
                <p:nvPr/>
              </p:nvSpPr>
              <p:spPr bwMode="auto">
                <a:xfrm>
                  <a:off x="1747" y="2121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2" y="1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2" y="15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6" name="Freeform 146"/>
                <p:cNvSpPr>
                  <a:spLocks/>
                </p:cNvSpPr>
                <p:nvPr/>
              </p:nvSpPr>
              <p:spPr bwMode="auto">
                <a:xfrm>
                  <a:off x="1734" y="2134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1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1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7" name="Freeform 147"/>
                <p:cNvSpPr>
                  <a:spLocks/>
                </p:cNvSpPr>
                <p:nvPr/>
              </p:nvSpPr>
              <p:spPr bwMode="auto">
                <a:xfrm>
                  <a:off x="1721" y="2148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0" y="15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0" y="15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88" name="Line 148"/>
                <p:cNvSpPr>
                  <a:spLocks noChangeShapeType="1"/>
                </p:cNvSpPr>
                <p:nvPr/>
              </p:nvSpPr>
              <p:spPr bwMode="auto">
                <a:xfrm flipH="1">
                  <a:off x="1708" y="2161"/>
                  <a:ext cx="13" cy="13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89" name="Freeform 149"/>
                <p:cNvSpPr>
                  <a:spLocks/>
                </p:cNvSpPr>
                <p:nvPr/>
              </p:nvSpPr>
              <p:spPr bwMode="auto">
                <a:xfrm>
                  <a:off x="1693" y="2174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0" name="Freeform 150"/>
                <p:cNvSpPr>
                  <a:spLocks/>
                </p:cNvSpPr>
                <p:nvPr/>
              </p:nvSpPr>
              <p:spPr bwMode="auto">
                <a:xfrm>
                  <a:off x="1678" y="2187"/>
                  <a:ext cx="17" cy="17"/>
                </a:xfrm>
                <a:custGeom>
                  <a:avLst/>
                  <a:gdLst/>
                  <a:ahLst/>
                  <a:cxnLst>
                    <a:cxn ang="0">
                      <a:pos x="16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17" h="17">
                      <a:moveTo>
                        <a:pt x="16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1" name="Freeform 151"/>
                <p:cNvSpPr>
                  <a:spLocks/>
                </p:cNvSpPr>
                <p:nvPr/>
              </p:nvSpPr>
              <p:spPr bwMode="auto">
                <a:xfrm>
                  <a:off x="1652" y="2200"/>
                  <a:ext cx="30" cy="24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2" y="23"/>
                    </a:cxn>
                    <a:cxn ang="0">
                      <a:pos x="0" y="23"/>
                    </a:cxn>
                  </a:cxnLst>
                  <a:rect l="0" t="0" r="r" b="b"/>
                  <a:pathLst>
                    <a:path w="30" h="24">
                      <a:moveTo>
                        <a:pt x="29" y="0"/>
                      </a:moveTo>
                      <a:lnTo>
                        <a:pt x="2" y="23"/>
                      </a:lnTo>
                      <a:lnTo>
                        <a:pt x="0" y="23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2" name="Line 152"/>
                <p:cNvSpPr>
                  <a:spLocks noChangeShapeType="1"/>
                </p:cNvSpPr>
                <p:nvPr/>
              </p:nvSpPr>
              <p:spPr bwMode="auto">
                <a:xfrm flipH="1">
                  <a:off x="1625" y="2223"/>
                  <a:ext cx="28" cy="2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393" name="Freeform 153"/>
                <p:cNvSpPr>
                  <a:spLocks/>
                </p:cNvSpPr>
                <p:nvPr/>
              </p:nvSpPr>
              <p:spPr bwMode="auto">
                <a:xfrm>
                  <a:off x="1595" y="2243"/>
                  <a:ext cx="31" cy="21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" y="19"/>
                    </a:cxn>
                    <a:cxn ang="0">
                      <a:pos x="0" y="20"/>
                    </a:cxn>
                  </a:cxnLst>
                  <a:rect l="0" t="0" r="r" b="b"/>
                  <a:pathLst>
                    <a:path w="31" h="21">
                      <a:moveTo>
                        <a:pt x="30" y="0"/>
                      </a:moveTo>
                      <a:lnTo>
                        <a:pt x="2" y="19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4" name="Freeform 154"/>
                <p:cNvSpPr>
                  <a:spLocks/>
                </p:cNvSpPr>
                <p:nvPr/>
              </p:nvSpPr>
              <p:spPr bwMode="auto">
                <a:xfrm>
                  <a:off x="1564" y="2262"/>
                  <a:ext cx="35" cy="19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2" y="17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5" h="19">
                      <a:moveTo>
                        <a:pt x="34" y="0"/>
                      </a:moveTo>
                      <a:lnTo>
                        <a:pt x="2" y="17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5" name="Freeform 155"/>
                <p:cNvSpPr>
                  <a:spLocks/>
                </p:cNvSpPr>
                <p:nvPr/>
              </p:nvSpPr>
              <p:spPr bwMode="auto">
                <a:xfrm>
                  <a:off x="1531" y="2280"/>
                  <a:ext cx="35" cy="19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2" y="17"/>
                    </a:cxn>
                    <a:cxn ang="0">
                      <a:pos x="0" y="18"/>
                    </a:cxn>
                  </a:cxnLst>
                  <a:rect l="0" t="0" r="r" b="b"/>
                  <a:pathLst>
                    <a:path w="35" h="19">
                      <a:moveTo>
                        <a:pt x="34" y="0"/>
                      </a:moveTo>
                      <a:lnTo>
                        <a:pt x="2" y="17"/>
                      </a:lnTo>
                      <a:lnTo>
                        <a:pt x="0" y="18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6" name="Freeform 156"/>
                <p:cNvSpPr>
                  <a:spLocks/>
                </p:cNvSpPr>
                <p:nvPr/>
              </p:nvSpPr>
              <p:spPr bwMode="auto">
                <a:xfrm>
                  <a:off x="1496" y="2296"/>
                  <a:ext cx="37" cy="21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0" y="19"/>
                    </a:cxn>
                    <a:cxn ang="0">
                      <a:pos x="0" y="20"/>
                    </a:cxn>
                  </a:cxnLst>
                  <a:rect l="0" t="0" r="r" b="b"/>
                  <a:pathLst>
                    <a:path w="37" h="21">
                      <a:moveTo>
                        <a:pt x="36" y="0"/>
                      </a:moveTo>
                      <a:lnTo>
                        <a:pt x="0" y="19"/>
                      </a:lnTo>
                      <a:lnTo>
                        <a:pt x="0" y="20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7" name="Freeform 157"/>
                <p:cNvSpPr>
                  <a:spLocks/>
                </p:cNvSpPr>
                <p:nvPr/>
              </p:nvSpPr>
              <p:spPr bwMode="auto">
                <a:xfrm>
                  <a:off x="1460" y="2312"/>
                  <a:ext cx="37" cy="20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" y="18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37" h="20">
                      <a:moveTo>
                        <a:pt x="36" y="0"/>
                      </a:moveTo>
                      <a:lnTo>
                        <a:pt x="2" y="18"/>
                      </a:lnTo>
                      <a:lnTo>
                        <a:pt x="0" y="19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8" name="Freeform 158"/>
                <p:cNvSpPr>
                  <a:spLocks/>
                </p:cNvSpPr>
                <p:nvPr/>
              </p:nvSpPr>
              <p:spPr bwMode="auto">
                <a:xfrm>
                  <a:off x="1424" y="2329"/>
                  <a:ext cx="37" cy="17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7" h="17">
                      <a:moveTo>
                        <a:pt x="36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399" name="Freeform 159"/>
                <p:cNvSpPr>
                  <a:spLocks/>
                </p:cNvSpPr>
                <p:nvPr/>
              </p:nvSpPr>
              <p:spPr bwMode="auto">
                <a:xfrm>
                  <a:off x="1387" y="2343"/>
                  <a:ext cx="39" cy="17"/>
                </a:xfrm>
                <a:custGeom>
                  <a:avLst/>
                  <a:gdLst/>
                  <a:ahLst/>
                  <a:cxnLst>
                    <a:cxn ang="0">
                      <a:pos x="38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9" h="17">
                      <a:moveTo>
                        <a:pt x="38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0" name="Freeform 160"/>
                <p:cNvSpPr>
                  <a:spLocks/>
                </p:cNvSpPr>
                <p:nvPr/>
              </p:nvSpPr>
              <p:spPr bwMode="auto">
                <a:xfrm>
                  <a:off x="1349" y="2358"/>
                  <a:ext cx="40" cy="17"/>
                </a:xfrm>
                <a:custGeom>
                  <a:avLst/>
                  <a:gdLst/>
                  <a:ahLst/>
                  <a:cxnLst>
                    <a:cxn ang="0">
                      <a:pos x="39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40" h="17">
                      <a:moveTo>
                        <a:pt x="39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1" name="Freeform 161"/>
                <p:cNvSpPr>
                  <a:spLocks/>
                </p:cNvSpPr>
                <p:nvPr/>
              </p:nvSpPr>
              <p:spPr bwMode="auto">
                <a:xfrm>
                  <a:off x="1319" y="2372"/>
                  <a:ext cx="32" cy="17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2" h="17">
                      <a:moveTo>
                        <a:pt x="31" y="0"/>
                      </a:moveTo>
                      <a:lnTo>
                        <a:pt x="1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2" name="Freeform 162"/>
                <p:cNvSpPr>
                  <a:spLocks/>
                </p:cNvSpPr>
                <p:nvPr/>
              </p:nvSpPr>
              <p:spPr bwMode="auto">
                <a:xfrm>
                  <a:off x="1289" y="2384"/>
                  <a:ext cx="31" cy="17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1" h="17">
                      <a:moveTo>
                        <a:pt x="30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3" name="Freeform 163"/>
                <p:cNvSpPr>
                  <a:spLocks/>
                </p:cNvSpPr>
                <p:nvPr/>
              </p:nvSpPr>
              <p:spPr bwMode="auto">
                <a:xfrm>
                  <a:off x="1256" y="2396"/>
                  <a:ext cx="35" cy="17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5" h="17">
                      <a:moveTo>
                        <a:pt x="34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4" name="Freeform 164"/>
                <p:cNvSpPr>
                  <a:spLocks/>
                </p:cNvSpPr>
                <p:nvPr/>
              </p:nvSpPr>
              <p:spPr bwMode="auto">
                <a:xfrm>
                  <a:off x="1224" y="2404"/>
                  <a:ext cx="35" cy="17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5" h="17">
                      <a:moveTo>
                        <a:pt x="34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5" name="Freeform 165"/>
                <p:cNvSpPr>
                  <a:spLocks/>
                </p:cNvSpPr>
                <p:nvPr/>
              </p:nvSpPr>
              <p:spPr bwMode="auto">
                <a:xfrm>
                  <a:off x="1191" y="2414"/>
                  <a:ext cx="37" cy="17"/>
                </a:xfrm>
                <a:custGeom>
                  <a:avLst/>
                  <a:gdLst/>
                  <a:ahLst/>
                  <a:cxnLst>
                    <a:cxn ang="0">
                      <a:pos x="36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7" h="17">
                      <a:moveTo>
                        <a:pt x="36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6" name="Freeform 166"/>
                <p:cNvSpPr>
                  <a:spLocks/>
                </p:cNvSpPr>
                <p:nvPr/>
              </p:nvSpPr>
              <p:spPr bwMode="auto">
                <a:xfrm>
                  <a:off x="1160" y="2424"/>
                  <a:ext cx="36" cy="1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6" h="17">
                      <a:moveTo>
                        <a:pt x="35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7" name="Freeform 167"/>
                <p:cNvSpPr>
                  <a:spLocks/>
                </p:cNvSpPr>
                <p:nvPr/>
              </p:nvSpPr>
              <p:spPr bwMode="auto">
                <a:xfrm>
                  <a:off x="1129" y="2435"/>
                  <a:ext cx="32" cy="17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2" h="17">
                      <a:moveTo>
                        <a:pt x="31" y="0"/>
                      </a:moveTo>
                      <a:lnTo>
                        <a:pt x="1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8" name="Freeform 168"/>
                <p:cNvSpPr>
                  <a:spLocks/>
                </p:cNvSpPr>
                <p:nvPr/>
              </p:nvSpPr>
              <p:spPr bwMode="auto">
                <a:xfrm>
                  <a:off x="1096" y="2445"/>
                  <a:ext cx="35" cy="17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5" h="17">
                      <a:moveTo>
                        <a:pt x="34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09" name="Freeform 169"/>
                <p:cNvSpPr>
                  <a:spLocks/>
                </p:cNvSpPr>
                <p:nvPr/>
              </p:nvSpPr>
              <p:spPr bwMode="auto">
                <a:xfrm>
                  <a:off x="1063" y="2454"/>
                  <a:ext cx="35" cy="17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5" h="17">
                      <a:moveTo>
                        <a:pt x="34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0" name="Freeform 170"/>
                <p:cNvSpPr>
                  <a:spLocks/>
                </p:cNvSpPr>
                <p:nvPr/>
              </p:nvSpPr>
              <p:spPr bwMode="auto">
                <a:xfrm>
                  <a:off x="1031" y="2464"/>
                  <a:ext cx="36" cy="17"/>
                </a:xfrm>
                <a:custGeom>
                  <a:avLst/>
                  <a:gdLst/>
                  <a:ahLst/>
                  <a:cxnLst>
                    <a:cxn ang="0">
                      <a:pos x="35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6" h="17">
                      <a:moveTo>
                        <a:pt x="35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1" name="Freeform 171"/>
                <p:cNvSpPr>
                  <a:spLocks/>
                </p:cNvSpPr>
                <p:nvPr/>
              </p:nvSpPr>
              <p:spPr bwMode="auto">
                <a:xfrm>
                  <a:off x="1002" y="2472"/>
                  <a:ext cx="31" cy="17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1" h="17">
                      <a:moveTo>
                        <a:pt x="30" y="0"/>
                      </a:moveTo>
                      <a:lnTo>
                        <a:pt x="2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2" name="Freeform 172"/>
                <p:cNvSpPr>
                  <a:spLocks/>
                </p:cNvSpPr>
                <p:nvPr/>
              </p:nvSpPr>
              <p:spPr bwMode="auto">
                <a:xfrm>
                  <a:off x="974" y="2479"/>
                  <a:ext cx="29" cy="17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1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9" h="17">
                      <a:moveTo>
                        <a:pt x="28" y="0"/>
                      </a:moveTo>
                      <a:lnTo>
                        <a:pt x="1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3" name="Freeform 173"/>
                <p:cNvSpPr>
                  <a:spLocks/>
                </p:cNvSpPr>
                <p:nvPr/>
              </p:nvSpPr>
              <p:spPr bwMode="auto">
                <a:xfrm>
                  <a:off x="948" y="2486"/>
                  <a:ext cx="29" cy="17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0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9" h="17">
                      <a:moveTo>
                        <a:pt x="28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4" name="Freeform 174"/>
                <p:cNvSpPr>
                  <a:spLocks/>
                </p:cNvSpPr>
                <p:nvPr/>
              </p:nvSpPr>
              <p:spPr bwMode="auto">
                <a:xfrm>
                  <a:off x="919" y="2493"/>
                  <a:ext cx="30" cy="17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0" y="14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0" h="17">
                      <a:moveTo>
                        <a:pt x="29" y="0"/>
                      </a:moveTo>
                      <a:lnTo>
                        <a:pt x="0" y="14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5" name="Freeform 175"/>
                <p:cNvSpPr>
                  <a:spLocks/>
                </p:cNvSpPr>
                <p:nvPr/>
              </p:nvSpPr>
              <p:spPr bwMode="auto">
                <a:xfrm>
                  <a:off x="892" y="2501"/>
                  <a:ext cx="28" cy="17"/>
                </a:xfrm>
                <a:custGeom>
                  <a:avLst/>
                  <a:gdLst/>
                  <a:ahLst/>
                  <a:cxnLst>
                    <a:cxn ang="0">
                      <a:pos x="27" y="0"/>
                    </a:cxn>
                    <a:cxn ang="0">
                      <a:pos x="2" y="1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8" h="17">
                      <a:moveTo>
                        <a:pt x="27" y="0"/>
                      </a:moveTo>
                      <a:lnTo>
                        <a:pt x="2" y="13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6" name="Freeform 176"/>
                <p:cNvSpPr>
                  <a:spLocks/>
                </p:cNvSpPr>
                <p:nvPr/>
              </p:nvSpPr>
              <p:spPr bwMode="auto">
                <a:xfrm>
                  <a:off x="861" y="2507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2" y="12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2" y="12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7" name="Freeform 177"/>
                <p:cNvSpPr>
                  <a:spLocks/>
                </p:cNvSpPr>
                <p:nvPr/>
              </p:nvSpPr>
              <p:spPr bwMode="auto">
                <a:xfrm>
                  <a:off x="834" y="2512"/>
                  <a:ext cx="29" cy="17"/>
                </a:xfrm>
                <a:custGeom>
                  <a:avLst/>
                  <a:gdLst/>
                  <a:ahLst/>
                  <a:cxnLst>
                    <a:cxn ang="0">
                      <a:pos x="28" y="0"/>
                    </a:cxn>
                    <a:cxn ang="0">
                      <a:pos x="1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9" h="17">
                      <a:moveTo>
                        <a:pt x="28" y="0"/>
                      </a:moveTo>
                      <a:lnTo>
                        <a:pt x="1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8" name="Freeform 178"/>
                <p:cNvSpPr>
                  <a:spLocks/>
                </p:cNvSpPr>
                <p:nvPr/>
              </p:nvSpPr>
              <p:spPr bwMode="auto">
                <a:xfrm>
                  <a:off x="804" y="2519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2" y="1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2" y="13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19" name="Freeform 179"/>
                <p:cNvSpPr>
                  <a:spLocks/>
                </p:cNvSpPr>
                <p:nvPr/>
              </p:nvSpPr>
              <p:spPr bwMode="auto">
                <a:xfrm>
                  <a:off x="777" y="2523"/>
                  <a:ext cx="31" cy="17"/>
                </a:xfrm>
                <a:custGeom>
                  <a:avLst/>
                  <a:gdLst/>
                  <a:ahLst/>
                  <a:cxnLst>
                    <a:cxn ang="0">
                      <a:pos x="30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1" h="17">
                      <a:moveTo>
                        <a:pt x="30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0" name="Freeform 180"/>
                <p:cNvSpPr>
                  <a:spLocks/>
                </p:cNvSpPr>
                <p:nvPr/>
              </p:nvSpPr>
              <p:spPr bwMode="auto">
                <a:xfrm>
                  <a:off x="749" y="2532"/>
                  <a:ext cx="30" cy="17"/>
                </a:xfrm>
                <a:custGeom>
                  <a:avLst/>
                  <a:gdLst/>
                  <a:ahLst/>
                  <a:cxnLst>
                    <a:cxn ang="0">
                      <a:pos x="29" y="0"/>
                    </a:cxn>
                    <a:cxn ang="0">
                      <a:pos x="2" y="12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0" h="17">
                      <a:moveTo>
                        <a:pt x="29" y="0"/>
                      </a:moveTo>
                      <a:lnTo>
                        <a:pt x="2" y="12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1" name="Freeform 181"/>
                <p:cNvSpPr>
                  <a:spLocks/>
                </p:cNvSpPr>
                <p:nvPr/>
              </p:nvSpPr>
              <p:spPr bwMode="auto">
                <a:xfrm>
                  <a:off x="718" y="2536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" y="13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4" h="17">
                      <a:moveTo>
                        <a:pt x="33" y="0"/>
                      </a:moveTo>
                      <a:lnTo>
                        <a:pt x="2" y="13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2" name="Freeform 182"/>
                <p:cNvSpPr>
                  <a:spLocks/>
                </p:cNvSpPr>
                <p:nvPr/>
              </p:nvSpPr>
              <p:spPr bwMode="auto">
                <a:xfrm>
                  <a:off x="687" y="2542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3" name="Freeform 183"/>
                <p:cNvSpPr>
                  <a:spLocks/>
                </p:cNvSpPr>
                <p:nvPr/>
              </p:nvSpPr>
              <p:spPr bwMode="auto">
                <a:xfrm>
                  <a:off x="654" y="2547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4" h="17">
                      <a:moveTo>
                        <a:pt x="33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4" name="Freeform 184"/>
                <p:cNvSpPr>
                  <a:spLocks/>
                </p:cNvSpPr>
                <p:nvPr/>
              </p:nvSpPr>
              <p:spPr bwMode="auto">
                <a:xfrm>
                  <a:off x="623" y="2550"/>
                  <a:ext cx="32" cy="17"/>
                </a:xfrm>
                <a:custGeom>
                  <a:avLst/>
                  <a:gdLst/>
                  <a:ahLst/>
                  <a:cxnLst>
                    <a:cxn ang="0">
                      <a:pos x="31" y="0"/>
                    </a:cxn>
                    <a:cxn ang="0">
                      <a:pos x="1" y="9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2" h="17">
                      <a:moveTo>
                        <a:pt x="31" y="0"/>
                      </a:moveTo>
                      <a:lnTo>
                        <a:pt x="1" y="9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5" name="Freeform 185"/>
                <p:cNvSpPr>
                  <a:spLocks/>
                </p:cNvSpPr>
                <p:nvPr/>
              </p:nvSpPr>
              <p:spPr bwMode="auto">
                <a:xfrm>
                  <a:off x="592" y="2555"/>
                  <a:ext cx="33" cy="17"/>
                </a:xfrm>
                <a:custGeom>
                  <a:avLst/>
                  <a:gdLst/>
                  <a:ahLst/>
                  <a:cxnLst>
                    <a:cxn ang="0">
                      <a:pos x="32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3" h="17">
                      <a:moveTo>
                        <a:pt x="32" y="0"/>
                      </a:move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6" name="Freeform 186"/>
                <p:cNvSpPr>
                  <a:spLocks/>
                </p:cNvSpPr>
                <p:nvPr/>
              </p:nvSpPr>
              <p:spPr bwMode="auto">
                <a:xfrm>
                  <a:off x="558" y="2556"/>
                  <a:ext cx="35" cy="17"/>
                </a:xfrm>
                <a:custGeom>
                  <a:avLst/>
                  <a:gdLst/>
                  <a:ahLst/>
                  <a:cxnLst>
                    <a:cxn ang="0">
                      <a:pos x="34" y="0"/>
                    </a:cxn>
                    <a:cxn ang="0">
                      <a:pos x="2" y="16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5" h="17">
                      <a:moveTo>
                        <a:pt x="34" y="0"/>
                      </a:moveTo>
                      <a:lnTo>
                        <a:pt x="2" y="16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7" name="Freeform 187"/>
                <p:cNvSpPr>
                  <a:spLocks/>
                </p:cNvSpPr>
                <p:nvPr/>
              </p:nvSpPr>
              <p:spPr bwMode="auto">
                <a:xfrm>
                  <a:off x="526" y="2556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" y="8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4" h="17">
                      <a:moveTo>
                        <a:pt x="33" y="0"/>
                      </a:moveTo>
                      <a:lnTo>
                        <a:pt x="2" y="8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8" name="Freeform 188"/>
                <p:cNvSpPr>
                  <a:spLocks/>
                </p:cNvSpPr>
                <p:nvPr/>
              </p:nvSpPr>
              <p:spPr bwMode="auto">
                <a:xfrm>
                  <a:off x="495" y="2557"/>
                  <a:ext cx="34" cy="17"/>
                </a:xfrm>
                <a:custGeom>
                  <a:avLst/>
                  <a:gdLst/>
                  <a:ahLst/>
                  <a:cxnLst>
                    <a:cxn ang="0">
                      <a:pos x="33" y="0"/>
                    </a:cxn>
                    <a:cxn ang="0">
                      <a:pos x="2" y="1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34" h="17">
                      <a:moveTo>
                        <a:pt x="33" y="0"/>
                      </a:moveTo>
                      <a:lnTo>
                        <a:pt x="2" y="10"/>
                      </a:lnTo>
                      <a:lnTo>
                        <a:pt x="0" y="16"/>
                      </a:lnTo>
                    </a:path>
                  </a:pathLst>
                </a:custGeom>
                <a:noFill/>
                <a:ln w="12700" cap="rnd" cmpd="sng">
                  <a:solidFill>
                    <a:srgbClr val="000000"/>
                  </a:solidFill>
                  <a:prstDash val="solid"/>
                  <a:round/>
                  <a:headEnd type="none" w="sm" len="sm"/>
                  <a:tailEnd type="none" w="sm" len="sm"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429" name="Line 189"/>
                <p:cNvSpPr>
                  <a:spLocks noChangeShapeType="1"/>
                </p:cNvSpPr>
                <p:nvPr/>
              </p:nvSpPr>
              <p:spPr bwMode="auto">
                <a:xfrm flipH="1">
                  <a:off x="461" y="2558"/>
                  <a:ext cx="36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0" name="Line 190"/>
                <p:cNvSpPr>
                  <a:spLocks noChangeShapeType="1"/>
                </p:cNvSpPr>
                <p:nvPr/>
              </p:nvSpPr>
              <p:spPr bwMode="auto">
                <a:xfrm flipH="1">
                  <a:off x="430" y="2558"/>
                  <a:ext cx="31" cy="0"/>
                </a:xfrm>
                <a:prstGeom prst="line">
                  <a:avLst/>
                </a:prstGeom>
                <a:noFill/>
                <a:ln w="12700">
                  <a:solidFill>
                    <a:srgbClr val="000000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431" name="Line 191"/>
            <p:cNvSpPr>
              <a:spLocks noChangeShapeType="1"/>
            </p:cNvSpPr>
            <p:nvPr/>
          </p:nvSpPr>
          <p:spPr bwMode="auto">
            <a:xfrm>
              <a:off x="362" y="2636"/>
              <a:ext cx="50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2" name="Line 192"/>
            <p:cNvSpPr>
              <a:spLocks noChangeShapeType="1"/>
            </p:cNvSpPr>
            <p:nvPr/>
          </p:nvSpPr>
          <p:spPr bwMode="auto">
            <a:xfrm>
              <a:off x="3369" y="1625"/>
              <a:ext cx="0" cy="1004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3" name="Line 193"/>
            <p:cNvSpPr>
              <a:spLocks noChangeShapeType="1"/>
            </p:cNvSpPr>
            <p:nvPr/>
          </p:nvSpPr>
          <p:spPr bwMode="auto">
            <a:xfrm flipH="1">
              <a:off x="2141" y="1770"/>
              <a:ext cx="3" cy="868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4" name="Line 194"/>
            <p:cNvSpPr>
              <a:spLocks noChangeShapeType="1"/>
            </p:cNvSpPr>
            <p:nvPr/>
          </p:nvSpPr>
          <p:spPr bwMode="auto">
            <a:xfrm flipH="1">
              <a:off x="2618" y="1502"/>
              <a:ext cx="2" cy="113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5" name="Line 195"/>
            <p:cNvSpPr>
              <a:spLocks noChangeShapeType="1"/>
            </p:cNvSpPr>
            <p:nvPr/>
          </p:nvSpPr>
          <p:spPr bwMode="auto">
            <a:xfrm flipH="1">
              <a:off x="1199" y="2422"/>
              <a:ext cx="3" cy="21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6" name="Rectangle 196"/>
            <p:cNvSpPr>
              <a:spLocks noChangeArrowheads="1"/>
            </p:cNvSpPr>
            <p:nvPr/>
          </p:nvSpPr>
          <p:spPr bwMode="auto">
            <a:xfrm>
              <a:off x="828" y="2738"/>
              <a:ext cx="958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solidFill>
                    <a:srgbClr val="000000"/>
                  </a:solidFill>
                  <a:latin typeface="Helvetica" pitchFamily="34" charset="0"/>
                </a:rPr>
                <a:t>Introduction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solidFill>
                    <a:srgbClr val="000000"/>
                  </a:solidFill>
                  <a:latin typeface="Helvetica" pitchFamily="34" charset="0"/>
                </a:rPr>
                <a:t>stages</a:t>
              </a:r>
            </a:p>
          </p:txBody>
        </p:sp>
        <p:sp>
          <p:nvSpPr>
            <p:cNvPr id="10437" name="Rectangle 197"/>
            <p:cNvSpPr>
              <a:spLocks noChangeArrowheads="1"/>
            </p:cNvSpPr>
            <p:nvPr/>
          </p:nvSpPr>
          <p:spPr bwMode="auto">
            <a:xfrm>
              <a:off x="365" y="1930"/>
              <a:ext cx="936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Helvetica" pitchFamily="34" charset="0"/>
                </a:rPr>
                <a:t>Innovation</a:t>
              </a:r>
            </a:p>
          </p:txBody>
        </p:sp>
        <p:sp>
          <p:nvSpPr>
            <p:cNvPr id="10438" name="Rectangle 198"/>
            <p:cNvSpPr>
              <a:spLocks noChangeArrowheads="1"/>
            </p:cNvSpPr>
            <p:nvPr/>
          </p:nvSpPr>
          <p:spPr bwMode="auto">
            <a:xfrm>
              <a:off x="1419" y="619"/>
              <a:ext cx="1087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Helvetica" pitchFamily="34" charset="0"/>
                </a:rPr>
                <a:t>Acceleration</a:t>
              </a:r>
            </a:p>
          </p:txBody>
        </p:sp>
        <p:sp>
          <p:nvSpPr>
            <p:cNvPr id="10439" name="Rectangle 199"/>
            <p:cNvSpPr>
              <a:spLocks noChangeArrowheads="1"/>
            </p:cNvSpPr>
            <p:nvPr/>
          </p:nvSpPr>
          <p:spPr bwMode="auto">
            <a:xfrm>
              <a:off x="4250" y="1714"/>
              <a:ext cx="1212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Helvetica" pitchFamily="34" charset="0"/>
                </a:rPr>
                <a:t>Obsolescence</a:t>
              </a:r>
            </a:p>
          </p:txBody>
        </p:sp>
        <p:sp>
          <p:nvSpPr>
            <p:cNvPr id="10440" name="Rectangle 200"/>
            <p:cNvSpPr>
              <a:spLocks noChangeArrowheads="1"/>
            </p:cNvSpPr>
            <p:nvPr/>
          </p:nvSpPr>
          <p:spPr bwMode="auto">
            <a:xfrm>
              <a:off x="3222" y="619"/>
              <a:ext cx="1666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Helvetica" pitchFamily="34" charset="0"/>
                </a:rPr>
                <a:t>General Acceptance</a:t>
              </a:r>
            </a:p>
          </p:txBody>
        </p:sp>
        <p:sp>
          <p:nvSpPr>
            <p:cNvPr id="10441" name="Line 201"/>
            <p:cNvSpPr>
              <a:spLocks noChangeShapeType="1"/>
            </p:cNvSpPr>
            <p:nvPr/>
          </p:nvSpPr>
          <p:spPr bwMode="auto">
            <a:xfrm>
              <a:off x="1996" y="894"/>
              <a:ext cx="465" cy="8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2" name="Line 202"/>
            <p:cNvSpPr>
              <a:spLocks noChangeShapeType="1"/>
            </p:cNvSpPr>
            <p:nvPr/>
          </p:nvSpPr>
          <p:spPr bwMode="auto">
            <a:xfrm flipH="1">
              <a:off x="3131" y="869"/>
              <a:ext cx="483" cy="88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3" name="Line 203"/>
            <p:cNvSpPr>
              <a:spLocks noChangeShapeType="1"/>
            </p:cNvSpPr>
            <p:nvPr/>
          </p:nvSpPr>
          <p:spPr bwMode="auto">
            <a:xfrm flipH="1">
              <a:off x="4379" y="2015"/>
              <a:ext cx="245" cy="4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4" name="Line 204"/>
            <p:cNvSpPr>
              <a:spLocks noChangeShapeType="1"/>
            </p:cNvSpPr>
            <p:nvPr/>
          </p:nvSpPr>
          <p:spPr bwMode="auto">
            <a:xfrm>
              <a:off x="1628" y="1877"/>
              <a:ext cx="188" cy="36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5" name="Line 205"/>
            <p:cNvSpPr>
              <a:spLocks noChangeShapeType="1"/>
            </p:cNvSpPr>
            <p:nvPr/>
          </p:nvSpPr>
          <p:spPr bwMode="auto">
            <a:xfrm>
              <a:off x="686" y="2108"/>
              <a:ext cx="187" cy="48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6" name="Rectangle 206"/>
            <p:cNvSpPr>
              <a:spLocks noChangeArrowheads="1"/>
            </p:cNvSpPr>
            <p:nvPr/>
          </p:nvSpPr>
          <p:spPr bwMode="auto">
            <a:xfrm>
              <a:off x="2263" y="2738"/>
              <a:ext cx="924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solidFill>
                    <a:srgbClr val="000000"/>
                  </a:solidFill>
                  <a:latin typeface="Helvetica" pitchFamily="34" charset="0"/>
                </a:rPr>
                <a:t>Acceptance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solidFill>
                    <a:srgbClr val="000000"/>
                  </a:solidFill>
                  <a:latin typeface="Helvetica" pitchFamily="34" charset="0"/>
                </a:rPr>
                <a:t>stages</a:t>
              </a:r>
            </a:p>
          </p:txBody>
        </p:sp>
        <p:sp>
          <p:nvSpPr>
            <p:cNvPr id="10447" name="Rectangle 207"/>
            <p:cNvSpPr>
              <a:spLocks noChangeArrowheads="1"/>
            </p:cNvSpPr>
            <p:nvPr/>
          </p:nvSpPr>
          <p:spPr bwMode="auto">
            <a:xfrm>
              <a:off x="4043" y="2738"/>
              <a:ext cx="901" cy="3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solidFill>
                    <a:srgbClr val="000000"/>
                  </a:solidFill>
                  <a:latin typeface="Helvetica" pitchFamily="34" charset="0"/>
                </a:rPr>
                <a:t>Regression</a:t>
              </a:r>
            </a:p>
            <a:p>
              <a:pPr algn="ctr" eaLnBrk="0" hangingPunct="0">
                <a:lnSpc>
                  <a:spcPct val="90000"/>
                </a:lnSpc>
              </a:pPr>
              <a:r>
                <a:rPr lang="en-US" sz="1600" b="1">
                  <a:solidFill>
                    <a:srgbClr val="000000"/>
                  </a:solidFill>
                  <a:latin typeface="Helvetica" pitchFamily="34" charset="0"/>
                </a:rPr>
                <a:t>stages</a:t>
              </a:r>
            </a:p>
          </p:txBody>
        </p:sp>
        <p:sp>
          <p:nvSpPr>
            <p:cNvPr id="10448" name="Line 208"/>
            <p:cNvSpPr>
              <a:spLocks noChangeShapeType="1"/>
            </p:cNvSpPr>
            <p:nvPr/>
          </p:nvSpPr>
          <p:spPr bwMode="auto">
            <a:xfrm>
              <a:off x="3880" y="2039"/>
              <a:ext cx="0" cy="59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9" name="Rectangle 209"/>
            <p:cNvSpPr>
              <a:spLocks noChangeArrowheads="1"/>
            </p:cNvSpPr>
            <p:nvPr/>
          </p:nvSpPr>
          <p:spPr bwMode="auto">
            <a:xfrm>
              <a:off x="1327" y="1597"/>
              <a:ext cx="465" cy="2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Helvetica" pitchFamily="34" charset="0"/>
                </a:rPr>
                <a:t>Rise</a:t>
              </a:r>
            </a:p>
          </p:txBody>
        </p:sp>
        <p:sp>
          <p:nvSpPr>
            <p:cNvPr id="10450" name="Line 210"/>
            <p:cNvSpPr>
              <a:spLocks noChangeShapeType="1"/>
            </p:cNvSpPr>
            <p:nvPr/>
          </p:nvSpPr>
          <p:spPr bwMode="auto">
            <a:xfrm flipH="1">
              <a:off x="3624" y="1702"/>
              <a:ext cx="188" cy="36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1" name="Rectangle 211"/>
            <p:cNvSpPr>
              <a:spLocks noChangeArrowheads="1"/>
            </p:cNvSpPr>
            <p:nvPr/>
          </p:nvSpPr>
          <p:spPr bwMode="auto">
            <a:xfrm>
              <a:off x="3596" y="1350"/>
              <a:ext cx="696" cy="2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90000"/>
                </a:lnSpc>
              </a:pPr>
              <a:r>
                <a:rPr lang="en-US" b="1">
                  <a:solidFill>
                    <a:srgbClr val="000000"/>
                  </a:solidFill>
                  <a:latin typeface="Helvetica" pitchFamily="34" charset="0"/>
                </a:rPr>
                <a:t>Decline</a:t>
              </a:r>
            </a:p>
          </p:txBody>
        </p:sp>
      </p:grpSp>
      <p:sp>
        <p:nvSpPr>
          <p:cNvPr id="10452" name="Text Box 212"/>
          <p:cNvSpPr txBox="1">
            <a:spLocks noChangeArrowheads="1"/>
          </p:cNvSpPr>
          <p:nvPr/>
        </p:nvSpPr>
        <p:spPr bwMode="auto">
          <a:xfrm>
            <a:off x="762000" y="5867400"/>
            <a:ext cx="659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folHlink"/>
                </a:solidFill>
              </a:rPr>
              <a:t>FAD</a:t>
            </a:r>
            <a:r>
              <a:rPr lang="en-US"/>
              <a:t>……………….……..</a:t>
            </a:r>
            <a:r>
              <a:rPr lang="en-US" b="1">
                <a:solidFill>
                  <a:schemeClr val="accent2"/>
                </a:solidFill>
              </a:rPr>
              <a:t>FASHION</a:t>
            </a:r>
            <a:r>
              <a:rPr lang="en-US"/>
              <a:t>…………………….</a:t>
            </a:r>
            <a:r>
              <a:rPr lang="en-US" b="1">
                <a:solidFill>
                  <a:srgbClr val="FF33CC"/>
                </a:solidFill>
              </a:rPr>
              <a:t>CLASSIC</a:t>
            </a:r>
            <a:endParaRPr lang="en-CA" b="1">
              <a:solidFill>
                <a:srgbClr val="FF33CC"/>
              </a:solidFill>
            </a:endParaRPr>
          </a:p>
        </p:txBody>
      </p:sp>
      <p:sp>
        <p:nvSpPr>
          <p:cNvPr id="10453" name="Line 213"/>
          <p:cNvSpPr>
            <a:spLocks noChangeShapeType="1"/>
          </p:cNvSpPr>
          <p:nvPr/>
        </p:nvSpPr>
        <p:spPr bwMode="auto">
          <a:xfrm>
            <a:off x="1447800" y="60960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4" name="Line 214"/>
          <p:cNvSpPr>
            <a:spLocks noChangeShapeType="1"/>
          </p:cNvSpPr>
          <p:nvPr/>
        </p:nvSpPr>
        <p:spPr bwMode="auto">
          <a:xfrm>
            <a:off x="4419600" y="6096000"/>
            <a:ext cx="175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5" name="Freeform 215"/>
          <p:cNvSpPr>
            <a:spLocks/>
          </p:cNvSpPr>
          <p:nvPr/>
        </p:nvSpPr>
        <p:spPr bwMode="auto">
          <a:xfrm>
            <a:off x="762000" y="6159500"/>
            <a:ext cx="228600" cy="393700"/>
          </a:xfrm>
          <a:custGeom>
            <a:avLst/>
            <a:gdLst/>
            <a:ahLst/>
            <a:cxnLst>
              <a:cxn ang="0">
                <a:pos x="0" y="248"/>
              </a:cxn>
              <a:cxn ang="0">
                <a:pos x="48" y="8"/>
              </a:cxn>
              <a:cxn ang="0">
                <a:pos x="144" y="200"/>
              </a:cxn>
            </a:cxnLst>
            <a:rect l="0" t="0" r="r" b="b"/>
            <a:pathLst>
              <a:path w="144" h="248">
                <a:moveTo>
                  <a:pt x="0" y="248"/>
                </a:moveTo>
                <a:cubicBezTo>
                  <a:pt x="12" y="132"/>
                  <a:pt x="24" y="16"/>
                  <a:pt x="48" y="8"/>
                </a:cubicBezTo>
                <a:cubicBezTo>
                  <a:pt x="72" y="0"/>
                  <a:pt x="120" y="168"/>
                  <a:pt x="144" y="200"/>
                </a:cubicBezTo>
              </a:path>
            </a:pathLst>
          </a:custGeom>
          <a:noFill/>
          <a:ln w="28575" cmpd="sng">
            <a:solidFill>
              <a:schemeClr val="fol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6" name="Freeform 216"/>
          <p:cNvSpPr>
            <a:spLocks/>
          </p:cNvSpPr>
          <p:nvPr/>
        </p:nvSpPr>
        <p:spPr bwMode="auto">
          <a:xfrm>
            <a:off x="3048000" y="6184900"/>
            <a:ext cx="1524000" cy="520700"/>
          </a:xfrm>
          <a:custGeom>
            <a:avLst/>
            <a:gdLst/>
            <a:ahLst/>
            <a:cxnLst>
              <a:cxn ang="0">
                <a:pos x="0" y="328"/>
              </a:cxn>
              <a:cxn ang="0">
                <a:pos x="240" y="280"/>
              </a:cxn>
              <a:cxn ang="0">
                <a:pos x="432" y="40"/>
              </a:cxn>
              <a:cxn ang="0">
                <a:pos x="576" y="40"/>
              </a:cxn>
              <a:cxn ang="0">
                <a:pos x="720" y="232"/>
              </a:cxn>
              <a:cxn ang="0">
                <a:pos x="960" y="280"/>
              </a:cxn>
            </a:cxnLst>
            <a:rect l="0" t="0" r="r" b="b"/>
            <a:pathLst>
              <a:path w="960" h="328">
                <a:moveTo>
                  <a:pt x="0" y="328"/>
                </a:moveTo>
                <a:cubicBezTo>
                  <a:pt x="84" y="328"/>
                  <a:pt x="168" y="328"/>
                  <a:pt x="240" y="280"/>
                </a:cubicBezTo>
                <a:cubicBezTo>
                  <a:pt x="312" y="232"/>
                  <a:pt x="376" y="80"/>
                  <a:pt x="432" y="40"/>
                </a:cubicBezTo>
                <a:cubicBezTo>
                  <a:pt x="488" y="0"/>
                  <a:pt x="528" y="8"/>
                  <a:pt x="576" y="40"/>
                </a:cubicBezTo>
                <a:cubicBezTo>
                  <a:pt x="624" y="72"/>
                  <a:pt x="656" y="192"/>
                  <a:pt x="720" y="232"/>
                </a:cubicBezTo>
                <a:cubicBezTo>
                  <a:pt x="784" y="272"/>
                  <a:pt x="904" y="272"/>
                  <a:pt x="960" y="280"/>
                </a:cubicBezTo>
              </a:path>
            </a:pathLst>
          </a:custGeom>
          <a:noFill/>
          <a:ln w="28575" cmpd="sng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7" name="Freeform 217"/>
          <p:cNvSpPr>
            <a:spLocks/>
          </p:cNvSpPr>
          <p:nvPr/>
        </p:nvSpPr>
        <p:spPr bwMode="auto">
          <a:xfrm>
            <a:off x="6019800" y="6007100"/>
            <a:ext cx="2438400" cy="698500"/>
          </a:xfrm>
          <a:custGeom>
            <a:avLst/>
            <a:gdLst/>
            <a:ahLst/>
            <a:cxnLst>
              <a:cxn ang="0">
                <a:pos x="0" y="440"/>
              </a:cxn>
              <a:cxn ang="0">
                <a:pos x="336" y="392"/>
              </a:cxn>
              <a:cxn ang="0">
                <a:pos x="720" y="152"/>
              </a:cxn>
              <a:cxn ang="0">
                <a:pos x="1008" y="8"/>
              </a:cxn>
              <a:cxn ang="0">
                <a:pos x="1344" y="104"/>
              </a:cxn>
              <a:cxn ang="0">
                <a:pos x="1536" y="152"/>
              </a:cxn>
            </a:cxnLst>
            <a:rect l="0" t="0" r="r" b="b"/>
            <a:pathLst>
              <a:path w="1536" h="440">
                <a:moveTo>
                  <a:pt x="0" y="440"/>
                </a:moveTo>
                <a:cubicBezTo>
                  <a:pt x="108" y="440"/>
                  <a:pt x="216" y="440"/>
                  <a:pt x="336" y="392"/>
                </a:cubicBezTo>
                <a:cubicBezTo>
                  <a:pt x="456" y="344"/>
                  <a:pt x="608" y="216"/>
                  <a:pt x="720" y="152"/>
                </a:cubicBezTo>
                <a:cubicBezTo>
                  <a:pt x="832" y="88"/>
                  <a:pt x="904" y="16"/>
                  <a:pt x="1008" y="8"/>
                </a:cubicBezTo>
                <a:cubicBezTo>
                  <a:pt x="1112" y="0"/>
                  <a:pt x="1256" y="80"/>
                  <a:pt x="1344" y="104"/>
                </a:cubicBezTo>
                <a:cubicBezTo>
                  <a:pt x="1432" y="128"/>
                  <a:pt x="1484" y="140"/>
                  <a:pt x="1536" y="152"/>
                </a:cubicBezTo>
              </a:path>
            </a:pathLst>
          </a:custGeom>
          <a:noFill/>
          <a:ln w="28575" cmpd="sng">
            <a:solidFill>
              <a:srgbClr val="FF33CC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458" name="Text Box 218"/>
          <p:cNvSpPr txBox="1">
            <a:spLocks noChangeArrowheads="1"/>
          </p:cNvSpPr>
          <p:nvPr/>
        </p:nvSpPr>
        <p:spPr bwMode="auto">
          <a:xfrm rot="-2679165">
            <a:off x="1066800" y="6019800"/>
            <a:ext cx="1225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00"/>
                </a:solidFill>
              </a:rPr>
              <a:t>TREND??</a:t>
            </a:r>
            <a:endParaRPr lang="en-CA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Product Meaning Across Cultures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1447800" y="4038600"/>
            <a:ext cx="2514600" cy="1371600"/>
          </a:xfrm>
          <a:prstGeom prst="hexagon">
            <a:avLst>
              <a:gd name="adj" fmla="val 45833"/>
              <a:gd name="vf" fmla="val 115470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sz="2300" b="1">
                <a:latin typeface="Times New Roman" pitchFamily="18" charset="0"/>
              </a:rPr>
              <a:t>Globalized</a:t>
            </a:r>
          </a:p>
          <a:p>
            <a:pPr algn="ctr"/>
            <a:r>
              <a:rPr lang="en-CA" sz="2300" b="1">
                <a:latin typeface="Times New Roman" pitchFamily="18" charset="0"/>
              </a:rPr>
              <a:t>Consumption</a:t>
            </a:r>
          </a:p>
          <a:p>
            <a:pPr algn="ctr"/>
            <a:r>
              <a:rPr lang="en-CA" sz="2300" b="1">
                <a:latin typeface="Times New Roman" pitchFamily="18" charset="0"/>
              </a:rPr>
              <a:t>Ethic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5257800" y="2667000"/>
            <a:ext cx="2514600" cy="1371600"/>
          </a:xfrm>
          <a:prstGeom prst="hexagon">
            <a:avLst>
              <a:gd name="adj" fmla="val 45833"/>
              <a:gd name="vf" fmla="val 115470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CA" sz="2300" b="1">
                <a:latin typeface="Times New Roman" pitchFamily="18" charset="0"/>
              </a:rPr>
              <a:t>Cultural Norms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1447800" y="2667000"/>
            <a:ext cx="2514600" cy="1371600"/>
          </a:xfrm>
          <a:prstGeom prst="hexagon">
            <a:avLst>
              <a:gd name="adj" fmla="val 45833"/>
              <a:gd name="vf" fmla="val 115470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400" b="1">
                <a:latin typeface="Times New Roman" pitchFamily="18" charset="0"/>
              </a:rPr>
              <a:t> </a:t>
            </a:r>
            <a:r>
              <a:rPr lang="en-US" sz="2300" b="1">
                <a:latin typeface="Times New Roman" pitchFamily="18" charset="0"/>
              </a:rPr>
              <a:t>Creolization</a:t>
            </a:r>
            <a:br>
              <a:rPr lang="en-US" sz="2300" b="1">
                <a:latin typeface="Times New Roman" pitchFamily="18" charset="0"/>
              </a:rPr>
            </a:br>
            <a:r>
              <a:rPr lang="en-US" sz="1500" b="1">
                <a:latin typeface="Times New Roman" pitchFamily="18" charset="0"/>
              </a:rPr>
              <a:t>(foreign absorbed</a:t>
            </a:r>
            <a:br>
              <a:rPr lang="en-US" sz="1500" b="1">
                <a:latin typeface="Times New Roman" pitchFamily="18" charset="0"/>
              </a:rPr>
            </a:br>
            <a:r>
              <a:rPr lang="en-US" sz="1500" b="1">
                <a:latin typeface="Times New Roman" pitchFamily="18" charset="0"/>
              </a:rPr>
              <a:t> and mixed)</a:t>
            </a:r>
            <a:endParaRPr lang="en-CA" sz="1500" b="1">
              <a:latin typeface="Times New Roman" pitchFamily="18" charset="0"/>
            </a:endParaRP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3352800" y="1981200"/>
            <a:ext cx="2514600" cy="1371600"/>
          </a:xfrm>
          <a:prstGeom prst="hexagon">
            <a:avLst>
              <a:gd name="adj" fmla="val 45833"/>
              <a:gd name="vf" fmla="val 115470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300" b="1">
                <a:latin typeface="Times New Roman" pitchFamily="18" charset="0"/>
              </a:rPr>
              <a:t>Standardized</a:t>
            </a:r>
          </a:p>
          <a:p>
            <a:pPr algn="ctr"/>
            <a:r>
              <a:rPr lang="en-US" sz="2300" b="1">
                <a:latin typeface="Times New Roman" pitchFamily="18" charset="0"/>
              </a:rPr>
              <a:t>vs. Localized</a:t>
            </a:r>
          </a:p>
          <a:p>
            <a:pPr algn="ctr"/>
            <a:r>
              <a:rPr lang="en-US" sz="2300" b="1">
                <a:latin typeface="Times New Roman" pitchFamily="18" charset="0"/>
              </a:rPr>
              <a:t>Strategy</a:t>
            </a:r>
            <a:endParaRPr lang="en-CA" sz="2300" b="1">
              <a:latin typeface="Times New Roman" pitchFamily="18" charset="0"/>
            </a:endParaRP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3352800" y="3352800"/>
            <a:ext cx="2514600" cy="1371600"/>
          </a:xfrm>
          <a:prstGeom prst="hexagon">
            <a:avLst>
              <a:gd name="adj" fmla="val 45833"/>
              <a:gd name="vf" fmla="val 115470"/>
            </a:avLst>
          </a:prstGeom>
          <a:solidFill>
            <a:schemeClr val="bg1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800" b="1">
                <a:latin typeface="Times New Roman" pitchFamily="18" charset="0"/>
              </a:rPr>
              <a:t>Transfer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Of Product </a:t>
            </a:r>
          </a:p>
          <a:p>
            <a:pPr algn="ctr"/>
            <a:r>
              <a:rPr lang="en-US" sz="2800" b="1">
                <a:latin typeface="Times New Roman" pitchFamily="18" charset="0"/>
              </a:rPr>
              <a:t>Meaning</a:t>
            </a:r>
            <a:endParaRPr lang="en-CA" sz="2800" b="1">
              <a:latin typeface="Times New Roman" pitchFamily="18" charset="0"/>
            </a:endParaRP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3352800" y="4724400"/>
            <a:ext cx="2514600" cy="1371600"/>
          </a:xfrm>
          <a:prstGeom prst="hexagon">
            <a:avLst>
              <a:gd name="adj" fmla="val 45833"/>
              <a:gd name="vf" fmla="val 115470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1400" b="1">
              <a:latin typeface="Times New Roman" pitchFamily="18" charset="0"/>
            </a:endParaRPr>
          </a:p>
          <a:p>
            <a:pPr algn="ctr"/>
            <a:r>
              <a:rPr lang="en-US" sz="2300" b="1">
                <a:latin typeface="Times New Roman" pitchFamily="18" charset="0"/>
              </a:rPr>
              <a:t>Diffusion of</a:t>
            </a:r>
          </a:p>
          <a:p>
            <a:pPr algn="ctr"/>
            <a:r>
              <a:rPr lang="en-US" sz="2300" b="1">
                <a:latin typeface="Times New Roman" pitchFamily="18" charset="0"/>
              </a:rPr>
              <a:t>Pop Culture</a:t>
            </a:r>
            <a:endParaRPr lang="en-CA" sz="2300" b="1">
              <a:latin typeface="Times New Roman" pitchFamily="18" charset="0"/>
            </a:endParaRP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5257800" y="4038600"/>
            <a:ext cx="2514600" cy="1371600"/>
          </a:xfrm>
          <a:prstGeom prst="hexagon">
            <a:avLst>
              <a:gd name="adj" fmla="val 45833"/>
              <a:gd name="vf" fmla="val 115470"/>
            </a:avLst>
          </a:prstGeom>
          <a:solidFill>
            <a:srgbClr val="CC9900"/>
          </a:solidFill>
          <a:ln w="12700" cap="sq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2300" b="1">
                <a:latin typeface="Times New Roman" pitchFamily="18" charset="0"/>
              </a:rPr>
              <a:t>Global Citizens</a:t>
            </a:r>
          </a:p>
          <a:p>
            <a:pPr algn="ctr"/>
            <a:r>
              <a:rPr lang="en-US" sz="2300" b="1">
                <a:latin typeface="Times New Roman" pitchFamily="18" charset="0"/>
              </a:rPr>
              <a:t>and</a:t>
            </a:r>
          </a:p>
          <a:p>
            <a:pPr algn="ctr"/>
            <a:r>
              <a:rPr lang="en-US" sz="2300" b="1">
                <a:latin typeface="Times New Roman" pitchFamily="18" charset="0"/>
              </a:rPr>
              <a:t>Youth</a:t>
            </a:r>
            <a:endParaRPr lang="en-CA" sz="2300" b="1">
              <a:latin typeface="Times New Roman" pitchFamily="18" charset="0"/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5410200" y="1828800"/>
            <a:ext cx="609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5943600" y="1447800"/>
            <a:ext cx="2652713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200"/>
              <a:t>Etic  - commonalities across cultures</a:t>
            </a:r>
          </a:p>
          <a:p>
            <a:pPr algn="ctr"/>
            <a:r>
              <a:rPr lang="en-US" sz="1200"/>
              <a:t>vs.</a:t>
            </a:r>
          </a:p>
          <a:p>
            <a:pPr algn="ctr"/>
            <a:r>
              <a:rPr lang="en-US" sz="1200"/>
              <a:t>Emic – variations within cultures</a:t>
            </a:r>
            <a:endParaRPr lang="en-CA" sz="1200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7467600" y="28194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772400" y="2590800"/>
            <a:ext cx="15033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Taboos, favorites…</a:t>
            </a:r>
            <a:endParaRPr lang="en-CA" sz="1200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 flipV="1">
            <a:off x="7467600" y="51054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9" name="Text Box 15"/>
          <p:cNvSpPr txBox="1">
            <a:spLocks noChangeArrowheads="1"/>
          </p:cNvSpPr>
          <p:nvPr/>
        </p:nvSpPr>
        <p:spPr bwMode="auto">
          <a:xfrm>
            <a:off x="7391400" y="5519738"/>
            <a:ext cx="15176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Segments with</a:t>
            </a:r>
            <a:br>
              <a:rPr lang="en-US" sz="1200"/>
            </a:br>
            <a:r>
              <a:rPr lang="en-US" sz="1200"/>
              <a:t>common world view</a:t>
            </a:r>
            <a:endParaRPr lang="en-CA" sz="1200"/>
          </a:p>
        </p:txBody>
      </p:sp>
      <p:sp>
        <p:nvSpPr>
          <p:cNvPr id="11280" name="Line 16"/>
          <p:cNvSpPr>
            <a:spLocks noChangeShapeType="1"/>
          </p:cNvSpPr>
          <p:nvPr/>
        </p:nvSpPr>
        <p:spPr bwMode="auto">
          <a:xfrm flipV="1">
            <a:off x="2971800" y="57912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1" name="Text Box 17"/>
          <p:cNvSpPr txBox="1">
            <a:spLocks noChangeArrowheads="1"/>
          </p:cNvSpPr>
          <p:nvPr/>
        </p:nvSpPr>
        <p:spPr bwMode="auto">
          <a:xfrm>
            <a:off x="1371600" y="5791200"/>
            <a:ext cx="20574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200"/>
              <a:t/>
            </a:r>
            <a:br>
              <a:rPr lang="en-US" sz="1200"/>
            </a:br>
            <a:r>
              <a:rPr lang="en-US" sz="1200"/>
              <a:t>Quick to borrow from other</a:t>
            </a:r>
            <a:br>
              <a:rPr lang="en-US" sz="1200"/>
            </a:br>
            <a:r>
              <a:rPr lang="en-US" sz="1200"/>
              <a:t>cultures what is admired</a:t>
            </a:r>
            <a:endParaRPr lang="en-CA" sz="1200"/>
          </a:p>
        </p:txBody>
      </p:sp>
      <p:sp>
        <p:nvSpPr>
          <p:cNvPr id="11282" name="Text Box 18"/>
          <p:cNvSpPr txBox="1">
            <a:spLocks noChangeArrowheads="1"/>
          </p:cNvSpPr>
          <p:nvPr/>
        </p:nvSpPr>
        <p:spPr bwMode="auto">
          <a:xfrm>
            <a:off x="0" y="3810000"/>
            <a:ext cx="1989138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Global increase in</a:t>
            </a:r>
            <a:br>
              <a:rPr lang="en-US" sz="1200"/>
            </a:br>
            <a:r>
              <a:rPr lang="en-US" sz="1200"/>
              <a:t>consumption homogenizes</a:t>
            </a:r>
          </a:p>
          <a:p>
            <a:r>
              <a:rPr lang="en-US" sz="1200"/>
              <a:t>differences in</a:t>
            </a:r>
          </a:p>
          <a:p>
            <a:r>
              <a:rPr lang="en-US" sz="1200"/>
              <a:t>cultural product</a:t>
            </a:r>
          </a:p>
          <a:p>
            <a:r>
              <a:rPr lang="en-US" sz="1200"/>
              <a:t>preferences</a:t>
            </a:r>
            <a:endParaRPr lang="en-CA" sz="1200"/>
          </a:p>
        </p:txBody>
      </p:sp>
      <p:sp>
        <p:nvSpPr>
          <p:cNvPr id="11283" name="Line 19"/>
          <p:cNvSpPr>
            <a:spLocks noChangeShapeType="1"/>
          </p:cNvSpPr>
          <p:nvPr/>
        </p:nvSpPr>
        <p:spPr bwMode="auto">
          <a:xfrm>
            <a:off x="1143000" y="4343400"/>
            <a:ext cx="4572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685800" y="1828800"/>
            <a:ext cx="19907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Integrate foreign meanings</a:t>
            </a:r>
          </a:p>
          <a:p>
            <a:r>
              <a:rPr lang="en-US" sz="1200"/>
              <a:t>with local meanings</a:t>
            </a:r>
            <a:endParaRPr lang="en-CA" sz="1200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>
            <a:off x="2286000" y="2209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animBg="1" autoUpdateAnimBg="0"/>
      <p:bldP spid="11268" grpId="0" animBg="1" autoUpdateAnimBg="0"/>
      <p:bldP spid="11269" grpId="0" animBg="1" autoUpdateAnimBg="0"/>
      <p:bldP spid="11270" grpId="0" animBg="1" autoUpdateAnimBg="0"/>
      <p:bldP spid="11271" grpId="0" animBg="1"/>
      <p:bldP spid="11272" grpId="0" animBg="1" autoUpdateAnimBg="0"/>
      <p:bldP spid="11273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MCj02807390000[1]"/>
          <p:cNvPicPr>
            <a:picLocks noChangeAspect="1" noChangeArrowheads="1"/>
          </p:cNvPicPr>
          <p:nvPr/>
        </p:nvPicPr>
        <p:blipFill>
          <a:blip r:embed="rId2" cstate="print">
            <a:lum bright="40000" contrast="-50000"/>
          </a:blip>
          <a:srcRect/>
          <a:stretch>
            <a:fillRect/>
          </a:stretch>
        </p:blipFill>
        <p:spPr bwMode="auto">
          <a:xfrm>
            <a:off x="2438400" y="3006725"/>
            <a:ext cx="4038600" cy="3546475"/>
          </a:xfrm>
          <a:prstGeom prst="rect">
            <a:avLst/>
          </a:prstGeom>
          <a:noFill/>
        </p:spPr>
      </p:pic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Thanks</a:t>
            </a:r>
            <a:endParaRPr lang="en-CA" dirty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dirty="0" smtClean="0"/>
              <a:t>REVIEW TIME</a:t>
            </a:r>
            <a:endParaRPr lang="en-US" sz="2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355</Words>
  <Application>Microsoft Office PowerPoint</Application>
  <PresentationFormat>On-screen Show (4:3)</PresentationFormat>
  <Paragraphs>119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Helvetica</vt:lpstr>
      <vt:lpstr>Times New Roman</vt:lpstr>
      <vt:lpstr>Default Design</vt:lpstr>
      <vt:lpstr>The Creation and Diffusion of Culture</vt:lpstr>
      <vt:lpstr>The Movement of Meaning</vt:lpstr>
      <vt:lpstr>Cultural Selection</vt:lpstr>
      <vt:lpstr>Diffusion of Innovations</vt:lpstr>
      <vt:lpstr>Types of Innovations</vt:lpstr>
      <vt:lpstr>Prerequisites for Successful Adoption</vt:lpstr>
      <vt:lpstr>Fashion Cycle</vt:lpstr>
      <vt:lpstr>Product Meaning Across Cultures</vt:lpstr>
      <vt:lpstr>Thanks</vt:lpstr>
    </vt:vector>
  </TitlesOfParts>
  <Company>Malaspina University-College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Creation and Diffusion of Culture</dc:title>
  <dc:creator>weaverd</dc:creator>
  <cp:lastModifiedBy>Duane Weaver</cp:lastModifiedBy>
  <cp:revision>9</cp:revision>
  <dcterms:created xsi:type="dcterms:W3CDTF">2005-11-23T22:45:58Z</dcterms:created>
  <dcterms:modified xsi:type="dcterms:W3CDTF">2015-11-18T19:07:23Z</dcterms:modified>
</cp:coreProperties>
</file>