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453" r:id="rId2"/>
    <p:sldId id="409" r:id="rId3"/>
    <p:sldId id="396" r:id="rId4"/>
    <p:sldId id="428" r:id="rId5"/>
    <p:sldId id="426" r:id="rId6"/>
    <p:sldId id="360" r:id="rId7"/>
    <p:sldId id="429" r:id="rId8"/>
    <p:sldId id="457" r:id="rId9"/>
    <p:sldId id="459" r:id="rId10"/>
    <p:sldId id="460" r:id="rId11"/>
    <p:sldId id="461" r:id="rId12"/>
    <p:sldId id="433" r:id="rId13"/>
    <p:sldId id="448" r:id="rId14"/>
    <p:sldId id="434" r:id="rId15"/>
    <p:sldId id="435" r:id="rId16"/>
    <p:sldId id="437" r:id="rId17"/>
    <p:sldId id="438" r:id="rId18"/>
    <p:sldId id="415" r:id="rId19"/>
    <p:sldId id="440" r:id="rId20"/>
    <p:sldId id="442" r:id="rId21"/>
    <p:sldId id="466" r:id="rId22"/>
    <p:sldId id="468" r:id="rId23"/>
    <p:sldId id="467" r:id="rId24"/>
    <p:sldId id="469" r:id="rId2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pitchFamily="34" charset="0"/>
        <a:ea typeface="ヒラギノ角ゴ Pro W3" pitchFamily="-84" charset="-128"/>
        <a:cs typeface="+mn-cs"/>
      </a:defRPr>
    </a:lvl1pPr>
    <a:lvl2pPr marL="457200" algn="l" rtl="0" eaLnBrk="0" fontAlgn="base" hangingPunct="0">
      <a:spcBef>
        <a:spcPct val="0"/>
      </a:spcBef>
      <a:spcAft>
        <a:spcPct val="0"/>
      </a:spcAft>
      <a:defRPr sz="3200" kern="1200">
        <a:solidFill>
          <a:schemeClr val="tx1"/>
        </a:solidFill>
        <a:latin typeface="Arial" pitchFamily="34" charset="0"/>
        <a:ea typeface="ヒラギノ角ゴ Pro W3" pitchFamily="-84" charset="-128"/>
        <a:cs typeface="+mn-cs"/>
      </a:defRPr>
    </a:lvl2pPr>
    <a:lvl3pPr marL="914400" algn="l" rtl="0" eaLnBrk="0" fontAlgn="base" hangingPunct="0">
      <a:spcBef>
        <a:spcPct val="0"/>
      </a:spcBef>
      <a:spcAft>
        <a:spcPct val="0"/>
      </a:spcAft>
      <a:defRPr sz="3200" kern="1200">
        <a:solidFill>
          <a:schemeClr val="tx1"/>
        </a:solidFill>
        <a:latin typeface="Arial" pitchFamily="34" charset="0"/>
        <a:ea typeface="ヒラギノ角ゴ Pro W3" pitchFamily="-84" charset="-128"/>
        <a:cs typeface="+mn-cs"/>
      </a:defRPr>
    </a:lvl3pPr>
    <a:lvl4pPr marL="1371600" algn="l" rtl="0" eaLnBrk="0" fontAlgn="base" hangingPunct="0">
      <a:spcBef>
        <a:spcPct val="0"/>
      </a:spcBef>
      <a:spcAft>
        <a:spcPct val="0"/>
      </a:spcAft>
      <a:defRPr sz="3200" kern="1200">
        <a:solidFill>
          <a:schemeClr val="tx1"/>
        </a:solidFill>
        <a:latin typeface="Arial" pitchFamily="34" charset="0"/>
        <a:ea typeface="ヒラギノ角ゴ Pro W3" pitchFamily="-84" charset="-128"/>
        <a:cs typeface="+mn-cs"/>
      </a:defRPr>
    </a:lvl4pPr>
    <a:lvl5pPr marL="1828800" algn="l" rtl="0" eaLnBrk="0" fontAlgn="base" hangingPunct="0">
      <a:spcBef>
        <a:spcPct val="0"/>
      </a:spcBef>
      <a:spcAft>
        <a:spcPct val="0"/>
      </a:spcAft>
      <a:defRPr sz="32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32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32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32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32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12">
          <p15:clr>
            <a:srgbClr val="A4A3A4"/>
          </p15:clr>
        </p15:guide>
        <p15:guide id="2" orient="horz" pos="2016">
          <p15:clr>
            <a:srgbClr val="A4A3A4"/>
          </p15:clr>
        </p15:guide>
        <p15:guide id="3" orient="horz" pos="2736">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1B"/>
    <a:srgbClr val="DE2402"/>
    <a:srgbClr val="99CC33"/>
    <a:srgbClr val="FFCC66"/>
    <a:srgbClr val="CC2B45"/>
    <a:srgbClr val="FE7A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3" autoAdjust="0"/>
  </p:normalViewPr>
  <p:slideViewPr>
    <p:cSldViewPr>
      <p:cViewPr varScale="1">
        <p:scale>
          <a:sx n="102" d="100"/>
          <a:sy n="102" d="100"/>
        </p:scale>
        <p:origin x="264" y="114"/>
      </p:cViewPr>
      <p:guideLst>
        <p:guide orient="horz" pos="2112"/>
        <p:guide orient="horz" pos="2016"/>
        <p:guide orient="horz" pos="2736"/>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25" d="100"/>
        <a:sy n="125" d="100"/>
      </p:scale>
      <p:origin x="0" y="0"/>
    </p:cViewPr>
  </p:sorterViewPr>
  <p:notesViewPr>
    <p:cSldViewPr>
      <p:cViewPr>
        <p:scale>
          <a:sx n="200" d="100"/>
          <a:sy n="200" d="100"/>
        </p:scale>
        <p:origin x="-2272" y="35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3E07D6-D301-4F28-A517-FA184C9DF474}" type="doc">
      <dgm:prSet loTypeId="urn:microsoft.com/office/officeart/2005/8/layout/vList3#1" loCatId="list" qsTypeId="urn:microsoft.com/office/officeart/2005/8/quickstyle/simple1" qsCatId="simple" csTypeId="urn:microsoft.com/office/officeart/2005/8/colors/accent1_2" csCatId="accent1" phldr="1"/>
      <dgm:spPr/>
    </dgm:pt>
    <dgm:pt modelId="{D119E3B0-E185-4CC0-9677-74D17B5EE407}">
      <dgm:prSet phldrT="[Text]"/>
      <dgm:spPr>
        <a:solidFill>
          <a:schemeClr val="accent3">
            <a:lumMod val="75000"/>
          </a:schemeClr>
        </a:solidFill>
      </dgm:spPr>
      <dgm:t>
        <a:bodyPr/>
        <a:lstStyle/>
        <a:p>
          <a:r>
            <a:rPr lang="en-US" dirty="0" smtClean="0"/>
            <a:t>Primary and Secondary (Brand community)</a:t>
          </a:r>
          <a:endParaRPr lang="en-US" dirty="0"/>
        </a:p>
      </dgm:t>
    </dgm:pt>
    <dgm:pt modelId="{A4789F67-EDD5-4570-B7AA-403FFEE9CB8E}" type="parTrans" cxnId="{C942D4AC-1B5A-46C0-8EF1-C7BAA8B25DCA}">
      <dgm:prSet/>
      <dgm:spPr/>
      <dgm:t>
        <a:bodyPr/>
        <a:lstStyle/>
        <a:p>
          <a:endParaRPr lang="en-US"/>
        </a:p>
      </dgm:t>
    </dgm:pt>
    <dgm:pt modelId="{98367FAF-F946-4A8D-9303-288F99FB946C}" type="sibTrans" cxnId="{C942D4AC-1B5A-46C0-8EF1-C7BAA8B25DCA}">
      <dgm:prSet/>
      <dgm:spPr/>
      <dgm:t>
        <a:bodyPr/>
        <a:lstStyle/>
        <a:p>
          <a:endParaRPr lang="en-US"/>
        </a:p>
      </dgm:t>
    </dgm:pt>
    <dgm:pt modelId="{13CA55FF-9203-4FC2-AE76-D7E678778BB7}">
      <dgm:prSet phldrT="[Text]"/>
      <dgm:spPr>
        <a:solidFill>
          <a:schemeClr val="accent3">
            <a:lumMod val="75000"/>
          </a:schemeClr>
        </a:solidFill>
      </dgm:spPr>
      <dgm:t>
        <a:bodyPr/>
        <a:lstStyle/>
        <a:p>
          <a:r>
            <a:rPr lang="en-US" dirty="0" smtClean="0"/>
            <a:t>Formal and Informal</a:t>
          </a:r>
          <a:endParaRPr lang="en-US" dirty="0"/>
        </a:p>
      </dgm:t>
    </dgm:pt>
    <dgm:pt modelId="{C4DDBB3F-2684-44E8-A3C5-A2A5DB27B844}" type="parTrans" cxnId="{918B3B47-674F-41FF-B500-6EC0C3308DAE}">
      <dgm:prSet/>
      <dgm:spPr/>
      <dgm:t>
        <a:bodyPr/>
        <a:lstStyle/>
        <a:p>
          <a:endParaRPr lang="en-US"/>
        </a:p>
      </dgm:t>
    </dgm:pt>
    <dgm:pt modelId="{870DBCBF-2633-4B02-8F27-41655B2302E7}" type="sibTrans" cxnId="{918B3B47-674F-41FF-B500-6EC0C3308DAE}">
      <dgm:prSet/>
      <dgm:spPr/>
      <dgm:t>
        <a:bodyPr/>
        <a:lstStyle/>
        <a:p>
          <a:endParaRPr lang="en-US"/>
        </a:p>
      </dgm:t>
    </dgm:pt>
    <dgm:pt modelId="{759E4B8A-F7B2-468D-A466-35DF1D694E12}">
      <dgm:prSet phldrT="[Text]"/>
      <dgm:spPr>
        <a:solidFill>
          <a:schemeClr val="accent3">
            <a:lumMod val="75000"/>
          </a:schemeClr>
        </a:solidFill>
      </dgm:spPr>
      <dgm:t>
        <a:bodyPr/>
        <a:lstStyle/>
        <a:p>
          <a:r>
            <a:rPr lang="en-US" dirty="0" smtClean="0"/>
            <a:t>Aspirational and Dissociative</a:t>
          </a:r>
          <a:endParaRPr lang="en-US" dirty="0"/>
        </a:p>
      </dgm:t>
    </dgm:pt>
    <dgm:pt modelId="{1605DFF3-4D9D-47EB-8DEB-CE7F871809D4}" type="parTrans" cxnId="{232E8142-E798-4836-B3D5-64D823515797}">
      <dgm:prSet/>
      <dgm:spPr/>
      <dgm:t>
        <a:bodyPr/>
        <a:lstStyle/>
        <a:p>
          <a:endParaRPr lang="en-US"/>
        </a:p>
      </dgm:t>
    </dgm:pt>
    <dgm:pt modelId="{C63FEFC8-6033-48A9-891B-6A946736A2BE}" type="sibTrans" cxnId="{232E8142-E798-4836-B3D5-64D823515797}">
      <dgm:prSet/>
      <dgm:spPr/>
      <dgm:t>
        <a:bodyPr/>
        <a:lstStyle/>
        <a:p>
          <a:endParaRPr lang="en-US"/>
        </a:p>
      </dgm:t>
    </dgm:pt>
    <dgm:pt modelId="{44966D4F-A78A-4FF7-943F-83DF187BD6C8}" type="pres">
      <dgm:prSet presAssocID="{AF3E07D6-D301-4F28-A517-FA184C9DF474}" presName="linearFlow" presStyleCnt="0">
        <dgm:presLayoutVars>
          <dgm:dir/>
          <dgm:resizeHandles val="exact"/>
        </dgm:presLayoutVars>
      </dgm:prSet>
      <dgm:spPr/>
    </dgm:pt>
    <dgm:pt modelId="{C710AB69-06F7-4E91-A27C-A06C346260C3}" type="pres">
      <dgm:prSet presAssocID="{D119E3B0-E185-4CC0-9677-74D17B5EE407}" presName="composite" presStyleCnt="0"/>
      <dgm:spPr/>
    </dgm:pt>
    <dgm:pt modelId="{D71B7BA9-9BF9-4F7F-B79A-EFCE19946CA6}" type="pres">
      <dgm:prSet presAssocID="{D119E3B0-E185-4CC0-9677-74D17B5EE407}" presName="imgShp" presStyleLbl="fgImgPlace1" presStyleIdx="0" presStyleCnt="3"/>
      <dgm:spPr>
        <a:solidFill>
          <a:srgbClr val="FFCF1B"/>
        </a:solidFill>
      </dgm:spPr>
    </dgm:pt>
    <dgm:pt modelId="{35F0755A-9562-4C28-A467-370DA8C885A2}" type="pres">
      <dgm:prSet presAssocID="{D119E3B0-E185-4CC0-9677-74D17B5EE407}" presName="txShp" presStyleLbl="node1" presStyleIdx="0" presStyleCnt="3" custLinFactNeighborX="-2920" custLinFactNeighborY="-10011">
        <dgm:presLayoutVars>
          <dgm:bulletEnabled val="1"/>
        </dgm:presLayoutVars>
      </dgm:prSet>
      <dgm:spPr/>
      <dgm:t>
        <a:bodyPr/>
        <a:lstStyle/>
        <a:p>
          <a:endParaRPr lang="en-US"/>
        </a:p>
      </dgm:t>
    </dgm:pt>
    <dgm:pt modelId="{8519F947-2EBD-4FAD-A33E-75874731ED5F}" type="pres">
      <dgm:prSet presAssocID="{98367FAF-F946-4A8D-9303-288F99FB946C}" presName="spacing" presStyleCnt="0"/>
      <dgm:spPr/>
    </dgm:pt>
    <dgm:pt modelId="{D440F0D2-461E-4AED-86C7-D5C8DADC2A16}" type="pres">
      <dgm:prSet presAssocID="{13CA55FF-9203-4FC2-AE76-D7E678778BB7}" presName="composite" presStyleCnt="0"/>
      <dgm:spPr/>
    </dgm:pt>
    <dgm:pt modelId="{0DEE1378-E7F5-4DDA-B989-3976B30467CC}" type="pres">
      <dgm:prSet presAssocID="{13CA55FF-9203-4FC2-AE76-D7E678778BB7}" presName="imgShp" presStyleLbl="fgImgPlace1" presStyleIdx="1" presStyleCnt="3"/>
      <dgm:spPr>
        <a:solidFill>
          <a:srgbClr val="FFCF1B"/>
        </a:solidFill>
      </dgm:spPr>
    </dgm:pt>
    <dgm:pt modelId="{5149ED26-143E-4C07-99A8-8A547730FE73}" type="pres">
      <dgm:prSet presAssocID="{13CA55FF-9203-4FC2-AE76-D7E678778BB7}" presName="txShp" presStyleLbl="node1" presStyleIdx="1" presStyleCnt="3">
        <dgm:presLayoutVars>
          <dgm:bulletEnabled val="1"/>
        </dgm:presLayoutVars>
      </dgm:prSet>
      <dgm:spPr/>
      <dgm:t>
        <a:bodyPr/>
        <a:lstStyle/>
        <a:p>
          <a:endParaRPr lang="en-US"/>
        </a:p>
      </dgm:t>
    </dgm:pt>
    <dgm:pt modelId="{1631B309-AEDA-4E8B-B8B9-4A575AF1B511}" type="pres">
      <dgm:prSet presAssocID="{870DBCBF-2633-4B02-8F27-41655B2302E7}" presName="spacing" presStyleCnt="0"/>
      <dgm:spPr/>
    </dgm:pt>
    <dgm:pt modelId="{BE0BFC5C-5429-4AB9-B8D7-C322B5D00D09}" type="pres">
      <dgm:prSet presAssocID="{759E4B8A-F7B2-468D-A466-35DF1D694E12}" presName="composite" presStyleCnt="0"/>
      <dgm:spPr/>
    </dgm:pt>
    <dgm:pt modelId="{03550C7C-1951-4AAF-BF31-32EA5B039D9A}" type="pres">
      <dgm:prSet presAssocID="{759E4B8A-F7B2-468D-A466-35DF1D694E12}" presName="imgShp" presStyleLbl="fgImgPlace1" presStyleIdx="2" presStyleCnt="3"/>
      <dgm:spPr>
        <a:solidFill>
          <a:srgbClr val="FFCF1B"/>
        </a:solidFill>
      </dgm:spPr>
    </dgm:pt>
    <dgm:pt modelId="{0B54C024-D120-4798-AA76-267FDB398D2D}" type="pres">
      <dgm:prSet presAssocID="{759E4B8A-F7B2-468D-A466-35DF1D694E12}" presName="txShp" presStyleLbl="node1" presStyleIdx="2" presStyleCnt="3">
        <dgm:presLayoutVars>
          <dgm:bulletEnabled val="1"/>
        </dgm:presLayoutVars>
      </dgm:prSet>
      <dgm:spPr/>
      <dgm:t>
        <a:bodyPr/>
        <a:lstStyle/>
        <a:p>
          <a:endParaRPr lang="en-US"/>
        </a:p>
      </dgm:t>
    </dgm:pt>
  </dgm:ptLst>
  <dgm:cxnLst>
    <dgm:cxn modelId="{1421DFF8-E4B7-4FC3-8886-A0BACD6B5300}" type="presOf" srcId="{D119E3B0-E185-4CC0-9677-74D17B5EE407}" destId="{35F0755A-9562-4C28-A467-370DA8C885A2}" srcOrd="0" destOrd="0" presId="urn:microsoft.com/office/officeart/2005/8/layout/vList3#1"/>
    <dgm:cxn modelId="{232E8142-E798-4836-B3D5-64D823515797}" srcId="{AF3E07D6-D301-4F28-A517-FA184C9DF474}" destId="{759E4B8A-F7B2-468D-A466-35DF1D694E12}" srcOrd="2" destOrd="0" parTransId="{1605DFF3-4D9D-47EB-8DEB-CE7F871809D4}" sibTransId="{C63FEFC8-6033-48A9-891B-6A946736A2BE}"/>
    <dgm:cxn modelId="{70F03D48-B7FA-4C35-9865-1E9177FAC76D}" type="presOf" srcId="{759E4B8A-F7B2-468D-A466-35DF1D694E12}" destId="{0B54C024-D120-4798-AA76-267FDB398D2D}" srcOrd="0" destOrd="0" presId="urn:microsoft.com/office/officeart/2005/8/layout/vList3#1"/>
    <dgm:cxn modelId="{918B3B47-674F-41FF-B500-6EC0C3308DAE}" srcId="{AF3E07D6-D301-4F28-A517-FA184C9DF474}" destId="{13CA55FF-9203-4FC2-AE76-D7E678778BB7}" srcOrd="1" destOrd="0" parTransId="{C4DDBB3F-2684-44E8-A3C5-A2A5DB27B844}" sibTransId="{870DBCBF-2633-4B02-8F27-41655B2302E7}"/>
    <dgm:cxn modelId="{C942D4AC-1B5A-46C0-8EF1-C7BAA8B25DCA}" srcId="{AF3E07D6-D301-4F28-A517-FA184C9DF474}" destId="{D119E3B0-E185-4CC0-9677-74D17B5EE407}" srcOrd="0" destOrd="0" parTransId="{A4789F67-EDD5-4570-B7AA-403FFEE9CB8E}" sibTransId="{98367FAF-F946-4A8D-9303-288F99FB946C}"/>
    <dgm:cxn modelId="{AE9971E9-224B-41EA-9A9F-1E93FCE4A5CD}" type="presOf" srcId="{AF3E07D6-D301-4F28-A517-FA184C9DF474}" destId="{44966D4F-A78A-4FF7-943F-83DF187BD6C8}" srcOrd="0" destOrd="0" presId="urn:microsoft.com/office/officeart/2005/8/layout/vList3#1"/>
    <dgm:cxn modelId="{1E1847FC-E1F2-4EC0-8AEF-27618BA722A9}" type="presOf" srcId="{13CA55FF-9203-4FC2-AE76-D7E678778BB7}" destId="{5149ED26-143E-4C07-99A8-8A547730FE73}" srcOrd="0" destOrd="0" presId="urn:microsoft.com/office/officeart/2005/8/layout/vList3#1"/>
    <dgm:cxn modelId="{E4BC2F14-4B88-487C-A7C6-83B0B13A5EC9}" type="presParOf" srcId="{44966D4F-A78A-4FF7-943F-83DF187BD6C8}" destId="{C710AB69-06F7-4E91-A27C-A06C346260C3}" srcOrd="0" destOrd="0" presId="urn:microsoft.com/office/officeart/2005/8/layout/vList3#1"/>
    <dgm:cxn modelId="{EE7B39FA-6C75-40DB-A971-42B54033829E}" type="presParOf" srcId="{C710AB69-06F7-4E91-A27C-A06C346260C3}" destId="{D71B7BA9-9BF9-4F7F-B79A-EFCE19946CA6}" srcOrd="0" destOrd="0" presId="urn:microsoft.com/office/officeart/2005/8/layout/vList3#1"/>
    <dgm:cxn modelId="{5124389B-9F1E-4A1E-9712-2BB51EE79C30}" type="presParOf" srcId="{C710AB69-06F7-4E91-A27C-A06C346260C3}" destId="{35F0755A-9562-4C28-A467-370DA8C885A2}" srcOrd="1" destOrd="0" presId="urn:microsoft.com/office/officeart/2005/8/layout/vList3#1"/>
    <dgm:cxn modelId="{6030E7B0-7A94-4A8B-9594-1C597D9651F1}" type="presParOf" srcId="{44966D4F-A78A-4FF7-943F-83DF187BD6C8}" destId="{8519F947-2EBD-4FAD-A33E-75874731ED5F}" srcOrd="1" destOrd="0" presId="urn:microsoft.com/office/officeart/2005/8/layout/vList3#1"/>
    <dgm:cxn modelId="{98DEF326-A07F-4F6A-A32A-3371356AA59A}" type="presParOf" srcId="{44966D4F-A78A-4FF7-943F-83DF187BD6C8}" destId="{D440F0D2-461E-4AED-86C7-D5C8DADC2A16}" srcOrd="2" destOrd="0" presId="urn:microsoft.com/office/officeart/2005/8/layout/vList3#1"/>
    <dgm:cxn modelId="{9C1A314D-A696-44F9-ACFA-650F23C69563}" type="presParOf" srcId="{D440F0D2-461E-4AED-86C7-D5C8DADC2A16}" destId="{0DEE1378-E7F5-4DDA-B989-3976B30467CC}" srcOrd="0" destOrd="0" presId="urn:microsoft.com/office/officeart/2005/8/layout/vList3#1"/>
    <dgm:cxn modelId="{CAE83CCB-728B-487F-92CF-FCCCF09F37E9}" type="presParOf" srcId="{D440F0D2-461E-4AED-86C7-D5C8DADC2A16}" destId="{5149ED26-143E-4C07-99A8-8A547730FE73}" srcOrd="1" destOrd="0" presId="urn:microsoft.com/office/officeart/2005/8/layout/vList3#1"/>
    <dgm:cxn modelId="{D30F5787-7D38-4564-977C-75DF06F1FE5D}" type="presParOf" srcId="{44966D4F-A78A-4FF7-943F-83DF187BD6C8}" destId="{1631B309-AEDA-4E8B-B8B9-4A575AF1B511}" srcOrd="3" destOrd="0" presId="urn:microsoft.com/office/officeart/2005/8/layout/vList3#1"/>
    <dgm:cxn modelId="{D5C19D29-F3D8-4092-990F-F94207C6303F}" type="presParOf" srcId="{44966D4F-A78A-4FF7-943F-83DF187BD6C8}" destId="{BE0BFC5C-5429-4AB9-B8D7-C322B5D00D09}" srcOrd="4" destOrd="0" presId="urn:microsoft.com/office/officeart/2005/8/layout/vList3#1"/>
    <dgm:cxn modelId="{F6409E74-D10B-4E95-8AE6-53698E2903F3}" type="presParOf" srcId="{BE0BFC5C-5429-4AB9-B8D7-C322B5D00D09}" destId="{03550C7C-1951-4AAF-BF31-32EA5B039D9A}" srcOrd="0" destOrd="0" presId="urn:microsoft.com/office/officeart/2005/8/layout/vList3#1"/>
    <dgm:cxn modelId="{28C1A397-C6D7-4D4C-92A0-6DB398A24B4C}" type="presParOf" srcId="{BE0BFC5C-5429-4AB9-B8D7-C322B5D00D09}" destId="{0B54C024-D120-4798-AA76-267FDB398D2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C14D7-18B9-4FC5-B07C-88570DDCDC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59BCD30-8CBE-4DA0-94E0-9BFE778F419C}">
      <dgm:prSet/>
      <dgm:spPr>
        <a:solidFill>
          <a:srgbClr val="DE2402"/>
        </a:solidFill>
      </dgm:spPr>
      <dgm:t>
        <a:bodyPr/>
        <a:lstStyle/>
        <a:p>
          <a:r>
            <a:rPr lang="en-US" dirty="0" smtClean="0">
              <a:latin typeface="Arial" charset="0"/>
              <a:ea typeface="ヒラギノ角ゴ Pro W3" charset="0"/>
              <a:cs typeface="ヒラギノ角ゴ Pro W3" charset="0"/>
            </a:rPr>
            <a:t>Susceptibility to interpersonal influences</a:t>
          </a:r>
          <a:endParaRPr lang="en-US" dirty="0">
            <a:latin typeface="Arial" charset="0"/>
            <a:ea typeface="ヒラギノ角ゴ Pro W3" charset="0"/>
            <a:cs typeface="ヒラギノ角ゴ Pro W3" charset="0"/>
          </a:endParaRPr>
        </a:p>
      </dgm:t>
    </dgm:pt>
    <dgm:pt modelId="{8A0688FB-A940-4B97-A763-6A316F56683B}" type="parTrans" cxnId="{1AF16D61-B0DF-46B1-9C95-49C5D543D3B6}">
      <dgm:prSet/>
      <dgm:spPr/>
      <dgm:t>
        <a:bodyPr/>
        <a:lstStyle/>
        <a:p>
          <a:endParaRPr lang="en-US"/>
        </a:p>
      </dgm:t>
    </dgm:pt>
    <dgm:pt modelId="{530CE962-2F96-42B2-BAB3-9DF7B76508CB}" type="sibTrans" cxnId="{1AF16D61-B0DF-46B1-9C95-49C5D543D3B6}">
      <dgm:prSet/>
      <dgm:spPr/>
      <dgm:t>
        <a:bodyPr/>
        <a:lstStyle/>
        <a:p>
          <a:endParaRPr lang="en-US"/>
        </a:p>
      </dgm:t>
    </dgm:pt>
    <dgm:pt modelId="{A2CDE36A-63AB-4FAA-8BC2-6F1B76B4F270}">
      <dgm:prSet/>
      <dgm:spPr>
        <a:solidFill>
          <a:srgbClr val="FE7A00"/>
        </a:solidFill>
      </dgm:spPr>
      <dgm:t>
        <a:bodyPr/>
        <a:lstStyle/>
        <a:p>
          <a:r>
            <a:rPr lang="en-US" dirty="0" smtClean="0">
              <a:latin typeface="Arial" charset="0"/>
              <a:ea typeface="ヒラギノ角ゴ Pro W3" charset="0"/>
              <a:cs typeface="ヒラギノ角ゴ Pro W3" charset="0"/>
            </a:rPr>
            <a:t>Attention to social comparison information</a:t>
          </a:r>
          <a:endParaRPr lang="en-US" dirty="0">
            <a:latin typeface="Arial" charset="0"/>
            <a:ea typeface="ヒラギノ角ゴ Pro W3" charset="0"/>
            <a:cs typeface="ヒラギノ角ゴ Pro W3" charset="0"/>
          </a:endParaRPr>
        </a:p>
      </dgm:t>
    </dgm:pt>
    <dgm:pt modelId="{CCD9A9E4-FA12-40B9-8411-9CE2D90477A7}" type="parTrans" cxnId="{3E0D1AEA-CFF2-4146-9522-92C102870939}">
      <dgm:prSet/>
      <dgm:spPr/>
      <dgm:t>
        <a:bodyPr/>
        <a:lstStyle/>
        <a:p>
          <a:endParaRPr lang="en-US"/>
        </a:p>
      </dgm:t>
    </dgm:pt>
    <dgm:pt modelId="{DE59A195-7F19-442A-BE22-AFF0880188FB}" type="sibTrans" cxnId="{3E0D1AEA-CFF2-4146-9522-92C102870939}">
      <dgm:prSet/>
      <dgm:spPr/>
      <dgm:t>
        <a:bodyPr/>
        <a:lstStyle/>
        <a:p>
          <a:endParaRPr lang="en-US"/>
        </a:p>
      </dgm:t>
    </dgm:pt>
    <dgm:pt modelId="{864CCB64-25EB-4DB1-806B-D893DAAACB39}">
      <dgm:prSet/>
      <dgm:spPr>
        <a:solidFill>
          <a:srgbClr val="0070C0"/>
        </a:solidFill>
      </dgm:spPr>
      <dgm:t>
        <a:bodyPr/>
        <a:lstStyle/>
        <a:p>
          <a:r>
            <a:rPr lang="en-US" dirty="0" smtClean="0">
              <a:latin typeface="Arial" charset="0"/>
              <a:ea typeface="ヒラギノ角ゴ Pro W3" charset="0"/>
              <a:cs typeface="ヒラギノ角ゴ Pro W3" charset="0"/>
            </a:rPr>
            <a:t>Separateness - connectedness</a:t>
          </a:r>
          <a:endParaRPr lang="en-US" dirty="0">
            <a:latin typeface="Arial" charset="0"/>
            <a:ea typeface="ヒラギノ角ゴ Pro W3" charset="0"/>
            <a:cs typeface="ヒラギノ角ゴ Pro W3" charset="0"/>
          </a:endParaRPr>
        </a:p>
      </dgm:t>
    </dgm:pt>
    <dgm:pt modelId="{3F018122-A54E-49AB-9D4C-D18E26CC7BAF}" type="parTrans" cxnId="{667A78B9-03CB-475F-B8A8-9825466A4E9A}">
      <dgm:prSet/>
      <dgm:spPr/>
      <dgm:t>
        <a:bodyPr/>
        <a:lstStyle/>
        <a:p>
          <a:endParaRPr lang="en-US"/>
        </a:p>
      </dgm:t>
    </dgm:pt>
    <dgm:pt modelId="{E3CBE728-0025-4E69-93EA-D042377E60CD}" type="sibTrans" cxnId="{667A78B9-03CB-475F-B8A8-9825466A4E9A}">
      <dgm:prSet/>
      <dgm:spPr/>
      <dgm:t>
        <a:bodyPr/>
        <a:lstStyle/>
        <a:p>
          <a:endParaRPr lang="en-US"/>
        </a:p>
      </dgm:t>
    </dgm:pt>
    <dgm:pt modelId="{1D5149BB-F81A-42E6-A584-C6265D08AF1D}">
      <dgm:prSet/>
      <dgm:spPr>
        <a:solidFill>
          <a:srgbClr val="7030A0"/>
        </a:solidFill>
      </dgm:spPr>
      <dgm:t>
        <a:bodyPr/>
        <a:lstStyle/>
        <a:p>
          <a:r>
            <a:rPr lang="en-US" dirty="0" smtClean="0">
              <a:latin typeface="Arial" charset="0"/>
              <a:ea typeface="ヒラギノ角ゴ Pro W3" charset="0"/>
              <a:cs typeface="ヒラギノ角ゴ Pro W3" charset="0"/>
            </a:rPr>
            <a:t>Social influence and embarrassment</a:t>
          </a:r>
          <a:endParaRPr lang="en-US" dirty="0">
            <a:latin typeface="Arial" charset="0"/>
            <a:ea typeface="ヒラギノ角ゴ Pro W3" charset="0"/>
            <a:cs typeface="ヒラギノ角ゴ Pro W3" charset="0"/>
          </a:endParaRPr>
        </a:p>
      </dgm:t>
    </dgm:pt>
    <dgm:pt modelId="{7BB961EE-9C80-4AE6-B48A-3FF7CA8810D3}" type="parTrans" cxnId="{6F90E947-F6EC-42C5-B6EC-2DD807C15C84}">
      <dgm:prSet/>
      <dgm:spPr/>
      <dgm:t>
        <a:bodyPr/>
        <a:lstStyle/>
        <a:p>
          <a:endParaRPr lang="en-US"/>
        </a:p>
      </dgm:t>
    </dgm:pt>
    <dgm:pt modelId="{B16813E4-CE4F-4860-A477-7030E7CE7A67}" type="sibTrans" cxnId="{6F90E947-F6EC-42C5-B6EC-2DD807C15C84}">
      <dgm:prSet/>
      <dgm:spPr/>
      <dgm:t>
        <a:bodyPr/>
        <a:lstStyle/>
        <a:p>
          <a:endParaRPr lang="en-US"/>
        </a:p>
      </dgm:t>
    </dgm:pt>
    <dgm:pt modelId="{2C726941-794C-4094-B7A0-9F4A1969E638}" type="pres">
      <dgm:prSet presAssocID="{2D9C14D7-18B9-4FC5-B07C-88570DDCDC39}" presName="linear" presStyleCnt="0">
        <dgm:presLayoutVars>
          <dgm:dir/>
          <dgm:animLvl val="lvl"/>
          <dgm:resizeHandles val="exact"/>
        </dgm:presLayoutVars>
      </dgm:prSet>
      <dgm:spPr/>
      <dgm:t>
        <a:bodyPr/>
        <a:lstStyle/>
        <a:p>
          <a:endParaRPr lang="en-US"/>
        </a:p>
      </dgm:t>
    </dgm:pt>
    <dgm:pt modelId="{94529E89-9686-436E-B04A-EF0A11C412FD}" type="pres">
      <dgm:prSet presAssocID="{B59BCD30-8CBE-4DA0-94E0-9BFE778F419C}" presName="parentLin" presStyleCnt="0"/>
      <dgm:spPr/>
    </dgm:pt>
    <dgm:pt modelId="{4F30B799-7849-4AC1-9C45-5FDCE69B6E67}" type="pres">
      <dgm:prSet presAssocID="{B59BCD30-8CBE-4DA0-94E0-9BFE778F419C}" presName="parentLeftMargin" presStyleLbl="node1" presStyleIdx="0" presStyleCnt="4"/>
      <dgm:spPr/>
      <dgm:t>
        <a:bodyPr/>
        <a:lstStyle/>
        <a:p>
          <a:endParaRPr lang="en-US"/>
        </a:p>
      </dgm:t>
    </dgm:pt>
    <dgm:pt modelId="{93F00DAD-5EC6-4BC3-ADE1-D7124508C607}" type="pres">
      <dgm:prSet presAssocID="{B59BCD30-8CBE-4DA0-94E0-9BFE778F419C}" presName="parentText" presStyleLbl="node1" presStyleIdx="0" presStyleCnt="4">
        <dgm:presLayoutVars>
          <dgm:chMax val="0"/>
          <dgm:bulletEnabled val="1"/>
        </dgm:presLayoutVars>
      </dgm:prSet>
      <dgm:spPr/>
      <dgm:t>
        <a:bodyPr/>
        <a:lstStyle/>
        <a:p>
          <a:endParaRPr lang="en-US"/>
        </a:p>
      </dgm:t>
    </dgm:pt>
    <dgm:pt modelId="{BD2B673B-6C95-4302-89C0-049C69EFFFBA}" type="pres">
      <dgm:prSet presAssocID="{B59BCD30-8CBE-4DA0-94E0-9BFE778F419C}" presName="negativeSpace" presStyleCnt="0"/>
      <dgm:spPr/>
    </dgm:pt>
    <dgm:pt modelId="{056DCFD9-0008-4B86-B02C-314C91D1A17A}" type="pres">
      <dgm:prSet presAssocID="{B59BCD30-8CBE-4DA0-94E0-9BFE778F419C}" presName="childText" presStyleLbl="conFgAcc1" presStyleIdx="0" presStyleCnt="4">
        <dgm:presLayoutVars>
          <dgm:bulletEnabled val="1"/>
        </dgm:presLayoutVars>
      </dgm:prSet>
      <dgm:spPr/>
    </dgm:pt>
    <dgm:pt modelId="{746BDB02-3CDF-4943-B030-F3CFB3D72B5D}" type="pres">
      <dgm:prSet presAssocID="{530CE962-2F96-42B2-BAB3-9DF7B76508CB}" presName="spaceBetweenRectangles" presStyleCnt="0"/>
      <dgm:spPr/>
    </dgm:pt>
    <dgm:pt modelId="{05F22BE4-192B-4664-84B4-163D33A221B5}" type="pres">
      <dgm:prSet presAssocID="{A2CDE36A-63AB-4FAA-8BC2-6F1B76B4F270}" presName="parentLin" presStyleCnt="0"/>
      <dgm:spPr/>
    </dgm:pt>
    <dgm:pt modelId="{1E11E3CF-4C72-401B-AF81-95A868E2BF9B}" type="pres">
      <dgm:prSet presAssocID="{A2CDE36A-63AB-4FAA-8BC2-6F1B76B4F270}" presName="parentLeftMargin" presStyleLbl="node1" presStyleIdx="0" presStyleCnt="4"/>
      <dgm:spPr/>
      <dgm:t>
        <a:bodyPr/>
        <a:lstStyle/>
        <a:p>
          <a:endParaRPr lang="en-US"/>
        </a:p>
      </dgm:t>
    </dgm:pt>
    <dgm:pt modelId="{C640BF8F-1FF0-4C2E-B9F4-10880132D671}" type="pres">
      <dgm:prSet presAssocID="{A2CDE36A-63AB-4FAA-8BC2-6F1B76B4F270}" presName="parentText" presStyleLbl="node1" presStyleIdx="1" presStyleCnt="4">
        <dgm:presLayoutVars>
          <dgm:chMax val="0"/>
          <dgm:bulletEnabled val="1"/>
        </dgm:presLayoutVars>
      </dgm:prSet>
      <dgm:spPr/>
      <dgm:t>
        <a:bodyPr/>
        <a:lstStyle/>
        <a:p>
          <a:endParaRPr lang="en-US"/>
        </a:p>
      </dgm:t>
    </dgm:pt>
    <dgm:pt modelId="{D9E74AD8-2E49-4698-8E6C-0C1A97CA58EB}" type="pres">
      <dgm:prSet presAssocID="{A2CDE36A-63AB-4FAA-8BC2-6F1B76B4F270}" presName="negativeSpace" presStyleCnt="0"/>
      <dgm:spPr/>
    </dgm:pt>
    <dgm:pt modelId="{3DF5283E-5585-4498-9265-A88E9B5A2C39}" type="pres">
      <dgm:prSet presAssocID="{A2CDE36A-63AB-4FAA-8BC2-6F1B76B4F270}" presName="childText" presStyleLbl="conFgAcc1" presStyleIdx="1" presStyleCnt="4">
        <dgm:presLayoutVars>
          <dgm:bulletEnabled val="1"/>
        </dgm:presLayoutVars>
      </dgm:prSet>
      <dgm:spPr/>
    </dgm:pt>
    <dgm:pt modelId="{93E2EEB3-E248-40D1-817E-8E9FBB2AD304}" type="pres">
      <dgm:prSet presAssocID="{DE59A195-7F19-442A-BE22-AFF0880188FB}" presName="spaceBetweenRectangles" presStyleCnt="0"/>
      <dgm:spPr/>
    </dgm:pt>
    <dgm:pt modelId="{69884AFB-7A70-493D-9F50-5A6108971A7F}" type="pres">
      <dgm:prSet presAssocID="{864CCB64-25EB-4DB1-806B-D893DAAACB39}" presName="parentLin" presStyleCnt="0"/>
      <dgm:spPr/>
    </dgm:pt>
    <dgm:pt modelId="{2FC08A25-79E8-4F7F-9D50-70EF10DABFF4}" type="pres">
      <dgm:prSet presAssocID="{864CCB64-25EB-4DB1-806B-D893DAAACB39}" presName="parentLeftMargin" presStyleLbl="node1" presStyleIdx="1" presStyleCnt="4"/>
      <dgm:spPr/>
      <dgm:t>
        <a:bodyPr/>
        <a:lstStyle/>
        <a:p>
          <a:endParaRPr lang="en-US"/>
        </a:p>
      </dgm:t>
    </dgm:pt>
    <dgm:pt modelId="{DDD7630B-1C83-4F78-94CB-59A9530FE4A2}" type="pres">
      <dgm:prSet presAssocID="{864CCB64-25EB-4DB1-806B-D893DAAACB39}" presName="parentText" presStyleLbl="node1" presStyleIdx="2" presStyleCnt="4">
        <dgm:presLayoutVars>
          <dgm:chMax val="0"/>
          <dgm:bulletEnabled val="1"/>
        </dgm:presLayoutVars>
      </dgm:prSet>
      <dgm:spPr/>
      <dgm:t>
        <a:bodyPr/>
        <a:lstStyle/>
        <a:p>
          <a:endParaRPr lang="en-US"/>
        </a:p>
      </dgm:t>
    </dgm:pt>
    <dgm:pt modelId="{51D26AC7-2EF3-43CC-8192-858C967D3176}" type="pres">
      <dgm:prSet presAssocID="{864CCB64-25EB-4DB1-806B-D893DAAACB39}" presName="negativeSpace" presStyleCnt="0"/>
      <dgm:spPr/>
    </dgm:pt>
    <dgm:pt modelId="{F462BEE5-BFED-4F60-A5B9-69AE88F40D48}" type="pres">
      <dgm:prSet presAssocID="{864CCB64-25EB-4DB1-806B-D893DAAACB39}" presName="childText" presStyleLbl="conFgAcc1" presStyleIdx="2" presStyleCnt="4">
        <dgm:presLayoutVars>
          <dgm:bulletEnabled val="1"/>
        </dgm:presLayoutVars>
      </dgm:prSet>
      <dgm:spPr/>
    </dgm:pt>
    <dgm:pt modelId="{E11DCF6E-3017-45B5-8C82-F6E60F21B935}" type="pres">
      <dgm:prSet presAssocID="{E3CBE728-0025-4E69-93EA-D042377E60CD}" presName="spaceBetweenRectangles" presStyleCnt="0"/>
      <dgm:spPr/>
    </dgm:pt>
    <dgm:pt modelId="{6383DDC0-30AC-4054-B0E5-98757016779B}" type="pres">
      <dgm:prSet presAssocID="{1D5149BB-F81A-42E6-A584-C6265D08AF1D}" presName="parentLin" presStyleCnt="0"/>
      <dgm:spPr/>
    </dgm:pt>
    <dgm:pt modelId="{53889009-C26B-4C4F-BF90-707A1C67D827}" type="pres">
      <dgm:prSet presAssocID="{1D5149BB-F81A-42E6-A584-C6265D08AF1D}" presName="parentLeftMargin" presStyleLbl="node1" presStyleIdx="2" presStyleCnt="4"/>
      <dgm:spPr/>
      <dgm:t>
        <a:bodyPr/>
        <a:lstStyle/>
        <a:p>
          <a:endParaRPr lang="en-US"/>
        </a:p>
      </dgm:t>
    </dgm:pt>
    <dgm:pt modelId="{F4341A60-4D60-4853-8A44-A1560612FF53}" type="pres">
      <dgm:prSet presAssocID="{1D5149BB-F81A-42E6-A584-C6265D08AF1D}" presName="parentText" presStyleLbl="node1" presStyleIdx="3" presStyleCnt="4">
        <dgm:presLayoutVars>
          <dgm:chMax val="0"/>
          <dgm:bulletEnabled val="1"/>
        </dgm:presLayoutVars>
      </dgm:prSet>
      <dgm:spPr/>
      <dgm:t>
        <a:bodyPr/>
        <a:lstStyle/>
        <a:p>
          <a:endParaRPr lang="en-US"/>
        </a:p>
      </dgm:t>
    </dgm:pt>
    <dgm:pt modelId="{E9E19FEE-43F7-468C-8FDE-28707B4C6CFE}" type="pres">
      <dgm:prSet presAssocID="{1D5149BB-F81A-42E6-A584-C6265D08AF1D}" presName="negativeSpace" presStyleCnt="0"/>
      <dgm:spPr/>
    </dgm:pt>
    <dgm:pt modelId="{11BA1A25-D7E7-4934-ABBC-6D64C7C5DE4B}" type="pres">
      <dgm:prSet presAssocID="{1D5149BB-F81A-42E6-A584-C6265D08AF1D}" presName="childText" presStyleLbl="conFgAcc1" presStyleIdx="3" presStyleCnt="4">
        <dgm:presLayoutVars>
          <dgm:bulletEnabled val="1"/>
        </dgm:presLayoutVars>
      </dgm:prSet>
      <dgm:spPr/>
    </dgm:pt>
  </dgm:ptLst>
  <dgm:cxnLst>
    <dgm:cxn modelId="{E891F506-02BF-4298-B3ED-7008D0716B07}" type="presOf" srcId="{A2CDE36A-63AB-4FAA-8BC2-6F1B76B4F270}" destId="{C640BF8F-1FF0-4C2E-B9F4-10880132D671}" srcOrd="1" destOrd="0" presId="urn:microsoft.com/office/officeart/2005/8/layout/list1"/>
    <dgm:cxn modelId="{667A78B9-03CB-475F-B8A8-9825466A4E9A}" srcId="{2D9C14D7-18B9-4FC5-B07C-88570DDCDC39}" destId="{864CCB64-25EB-4DB1-806B-D893DAAACB39}" srcOrd="2" destOrd="0" parTransId="{3F018122-A54E-49AB-9D4C-D18E26CC7BAF}" sibTransId="{E3CBE728-0025-4E69-93EA-D042377E60CD}"/>
    <dgm:cxn modelId="{F12C14FE-C4C7-4B66-BE4C-25DA58076FAE}" type="presOf" srcId="{2D9C14D7-18B9-4FC5-B07C-88570DDCDC39}" destId="{2C726941-794C-4094-B7A0-9F4A1969E638}" srcOrd="0" destOrd="0" presId="urn:microsoft.com/office/officeart/2005/8/layout/list1"/>
    <dgm:cxn modelId="{FDCA6564-BC1D-4B40-BC7E-C4435164495B}" type="presOf" srcId="{A2CDE36A-63AB-4FAA-8BC2-6F1B76B4F270}" destId="{1E11E3CF-4C72-401B-AF81-95A868E2BF9B}" srcOrd="0" destOrd="0" presId="urn:microsoft.com/office/officeart/2005/8/layout/list1"/>
    <dgm:cxn modelId="{4FE2F71A-D1B9-4A7E-A904-15BED46500AE}" type="presOf" srcId="{B59BCD30-8CBE-4DA0-94E0-9BFE778F419C}" destId="{4F30B799-7849-4AC1-9C45-5FDCE69B6E67}" srcOrd="0" destOrd="0" presId="urn:microsoft.com/office/officeart/2005/8/layout/list1"/>
    <dgm:cxn modelId="{6F90E947-F6EC-42C5-B6EC-2DD807C15C84}" srcId="{2D9C14D7-18B9-4FC5-B07C-88570DDCDC39}" destId="{1D5149BB-F81A-42E6-A584-C6265D08AF1D}" srcOrd="3" destOrd="0" parTransId="{7BB961EE-9C80-4AE6-B48A-3FF7CA8810D3}" sibTransId="{B16813E4-CE4F-4860-A477-7030E7CE7A67}"/>
    <dgm:cxn modelId="{7442CE9C-FAFD-4773-9BB3-35AF669BF0A3}" type="presOf" srcId="{1D5149BB-F81A-42E6-A584-C6265D08AF1D}" destId="{53889009-C26B-4C4F-BF90-707A1C67D827}" srcOrd="0" destOrd="0" presId="urn:microsoft.com/office/officeart/2005/8/layout/list1"/>
    <dgm:cxn modelId="{172A18B3-02B8-4D09-9571-5027752EE06D}" type="presOf" srcId="{864CCB64-25EB-4DB1-806B-D893DAAACB39}" destId="{DDD7630B-1C83-4F78-94CB-59A9530FE4A2}" srcOrd="1" destOrd="0" presId="urn:microsoft.com/office/officeart/2005/8/layout/list1"/>
    <dgm:cxn modelId="{1AF16D61-B0DF-46B1-9C95-49C5D543D3B6}" srcId="{2D9C14D7-18B9-4FC5-B07C-88570DDCDC39}" destId="{B59BCD30-8CBE-4DA0-94E0-9BFE778F419C}" srcOrd="0" destOrd="0" parTransId="{8A0688FB-A940-4B97-A763-6A316F56683B}" sibTransId="{530CE962-2F96-42B2-BAB3-9DF7B76508CB}"/>
    <dgm:cxn modelId="{CFC8847C-F8B3-4BAB-A457-B7D162773357}" type="presOf" srcId="{1D5149BB-F81A-42E6-A584-C6265D08AF1D}" destId="{F4341A60-4D60-4853-8A44-A1560612FF53}" srcOrd="1" destOrd="0" presId="urn:microsoft.com/office/officeart/2005/8/layout/list1"/>
    <dgm:cxn modelId="{43B9F1B9-940F-4F49-A644-A72CEDA6569E}" type="presOf" srcId="{B59BCD30-8CBE-4DA0-94E0-9BFE778F419C}" destId="{93F00DAD-5EC6-4BC3-ADE1-D7124508C607}" srcOrd="1" destOrd="0" presId="urn:microsoft.com/office/officeart/2005/8/layout/list1"/>
    <dgm:cxn modelId="{3E0D1AEA-CFF2-4146-9522-92C102870939}" srcId="{2D9C14D7-18B9-4FC5-B07C-88570DDCDC39}" destId="{A2CDE36A-63AB-4FAA-8BC2-6F1B76B4F270}" srcOrd="1" destOrd="0" parTransId="{CCD9A9E4-FA12-40B9-8411-9CE2D90477A7}" sibTransId="{DE59A195-7F19-442A-BE22-AFF0880188FB}"/>
    <dgm:cxn modelId="{F550F56A-5C42-44AB-A6EB-0684D7D9E8FC}" type="presOf" srcId="{864CCB64-25EB-4DB1-806B-D893DAAACB39}" destId="{2FC08A25-79E8-4F7F-9D50-70EF10DABFF4}" srcOrd="0" destOrd="0" presId="urn:microsoft.com/office/officeart/2005/8/layout/list1"/>
    <dgm:cxn modelId="{B1588D20-956F-46C6-8740-0191133FF83C}" type="presParOf" srcId="{2C726941-794C-4094-B7A0-9F4A1969E638}" destId="{94529E89-9686-436E-B04A-EF0A11C412FD}" srcOrd="0" destOrd="0" presId="urn:microsoft.com/office/officeart/2005/8/layout/list1"/>
    <dgm:cxn modelId="{2B242330-6F99-4F2A-90E2-7CCFBE15EC29}" type="presParOf" srcId="{94529E89-9686-436E-B04A-EF0A11C412FD}" destId="{4F30B799-7849-4AC1-9C45-5FDCE69B6E67}" srcOrd="0" destOrd="0" presId="urn:microsoft.com/office/officeart/2005/8/layout/list1"/>
    <dgm:cxn modelId="{F6DCAD03-CF26-44B7-93EA-BB03542E894D}" type="presParOf" srcId="{94529E89-9686-436E-B04A-EF0A11C412FD}" destId="{93F00DAD-5EC6-4BC3-ADE1-D7124508C607}" srcOrd="1" destOrd="0" presId="urn:microsoft.com/office/officeart/2005/8/layout/list1"/>
    <dgm:cxn modelId="{32C9C277-7BFB-4587-B41C-63158CE54D4B}" type="presParOf" srcId="{2C726941-794C-4094-B7A0-9F4A1969E638}" destId="{BD2B673B-6C95-4302-89C0-049C69EFFFBA}" srcOrd="1" destOrd="0" presId="urn:microsoft.com/office/officeart/2005/8/layout/list1"/>
    <dgm:cxn modelId="{DAC52B03-BCD2-4140-853E-0C857F672328}" type="presParOf" srcId="{2C726941-794C-4094-B7A0-9F4A1969E638}" destId="{056DCFD9-0008-4B86-B02C-314C91D1A17A}" srcOrd="2" destOrd="0" presId="urn:microsoft.com/office/officeart/2005/8/layout/list1"/>
    <dgm:cxn modelId="{BFD37752-6453-4320-9A68-8B43E6692657}" type="presParOf" srcId="{2C726941-794C-4094-B7A0-9F4A1969E638}" destId="{746BDB02-3CDF-4943-B030-F3CFB3D72B5D}" srcOrd="3" destOrd="0" presId="urn:microsoft.com/office/officeart/2005/8/layout/list1"/>
    <dgm:cxn modelId="{3B2A75ED-9981-408E-AE8C-9A21908963E3}" type="presParOf" srcId="{2C726941-794C-4094-B7A0-9F4A1969E638}" destId="{05F22BE4-192B-4664-84B4-163D33A221B5}" srcOrd="4" destOrd="0" presId="urn:microsoft.com/office/officeart/2005/8/layout/list1"/>
    <dgm:cxn modelId="{7B990751-F54D-4286-BBD8-D0CDCD70E23E}" type="presParOf" srcId="{05F22BE4-192B-4664-84B4-163D33A221B5}" destId="{1E11E3CF-4C72-401B-AF81-95A868E2BF9B}" srcOrd="0" destOrd="0" presId="urn:microsoft.com/office/officeart/2005/8/layout/list1"/>
    <dgm:cxn modelId="{BC99E201-D086-46C8-B05A-955F806BDFAA}" type="presParOf" srcId="{05F22BE4-192B-4664-84B4-163D33A221B5}" destId="{C640BF8F-1FF0-4C2E-B9F4-10880132D671}" srcOrd="1" destOrd="0" presId="urn:microsoft.com/office/officeart/2005/8/layout/list1"/>
    <dgm:cxn modelId="{508D145E-055C-4ECE-8A42-9CDDB435378B}" type="presParOf" srcId="{2C726941-794C-4094-B7A0-9F4A1969E638}" destId="{D9E74AD8-2E49-4698-8E6C-0C1A97CA58EB}" srcOrd="5" destOrd="0" presId="urn:microsoft.com/office/officeart/2005/8/layout/list1"/>
    <dgm:cxn modelId="{F7705CF9-3688-4B33-83F3-3BDF1BE6F96F}" type="presParOf" srcId="{2C726941-794C-4094-B7A0-9F4A1969E638}" destId="{3DF5283E-5585-4498-9265-A88E9B5A2C39}" srcOrd="6" destOrd="0" presId="urn:microsoft.com/office/officeart/2005/8/layout/list1"/>
    <dgm:cxn modelId="{25772C45-0DD5-484F-A194-AABBFDCA1E75}" type="presParOf" srcId="{2C726941-794C-4094-B7A0-9F4A1969E638}" destId="{93E2EEB3-E248-40D1-817E-8E9FBB2AD304}" srcOrd="7" destOrd="0" presId="urn:microsoft.com/office/officeart/2005/8/layout/list1"/>
    <dgm:cxn modelId="{580DED32-5D1B-4BA4-9C82-8464752B9DE5}" type="presParOf" srcId="{2C726941-794C-4094-B7A0-9F4A1969E638}" destId="{69884AFB-7A70-493D-9F50-5A6108971A7F}" srcOrd="8" destOrd="0" presId="urn:microsoft.com/office/officeart/2005/8/layout/list1"/>
    <dgm:cxn modelId="{4AEF1341-09B1-47F9-BD3F-72A92D694234}" type="presParOf" srcId="{69884AFB-7A70-493D-9F50-5A6108971A7F}" destId="{2FC08A25-79E8-4F7F-9D50-70EF10DABFF4}" srcOrd="0" destOrd="0" presId="urn:microsoft.com/office/officeart/2005/8/layout/list1"/>
    <dgm:cxn modelId="{A7568648-6713-4B87-8721-0584E5BD5279}" type="presParOf" srcId="{69884AFB-7A70-493D-9F50-5A6108971A7F}" destId="{DDD7630B-1C83-4F78-94CB-59A9530FE4A2}" srcOrd="1" destOrd="0" presId="urn:microsoft.com/office/officeart/2005/8/layout/list1"/>
    <dgm:cxn modelId="{4C06E43B-205D-4B8B-BE86-711745DDF5C4}" type="presParOf" srcId="{2C726941-794C-4094-B7A0-9F4A1969E638}" destId="{51D26AC7-2EF3-43CC-8192-858C967D3176}" srcOrd="9" destOrd="0" presId="urn:microsoft.com/office/officeart/2005/8/layout/list1"/>
    <dgm:cxn modelId="{A081923B-7474-4EA9-91C4-2662E404BEFD}" type="presParOf" srcId="{2C726941-794C-4094-B7A0-9F4A1969E638}" destId="{F462BEE5-BFED-4F60-A5B9-69AE88F40D48}" srcOrd="10" destOrd="0" presId="urn:microsoft.com/office/officeart/2005/8/layout/list1"/>
    <dgm:cxn modelId="{F6A41A49-8DA9-4336-9055-B23223B9D37F}" type="presParOf" srcId="{2C726941-794C-4094-B7A0-9F4A1969E638}" destId="{E11DCF6E-3017-45B5-8C82-F6E60F21B935}" srcOrd="11" destOrd="0" presId="urn:microsoft.com/office/officeart/2005/8/layout/list1"/>
    <dgm:cxn modelId="{FE6CC0CB-D727-4553-BF5A-00C8517EF1B3}" type="presParOf" srcId="{2C726941-794C-4094-B7A0-9F4A1969E638}" destId="{6383DDC0-30AC-4054-B0E5-98757016779B}" srcOrd="12" destOrd="0" presId="urn:microsoft.com/office/officeart/2005/8/layout/list1"/>
    <dgm:cxn modelId="{22507477-D736-4B69-B9F9-485AE7A4BCD4}" type="presParOf" srcId="{6383DDC0-30AC-4054-B0E5-98757016779B}" destId="{53889009-C26B-4C4F-BF90-707A1C67D827}" srcOrd="0" destOrd="0" presId="urn:microsoft.com/office/officeart/2005/8/layout/list1"/>
    <dgm:cxn modelId="{06495F82-DF86-47AB-AD77-756E84D331F5}" type="presParOf" srcId="{6383DDC0-30AC-4054-B0E5-98757016779B}" destId="{F4341A60-4D60-4853-8A44-A1560612FF53}" srcOrd="1" destOrd="0" presId="urn:microsoft.com/office/officeart/2005/8/layout/list1"/>
    <dgm:cxn modelId="{050CD2CC-85A2-4CBF-B366-D1EF46EF7564}" type="presParOf" srcId="{2C726941-794C-4094-B7A0-9F4A1969E638}" destId="{E9E19FEE-43F7-468C-8FDE-28707B4C6CFE}" srcOrd="13" destOrd="0" presId="urn:microsoft.com/office/officeart/2005/8/layout/list1"/>
    <dgm:cxn modelId="{A6564C56-4CE0-4756-90E3-3019A9A1878A}" type="presParOf" srcId="{2C726941-794C-4094-B7A0-9F4A1969E638}" destId="{11BA1A25-D7E7-4934-ABBC-6D64C7C5DE4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2224E-F715-4F8A-91B2-88B5AA59939C}" type="doc">
      <dgm:prSet loTypeId="urn:diagrams.loki3.com/VaryingWidthList" loCatId="list" qsTypeId="urn:microsoft.com/office/officeart/2005/8/quickstyle/simple1" qsCatId="simple" csTypeId="urn:microsoft.com/office/officeart/2005/8/colors/accent1_2" csCatId="accent1" phldr="1"/>
      <dgm:spPr/>
    </dgm:pt>
    <dgm:pt modelId="{F7C3601B-C725-4F57-B4B8-7A9611A5D834}">
      <dgm:prSet phldrT="[Text]"/>
      <dgm:spPr>
        <a:solidFill>
          <a:srgbClr val="FFC000"/>
        </a:solidFill>
      </dgm:spPr>
      <dgm:t>
        <a:bodyPr/>
        <a:lstStyle/>
        <a:p>
          <a:r>
            <a:rPr lang="en-US" dirty="0" smtClean="0"/>
            <a:t>Market Maven</a:t>
          </a:r>
          <a:endParaRPr lang="en-US" dirty="0"/>
        </a:p>
      </dgm:t>
    </dgm:pt>
    <dgm:pt modelId="{E26A63E7-6F6C-48DB-A36B-8DEE73AAC7E9}" type="parTrans" cxnId="{D9FF5F55-C4BA-4DE7-8A97-E9E5F17F31F4}">
      <dgm:prSet/>
      <dgm:spPr/>
      <dgm:t>
        <a:bodyPr/>
        <a:lstStyle/>
        <a:p>
          <a:endParaRPr lang="en-US"/>
        </a:p>
      </dgm:t>
    </dgm:pt>
    <dgm:pt modelId="{0430B544-8F76-4AE8-B985-5C8AE52D929D}" type="sibTrans" cxnId="{D9FF5F55-C4BA-4DE7-8A97-E9E5F17F31F4}">
      <dgm:prSet/>
      <dgm:spPr/>
      <dgm:t>
        <a:bodyPr/>
        <a:lstStyle/>
        <a:p>
          <a:endParaRPr lang="en-US"/>
        </a:p>
      </dgm:t>
    </dgm:pt>
    <dgm:pt modelId="{9665540A-2DC1-4B67-8855-5FB564EA00D4}">
      <dgm:prSet phldrT="[Text]"/>
      <dgm:spPr>
        <a:solidFill>
          <a:srgbClr val="00B050"/>
        </a:solidFill>
      </dgm:spPr>
      <dgm:t>
        <a:bodyPr/>
        <a:lstStyle/>
        <a:p>
          <a:r>
            <a:rPr lang="en-US" dirty="0" smtClean="0"/>
            <a:t>Opinion Leaders</a:t>
          </a:r>
          <a:endParaRPr lang="en-US" dirty="0"/>
        </a:p>
      </dgm:t>
    </dgm:pt>
    <dgm:pt modelId="{80910611-23BA-4929-B429-318F2FB9C42D}" type="parTrans" cxnId="{3FDC6C21-A164-4659-96DB-8917F4ED40BE}">
      <dgm:prSet/>
      <dgm:spPr/>
      <dgm:t>
        <a:bodyPr/>
        <a:lstStyle/>
        <a:p>
          <a:endParaRPr lang="en-US"/>
        </a:p>
      </dgm:t>
    </dgm:pt>
    <dgm:pt modelId="{C0E598C1-C001-4561-9C1A-3B1329B6EF29}" type="sibTrans" cxnId="{3FDC6C21-A164-4659-96DB-8917F4ED40BE}">
      <dgm:prSet/>
      <dgm:spPr/>
      <dgm:t>
        <a:bodyPr/>
        <a:lstStyle/>
        <a:p>
          <a:endParaRPr lang="en-US"/>
        </a:p>
      </dgm:t>
    </dgm:pt>
    <dgm:pt modelId="{008C428F-86A6-4BB5-9DFD-A447F64EAFF6}">
      <dgm:prSet phldrT="[Text]"/>
      <dgm:spPr>
        <a:solidFill>
          <a:srgbClr val="CC2B45"/>
        </a:solidFill>
      </dgm:spPr>
      <dgm:t>
        <a:bodyPr/>
        <a:lstStyle/>
        <a:p>
          <a:r>
            <a:rPr lang="en-US" dirty="0" smtClean="0"/>
            <a:t>Surrogate Consumer</a:t>
          </a:r>
          <a:endParaRPr lang="en-US" dirty="0"/>
        </a:p>
      </dgm:t>
    </dgm:pt>
    <dgm:pt modelId="{4395650C-7CA8-489F-8B26-9EEFDB748F63}" type="parTrans" cxnId="{5C228518-5298-4157-B2FF-58BB1E0EBB81}">
      <dgm:prSet/>
      <dgm:spPr/>
      <dgm:t>
        <a:bodyPr/>
        <a:lstStyle/>
        <a:p>
          <a:endParaRPr lang="en-US"/>
        </a:p>
      </dgm:t>
    </dgm:pt>
    <dgm:pt modelId="{5517AD10-D671-43EA-AA4C-6EEF9F70B282}" type="sibTrans" cxnId="{5C228518-5298-4157-B2FF-58BB1E0EBB81}">
      <dgm:prSet/>
      <dgm:spPr/>
      <dgm:t>
        <a:bodyPr/>
        <a:lstStyle/>
        <a:p>
          <a:endParaRPr lang="en-US"/>
        </a:p>
      </dgm:t>
    </dgm:pt>
    <dgm:pt modelId="{D4A06CE8-6D59-4BB6-B48D-5EC094E5F181}" type="pres">
      <dgm:prSet presAssocID="{95D2224E-F715-4F8A-91B2-88B5AA59939C}" presName="Name0" presStyleCnt="0">
        <dgm:presLayoutVars>
          <dgm:resizeHandles/>
        </dgm:presLayoutVars>
      </dgm:prSet>
      <dgm:spPr/>
    </dgm:pt>
    <dgm:pt modelId="{50C00759-81B4-46D1-827B-9C94193FF3EC}" type="pres">
      <dgm:prSet presAssocID="{F7C3601B-C725-4F57-B4B8-7A9611A5D834}" presName="text" presStyleLbl="node1" presStyleIdx="0" presStyleCnt="3">
        <dgm:presLayoutVars>
          <dgm:bulletEnabled val="1"/>
        </dgm:presLayoutVars>
      </dgm:prSet>
      <dgm:spPr/>
      <dgm:t>
        <a:bodyPr/>
        <a:lstStyle/>
        <a:p>
          <a:endParaRPr lang="en-CA"/>
        </a:p>
      </dgm:t>
    </dgm:pt>
    <dgm:pt modelId="{E5C85E2C-F7AF-41B9-B15F-C125011FC47A}" type="pres">
      <dgm:prSet presAssocID="{0430B544-8F76-4AE8-B985-5C8AE52D929D}" presName="space" presStyleCnt="0"/>
      <dgm:spPr/>
    </dgm:pt>
    <dgm:pt modelId="{1B6DADEE-D9BE-46B9-A0FC-BCC30E9EE105}" type="pres">
      <dgm:prSet presAssocID="{9665540A-2DC1-4B67-8855-5FB564EA00D4}" presName="text" presStyleLbl="node1" presStyleIdx="1" presStyleCnt="3">
        <dgm:presLayoutVars>
          <dgm:bulletEnabled val="1"/>
        </dgm:presLayoutVars>
      </dgm:prSet>
      <dgm:spPr/>
      <dgm:t>
        <a:bodyPr/>
        <a:lstStyle/>
        <a:p>
          <a:endParaRPr lang="en-CA"/>
        </a:p>
      </dgm:t>
    </dgm:pt>
    <dgm:pt modelId="{F9BC49EA-57BA-4D54-A22E-E46494429FB9}" type="pres">
      <dgm:prSet presAssocID="{C0E598C1-C001-4561-9C1A-3B1329B6EF29}" presName="space" presStyleCnt="0"/>
      <dgm:spPr/>
    </dgm:pt>
    <dgm:pt modelId="{718CC06C-9236-47D8-938E-4AB6310EA941}" type="pres">
      <dgm:prSet presAssocID="{008C428F-86A6-4BB5-9DFD-A447F64EAFF6}" presName="text" presStyleLbl="node1" presStyleIdx="2" presStyleCnt="3">
        <dgm:presLayoutVars>
          <dgm:bulletEnabled val="1"/>
        </dgm:presLayoutVars>
      </dgm:prSet>
      <dgm:spPr/>
      <dgm:t>
        <a:bodyPr/>
        <a:lstStyle/>
        <a:p>
          <a:endParaRPr lang="en-US"/>
        </a:p>
      </dgm:t>
    </dgm:pt>
  </dgm:ptLst>
  <dgm:cxnLst>
    <dgm:cxn modelId="{D9FF5F55-C4BA-4DE7-8A97-E9E5F17F31F4}" srcId="{95D2224E-F715-4F8A-91B2-88B5AA59939C}" destId="{F7C3601B-C725-4F57-B4B8-7A9611A5D834}" srcOrd="0" destOrd="0" parTransId="{E26A63E7-6F6C-48DB-A36B-8DEE73AAC7E9}" sibTransId="{0430B544-8F76-4AE8-B985-5C8AE52D929D}"/>
    <dgm:cxn modelId="{40448D87-DAD9-4A33-8D36-7E75ABEC0156}" type="presOf" srcId="{008C428F-86A6-4BB5-9DFD-A447F64EAFF6}" destId="{718CC06C-9236-47D8-938E-4AB6310EA941}" srcOrd="0" destOrd="0" presId="urn:diagrams.loki3.com/VaryingWidthList"/>
    <dgm:cxn modelId="{0C84D7BF-3EE9-4F06-8809-CF7A8BEE1E22}" type="presOf" srcId="{F7C3601B-C725-4F57-B4B8-7A9611A5D834}" destId="{50C00759-81B4-46D1-827B-9C94193FF3EC}" srcOrd="0" destOrd="0" presId="urn:diagrams.loki3.com/VaryingWidthList"/>
    <dgm:cxn modelId="{3FDC6C21-A164-4659-96DB-8917F4ED40BE}" srcId="{95D2224E-F715-4F8A-91B2-88B5AA59939C}" destId="{9665540A-2DC1-4B67-8855-5FB564EA00D4}" srcOrd="1" destOrd="0" parTransId="{80910611-23BA-4929-B429-318F2FB9C42D}" sibTransId="{C0E598C1-C001-4561-9C1A-3B1329B6EF29}"/>
    <dgm:cxn modelId="{5C228518-5298-4157-B2FF-58BB1E0EBB81}" srcId="{95D2224E-F715-4F8A-91B2-88B5AA59939C}" destId="{008C428F-86A6-4BB5-9DFD-A447F64EAFF6}" srcOrd="2" destOrd="0" parTransId="{4395650C-7CA8-489F-8B26-9EEFDB748F63}" sibTransId="{5517AD10-D671-43EA-AA4C-6EEF9F70B282}"/>
    <dgm:cxn modelId="{B9491EF2-723D-4FD5-B9DE-678AF62B70E9}" type="presOf" srcId="{9665540A-2DC1-4B67-8855-5FB564EA00D4}" destId="{1B6DADEE-D9BE-46B9-A0FC-BCC30E9EE105}" srcOrd="0" destOrd="0" presId="urn:diagrams.loki3.com/VaryingWidthList"/>
    <dgm:cxn modelId="{B6BC103B-AC46-469F-9D57-150C73FCFB8D}" type="presOf" srcId="{95D2224E-F715-4F8A-91B2-88B5AA59939C}" destId="{D4A06CE8-6D59-4BB6-B48D-5EC094E5F181}" srcOrd="0" destOrd="0" presId="urn:diagrams.loki3.com/VaryingWidthList"/>
    <dgm:cxn modelId="{E7EB73B3-234E-4AA9-A3F6-D29C6FDBF2C0}" type="presParOf" srcId="{D4A06CE8-6D59-4BB6-B48D-5EC094E5F181}" destId="{50C00759-81B4-46D1-827B-9C94193FF3EC}" srcOrd="0" destOrd="0" presId="urn:diagrams.loki3.com/VaryingWidthList"/>
    <dgm:cxn modelId="{82C17689-3160-4618-905E-9513FB32B47D}" type="presParOf" srcId="{D4A06CE8-6D59-4BB6-B48D-5EC094E5F181}" destId="{E5C85E2C-F7AF-41B9-B15F-C125011FC47A}" srcOrd="1" destOrd="0" presId="urn:diagrams.loki3.com/VaryingWidthList"/>
    <dgm:cxn modelId="{46303B4A-D203-4B24-900B-202A5A4D2313}" type="presParOf" srcId="{D4A06CE8-6D59-4BB6-B48D-5EC094E5F181}" destId="{1B6DADEE-D9BE-46B9-A0FC-BCC30E9EE105}" srcOrd="2" destOrd="0" presId="urn:diagrams.loki3.com/VaryingWidthList"/>
    <dgm:cxn modelId="{64F7A79B-FD2D-41D0-AD90-B789DE99B263}" type="presParOf" srcId="{D4A06CE8-6D59-4BB6-B48D-5EC094E5F181}" destId="{F9BC49EA-57BA-4D54-A22E-E46494429FB9}" srcOrd="3" destOrd="0" presId="urn:diagrams.loki3.com/VaryingWidthList"/>
    <dgm:cxn modelId="{B08AD664-D77F-4B7C-B808-C6FBF7C64C10}" type="presParOf" srcId="{D4A06CE8-6D59-4BB6-B48D-5EC094E5F181}" destId="{718CC06C-9236-47D8-938E-4AB6310EA941}"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0755A-9562-4C28-A467-370DA8C885A2}">
      <dsp:nvSpPr>
        <dsp:cNvPr id="0" name=""/>
        <dsp:cNvSpPr/>
      </dsp:nvSpPr>
      <dsp:spPr>
        <a:xfrm rot="10800000">
          <a:off x="1498628" y="0"/>
          <a:ext cx="5502243" cy="1093564"/>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232"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Primary and Secondary (Brand community)</a:t>
          </a:r>
          <a:endParaRPr lang="en-US" sz="3200" kern="1200" dirty="0"/>
        </a:p>
      </dsp:txBody>
      <dsp:txXfrm rot="10800000">
        <a:off x="1772019" y="0"/>
        <a:ext cx="5228852" cy="1093564"/>
      </dsp:txXfrm>
    </dsp:sp>
    <dsp:sp modelId="{D71B7BA9-9BF9-4F7F-B79A-EFCE19946CA6}">
      <dsp:nvSpPr>
        <dsp:cNvPr id="0" name=""/>
        <dsp:cNvSpPr/>
      </dsp:nvSpPr>
      <dsp:spPr>
        <a:xfrm>
          <a:off x="1112512" y="1716"/>
          <a:ext cx="1093564" cy="1093564"/>
        </a:xfrm>
        <a:prstGeom prst="ellipse">
          <a:avLst/>
        </a:prstGeom>
        <a:solidFill>
          <a:srgbClr val="FFCF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49ED26-143E-4C07-99A8-8A547730FE73}">
      <dsp:nvSpPr>
        <dsp:cNvPr id="0" name=""/>
        <dsp:cNvSpPr/>
      </dsp:nvSpPr>
      <dsp:spPr>
        <a:xfrm rot="10800000">
          <a:off x="1659294" y="1421717"/>
          <a:ext cx="5502243" cy="1093564"/>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232"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Formal and Informal</a:t>
          </a:r>
          <a:endParaRPr lang="en-US" sz="3200" kern="1200" dirty="0"/>
        </a:p>
      </dsp:txBody>
      <dsp:txXfrm rot="10800000">
        <a:off x="1932685" y="1421717"/>
        <a:ext cx="5228852" cy="1093564"/>
      </dsp:txXfrm>
    </dsp:sp>
    <dsp:sp modelId="{0DEE1378-E7F5-4DDA-B989-3976B30467CC}">
      <dsp:nvSpPr>
        <dsp:cNvPr id="0" name=""/>
        <dsp:cNvSpPr/>
      </dsp:nvSpPr>
      <dsp:spPr>
        <a:xfrm>
          <a:off x="1112512" y="1421717"/>
          <a:ext cx="1093564" cy="1093564"/>
        </a:xfrm>
        <a:prstGeom prst="ellipse">
          <a:avLst/>
        </a:prstGeom>
        <a:solidFill>
          <a:srgbClr val="FFCF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54C024-D120-4798-AA76-267FDB398D2D}">
      <dsp:nvSpPr>
        <dsp:cNvPr id="0" name=""/>
        <dsp:cNvSpPr/>
      </dsp:nvSpPr>
      <dsp:spPr>
        <a:xfrm rot="10800000">
          <a:off x="1659294" y="2841719"/>
          <a:ext cx="5502243" cy="1093564"/>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232"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Aspirational and Dissociative</a:t>
          </a:r>
          <a:endParaRPr lang="en-US" sz="3200" kern="1200" dirty="0"/>
        </a:p>
      </dsp:txBody>
      <dsp:txXfrm rot="10800000">
        <a:off x="1932685" y="2841719"/>
        <a:ext cx="5228852" cy="1093564"/>
      </dsp:txXfrm>
    </dsp:sp>
    <dsp:sp modelId="{03550C7C-1951-4AAF-BF31-32EA5B039D9A}">
      <dsp:nvSpPr>
        <dsp:cNvPr id="0" name=""/>
        <dsp:cNvSpPr/>
      </dsp:nvSpPr>
      <dsp:spPr>
        <a:xfrm>
          <a:off x="1112512" y="2841719"/>
          <a:ext cx="1093564" cy="1093564"/>
        </a:xfrm>
        <a:prstGeom prst="ellipse">
          <a:avLst/>
        </a:prstGeom>
        <a:solidFill>
          <a:srgbClr val="FFCF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DCFD9-0008-4B86-B02C-314C91D1A17A}">
      <dsp:nvSpPr>
        <dsp:cNvPr id="0" name=""/>
        <dsp:cNvSpPr/>
      </dsp:nvSpPr>
      <dsp:spPr>
        <a:xfrm>
          <a:off x="0" y="432039"/>
          <a:ext cx="64770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00DAD-5EC6-4BC3-ADE1-D7124508C607}">
      <dsp:nvSpPr>
        <dsp:cNvPr id="0" name=""/>
        <dsp:cNvSpPr/>
      </dsp:nvSpPr>
      <dsp:spPr>
        <a:xfrm>
          <a:off x="323850" y="48279"/>
          <a:ext cx="4533900" cy="767520"/>
        </a:xfrm>
        <a:prstGeom prst="roundRect">
          <a:avLst/>
        </a:prstGeom>
        <a:solidFill>
          <a:srgbClr val="DE24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1155700">
            <a:lnSpc>
              <a:spcPct val="90000"/>
            </a:lnSpc>
            <a:spcBef>
              <a:spcPct val="0"/>
            </a:spcBef>
            <a:spcAft>
              <a:spcPct val="35000"/>
            </a:spcAft>
          </a:pPr>
          <a:r>
            <a:rPr lang="en-US" sz="2600" kern="1200" dirty="0" smtClean="0">
              <a:latin typeface="Arial" charset="0"/>
              <a:ea typeface="ヒラギノ角ゴ Pro W3" charset="0"/>
              <a:cs typeface="ヒラギノ角ゴ Pro W3" charset="0"/>
            </a:rPr>
            <a:t>Susceptibility to interpersonal influences</a:t>
          </a:r>
          <a:endParaRPr lang="en-US" sz="2600" kern="1200" dirty="0">
            <a:latin typeface="Arial" charset="0"/>
            <a:ea typeface="ヒラギノ角ゴ Pro W3" charset="0"/>
            <a:cs typeface="ヒラギノ角ゴ Pro W3" charset="0"/>
          </a:endParaRPr>
        </a:p>
      </dsp:txBody>
      <dsp:txXfrm>
        <a:off x="361317" y="85746"/>
        <a:ext cx="4458966" cy="692586"/>
      </dsp:txXfrm>
    </dsp:sp>
    <dsp:sp modelId="{3DF5283E-5585-4498-9265-A88E9B5A2C39}">
      <dsp:nvSpPr>
        <dsp:cNvPr id="0" name=""/>
        <dsp:cNvSpPr/>
      </dsp:nvSpPr>
      <dsp:spPr>
        <a:xfrm>
          <a:off x="0" y="1611399"/>
          <a:ext cx="64770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0BF8F-1FF0-4C2E-B9F4-10880132D671}">
      <dsp:nvSpPr>
        <dsp:cNvPr id="0" name=""/>
        <dsp:cNvSpPr/>
      </dsp:nvSpPr>
      <dsp:spPr>
        <a:xfrm>
          <a:off x="323850" y="1227639"/>
          <a:ext cx="4533900" cy="767520"/>
        </a:xfrm>
        <a:prstGeom prst="roundRect">
          <a:avLst/>
        </a:prstGeom>
        <a:solidFill>
          <a:srgbClr val="FE7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1155700">
            <a:lnSpc>
              <a:spcPct val="90000"/>
            </a:lnSpc>
            <a:spcBef>
              <a:spcPct val="0"/>
            </a:spcBef>
            <a:spcAft>
              <a:spcPct val="35000"/>
            </a:spcAft>
          </a:pPr>
          <a:r>
            <a:rPr lang="en-US" sz="2600" kern="1200" dirty="0" smtClean="0">
              <a:latin typeface="Arial" charset="0"/>
              <a:ea typeface="ヒラギノ角ゴ Pro W3" charset="0"/>
              <a:cs typeface="ヒラギノ角ゴ Pro W3" charset="0"/>
            </a:rPr>
            <a:t>Attention to social comparison information</a:t>
          </a:r>
          <a:endParaRPr lang="en-US" sz="2600" kern="1200" dirty="0">
            <a:latin typeface="Arial" charset="0"/>
            <a:ea typeface="ヒラギノ角ゴ Pro W3" charset="0"/>
            <a:cs typeface="ヒラギノ角ゴ Pro W3" charset="0"/>
          </a:endParaRPr>
        </a:p>
      </dsp:txBody>
      <dsp:txXfrm>
        <a:off x="361317" y="1265106"/>
        <a:ext cx="4458966" cy="692586"/>
      </dsp:txXfrm>
    </dsp:sp>
    <dsp:sp modelId="{F462BEE5-BFED-4F60-A5B9-69AE88F40D48}">
      <dsp:nvSpPr>
        <dsp:cNvPr id="0" name=""/>
        <dsp:cNvSpPr/>
      </dsp:nvSpPr>
      <dsp:spPr>
        <a:xfrm>
          <a:off x="0" y="2790760"/>
          <a:ext cx="64770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D7630B-1C83-4F78-94CB-59A9530FE4A2}">
      <dsp:nvSpPr>
        <dsp:cNvPr id="0" name=""/>
        <dsp:cNvSpPr/>
      </dsp:nvSpPr>
      <dsp:spPr>
        <a:xfrm>
          <a:off x="323850" y="2407000"/>
          <a:ext cx="4533900" cy="76752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1155700">
            <a:lnSpc>
              <a:spcPct val="90000"/>
            </a:lnSpc>
            <a:spcBef>
              <a:spcPct val="0"/>
            </a:spcBef>
            <a:spcAft>
              <a:spcPct val="35000"/>
            </a:spcAft>
          </a:pPr>
          <a:r>
            <a:rPr lang="en-US" sz="2600" kern="1200" dirty="0" smtClean="0">
              <a:latin typeface="Arial" charset="0"/>
              <a:ea typeface="ヒラギノ角ゴ Pro W3" charset="0"/>
              <a:cs typeface="ヒラギノ角ゴ Pro W3" charset="0"/>
            </a:rPr>
            <a:t>Separateness - connectedness</a:t>
          </a:r>
          <a:endParaRPr lang="en-US" sz="2600" kern="1200" dirty="0">
            <a:latin typeface="Arial" charset="0"/>
            <a:ea typeface="ヒラギノ角ゴ Pro W3" charset="0"/>
            <a:cs typeface="ヒラギノ角ゴ Pro W3" charset="0"/>
          </a:endParaRPr>
        </a:p>
      </dsp:txBody>
      <dsp:txXfrm>
        <a:off x="361317" y="2444467"/>
        <a:ext cx="4458966" cy="692586"/>
      </dsp:txXfrm>
    </dsp:sp>
    <dsp:sp modelId="{11BA1A25-D7E7-4934-ABBC-6D64C7C5DE4B}">
      <dsp:nvSpPr>
        <dsp:cNvPr id="0" name=""/>
        <dsp:cNvSpPr/>
      </dsp:nvSpPr>
      <dsp:spPr>
        <a:xfrm>
          <a:off x="0" y="3970120"/>
          <a:ext cx="64770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341A60-4D60-4853-8A44-A1560612FF53}">
      <dsp:nvSpPr>
        <dsp:cNvPr id="0" name=""/>
        <dsp:cNvSpPr/>
      </dsp:nvSpPr>
      <dsp:spPr>
        <a:xfrm>
          <a:off x="323850" y="3586360"/>
          <a:ext cx="4533900" cy="76752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1155700">
            <a:lnSpc>
              <a:spcPct val="90000"/>
            </a:lnSpc>
            <a:spcBef>
              <a:spcPct val="0"/>
            </a:spcBef>
            <a:spcAft>
              <a:spcPct val="35000"/>
            </a:spcAft>
          </a:pPr>
          <a:r>
            <a:rPr lang="en-US" sz="2600" kern="1200" dirty="0" smtClean="0">
              <a:latin typeface="Arial" charset="0"/>
              <a:ea typeface="ヒラギノ角ゴ Pro W3" charset="0"/>
              <a:cs typeface="ヒラギノ角ゴ Pro W3" charset="0"/>
            </a:rPr>
            <a:t>Social influence and embarrassment</a:t>
          </a:r>
          <a:endParaRPr lang="en-US" sz="2600" kern="1200" dirty="0">
            <a:latin typeface="Arial" charset="0"/>
            <a:ea typeface="ヒラギノ角ゴ Pro W3" charset="0"/>
            <a:cs typeface="ヒラギノ角ゴ Pro W3" charset="0"/>
          </a:endParaRPr>
        </a:p>
      </dsp:txBody>
      <dsp:txXfrm>
        <a:off x="361317" y="3623827"/>
        <a:ext cx="445896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00759-81B4-46D1-827B-9C94193FF3EC}">
      <dsp:nvSpPr>
        <dsp:cNvPr id="0" name=""/>
        <dsp:cNvSpPr/>
      </dsp:nvSpPr>
      <dsp:spPr>
        <a:xfrm>
          <a:off x="339900" y="1984"/>
          <a:ext cx="1530000" cy="130968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US" sz="3400" kern="1200" dirty="0" smtClean="0"/>
            <a:t>Market Maven</a:t>
          </a:r>
          <a:endParaRPr lang="en-US" sz="3400" kern="1200" dirty="0"/>
        </a:p>
      </dsp:txBody>
      <dsp:txXfrm>
        <a:off x="339900" y="1984"/>
        <a:ext cx="1530000" cy="1309687"/>
      </dsp:txXfrm>
    </dsp:sp>
    <dsp:sp modelId="{1B6DADEE-D9BE-46B9-A0FC-BCC30E9EE105}">
      <dsp:nvSpPr>
        <dsp:cNvPr id="0" name=""/>
        <dsp:cNvSpPr/>
      </dsp:nvSpPr>
      <dsp:spPr>
        <a:xfrm>
          <a:off x="227400" y="1377156"/>
          <a:ext cx="1755000" cy="1309687"/>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US" sz="3400" kern="1200" dirty="0" smtClean="0"/>
            <a:t>Opinion Leaders</a:t>
          </a:r>
          <a:endParaRPr lang="en-US" sz="3400" kern="1200" dirty="0"/>
        </a:p>
      </dsp:txBody>
      <dsp:txXfrm>
        <a:off x="227400" y="1377156"/>
        <a:ext cx="1755000" cy="1309687"/>
      </dsp:txXfrm>
    </dsp:sp>
    <dsp:sp modelId="{718CC06C-9236-47D8-938E-4AB6310EA941}">
      <dsp:nvSpPr>
        <dsp:cNvPr id="0" name=""/>
        <dsp:cNvSpPr/>
      </dsp:nvSpPr>
      <dsp:spPr>
        <a:xfrm>
          <a:off x="2399" y="2752328"/>
          <a:ext cx="2205000" cy="1309687"/>
        </a:xfrm>
        <a:prstGeom prst="rect">
          <a:avLst/>
        </a:prstGeom>
        <a:solidFill>
          <a:srgbClr val="CC2B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US" sz="3400" kern="1200" dirty="0" smtClean="0"/>
            <a:t>Surrogate Consumer</a:t>
          </a:r>
          <a:endParaRPr lang="en-US" sz="3400" kern="1200" dirty="0"/>
        </a:p>
      </dsp:txBody>
      <dsp:txXfrm>
        <a:off x="2399" y="2752328"/>
        <a:ext cx="2205000" cy="1309687"/>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128"/>
                <a:cs typeface="+mn-cs"/>
              </a:defRPr>
            </a:lvl1pPr>
          </a:lstStyle>
          <a:p>
            <a:pPr>
              <a:defRPr/>
            </a:pPr>
            <a:endParaRPr lang="en-IN"/>
          </a:p>
        </p:txBody>
      </p:sp>
      <p:sp>
        <p:nvSpPr>
          <p:cNvPr id="72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E664AB8C-4B27-4B83-94A7-8D48DDD156DB}" type="datetime1">
              <a:rPr lang="en-US"/>
              <a:pPr>
                <a:defRPr/>
              </a:pPr>
              <a:t>10/27/2017</a:t>
            </a:fld>
            <a:endParaRPr lang="en-US" dirty="0"/>
          </a:p>
        </p:txBody>
      </p:sp>
      <p:sp>
        <p:nvSpPr>
          <p:cNvPr id="72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128"/>
                <a:cs typeface="+mn-cs"/>
              </a:defRPr>
            </a:lvl1pPr>
          </a:lstStyle>
          <a:p>
            <a:pPr>
              <a:defRPr/>
            </a:pPr>
            <a:r>
              <a:rPr lang="en-US" dirty="0" smtClean="0"/>
              <a:t>Copyright © 2017 by Nelson Education Ltd.  </a:t>
            </a:r>
            <a:endParaRPr lang="en-IN"/>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9098F4E-A771-43B3-A7AB-7444B5E348EB}" type="slidenum">
              <a:rPr lang="en-US"/>
              <a:pPr>
                <a:defRPr/>
              </a:pPr>
              <a:t>‹#›</a:t>
            </a:fld>
            <a:endParaRPr lang="en-US" dirty="0"/>
          </a:p>
        </p:txBody>
      </p:sp>
    </p:spTree>
    <p:extLst>
      <p:ext uri="{BB962C8B-B14F-4D97-AF65-F5344CB8AC3E}">
        <p14:creationId xmlns:p14="http://schemas.microsoft.com/office/powerpoint/2010/main" val="5310301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3429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r>
              <a:rPr lang="en-US" dirty="0" smtClean="0"/>
              <a:t>Copyright © 2017 by Nelson Education Ltd.  </a:t>
            </a: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69F1FAF-9D83-4F94-BB1E-61C9E0B965BF}" type="slidenum">
              <a:rPr lang="en-US"/>
              <a:pPr>
                <a:defRPr/>
              </a:pPr>
              <a:t>‹#›</a:t>
            </a:fld>
            <a:endParaRPr lang="en-US" dirty="0"/>
          </a:p>
        </p:txBody>
      </p:sp>
    </p:spTree>
    <p:extLst>
      <p:ext uri="{BB962C8B-B14F-4D97-AF65-F5344CB8AC3E}">
        <p14:creationId xmlns:p14="http://schemas.microsoft.com/office/powerpoint/2010/main" val="115178458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pitchFamily="-84" charset="-128"/>
            </a:endParaRPr>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A922F445-E811-468E-84B2-626EA9A79CE7}" type="slidenum">
              <a:rPr lang="en-US" altLang="en-US" sz="1200"/>
              <a:pPr/>
              <a:t>1</a:t>
            </a:fld>
            <a:endParaRPr lang="en-US" altLang="en-US" sz="1200" dirty="0"/>
          </a:p>
        </p:txBody>
      </p:sp>
    </p:spTree>
    <p:extLst>
      <p:ext uri="{BB962C8B-B14F-4D97-AF65-F5344CB8AC3E}">
        <p14:creationId xmlns:p14="http://schemas.microsoft.com/office/powerpoint/2010/main" val="277065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4"/>
          <p:cNvSpPr>
            <a:spLocks noGrp="1"/>
          </p:cNvSpPr>
          <p:nvPr>
            <p:ph type="sldNum" sz="quarter" idx="11"/>
          </p:nvPr>
        </p:nvSpPr>
        <p:spPr/>
        <p:txBody>
          <a:bodyPr/>
          <a:lstStyle/>
          <a:p>
            <a:pPr>
              <a:defRPr/>
            </a:pPr>
            <a:fld id="{B69F1FAF-9D83-4F94-BB1E-61C9E0B965BF}" type="slidenum">
              <a:rPr lang="en-US" smtClean="0"/>
              <a:pPr>
                <a:defRPr/>
              </a:pPr>
              <a:t>10</a:t>
            </a:fld>
            <a:endParaRPr lang="en-US" dirty="0"/>
          </a:p>
        </p:txBody>
      </p:sp>
    </p:spTree>
    <p:extLst>
      <p:ext uri="{BB962C8B-B14F-4D97-AF65-F5344CB8AC3E}">
        <p14:creationId xmlns:p14="http://schemas.microsoft.com/office/powerpoint/2010/main" val="15458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4"/>
          <p:cNvSpPr>
            <a:spLocks noGrp="1"/>
          </p:cNvSpPr>
          <p:nvPr>
            <p:ph type="sldNum" sz="quarter" idx="11"/>
          </p:nvPr>
        </p:nvSpPr>
        <p:spPr/>
        <p:txBody>
          <a:bodyPr/>
          <a:lstStyle/>
          <a:p>
            <a:pPr>
              <a:defRPr/>
            </a:pPr>
            <a:fld id="{B69F1FAF-9D83-4F94-BB1E-61C9E0B965BF}" type="slidenum">
              <a:rPr lang="en-US" smtClean="0"/>
              <a:pPr>
                <a:defRPr/>
              </a:pPr>
              <a:t>11</a:t>
            </a:fld>
            <a:endParaRPr lang="en-US" dirty="0"/>
          </a:p>
        </p:txBody>
      </p:sp>
    </p:spTree>
    <p:extLst>
      <p:ext uri="{BB962C8B-B14F-4D97-AF65-F5344CB8AC3E}">
        <p14:creationId xmlns:p14="http://schemas.microsoft.com/office/powerpoint/2010/main" val="1975014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pitchFamily="-84" charset="-128"/>
              </a:rPr>
              <a:t>Encourage discussion about the influence of WOM. Ask students for examples of companies encouraging WOM; for example, Amazon urges readers to review books on its website, while other companies reward consumers for referring their friends.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1E7F07CF-BCCC-41B1-A382-3A5D6660E600}" type="slidenum">
              <a:rPr lang="en-US" altLang="en-US" sz="1200"/>
              <a:pPr/>
              <a:t>12</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2320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ヒラギノ角ゴ Pro W3" pitchFamily="1" charset="-128"/>
                <a:cs typeface="ヒラギノ角ゴ Pro W3" charset="-128"/>
              </a:rPr>
              <a:t>Many companies actively encourage WOM by including discussion boards on their own websites, which allows them to assist in the development and</a:t>
            </a:r>
            <a:r>
              <a:rPr lang="en-US" sz="1200" b="0" i="0" u="none" strike="noStrike" kern="1200" dirty="0" smtClean="0">
                <a:solidFill>
                  <a:schemeClr val="tx1"/>
                </a:solidFill>
                <a:latin typeface="Arial" charset="0"/>
                <a:ea typeface="ヒラギノ角ゴ Pro W3" pitchFamily="1" charset="-128"/>
                <a:cs typeface="ヒラギノ角ゴ Pro W3" charset="-128"/>
              </a:rPr>
              <a:t> </a:t>
            </a:r>
            <a:r>
              <a:rPr lang="en-US" sz="1200" b="0" i="0" u="none" strike="noStrike" kern="1200" baseline="0" dirty="0" smtClean="0">
                <a:solidFill>
                  <a:schemeClr val="tx1"/>
                </a:solidFill>
                <a:latin typeface="Arial" charset="0"/>
                <a:ea typeface="ヒラギノ角ゴ Pro W3" pitchFamily="1" charset="-128"/>
                <a:cs typeface="ヒラギノ角ゴ Pro W3" charset="-128"/>
              </a:rPr>
              <a:t>maintenance of brand communities. They may also hire their customers to blog about their products.</a:t>
            </a:r>
          </a:p>
          <a:p>
            <a:r>
              <a:rPr lang="en-US" sz="1200" b="0" i="0" u="none" strike="noStrike" kern="1200" baseline="0" dirty="0" smtClean="0">
                <a:solidFill>
                  <a:schemeClr val="tx1"/>
                </a:solidFill>
                <a:latin typeface="Arial" charset="0"/>
                <a:ea typeface="ヒラギノ角ゴ Pro W3" pitchFamily="1" charset="-128"/>
                <a:cs typeface="ヒラギノ角ゴ Pro W3" charset="-128"/>
              </a:rPr>
              <a:t>Marketers need to be mindful of the spread of negative WOM in the online world: negative WOM can be so influential, it is important for companies</a:t>
            </a:r>
            <a:r>
              <a:rPr lang="en-US" sz="1200" b="0" i="0" u="none" strike="noStrike" kern="1200" dirty="0" smtClean="0">
                <a:solidFill>
                  <a:schemeClr val="tx1"/>
                </a:solidFill>
                <a:latin typeface="Arial" charset="0"/>
                <a:ea typeface="ヒラギノ角ゴ Pro W3" pitchFamily="1" charset="-128"/>
                <a:cs typeface="ヒラギノ角ゴ Pro W3" charset="-128"/>
              </a:rPr>
              <a:t> </a:t>
            </a:r>
            <a:r>
              <a:rPr lang="en-US" sz="1200" b="0" i="0" u="none" strike="noStrike" kern="1200" baseline="0" dirty="0" smtClean="0">
                <a:solidFill>
                  <a:schemeClr val="tx1"/>
                </a:solidFill>
                <a:latin typeface="Arial" charset="0"/>
                <a:ea typeface="ヒラギノ角ゴ Pro W3" pitchFamily="1" charset="-128"/>
                <a:cs typeface="ヒラギノ角ゴ Pro W3" charset="-128"/>
              </a:rPr>
              <a:t>to monitor the content that is posted on various websites.</a:t>
            </a:r>
          </a:p>
          <a:p>
            <a:endParaRPr lang="en-US" sz="1200" b="0" i="0" u="none" strike="noStrike" kern="1200" baseline="0" dirty="0" smtClean="0">
              <a:solidFill>
                <a:schemeClr val="tx1"/>
              </a:solidFill>
              <a:latin typeface="Arial" charset="0"/>
              <a:ea typeface="ヒラギノ角ゴ Pro W3" pitchFamily="1" charset="-128"/>
              <a:cs typeface="ヒラギノ角ゴ Pro W3" charset="-128"/>
            </a:endParaRPr>
          </a:p>
          <a:p>
            <a:endParaRPr lang="en-US" altLang="en-US" dirty="0" smtClean="0">
              <a:latin typeface="Arial" pitchFamily="34" charset="0"/>
              <a:ea typeface="ヒラギノ角ゴ Pro W3" pitchFamily="-84" charset="-128"/>
            </a:endParaRPr>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A922F445-E811-468E-84B2-626EA9A79CE7}" type="slidenum">
              <a:rPr lang="en-US" altLang="en-US" sz="1200"/>
              <a:pPr/>
              <a:t>13</a:t>
            </a:fld>
            <a:endParaRPr lang="en-US" altLang="en-US" sz="1200" dirty="0"/>
          </a:p>
        </p:txBody>
      </p:sp>
    </p:spTree>
    <p:extLst>
      <p:ext uri="{BB962C8B-B14F-4D97-AF65-F5344CB8AC3E}">
        <p14:creationId xmlns:p14="http://schemas.microsoft.com/office/powerpoint/2010/main" val="1856379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pitchFamily="-84" charset="-128"/>
              </a:rPr>
              <a:t>Examine an example of a recent viral phenomenon like KONY 2012. Ask students to assess what made it so successful.</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2D0BDEEE-FEF3-4799-A987-CA63BCCB2ECA}" type="slidenum">
              <a:rPr lang="en-US" altLang="en-US" sz="1200"/>
              <a:pPr/>
              <a:t>14</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3757811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pitchFamily="-84" charset="-128"/>
              </a:rPr>
              <a:t>How do students feel about paid employees posing as consumers to create buzz (online or off)?</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E7B68531-5154-4B77-A124-A71ED5FF830D}" type="slidenum">
              <a:rPr lang="en-US" altLang="en-US" sz="1200"/>
              <a:pPr/>
              <a:t>15</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333219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b="1" dirty="0" smtClean="0">
                <a:latin typeface="Arial" charset="0"/>
                <a:ea typeface="ヒラギノ角ゴ Pro W3" charset="0"/>
                <a:cs typeface="ヒラギノ角ゴ Pro W3" charset="0"/>
              </a:rPr>
              <a:t>Market maven: </a:t>
            </a:r>
            <a:r>
              <a:rPr lang="en-US" dirty="0" smtClean="0">
                <a:ea typeface="ヒラギノ角ゴ Pro W3" charset="0"/>
                <a:cs typeface="ヒラギノ角ゴ Pro W3" charset="0"/>
              </a:rPr>
              <a:t>a</a:t>
            </a:r>
            <a:r>
              <a:rPr lang="en-US" sz="1200" dirty="0" smtClean="0">
                <a:latin typeface="Arial" charset="0"/>
                <a:ea typeface="ヒラギノ角ゴ Pro W3" charset="0"/>
                <a:cs typeface="ヒラギノ角ゴ Pro W3" charset="0"/>
              </a:rPr>
              <a:t> consumer who spreads information about all types of products and services</a:t>
            </a:r>
          </a:p>
          <a:p>
            <a:pPr>
              <a:defRPr/>
            </a:pPr>
            <a:r>
              <a:rPr lang="en-US" sz="1200" b="1" dirty="0" smtClean="0">
                <a:latin typeface="Arial" charset="0"/>
                <a:ea typeface="ヒラギノ角ゴ Pro W3" charset="0"/>
                <a:cs typeface="ヒラギノ角ゴ Pro W3" charset="0"/>
              </a:rPr>
              <a:t>Opinion leaders: </a:t>
            </a:r>
            <a:r>
              <a:rPr lang="en-US" dirty="0" smtClean="0">
                <a:ea typeface="ヒラギノ角ゴ Pro W3" charset="0"/>
                <a:cs typeface="ヒラギノ角ゴ Pro W3" charset="0"/>
              </a:rPr>
              <a:t>c</a:t>
            </a:r>
            <a:r>
              <a:rPr lang="en-US" sz="1200" dirty="0" smtClean="0">
                <a:latin typeface="Arial" charset="0"/>
                <a:ea typeface="ヒラギノ角ゴ Pro W3" charset="0"/>
                <a:cs typeface="ヒラギノ角ゴ Pro W3" charset="0"/>
              </a:rPr>
              <a:t>onsumers who have great influence on the behaviour of others relating to product adoption and purchase</a:t>
            </a:r>
          </a:p>
          <a:p>
            <a:pPr>
              <a:defRPr/>
            </a:pPr>
            <a:r>
              <a:rPr lang="en-US" sz="1200" b="1" dirty="0" smtClean="0">
                <a:latin typeface="Arial" charset="0"/>
                <a:ea typeface="ヒラギノ角ゴ Pro W3" charset="0"/>
                <a:cs typeface="ヒラギノ角ゴ Pro W3" charset="0"/>
              </a:rPr>
              <a:t>Surrogate consumer</a:t>
            </a:r>
            <a:r>
              <a:rPr lang="en-US" dirty="0" smtClean="0">
                <a:ea typeface="ヒラギノ角ゴ Pro W3" charset="0"/>
                <a:cs typeface="ヒラギノ角ゴ Pro W3" charset="0"/>
              </a:rPr>
              <a:t>: h</a:t>
            </a:r>
            <a:r>
              <a:rPr lang="en-US" sz="1200" dirty="0" smtClean="0">
                <a:latin typeface="Arial" charset="0"/>
                <a:ea typeface="ヒラギノ角ゴ Pro W3" charset="0"/>
                <a:cs typeface="ヒラギノ角ゴ Pro W3" charset="0"/>
              </a:rPr>
              <a:t>ired by another consumer to provide input into a purchase decision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BF75576C-97D1-4174-BB8F-73CCE58D8289}" type="slidenum">
              <a:rPr lang="en-US" altLang="en-US" sz="1200"/>
              <a:pPr/>
              <a:t>16</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2813747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pitchFamily="-84" charset="-128"/>
            </a:endParaRPr>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A922F445-E811-468E-84B2-626EA9A79CE7}" type="slidenum">
              <a:rPr lang="en-US" altLang="en-US" sz="1200"/>
              <a:pPr/>
              <a:t>17</a:t>
            </a:fld>
            <a:endParaRPr lang="en-US" altLang="en-US" sz="1200" dirty="0"/>
          </a:p>
        </p:txBody>
      </p:sp>
    </p:spTree>
    <p:extLst>
      <p:ext uri="{BB962C8B-B14F-4D97-AF65-F5344CB8AC3E}">
        <p14:creationId xmlns:p14="http://schemas.microsoft.com/office/powerpoint/2010/main" val="192520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pitchFamily="-84" charset="-128"/>
              </a:rPr>
              <a:t>Ask students if anyone considers him- or herself an innovator or early adopter. How involved is the student with the product category? Where does the student get his or her information about new products or trends? Has a company in the sector ever tried to contact the student directly?</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3E0B2FF3-DF8E-4F77-B427-FE52EC5E58C4}" type="slidenum">
              <a:rPr lang="en-US" altLang="en-US" sz="1200"/>
              <a:pPr/>
              <a:t>18</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1754609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pitchFamily="-84" charset="-128"/>
              </a:rPr>
              <a:t>The extended family has experienced some growth in Canada as many </a:t>
            </a:r>
            <a:r>
              <a:rPr lang="ja-JP" altLang="en-US" smtClean="0">
                <a:latin typeface="Arial" pitchFamily="34" charset="0"/>
                <a:ea typeface="ヒラギノ角ゴ Pro W3" pitchFamily="-84" charset="-128"/>
              </a:rPr>
              <a:t>“</a:t>
            </a:r>
            <a:r>
              <a:rPr lang="en-US" altLang="ja-JP" dirty="0" smtClean="0">
                <a:latin typeface="Arial" pitchFamily="34" charset="0"/>
                <a:ea typeface="ヒラギノ角ゴ Pro W3" pitchFamily="-84" charset="-128"/>
              </a:rPr>
              <a:t>sandwich generation</a:t>
            </a:r>
            <a:r>
              <a:rPr lang="ja-JP" altLang="en-US" smtClean="0">
                <a:latin typeface="Arial" pitchFamily="34" charset="0"/>
                <a:ea typeface="ヒラギノ角ゴ Pro W3" pitchFamily="-84" charset="-128"/>
              </a:rPr>
              <a:t>”</a:t>
            </a:r>
            <a:r>
              <a:rPr lang="en-US" altLang="ja-JP" dirty="0" smtClean="0">
                <a:latin typeface="Arial" pitchFamily="34" charset="0"/>
                <a:ea typeface="ヒラギノ角ゴ Pro W3" pitchFamily="-84" charset="-128"/>
              </a:rPr>
              <a:t> baby boomers have both boomerang kids and aging parents in the household. </a:t>
            </a:r>
            <a:endParaRPr lang="en-US" altLang="en-US" dirty="0" smtClean="0">
              <a:latin typeface="Arial" pitchFamily="34" charset="0"/>
              <a:ea typeface="ヒラギノ角ゴ Pro W3" pitchFamily="-8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9061B567-3344-45AF-BE85-D47C55A2EBAA}" type="slidenum">
              <a:rPr lang="en-US" altLang="en-US" sz="1200"/>
              <a:pPr/>
              <a:t>19</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216115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pitchFamily="-84" charset="-128"/>
            </a:endParaRPr>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A922F445-E811-468E-84B2-626EA9A79CE7}" type="slidenum">
              <a:rPr lang="en-US" altLang="en-US" sz="1200"/>
              <a:pPr/>
              <a:t>2</a:t>
            </a:fld>
            <a:endParaRPr lang="en-US" altLang="en-US" sz="1200" dirty="0"/>
          </a:p>
        </p:txBody>
      </p:sp>
    </p:spTree>
    <p:extLst>
      <p:ext uri="{BB962C8B-B14F-4D97-AF65-F5344CB8AC3E}">
        <p14:creationId xmlns:p14="http://schemas.microsoft.com/office/powerpoint/2010/main" val="78133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ヒラギノ角ゴ Pro W3" pitchFamily="1" charset="-128"/>
                <a:cs typeface="ヒラギノ角ゴ Pro W3" charset="-128"/>
              </a:rPr>
              <a:t>Family members greatly influence one another.</a:t>
            </a:r>
            <a:endParaRPr lang="en-US" altLang="en-US" dirty="0" smtClean="0">
              <a:latin typeface="Arial" pitchFamily="34" charset="0"/>
              <a:ea typeface="ヒラギノ角ゴ Pro W3" pitchFamily="-84" charset="-128"/>
            </a:endParaRPr>
          </a:p>
          <a:p>
            <a:r>
              <a:rPr lang="en-US" altLang="en-US" dirty="0" smtClean="0">
                <a:latin typeface="Arial" pitchFamily="34" charset="0"/>
                <a:ea typeface="ヒラギノ角ゴ Pro W3" pitchFamily="-84" charset="-128"/>
              </a:rPr>
              <a:t>What are the marketing implications of these trends? Do blended families make decisions differently? Are there more influencers? Non-traditional decision makers? What do advertisers need to think about when depicting a </a:t>
            </a:r>
            <a:r>
              <a:rPr lang="ja-JP" altLang="en-US" dirty="0" smtClean="0">
                <a:latin typeface="Arial" pitchFamily="34" charset="0"/>
                <a:ea typeface="ヒラギノ角ゴ Pro W3" pitchFamily="-84" charset="-128"/>
              </a:rPr>
              <a:t>“</a:t>
            </a:r>
            <a:r>
              <a:rPr lang="en-US" altLang="ja-JP" dirty="0" smtClean="0">
                <a:latin typeface="Arial" pitchFamily="34" charset="0"/>
                <a:ea typeface="ヒラギノ角ゴ Pro W3" pitchFamily="-84" charset="-128"/>
              </a:rPr>
              <a:t>family</a:t>
            </a:r>
            <a:r>
              <a:rPr lang="ja-JP" altLang="en-US" dirty="0" smtClean="0">
                <a:latin typeface="Arial" pitchFamily="34" charset="0"/>
                <a:ea typeface="ヒラギノ角ゴ Pro W3" pitchFamily="-84" charset="-128"/>
              </a:rPr>
              <a:t>”</a:t>
            </a:r>
            <a:r>
              <a:rPr lang="en-US" altLang="ja-JP" dirty="0" smtClean="0">
                <a:latin typeface="Arial" pitchFamily="34" charset="0"/>
                <a:ea typeface="ヒラギノ角ゴ Pro W3" pitchFamily="-84" charset="-128"/>
              </a:rPr>
              <a:t> in their advertising?</a:t>
            </a:r>
            <a:endParaRPr lang="en-US" altLang="en-US" dirty="0" smtClean="0">
              <a:latin typeface="Arial" pitchFamily="34" charset="0"/>
              <a:ea typeface="ヒラギノ角ゴ Pro W3" pitchFamily="-8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46418C03-FBA2-4A8D-839F-1957ED89B560}" type="slidenum">
              <a:rPr lang="en-US" altLang="en-US" sz="1200"/>
              <a:pPr/>
              <a:t>20</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161409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pitchFamily="-84" charset="-128"/>
            </a:endParaRPr>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A922F445-E811-468E-84B2-626EA9A79CE7}" type="slidenum">
              <a:rPr lang="en-US" altLang="en-US" sz="1200"/>
              <a:pPr/>
              <a:t>3</a:t>
            </a:fld>
            <a:endParaRPr lang="en-US" altLang="en-US" sz="1200" dirty="0"/>
          </a:p>
        </p:txBody>
      </p:sp>
    </p:spTree>
    <p:extLst>
      <p:ext uri="{BB962C8B-B14F-4D97-AF65-F5344CB8AC3E}">
        <p14:creationId xmlns:p14="http://schemas.microsoft.com/office/powerpoint/2010/main" val="108479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pitchFamily="-84" charset="-128"/>
              </a:rPr>
              <a:t>Ask students to discuss groups they belong to, and analyze whether they are primary or secondary, formal or informal. Does anyone consider him- or herself a member of a brand community? How might some of these groups influence consumption choices?</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F7C0B059-D040-4269-B043-6268326CF1B5}" type="slidenum">
              <a:rPr lang="en-US" altLang="en-US" sz="1200"/>
              <a:pPr/>
              <a:t>4</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339667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pitchFamily="-84" charset="-128"/>
            </a:endParaRPr>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A922F445-E811-468E-84B2-626EA9A79CE7}" type="slidenum">
              <a:rPr lang="en-US" altLang="en-US" sz="1200"/>
              <a:pPr/>
              <a:t>5</a:t>
            </a:fld>
            <a:endParaRPr lang="en-US" altLang="en-US" sz="1200" dirty="0"/>
          </a:p>
        </p:txBody>
      </p:sp>
    </p:spTree>
    <p:extLst>
      <p:ext uri="{BB962C8B-B14F-4D97-AF65-F5344CB8AC3E}">
        <p14:creationId xmlns:p14="http://schemas.microsoft.com/office/powerpoint/2010/main" val="171992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pitchFamily="-84" charset="-128"/>
              </a:rPr>
              <a:t>Ask students to think of advertisements they have seen that use the different types of social power to influence consumers.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D36689AB-8ADC-4827-943B-041E6ADD2511}" type="slidenum">
              <a:rPr lang="en-US" altLang="en-US" sz="1200"/>
              <a:pPr/>
              <a:t>6</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371109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ヒラギノ角ゴ Pro W3" pitchFamily="-84" charset="-128"/>
              </a:rPr>
              <a:t>Ask students to think about their first semester at university and the influence of groups. Did they need referrals on where to eat or get their hair cut? Did they dress differently in order to fit in? Have they joined any cause-based clubs or organizations on campus?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BD94E899-A5A6-46A6-9493-6A7F7B16FA77}" type="slidenum">
              <a:rPr lang="en-US" altLang="en-US" sz="1200"/>
              <a:pPr/>
              <a:t>7</a:t>
            </a:fld>
            <a:endParaRPr lang="en-US" altLang="en-US" sz="1200" dirty="0"/>
          </a:p>
        </p:txBody>
      </p:sp>
      <p:sp>
        <p:nvSpPr>
          <p:cNvPr id="5" name="Footer Placeholder 4"/>
          <p:cNvSpPr>
            <a:spLocks noGrp="1"/>
          </p:cNvSpPr>
          <p:nvPr>
            <p:ph type="ftr" sz="quarter" idx="10"/>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135467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4"/>
          <p:cNvSpPr>
            <a:spLocks noGrp="1"/>
          </p:cNvSpPr>
          <p:nvPr>
            <p:ph type="sldNum" sz="quarter" idx="11"/>
          </p:nvPr>
        </p:nvSpPr>
        <p:spPr/>
        <p:txBody>
          <a:bodyPr/>
          <a:lstStyle/>
          <a:p>
            <a:pPr>
              <a:defRPr/>
            </a:pPr>
            <a:fld id="{B69F1FAF-9D83-4F94-BB1E-61C9E0B965BF}" type="slidenum">
              <a:rPr lang="en-US" smtClean="0"/>
              <a:pPr>
                <a:defRPr/>
              </a:pPr>
              <a:t>8</a:t>
            </a:fld>
            <a:endParaRPr lang="en-US" dirty="0"/>
          </a:p>
        </p:txBody>
      </p:sp>
    </p:spTree>
    <p:extLst>
      <p:ext uri="{BB962C8B-B14F-4D97-AF65-F5344CB8AC3E}">
        <p14:creationId xmlns:p14="http://schemas.microsoft.com/office/powerpoint/2010/main" val="303344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pitchFamily="-84" charset="-128"/>
            </a:endParaRPr>
          </a:p>
        </p:txBody>
      </p:sp>
      <p:sp>
        <p:nvSpPr>
          <p:cNvPr id="4" name="Footer Placeholder 3"/>
          <p:cNvSpPr>
            <a:spLocks noGrp="1"/>
          </p:cNvSpPr>
          <p:nvPr>
            <p:ph type="ftr" sz="quarter" idx="10"/>
          </p:nvPr>
        </p:nvSpPr>
        <p:spPr/>
        <p:txBody>
          <a:bodyPr/>
          <a:lstStyle/>
          <a:p>
            <a:pPr>
              <a:defRPr/>
            </a:pPr>
            <a:r>
              <a:rPr lang="en-US" dirty="0" smtClean="0"/>
              <a:t>Copyright © 2017 by Nelson Education Ltd.  </a:t>
            </a:r>
            <a:endParaRPr lang="en-US" dirty="0"/>
          </a:p>
        </p:txBody>
      </p:sp>
      <p:sp>
        <p:nvSpPr>
          <p:cNvPr id="5"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fld id="{A922F445-E811-468E-84B2-626EA9A79CE7}" type="slidenum">
              <a:rPr lang="en-US" altLang="en-US" sz="1200"/>
              <a:pPr/>
              <a:t>9</a:t>
            </a:fld>
            <a:endParaRPr lang="en-US" altLang="en-US" sz="1200" dirty="0"/>
          </a:p>
        </p:txBody>
      </p:sp>
    </p:spTree>
    <p:extLst>
      <p:ext uri="{BB962C8B-B14F-4D97-AF65-F5344CB8AC3E}">
        <p14:creationId xmlns:p14="http://schemas.microsoft.com/office/powerpoint/2010/main" val="21913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2"/>
          <p:cNvSpPr>
            <a:spLocks noGrp="1"/>
          </p:cNvSpPr>
          <p:nvPr>
            <p:ph type="dt" sz="half" idx="2"/>
          </p:nvPr>
        </p:nvSpPr>
        <p:spPr>
          <a:xfrm>
            <a:off x="304800" y="6400800"/>
            <a:ext cx="3124200" cy="32067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200" baseline="0">
                <a:solidFill>
                  <a:srgbClr val="898989"/>
                </a:solidFill>
                <a:latin typeface="+mj-lt"/>
                <a:ea typeface="ヒラギノ角ゴ Pro W3" charset="0"/>
                <a:cs typeface="Arial" charset="0"/>
              </a:defRPr>
            </a:lvl1pPr>
          </a:lstStyle>
          <a:p>
            <a:pPr algn="ctr">
              <a:defRPr/>
            </a:pPr>
            <a:endParaRPr lang="en-US" dirty="0">
              <a:ea typeface="Times New Roman" charset="0"/>
              <a:cs typeface="Times New Roman" charset="0"/>
            </a:endParaRP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smtClean="0">
                <a:solidFill>
                  <a:srgbClr val="898989"/>
                </a:solidFill>
              </a:defRPr>
            </a:lvl1pPr>
          </a:lstStyle>
          <a:p>
            <a:pPr>
              <a:defRPr/>
            </a:pPr>
            <a:r>
              <a:rPr lang="en-US" dirty="0" smtClean="0"/>
              <a:t>10-</a:t>
            </a:r>
            <a:fld id="{EC7D242B-182E-4922-9050-0D66A39F4352}" type="slidenum">
              <a:rPr lang="en-US" smtClean="0"/>
              <a:pPr>
                <a:defRPr/>
              </a:pPr>
              <a:t>‹#›</a:t>
            </a:fld>
            <a:endParaRPr lang="en-US" dirty="0"/>
          </a:p>
        </p:txBody>
      </p:sp>
      <p:sp>
        <p:nvSpPr>
          <p:cNvPr id="7" name="Footer Placeholder 1"/>
          <p:cNvSpPr>
            <a:spLocks noGrp="1"/>
          </p:cNvSpPr>
          <p:nvPr>
            <p:ph type="ftr" sz="quarter" idx="3"/>
          </p:nvPr>
        </p:nvSpPr>
        <p:spPr>
          <a:xfrm>
            <a:off x="3124200" y="6356350"/>
            <a:ext cx="3200400" cy="365125"/>
          </a:xfrm>
          <a:prstGeom prst="rect">
            <a:avLst/>
          </a:prstGeom>
        </p:spPr>
        <p:txBody>
          <a:bodyPr vert="horz" lIns="91440" tIns="45720" rIns="91440" bIns="45720" rtlCol="0" anchor="ctr"/>
          <a:lstStyle>
            <a:lvl1pPr algn="ctr">
              <a:defRPr sz="1200" baseline="0">
                <a:solidFill>
                  <a:schemeClr val="tx1">
                    <a:tint val="75000"/>
                  </a:schemeClr>
                </a:solidFill>
                <a:latin typeface="Arial" charset="0"/>
                <a:ea typeface="ヒラギノ角ゴ Pro W3" charset="0"/>
                <a:cs typeface="ヒラギノ角ゴ Pro W3" charset="0"/>
              </a:defRPr>
            </a:lvl1p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211732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6" name="Date Placeholder 2"/>
          <p:cNvSpPr>
            <a:spLocks noGrp="1"/>
          </p:cNvSpPr>
          <p:nvPr>
            <p:ph type="dt" sz="half" idx="2"/>
          </p:nvPr>
        </p:nvSpPr>
        <p:spPr>
          <a:xfrm>
            <a:off x="304800" y="6400800"/>
            <a:ext cx="3124200" cy="32067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200" baseline="0">
                <a:solidFill>
                  <a:srgbClr val="898989"/>
                </a:solidFill>
                <a:latin typeface="+mj-lt"/>
                <a:ea typeface="ヒラギノ角ゴ Pro W3" charset="0"/>
                <a:cs typeface="Arial" charset="0"/>
              </a:defRPr>
            </a:lvl1pPr>
          </a:lstStyle>
          <a:p>
            <a:pPr algn="ctr">
              <a:defRPr/>
            </a:pPr>
            <a:endParaRPr lang="en-US" dirty="0">
              <a:ea typeface="Times New Roman" charset="0"/>
              <a:cs typeface="Times New Roman" charset="0"/>
            </a:endParaRPr>
          </a:p>
        </p:txBody>
      </p:sp>
      <p:sp>
        <p:nvSpPr>
          <p:cNvPr id="7"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smtClean="0">
                <a:solidFill>
                  <a:srgbClr val="898989"/>
                </a:solidFill>
              </a:defRPr>
            </a:lvl1pPr>
          </a:lstStyle>
          <a:p>
            <a:pPr>
              <a:defRPr/>
            </a:pPr>
            <a:r>
              <a:rPr lang="en-US" dirty="0" smtClean="0"/>
              <a:t>10-</a:t>
            </a:r>
            <a:fld id="{EC7D242B-182E-4922-9050-0D66A39F4352}" type="slidenum">
              <a:rPr lang="en-US" smtClean="0"/>
              <a:pPr>
                <a:defRPr/>
              </a:pPr>
              <a:t>‹#›</a:t>
            </a:fld>
            <a:endParaRPr lang="en-US" dirty="0"/>
          </a:p>
        </p:txBody>
      </p:sp>
      <p:sp>
        <p:nvSpPr>
          <p:cNvPr id="8" name="Footer Placeholder 1"/>
          <p:cNvSpPr>
            <a:spLocks noGrp="1"/>
          </p:cNvSpPr>
          <p:nvPr>
            <p:ph type="ftr" sz="quarter" idx="3"/>
          </p:nvPr>
        </p:nvSpPr>
        <p:spPr>
          <a:xfrm>
            <a:off x="3124200" y="6356350"/>
            <a:ext cx="3200400" cy="365125"/>
          </a:xfrm>
          <a:prstGeom prst="rect">
            <a:avLst/>
          </a:prstGeom>
        </p:spPr>
        <p:txBody>
          <a:bodyPr vert="horz" lIns="91440" tIns="45720" rIns="91440" bIns="45720" rtlCol="0" anchor="ctr"/>
          <a:lstStyle>
            <a:lvl1pPr algn="ctr">
              <a:defRPr sz="1200" baseline="0">
                <a:solidFill>
                  <a:schemeClr val="tx1">
                    <a:tint val="75000"/>
                  </a:schemeClr>
                </a:solidFill>
                <a:latin typeface="Arial" charset="0"/>
                <a:ea typeface="ヒラギノ角ゴ Pro W3" charset="0"/>
                <a:cs typeface="ヒラギノ角ゴ Pro W3" charset="0"/>
              </a:defRPr>
            </a:lvl1p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342801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8DDB3FC5-AC73-4DB0-A019-5E5683726B5F}" type="slidenum">
              <a:rPr lang="en-CA" altLang="en-US"/>
              <a:pPr>
                <a:defRPr/>
              </a:pPr>
              <a:t>‹#›</a:t>
            </a:fld>
            <a:endParaRPr lang="en-CA" altLang="en-US"/>
          </a:p>
        </p:txBody>
      </p:sp>
    </p:spTree>
    <p:extLst>
      <p:ext uri="{BB962C8B-B14F-4D97-AF65-F5344CB8AC3E}">
        <p14:creationId xmlns:p14="http://schemas.microsoft.com/office/powerpoint/2010/main" val="14000119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 CB3_body01.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66800" y="152400"/>
            <a:ext cx="769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295400" y="19812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Date Placeholder 2"/>
          <p:cNvSpPr>
            <a:spLocks noGrp="1"/>
          </p:cNvSpPr>
          <p:nvPr>
            <p:ph type="dt" sz="half" idx="2"/>
          </p:nvPr>
        </p:nvSpPr>
        <p:spPr>
          <a:xfrm>
            <a:off x="304800" y="6400800"/>
            <a:ext cx="3124200" cy="32067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200" baseline="0">
                <a:solidFill>
                  <a:srgbClr val="898989"/>
                </a:solidFill>
                <a:latin typeface="+mj-lt"/>
                <a:ea typeface="ヒラギノ角ゴ Pro W3" charset="0"/>
                <a:cs typeface="Arial" charset="0"/>
              </a:defRPr>
            </a:lvl1pPr>
          </a:lstStyle>
          <a:p>
            <a:pPr algn="ctr">
              <a:defRPr/>
            </a:pPr>
            <a:endParaRPr lang="en-US" dirty="0">
              <a:ea typeface="Times New Roman" charset="0"/>
              <a:cs typeface="Times New Roman" charset="0"/>
            </a:endParaRP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aseline="0" smtClean="0">
                <a:solidFill>
                  <a:srgbClr val="898989"/>
                </a:solidFill>
              </a:defRPr>
            </a:lvl1pPr>
          </a:lstStyle>
          <a:p>
            <a:pPr>
              <a:defRPr/>
            </a:pPr>
            <a:r>
              <a:rPr lang="en-US" dirty="0" smtClean="0"/>
              <a:t>10-</a:t>
            </a:r>
            <a:fld id="{EC7D242B-182E-4922-9050-0D66A39F4352}" type="slidenum">
              <a:rPr lang="en-US" smtClean="0"/>
              <a:pPr>
                <a:defRPr/>
              </a:pPr>
              <a:t>‹#›</a:t>
            </a:fld>
            <a:endParaRPr lang="en-US" dirty="0"/>
          </a:p>
        </p:txBody>
      </p:sp>
      <p:sp>
        <p:nvSpPr>
          <p:cNvPr id="10" name="Footer Placeholder 1"/>
          <p:cNvSpPr>
            <a:spLocks noGrp="1"/>
          </p:cNvSpPr>
          <p:nvPr>
            <p:ph type="ftr" sz="quarter" idx="3"/>
          </p:nvPr>
        </p:nvSpPr>
        <p:spPr>
          <a:xfrm>
            <a:off x="3124200" y="6356350"/>
            <a:ext cx="3200400" cy="365125"/>
          </a:xfrm>
          <a:prstGeom prst="rect">
            <a:avLst/>
          </a:prstGeom>
        </p:spPr>
        <p:txBody>
          <a:bodyPr vert="horz" lIns="91440" tIns="45720" rIns="91440" bIns="45720" rtlCol="0" anchor="ctr"/>
          <a:lstStyle>
            <a:lvl1pPr algn="ctr">
              <a:defRPr sz="1200" baseline="0">
                <a:solidFill>
                  <a:schemeClr val="tx1">
                    <a:tint val="75000"/>
                  </a:schemeClr>
                </a:solidFill>
                <a:latin typeface="Arial" charset="0"/>
                <a:ea typeface="ヒラギノ角ゴ Pro W3" charset="0"/>
                <a:cs typeface="ヒラギノ角ゴ Pro W3" charset="0"/>
              </a:defRPr>
            </a:lvl1pPr>
          </a:lstStyle>
          <a:p>
            <a:pPr>
              <a:defRPr/>
            </a:pPr>
            <a:r>
              <a:rPr lang="en-US" dirty="0" smtClean="0"/>
              <a:t>Copyright © 2017 by Nelson Education Ltd. </a:t>
            </a:r>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870" r:id="rId2"/>
    <p:sldLayoutId id="2147483871" r:id="rId3"/>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tx1"/>
          </a:solidFill>
          <a:latin typeface="+mj-lt"/>
          <a:ea typeface="+mj-ea"/>
          <a:cs typeface="ヒラギノ角ゴ Pro W3" charset="-128"/>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128"/>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128"/>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128"/>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128"/>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rgbClr val="CC2B45"/>
          </a:solidFill>
          <a:latin typeface="+mn-lt"/>
          <a:ea typeface="+mn-ea"/>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p:cNvSpPr>
          <p:nvPr/>
        </p:nvSpPr>
        <p:spPr bwMode="auto">
          <a:xfrm>
            <a:off x="304800" y="350838"/>
            <a:ext cx="85344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457200">
              <a:defRPr sz="3200">
                <a:solidFill>
                  <a:schemeClr val="tx1"/>
                </a:solidFill>
                <a:latin typeface="Arial" pitchFamily="34" charset="0"/>
                <a:ea typeface="ヒラギノ角ゴ Pro W3" pitchFamily="-84" charset="-128"/>
              </a:defRPr>
            </a:lvl1pPr>
            <a:lvl2pPr marL="742950" indent="-285750" defTabSz="457200">
              <a:defRPr sz="3200">
                <a:solidFill>
                  <a:schemeClr val="tx1"/>
                </a:solidFill>
                <a:latin typeface="Arial" pitchFamily="34" charset="0"/>
                <a:ea typeface="ヒラギノ角ゴ Pro W3" pitchFamily="-84" charset="-128"/>
              </a:defRPr>
            </a:lvl2pPr>
            <a:lvl3pPr marL="1143000" indent="-228600" defTabSz="457200">
              <a:defRPr sz="3200">
                <a:solidFill>
                  <a:schemeClr val="tx1"/>
                </a:solidFill>
                <a:latin typeface="Arial" pitchFamily="34" charset="0"/>
                <a:ea typeface="ヒラギノ角ゴ Pro W3" pitchFamily="-84" charset="-128"/>
              </a:defRPr>
            </a:lvl3pPr>
            <a:lvl4pPr marL="1600200" indent="-228600" defTabSz="457200">
              <a:defRPr sz="3200">
                <a:solidFill>
                  <a:schemeClr val="tx1"/>
                </a:solidFill>
                <a:latin typeface="Arial" pitchFamily="34" charset="0"/>
                <a:ea typeface="ヒラギノ角ゴ Pro W3" pitchFamily="-84" charset="-128"/>
              </a:defRPr>
            </a:lvl4pPr>
            <a:lvl5pPr marL="2057400" indent="-228600" defTabSz="457200">
              <a:defRPr sz="32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r" eaLnBrk="1" hangingPunct="1"/>
            <a:r>
              <a:rPr lang="en-US" altLang="en-US" sz="2000" dirty="0">
                <a:solidFill>
                  <a:schemeClr val="bg1"/>
                </a:solidFill>
              </a:rPr>
              <a:t>BABIN / MURRAY                                                                  </a:t>
            </a:r>
            <a:r>
              <a:rPr lang="en-US" altLang="en-US" dirty="0">
                <a:solidFill>
                  <a:srgbClr val="BFBFBF"/>
                </a:solidFill>
              </a:rPr>
              <a:t>CB      </a:t>
            </a:r>
            <a:endParaRPr lang="en-US" altLang="en-US" sz="2400" dirty="0">
              <a:solidFill>
                <a:srgbClr val="BFBFBF"/>
              </a:solidFill>
            </a:endParaRPr>
          </a:p>
        </p:txBody>
      </p:sp>
      <p:sp>
        <p:nvSpPr>
          <p:cNvPr id="4099" name="Content Placeholder 8"/>
          <p:cNvSpPr>
            <a:spLocks/>
          </p:cNvSpPr>
          <p:nvPr/>
        </p:nvSpPr>
        <p:spPr bwMode="auto">
          <a:xfrm>
            <a:off x="3505200" y="2438400"/>
            <a:ext cx="5181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defTabSz="457200">
              <a:defRPr sz="3200">
                <a:solidFill>
                  <a:schemeClr val="tx1"/>
                </a:solidFill>
                <a:latin typeface="Arial" pitchFamily="34" charset="0"/>
                <a:ea typeface="ヒラギノ角ゴ Pro W3" pitchFamily="-84" charset="-128"/>
              </a:defRPr>
            </a:lvl1pPr>
            <a:lvl2pPr marL="742950" indent="-285750" defTabSz="457200">
              <a:defRPr sz="3200">
                <a:solidFill>
                  <a:schemeClr val="tx1"/>
                </a:solidFill>
                <a:latin typeface="Arial" pitchFamily="34" charset="0"/>
                <a:ea typeface="ヒラギノ角ゴ Pro W3" pitchFamily="-84" charset="-128"/>
              </a:defRPr>
            </a:lvl2pPr>
            <a:lvl3pPr marL="1143000" indent="-228600" defTabSz="457200">
              <a:defRPr sz="3200">
                <a:solidFill>
                  <a:schemeClr val="tx1"/>
                </a:solidFill>
                <a:latin typeface="Arial" pitchFamily="34" charset="0"/>
                <a:ea typeface="ヒラギノ角ゴ Pro W3" pitchFamily="-84" charset="-128"/>
              </a:defRPr>
            </a:lvl3pPr>
            <a:lvl4pPr marL="1600200" indent="-228600" defTabSz="457200">
              <a:defRPr sz="3200">
                <a:solidFill>
                  <a:schemeClr val="tx1"/>
                </a:solidFill>
                <a:latin typeface="Arial" pitchFamily="34" charset="0"/>
                <a:ea typeface="ヒラギノ角ゴ Pro W3" pitchFamily="-84" charset="-128"/>
              </a:defRPr>
            </a:lvl4pPr>
            <a:lvl5pPr marL="2057400" indent="-228600" defTabSz="457200">
              <a:defRPr sz="32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eaLnBrk="1" hangingPunct="1">
              <a:spcBef>
                <a:spcPct val="20000"/>
              </a:spcBef>
            </a:pPr>
            <a:r>
              <a:rPr lang="en-US" altLang="en-US" sz="3400" dirty="0">
                <a:solidFill>
                  <a:srgbClr val="C00000"/>
                </a:solidFill>
                <a:effectLst>
                  <a:outerShdw blurRad="38100" dist="38100" dir="2700000" algn="tl">
                    <a:srgbClr val="000000">
                      <a:alpha val="43137"/>
                    </a:srgbClr>
                  </a:outerShdw>
                </a:effectLst>
              </a:rPr>
              <a:t>Group and</a:t>
            </a:r>
          </a:p>
          <a:p>
            <a:pPr eaLnBrk="1" hangingPunct="1">
              <a:spcBef>
                <a:spcPct val="20000"/>
              </a:spcBef>
            </a:pPr>
            <a:r>
              <a:rPr lang="en-US" altLang="en-US" sz="3400" dirty="0" smtClean="0">
                <a:solidFill>
                  <a:srgbClr val="C00000"/>
                </a:solidFill>
                <a:effectLst>
                  <a:outerShdw blurRad="38100" dist="38100" dir="2700000" algn="tl">
                    <a:srgbClr val="000000">
                      <a:alpha val="43137"/>
                    </a:srgbClr>
                  </a:outerShdw>
                </a:effectLst>
              </a:rPr>
              <a:t>Interpersonal Influence</a:t>
            </a:r>
            <a:endParaRPr lang="en-US" altLang="en-US" sz="3400" dirty="0">
              <a:solidFill>
                <a:srgbClr val="C00000"/>
              </a:solidFill>
              <a:effectLst>
                <a:outerShdw blurRad="38100" dist="38100" dir="2700000" algn="tl">
                  <a:srgbClr val="000000">
                    <a:alpha val="43137"/>
                  </a:srgbClr>
                </a:outerShdw>
              </a:effectLst>
            </a:endParaRPr>
          </a:p>
        </p:txBody>
      </p:sp>
      <p:sp>
        <p:nvSpPr>
          <p:cNvPr id="4100" name="Content Placeholder 8"/>
          <p:cNvSpPr txBox="1">
            <a:spLocks/>
          </p:cNvSpPr>
          <p:nvPr/>
        </p:nvSpPr>
        <p:spPr bwMode="auto">
          <a:xfrm>
            <a:off x="838200" y="2438400"/>
            <a:ext cx="243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defTabSz="457200">
              <a:defRPr sz="3200">
                <a:solidFill>
                  <a:schemeClr val="tx1"/>
                </a:solidFill>
                <a:latin typeface="Arial" pitchFamily="34" charset="0"/>
                <a:ea typeface="ヒラギノ角ゴ Pro W3" pitchFamily="-84" charset="-128"/>
              </a:defRPr>
            </a:lvl1pPr>
            <a:lvl2pPr marL="742950" indent="-285750" defTabSz="457200">
              <a:defRPr sz="3200">
                <a:solidFill>
                  <a:schemeClr val="tx1"/>
                </a:solidFill>
                <a:latin typeface="Arial" pitchFamily="34" charset="0"/>
                <a:ea typeface="ヒラギノ角ゴ Pro W3" pitchFamily="-84" charset="-128"/>
              </a:defRPr>
            </a:lvl2pPr>
            <a:lvl3pPr marL="1143000" indent="-228600" defTabSz="457200">
              <a:defRPr sz="3200">
                <a:solidFill>
                  <a:schemeClr val="tx1"/>
                </a:solidFill>
                <a:latin typeface="Arial" pitchFamily="34" charset="0"/>
                <a:ea typeface="ヒラギノ角ゴ Pro W3" pitchFamily="-84" charset="-128"/>
              </a:defRPr>
            </a:lvl3pPr>
            <a:lvl4pPr marL="1600200" indent="-228600" defTabSz="457200">
              <a:defRPr sz="3200">
                <a:solidFill>
                  <a:schemeClr val="tx1"/>
                </a:solidFill>
                <a:latin typeface="Arial" pitchFamily="34" charset="0"/>
                <a:ea typeface="ヒラギノ角ゴ Pro W3" pitchFamily="-84" charset="-128"/>
              </a:defRPr>
            </a:lvl4pPr>
            <a:lvl5pPr marL="2057400" indent="-228600" defTabSz="457200">
              <a:defRPr sz="32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eaLnBrk="1" hangingPunct="1">
              <a:spcBef>
                <a:spcPct val="20000"/>
              </a:spcBef>
              <a:buFont typeface="Arial" pitchFamily="34" charset="0"/>
              <a:buNone/>
            </a:pPr>
            <a:r>
              <a:rPr lang="en-US" altLang="en-US" sz="2800" dirty="0">
                <a:solidFill>
                  <a:srgbClr val="595959"/>
                </a:solidFill>
                <a:ea typeface="MS PGothic" pitchFamily="34" charset="-128"/>
              </a:rPr>
              <a:t>CHAPTER </a:t>
            </a:r>
            <a:r>
              <a:rPr lang="en-US" altLang="en-US" sz="3400" dirty="0">
                <a:solidFill>
                  <a:srgbClr val="595959"/>
                </a:solidFill>
                <a:ea typeface="MS PGothic" pitchFamily="34" charset="-128"/>
              </a:rPr>
              <a:t>10</a:t>
            </a:r>
            <a:endParaRPr lang="en-US" altLang="en-US" sz="3400" dirty="0">
              <a:solidFill>
                <a:srgbClr val="FF6600"/>
              </a:solidFill>
              <a:ea typeface="MS PGothic" pitchFamily="34" charset="-128"/>
            </a:endParaRPr>
          </a:p>
        </p:txBody>
      </p:sp>
      <p:sp>
        <p:nvSpPr>
          <p:cNvPr id="4101" name="Content Placeholder 8"/>
          <p:cNvSpPr txBox="1">
            <a:spLocks/>
          </p:cNvSpPr>
          <p:nvPr/>
        </p:nvSpPr>
        <p:spPr bwMode="auto">
          <a:xfrm>
            <a:off x="838200" y="16764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defTabSz="457200">
              <a:defRPr sz="3200">
                <a:solidFill>
                  <a:schemeClr val="tx1"/>
                </a:solidFill>
                <a:latin typeface="Arial" pitchFamily="34" charset="0"/>
                <a:ea typeface="ヒラギノ角ゴ Pro W3" pitchFamily="-84" charset="-128"/>
              </a:defRPr>
            </a:lvl1pPr>
            <a:lvl2pPr marL="742950" indent="-285750" defTabSz="457200">
              <a:defRPr sz="3200">
                <a:solidFill>
                  <a:schemeClr val="tx1"/>
                </a:solidFill>
                <a:latin typeface="Arial" pitchFamily="34" charset="0"/>
                <a:ea typeface="ヒラギノ角ゴ Pro W3" pitchFamily="-84" charset="-128"/>
              </a:defRPr>
            </a:lvl2pPr>
            <a:lvl3pPr marL="1143000" indent="-228600" defTabSz="457200">
              <a:defRPr sz="3200">
                <a:solidFill>
                  <a:schemeClr val="tx1"/>
                </a:solidFill>
                <a:latin typeface="Arial" pitchFamily="34" charset="0"/>
                <a:ea typeface="ヒラギノ角ゴ Pro W3" pitchFamily="-84" charset="-128"/>
              </a:defRPr>
            </a:lvl3pPr>
            <a:lvl4pPr marL="1600200" indent="-228600" defTabSz="457200">
              <a:defRPr sz="3200">
                <a:solidFill>
                  <a:schemeClr val="tx1"/>
                </a:solidFill>
                <a:latin typeface="Arial" pitchFamily="34" charset="0"/>
                <a:ea typeface="ヒラギノ角ゴ Pro W3" pitchFamily="-84" charset="-128"/>
              </a:defRPr>
            </a:lvl4pPr>
            <a:lvl5pPr marL="2057400" indent="-228600" defTabSz="457200">
              <a:defRPr sz="32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eaLnBrk="1" hangingPunct="1">
              <a:spcBef>
                <a:spcPct val="20000"/>
              </a:spcBef>
              <a:buFont typeface="Arial" pitchFamily="34" charset="0"/>
              <a:buNone/>
            </a:pPr>
            <a:r>
              <a:rPr lang="en-US" altLang="en-US" sz="2000" dirty="0">
                <a:solidFill>
                  <a:srgbClr val="C00000"/>
                </a:solidFill>
                <a:effectLst>
                  <a:outerShdw blurRad="38100" dist="38100" dir="2700000" algn="tl">
                    <a:srgbClr val="000000">
                      <a:alpha val="43137"/>
                    </a:srgbClr>
                  </a:outerShdw>
                </a:effectLst>
                <a:ea typeface="MS PGothic" pitchFamily="34" charset="-128"/>
              </a:rPr>
              <a:t>PART 3</a:t>
            </a:r>
          </a:p>
        </p:txBody>
      </p:sp>
      <p:pic>
        <p:nvPicPr>
          <p:cNvPr id="9" name="Picture 8" descr="C10_P01_pg187.jpg"/>
          <p:cNvPicPr>
            <a:picLocks noChangeAspect="1"/>
          </p:cNvPicPr>
          <p:nvPr/>
        </p:nvPicPr>
        <p:blipFill>
          <a:blip r:embed="rId3"/>
          <a:stretch>
            <a:fillRect/>
          </a:stretch>
        </p:blipFill>
        <p:spPr>
          <a:xfrm>
            <a:off x="3677789" y="3810000"/>
            <a:ext cx="4323211" cy="2343150"/>
          </a:xfrm>
          <a:prstGeom prst="rect">
            <a:avLst/>
          </a:prstGeom>
        </p:spPr>
      </p:pic>
      <p:sp>
        <p:nvSpPr>
          <p:cNvPr id="12" name="Footer Placeholder 11"/>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2133600"/>
          </a:xfrm>
        </p:spPr>
        <p:txBody>
          <a:bodyPr/>
          <a:lstStyle/>
          <a:p>
            <a:pPr algn="r"/>
            <a:r>
              <a:rPr lang="en-CA" sz="3800" b="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Exhibit </a:t>
            </a:r>
            <a:r>
              <a:rPr lang="en-CA" sz="3800" b="0"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10.3</a:t>
            </a:r>
            <a:br>
              <a:rPr lang="en-CA" sz="3800" b="0"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CA" sz="3800" b="0"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Sample </a:t>
            </a:r>
            <a:r>
              <a:rPr lang="en-CA" sz="3800" b="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Items from</a:t>
            </a:r>
            <a:r>
              <a:rPr lang="en-CA" sz="3800" b="0"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Attention </a:t>
            </a:r>
            <a:r>
              <a:rPr lang="en-CA" sz="3800" b="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 Social Comparison</a:t>
            </a:r>
            <a:r>
              <a:rPr lang="en-CA" sz="3800" b="0"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Information </a:t>
            </a:r>
            <a:r>
              <a:rPr lang="en-CA" sz="3800" b="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Scale</a:t>
            </a:r>
            <a:endParaRPr lang="en-US" sz="3800" b="0" dirty="0">
              <a:solidFill>
                <a:srgbClr val="C00000"/>
              </a:solidFill>
              <a:effectLst>
                <a:outerShdw blurRad="38100" dist="38100" dir="2700000" algn="tl">
                  <a:srgbClr val="000000">
                    <a:alpha val="43137"/>
                  </a:srgbClr>
                </a:outerShdw>
              </a:effectLst>
            </a:endParaRPr>
          </a:p>
        </p:txBody>
      </p:sp>
      <p:sp>
        <p:nvSpPr>
          <p:cNvPr id="5" name="AutoShape 3"/>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3</a:t>
            </a:r>
          </a:p>
        </p:txBody>
      </p:sp>
      <p:pic>
        <p:nvPicPr>
          <p:cNvPr id="7" name="Picture 6" descr="Screen shot 2016-03-17 at 12.59.02 PM.jpg"/>
          <p:cNvPicPr>
            <a:picLocks noChangeAspect="1"/>
          </p:cNvPicPr>
          <p:nvPr/>
        </p:nvPicPr>
        <p:blipFill>
          <a:blip r:embed="rId3"/>
          <a:stretch>
            <a:fillRect/>
          </a:stretch>
        </p:blipFill>
        <p:spPr>
          <a:xfrm>
            <a:off x="2190749" y="2331192"/>
            <a:ext cx="4743451" cy="3612408"/>
          </a:xfrm>
          <a:prstGeom prst="rect">
            <a:avLst/>
          </a:prstGeom>
        </p:spPr>
      </p:pic>
      <p:sp>
        <p:nvSpPr>
          <p:cNvPr id="8" name="Slide Number Placeholder 7"/>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10</a:t>
            </a:fld>
            <a:endParaRPr lang="en-US" dirty="0"/>
          </a:p>
        </p:txBody>
      </p:sp>
      <p:sp>
        <p:nvSpPr>
          <p:cNvPr id="9" name="Footer Placeholder 8"/>
          <p:cNvSpPr>
            <a:spLocks noGrp="1"/>
          </p:cNvSpPr>
          <p:nvPr>
            <p:ph type="ftr" sz="quarter" idx="3"/>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83163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1219200"/>
          </a:xfrm>
        </p:spPr>
        <p:txBody>
          <a:bodyPr/>
          <a:lstStyle/>
          <a:p>
            <a:pPr algn="r"/>
            <a:r>
              <a:rPr lang="en-US" b="0" dirty="0" smtClean="0">
                <a:solidFill>
                  <a:srgbClr val="C00000"/>
                </a:solidFill>
                <a:effectLst>
                  <a:outerShdw blurRad="38100" dist="38100" dir="2700000" algn="tl">
                    <a:srgbClr val="000000">
                      <a:alpha val="43137"/>
                    </a:srgbClr>
                  </a:outerShdw>
                </a:effectLst>
              </a:rPr>
              <a:t>Togetherness</a:t>
            </a:r>
            <a:endParaRPr lang="en-US" b="0"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0" y="5105400"/>
            <a:ext cx="9144000" cy="892552"/>
          </a:xfrm>
          <a:prstGeom prst="rect">
            <a:avLst/>
          </a:prstGeom>
        </p:spPr>
        <p:txBody>
          <a:bodyPr wrap="square">
            <a:spAutoFit/>
          </a:bodyPr>
          <a:lstStyle/>
          <a:p>
            <a:pPr algn="ctr"/>
            <a:r>
              <a:rPr lang="en-US" sz="2600" b="1" dirty="0">
                <a:effectLst>
                  <a:outerShdw blurRad="38100" dist="38100" dir="2700000" algn="tl">
                    <a:srgbClr val="000000">
                      <a:alpha val="43137"/>
                    </a:srgbClr>
                  </a:outerShdw>
                </a:effectLst>
                <a:latin typeface="CaeciliaLTStd-Roman"/>
              </a:rPr>
              <a:t>Consumers with connected self-</a:t>
            </a:r>
            <a:r>
              <a:rPr lang="en-US" sz="2600" b="1" dirty="0" smtClean="0">
                <a:effectLst>
                  <a:outerShdw blurRad="38100" dist="38100" dir="2700000" algn="tl">
                    <a:srgbClr val="000000">
                      <a:alpha val="43137"/>
                    </a:srgbClr>
                  </a:outerShdw>
                </a:effectLst>
                <a:latin typeface="CaeciliaLTStd-Roman"/>
              </a:rPr>
              <a:t>schemas respond </a:t>
            </a:r>
            <a:r>
              <a:rPr lang="en-US" sz="2600" b="1" dirty="0">
                <a:effectLst>
                  <a:outerShdw blurRad="38100" dist="38100" dir="2700000" algn="tl">
                    <a:srgbClr val="000000">
                      <a:alpha val="43137"/>
                    </a:srgbClr>
                  </a:outerShdw>
                </a:effectLst>
                <a:latin typeface="CaeciliaLTStd-Roman"/>
              </a:rPr>
              <a:t>favourably to </a:t>
            </a:r>
            <a:r>
              <a:rPr lang="en-US" sz="2600" b="1" dirty="0" smtClean="0">
                <a:effectLst>
                  <a:outerShdw blurRad="38100" dist="38100" dir="2700000" algn="tl">
                    <a:srgbClr val="000000">
                      <a:alpha val="43137"/>
                    </a:srgbClr>
                  </a:outerShdw>
                </a:effectLst>
                <a:latin typeface="CaeciliaLTStd-Roman"/>
              </a:rPr>
              <a:t>advertisements promoting </a:t>
            </a:r>
            <a:r>
              <a:rPr lang="en-US" sz="2600" b="1" dirty="0">
                <a:effectLst>
                  <a:outerShdw blurRad="38100" dist="38100" dir="2700000" algn="tl">
                    <a:srgbClr val="000000">
                      <a:alpha val="43137"/>
                    </a:srgbClr>
                  </a:outerShdw>
                </a:effectLst>
                <a:latin typeface="CaeciliaLTStd-Roman"/>
              </a:rPr>
              <a:t>togetherness.</a:t>
            </a:r>
            <a:endParaRPr lang="en-US" sz="2600" b="1" dirty="0">
              <a:effectLst>
                <a:outerShdw blurRad="38100" dist="38100" dir="2700000" algn="tl">
                  <a:srgbClr val="000000">
                    <a:alpha val="43137"/>
                  </a:srgbClr>
                </a:outerShdw>
              </a:effectLst>
            </a:endParaRPr>
          </a:p>
        </p:txBody>
      </p:sp>
      <p:sp>
        <p:nvSpPr>
          <p:cNvPr id="7" name="AutoShape 3"/>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3</a:t>
            </a:r>
          </a:p>
        </p:txBody>
      </p:sp>
      <p:pic>
        <p:nvPicPr>
          <p:cNvPr id="8" name="Picture 7" descr="C10_P03_pg196.jpg"/>
          <p:cNvPicPr>
            <a:picLocks noChangeAspect="1"/>
          </p:cNvPicPr>
          <p:nvPr/>
        </p:nvPicPr>
        <p:blipFill>
          <a:blip r:embed="rId3"/>
          <a:stretch>
            <a:fillRect/>
          </a:stretch>
        </p:blipFill>
        <p:spPr>
          <a:xfrm>
            <a:off x="2269798" y="1754188"/>
            <a:ext cx="4664402" cy="3122612"/>
          </a:xfrm>
          <a:prstGeom prst="rect">
            <a:avLst/>
          </a:prstGeom>
        </p:spPr>
      </p:pic>
      <p:sp>
        <p:nvSpPr>
          <p:cNvPr id="9" name="Slide Number Placeholder 8"/>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11</a:t>
            </a:fld>
            <a:endParaRPr lang="en-US" dirty="0"/>
          </a:p>
        </p:txBody>
      </p:sp>
      <p:sp>
        <p:nvSpPr>
          <p:cNvPr id="10" name="Footer Placeholder 9"/>
          <p:cNvSpPr>
            <a:spLocks noGrp="1"/>
          </p:cNvSpPr>
          <p:nvPr>
            <p:ph type="ftr" sz="quarter" idx="3"/>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1673539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1524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Word-of-Mouth (WOM)</a:t>
            </a:r>
          </a:p>
        </p:txBody>
      </p:sp>
      <p:sp>
        <p:nvSpPr>
          <p:cNvPr id="300035" name="AutoShape 3"/>
          <p:cNvSpPr>
            <a:spLocks noChangeArrowheads="1"/>
          </p:cNvSpPr>
          <p:nvPr/>
        </p:nvSpPr>
        <p:spPr bwMode="auto">
          <a:xfrm>
            <a:off x="1756568" y="1981200"/>
            <a:ext cx="5554663" cy="3166824"/>
          </a:xfrm>
          <a:prstGeom prst="roundRect">
            <a:avLst>
              <a:gd name="adj" fmla="val 16667"/>
            </a:avLst>
          </a:prstGeom>
          <a:solidFill>
            <a:schemeClr val="accent3">
              <a:lumMod val="95000"/>
            </a:schemeClr>
          </a:solidFill>
          <a:ln w="25400">
            <a:solidFill>
              <a:schemeClr val="tx1"/>
            </a:solidFill>
            <a:round/>
            <a:headEnd/>
            <a:tailEnd/>
          </a:ln>
          <a:effectLst>
            <a:outerShdw blurRad="63500" dist="107763" dir="2700000" algn="ctr" rotWithShape="0">
              <a:schemeClr val="bg2">
                <a:alpha val="50000"/>
              </a:schemeClr>
            </a:outerShdw>
          </a:effectLst>
        </p:spPr>
        <p:txBody>
          <a:bodyPr wrap="square">
            <a:spAutoFit/>
          </a:bodyPr>
          <a:lstStyle/>
          <a:p>
            <a:pPr algn="ctr">
              <a:defRPr/>
            </a:pPr>
            <a:r>
              <a:rPr lang="en-US" sz="3600" dirty="0">
                <a:latin typeface="Arial" charset="0"/>
                <a:ea typeface="ヒラギノ角ゴ Pro W3" charset="0"/>
                <a:cs typeface="ヒラギノ角ゴ Pro W3" charset="0"/>
              </a:rPr>
              <a:t>Information about products, services, and experience that is transmitted from consumer to </a:t>
            </a:r>
            <a:r>
              <a:rPr lang="en-US" sz="3600" dirty="0" smtClean="0">
                <a:latin typeface="Arial" charset="0"/>
                <a:ea typeface="ヒラギノ角ゴ Pro W3" charset="0"/>
                <a:cs typeface="ヒラギノ角ゴ Pro W3" charset="0"/>
              </a:rPr>
              <a:t>consumer</a:t>
            </a:r>
            <a:endParaRPr lang="en-US" sz="3600" dirty="0">
              <a:latin typeface="Arial" charset="0"/>
              <a:ea typeface="ヒラギノ角ゴ Pro W3" charset="0"/>
              <a:cs typeface="ヒラギノ角ゴ Pro W3" charset="0"/>
            </a:endParaRPr>
          </a:p>
        </p:txBody>
      </p:sp>
      <p:sp>
        <p:nvSpPr>
          <p:cNvPr id="20484"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4</a:t>
            </a:r>
          </a:p>
        </p:txBody>
      </p:sp>
      <p:sp>
        <p:nvSpPr>
          <p:cNvPr id="300037" name="AutoShape 5"/>
          <p:cNvSpPr>
            <a:spLocks noChangeArrowheads="1"/>
          </p:cNvSpPr>
          <p:nvPr/>
        </p:nvSpPr>
        <p:spPr bwMode="auto">
          <a:xfrm>
            <a:off x="1219200" y="5037302"/>
            <a:ext cx="2057400" cy="914400"/>
          </a:xfrm>
          <a:prstGeom prst="roundRect">
            <a:avLst>
              <a:gd name="adj" fmla="val 16667"/>
            </a:avLst>
          </a:prstGeom>
          <a:solidFill>
            <a:srgbClr val="FFC000"/>
          </a:solidFill>
          <a:ln w="25400">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3600" dirty="0">
                <a:latin typeface="Arial" charset="0"/>
                <a:ea typeface="ヒラギノ角ゴ Pro W3" charset="0"/>
                <a:cs typeface="ヒラギノ角ゴ Pro W3" charset="0"/>
              </a:rPr>
              <a:t>Organic</a:t>
            </a:r>
          </a:p>
        </p:txBody>
      </p:sp>
      <p:sp>
        <p:nvSpPr>
          <p:cNvPr id="300040" name="AutoShape 8"/>
          <p:cNvSpPr>
            <a:spLocks noChangeArrowheads="1"/>
          </p:cNvSpPr>
          <p:nvPr/>
        </p:nvSpPr>
        <p:spPr bwMode="auto">
          <a:xfrm>
            <a:off x="6318646" y="1371600"/>
            <a:ext cx="1985169" cy="914400"/>
          </a:xfrm>
          <a:prstGeom prst="roundRect">
            <a:avLst>
              <a:gd name="adj" fmla="val 16667"/>
            </a:avLst>
          </a:prstGeom>
          <a:solidFill>
            <a:srgbClr val="FFC000"/>
          </a:solidFill>
          <a:ln w="25400">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3600" dirty="0">
                <a:latin typeface="Arial" charset="0"/>
                <a:ea typeface="ヒラギノ角ゴ Pro W3" charset="0"/>
                <a:cs typeface="ヒラギノ角ゴ Pro W3" charset="0"/>
              </a:rPr>
              <a:t>Amplified</a:t>
            </a:r>
          </a:p>
        </p:txBody>
      </p:sp>
      <p:sp>
        <p:nvSpPr>
          <p:cNvPr id="9" name="Slide Number Placeholder 8"/>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12</a:t>
            </a:fld>
            <a:endParaRPr lang="en-US" dirty="0"/>
          </a:p>
        </p:txBody>
      </p:sp>
      <p:sp>
        <p:nvSpPr>
          <p:cNvPr id="10" name="Footer Placeholder 9"/>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0035"/>
                                        </p:tgtEl>
                                        <p:attrNameLst>
                                          <p:attrName>style.visibility</p:attrName>
                                        </p:attrNameLst>
                                      </p:cBhvr>
                                      <p:to>
                                        <p:strVal val="visible"/>
                                      </p:to>
                                    </p:set>
                                    <p:animEffect transition="in" filter="fade">
                                      <p:cBhvr>
                                        <p:cTn id="7" dur="1000"/>
                                        <p:tgtEl>
                                          <p:spTgt spid="300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0037"/>
                                        </p:tgtEl>
                                        <p:attrNameLst>
                                          <p:attrName>style.visibility</p:attrName>
                                        </p:attrNameLst>
                                      </p:cBhvr>
                                      <p:to>
                                        <p:strVal val="visible"/>
                                      </p:to>
                                    </p:set>
                                    <p:animEffect transition="in" filter="fade">
                                      <p:cBhvr>
                                        <p:cTn id="12" dur="1000"/>
                                        <p:tgtEl>
                                          <p:spTgt spid="3000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0040"/>
                                        </p:tgtEl>
                                        <p:attrNameLst>
                                          <p:attrName>style.visibility</p:attrName>
                                        </p:attrNameLst>
                                      </p:cBhvr>
                                      <p:to>
                                        <p:strVal val="visible"/>
                                      </p:to>
                                    </p:set>
                                    <p:animEffect transition="in" filter="fade">
                                      <p:cBhvr>
                                        <p:cTn id="17" dur="1000"/>
                                        <p:tgtEl>
                                          <p:spTgt spid="300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animBg="1"/>
      <p:bldP spid="300037" grpId="0" animBg="1"/>
      <p:bldP spid="3000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a:xfrm>
            <a:off x="609600" y="-1524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Digital WOM</a:t>
            </a:r>
          </a:p>
        </p:txBody>
      </p:sp>
      <p:sp>
        <p:nvSpPr>
          <p:cNvPr id="21507" name="AutoShape 5"/>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4</a:t>
            </a:r>
          </a:p>
        </p:txBody>
      </p:sp>
      <p:sp>
        <p:nvSpPr>
          <p:cNvPr id="28676" name="AutoShape 3"/>
          <p:cNvSpPr>
            <a:spLocks noChangeArrowheads="1"/>
          </p:cNvSpPr>
          <p:nvPr/>
        </p:nvSpPr>
        <p:spPr bwMode="auto">
          <a:xfrm>
            <a:off x="2057400" y="2498686"/>
            <a:ext cx="5029200" cy="2349579"/>
          </a:xfrm>
          <a:prstGeom prst="roundRect">
            <a:avLst>
              <a:gd name="adj" fmla="val 16667"/>
            </a:avLst>
          </a:prstGeom>
          <a:solidFill>
            <a:schemeClr val="accent3">
              <a:lumMod val="95000"/>
            </a:schemeClr>
          </a:solidFill>
          <a:ln w="25400">
            <a:solidFill>
              <a:schemeClr val="accent3">
                <a:lumMod val="85000"/>
              </a:schemeClr>
            </a:solidFill>
            <a:round/>
            <a:headEnd/>
            <a:tailEnd/>
          </a:ln>
          <a:effectLst>
            <a:outerShdw blurRad="63500" dist="107763" dir="2700000" algn="ctr" rotWithShape="0">
              <a:schemeClr val="bg2">
                <a:alpha val="50000"/>
              </a:schemeClr>
            </a:outerShdw>
          </a:effectLst>
        </p:spPr>
        <p:txBody>
          <a:bodyPr wrap="square">
            <a:spAutoFit/>
          </a:bodyPr>
          <a:lstStyle/>
          <a:p>
            <a:pPr algn="ctr">
              <a:defRPr/>
            </a:pPr>
            <a:r>
              <a:rPr lang="en-US" sz="3300" dirty="0" smtClean="0">
                <a:latin typeface="Arial" charset="0"/>
                <a:ea typeface="ヒラギノ角ゴ Pro W3" charset="0"/>
                <a:cs typeface="ヒラギノ角ゴ Pro W3" charset="0"/>
              </a:rPr>
              <a:t>Marketers </a:t>
            </a:r>
            <a:r>
              <a:rPr lang="en-US" sz="3300" dirty="0">
                <a:latin typeface="Arial" charset="0"/>
                <a:ea typeface="ヒラギノ角ゴ Pro W3" charset="0"/>
                <a:cs typeface="ヒラギノ角ゴ Pro W3" charset="0"/>
              </a:rPr>
              <a:t>may encourage digital WOM in order to help build brand communities. </a:t>
            </a:r>
            <a:endParaRPr lang="en-US" sz="3300" dirty="0" smtClean="0">
              <a:latin typeface="Arial" charset="0"/>
              <a:ea typeface="ヒラギノ角ゴ Pro W3" charset="0"/>
              <a:cs typeface="ヒラギノ角ゴ Pro W3" charset="0"/>
            </a:endParaRPr>
          </a:p>
        </p:txBody>
      </p:sp>
      <p:sp>
        <p:nvSpPr>
          <p:cNvPr id="7" name="Slide Number Placeholder 6"/>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13</a:t>
            </a:fld>
            <a:endParaRPr lang="en-US" dirty="0"/>
          </a:p>
        </p:txBody>
      </p:sp>
      <p:sp>
        <p:nvSpPr>
          <p:cNvPr id="8" name="Footer Placeholder 7"/>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33400" y="-1524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Buzz Marketing</a:t>
            </a:r>
          </a:p>
        </p:txBody>
      </p:sp>
      <p:sp>
        <p:nvSpPr>
          <p:cNvPr id="301059" name="Rectangle 3"/>
          <p:cNvSpPr>
            <a:spLocks noGrp="1" noChangeArrowheads="1"/>
          </p:cNvSpPr>
          <p:nvPr>
            <p:ph type="body" idx="4294967295"/>
          </p:nvPr>
        </p:nvSpPr>
        <p:spPr>
          <a:xfrm>
            <a:off x="990600" y="1752600"/>
            <a:ext cx="7162800" cy="4114800"/>
          </a:xfrm>
        </p:spPr>
        <p:txBody>
          <a:bodyPr/>
          <a:lstStyle/>
          <a:p>
            <a:pPr eaLnBrk="1" hangingPunct="1">
              <a:lnSpc>
                <a:spcPct val="90000"/>
              </a:lnSpc>
            </a:pPr>
            <a:r>
              <a:rPr lang="en-US" altLang="en-US" sz="3400" dirty="0" smtClean="0">
                <a:solidFill>
                  <a:schemeClr val="tx1"/>
                </a:solidFill>
              </a:rPr>
              <a:t>Tactic for generating excitement </a:t>
            </a:r>
            <a:r>
              <a:rPr lang="en-US" altLang="ja-JP" sz="3400" dirty="0" smtClean="0">
                <a:solidFill>
                  <a:schemeClr val="tx1"/>
                </a:solidFill>
              </a:rPr>
              <a:t>that is spread from consumer to consumer</a:t>
            </a:r>
          </a:p>
          <a:p>
            <a:pPr lvl="1" eaLnBrk="1" hangingPunct="1">
              <a:lnSpc>
                <a:spcPct val="90000"/>
              </a:lnSpc>
            </a:pPr>
            <a:r>
              <a:rPr lang="en-US" altLang="en-US" sz="2700" b="1" dirty="0" smtClean="0"/>
              <a:t>Guerilla marketing</a:t>
            </a:r>
            <a:r>
              <a:rPr lang="en-US" altLang="en-US" sz="2700" dirty="0" smtClean="0"/>
              <a:t>—the marketing of a product using unconventional means</a:t>
            </a:r>
          </a:p>
          <a:p>
            <a:pPr lvl="1" eaLnBrk="1" hangingPunct="1">
              <a:lnSpc>
                <a:spcPct val="90000"/>
              </a:lnSpc>
            </a:pPr>
            <a:r>
              <a:rPr lang="en-US" altLang="en-US" sz="2700" b="1" dirty="0" smtClean="0"/>
              <a:t>Viral marketing</a:t>
            </a:r>
            <a:r>
              <a:rPr lang="en-US" altLang="en-US" sz="2700" dirty="0" smtClean="0"/>
              <a:t>—uses online technologies to facilitate WOM by having consumers spread marketing messages through their online conversations</a:t>
            </a:r>
          </a:p>
        </p:txBody>
      </p:sp>
      <p:sp>
        <p:nvSpPr>
          <p:cNvPr id="22532" name="AutoShape 5"/>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4</a:t>
            </a:r>
          </a:p>
        </p:txBody>
      </p:sp>
      <p:sp>
        <p:nvSpPr>
          <p:cNvPr id="7" name="Slide Number Placeholder 6"/>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14</a:t>
            </a:fld>
            <a:endParaRPr lang="en-US" dirty="0"/>
          </a:p>
        </p:txBody>
      </p:sp>
      <p:sp>
        <p:nvSpPr>
          <p:cNvPr id="8" name="Footer Placeholder 7"/>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fade">
                                      <p:cBhvr>
                                        <p:cTn id="7" dur="1000"/>
                                        <p:tgtEl>
                                          <p:spTgt spid="3010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1059">
                                            <p:txEl>
                                              <p:pRg st="1" end="1"/>
                                            </p:txEl>
                                          </p:spTgt>
                                        </p:tgtEl>
                                        <p:attrNameLst>
                                          <p:attrName>style.visibility</p:attrName>
                                        </p:attrNameLst>
                                      </p:cBhvr>
                                      <p:to>
                                        <p:strVal val="visible"/>
                                      </p:to>
                                    </p:set>
                                    <p:animEffect transition="in" filter="fade">
                                      <p:cBhvr>
                                        <p:cTn id="10" dur="1000"/>
                                        <p:tgtEl>
                                          <p:spTgt spid="3010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1059">
                                            <p:txEl>
                                              <p:pRg st="2" end="2"/>
                                            </p:txEl>
                                          </p:spTgt>
                                        </p:tgtEl>
                                        <p:attrNameLst>
                                          <p:attrName>style.visibility</p:attrName>
                                        </p:attrNameLst>
                                      </p:cBhvr>
                                      <p:to>
                                        <p:strVal val="visible"/>
                                      </p:to>
                                    </p:set>
                                    <p:animEffect transition="in" filter="fade">
                                      <p:cBhvr>
                                        <p:cTn id="13" dur="1000"/>
                                        <p:tgtEl>
                                          <p:spTgt spid="301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09600" y="-2286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Stealth Marketing</a:t>
            </a:r>
          </a:p>
        </p:txBody>
      </p:sp>
      <p:sp>
        <p:nvSpPr>
          <p:cNvPr id="302083" name="Rectangle 3"/>
          <p:cNvSpPr>
            <a:spLocks noGrp="1" noChangeArrowheads="1"/>
          </p:cNvSpPr>
          <p:nvPr>
            <p:ph type="body" idx="4294967295"/>
          </p:nvPr>
        </p:nvSpPr>
        <p:spPr>
          <a:xfrm>
            <a:off x="1295400" y="1524000"/>
            <a:ext cx="6477000" cy="4114800"/>
          </a:xfrm>
        </p:spPr>
        <p:txBody>
          <a:bodyPr/>
          <a:lstStyle/>
          <a:p>
            <a:pPr eaLnBrk="1" hangingPunct="1"/>
            <a:r>
              <a:rPr lang="en-US" altLang="en-US" dirty="0" smtClean="0">
                <a:solidFill>
                  <a:schemeClr val="tx1"/>
                </a:solidFill>
              </a:rPr>
              <a:t>A guerilla marketing tactic that is similar to buzz marketing, but consumers are completely unaware that they are being marketed to</a:t>
            </a:r>
          </a:p>
          <a:p>
            <a:pPr eaLnBrk="1" hangingPunct="1"/>
            <a:r>
              <a:rPr lang="en-US" altLang="en-US" dirty="0" smtClean="0">
                <a:solidFill>
                  <a:schemeClr val="tx1"/>
                </a:solidFill>
              </a:rPr>
              <a:t>Often considered unethical, along with practices called </a:t>
            </a:r>
            <a:r>
              <a:rPr lang="ja-JP" altLang="en-US" dirty="0" smtClean="0">
                <a:solidFill>
                  <a:schemeClr val="tx1"/>
                </a:solidFill>
              </a:rPr>
              <a:t>“</a:t>
            </a:r>
            <a:r>
              <a:rPr lang="en-US" altLang="ja-JP" dirty="0" smtClean="0">
                <a:solidFill>
                  <a:schemeClr val="tx1"/>
                </a:solidFill>
              </a:rPr>
              <a:t>shilling</a:t>
            </a:r>
            <a:r>
              <a:rPr lang="ja-JP" altLang="en-US" dirty="0" smtClean="0">
                <a:solidFill>
                  <a:schemeClr val="tx1"/>
                </a:solidFill>
              </a:rPr>
              <a:t>”</a:t>
            </a:r>
            <a:r>
              <a:rPr lang="en-US" altLang="ja-JP" dirty="0" smtClean="0">
                <a:solidFill>
                  <a:schemeClr val="tx1"/>
                </a:solidFill>
              </a:rPr>
              <a:t> and </a:t>
            </a:r>
            <a:r>
              <a:rPr lang="ja-JP" altLang="en-US" dirty="0" smtClean="0">
                <a:solidFill>
                  <a:schemeClr val="tx1"/>
                </a:solidFill>
              </a:rPr>
              <a:t>“</a:t>
            </a:r>
            <a:r>
              <a:rPr lang="en-US" altLang="ja-JP" dirty="0" smtClean="0">
                <a:solidFill>
                  <a:schemeClr val="tx1"/>
                </a:solidFill>
              </a:rPr>
              <a:t>infiltrating</a:t>
            </a:r>
            <a:r>
              <a:rPr lang="ja-JP" altLang="en-US" dirty="0" smtClean="0">
                <a:solidFill>
                  <a:schemeClr val="tx1"/>
                </a:solidFill>
              </a:rPr>
              <a:t>”</a:t>
            </a:r>
            <a:endParaRPr lang="en-US" altLang="en-US" dirty="0" smtClean="0">
              <a:solidFill>
                <a:schemeClr val="tx1"/>
              </a:solidFill>
            </a:endParaRPr>
          </a:p>
        </p:txBody>
      </p:sp>
      <p:sp>
        <p:nvSpPr>
          <p:cNvPr id="23556" name="AutoShape 5"/>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4</a:t>
            </a:r>
          </a:p>
        </p:txBody>
      </p:sp>
      <p:sp>
        <p:nvSpPr>
          <p:cNvPr id="7" name="Slide Number Placeholder 6"/>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15</a:t>
            </a:fld>
            <a:endParaRPr lang="en-US" dirty="0"/>
          </a:p>
        </p:txBody>
      </p:sp>
      <p:sp>
        <p:nvSpPr>
          <p:cNvPr id="8" name="Footer Placeholder 7"/>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Effect transition="in" filter="fade">
                                      <p:cBhvr>
                                        <p:cTn id="7" dur="1000"/>
                                        <p:tgtEl>
                                          <p:spTgt spid="302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2083">
                                            <p:txEl>
                                              <p:pRg st="1" end="1"/>
                                            </p:txEl>
                                          </p:spTgt>
                                        </p:tgtEl>
                                        <p:attrNameLst>
                                          <p:attrName>style.visibility</p:attrName>
                                        </p:attrNameLst>
                                      </p:cBhvr>
                                      <p:to>
                                        <p:strVal val="visible"/>
                                      </p:to>
                                    </p:set>
                                    <p:animEffect transition="in" filter="fade">
                                      <p:cBhvr>
                                        <p:cTn id="12" dur="1000"/>
                                        <p:tgtEl>
                                          <p:spTgt spid="302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838200" y="-148783"/>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Consumer Influencers</a:t>
            </a:r>
          </a:p>
        </p:txBody>
      </p:sp>
      <p:sp>
        <p:nvSpPr>
          <p:cNvPr id="24579"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4</a:t>
            </a:r>
          </a:p>
        </p:txBody>
      </p:sp>
      <p:graphicFrame>
        <p:nvGraphicFramePr>
          <p:cNvPr id="3" name="Diagram 2"/>
          <p:cNvGraphicFramePr/>
          <p:nvPr>
            <p:extLst>
              <p:ext uri="{D42A27DB-BD31-4B8C-83A1-F6EECF244321}">
                <p14:modId xmlns:p14="http://schemas.microsoft.com/office/powerpoint/2010/main" val="3519077313"/>
              </p:ext>
            </p:extLst>
          </p:nvPr>
        </p:nvGraphicFramePr>
        <p:xfrm>
          <a:off x="5867400" y="1727200"/>
          <a:ext cx="2209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10_P05_pg199.jpg"/>
          <p:cNvPicPr>
            <a:picLocks noChangeAspect="1"/>
          </p:cNvPicPr>
          <p:nvPr/>
        </p:nvPicPr>
        <p:blipFill>
          <a:blip r:embed="rId8"/>
          <a:stretch>
            <a:fillRect/>
          </a:stretch>
        </p:blipFill>
        <p:spPr>
          <a:xfrm>
            <a:off x="1219200" y="2057400"/>
            <a:ext cx="4420833" cy="2874963"/>
          </a:xfrm>
          <a:prstGeom prst="rect">
            <a:avLst/>
          </a:prstGeom>
        </p:spPr>
      </p:pic>
      <p:sp>
        <p:nvSpPr>
          <p:cNvPr id="9" name="Slide Number Placeholder 8"/>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16</a:t>
            </a:fld>
            <a:endParaRPr lang="en-US" dirty="0"/>
          </a:p>
        </p:txBody>
      </p:sp>
      <p:sp>
        <p:nvSpPr>
          <p:cNvPr id="11" name="Footer Placeholder 10"/>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5800" y="-1524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Diffusion Process</a:t>
            </a:r>
          </a:p>
        </p:txBody>
      </p:sp>
      <p:sp>
        <p:nvSpPr>
          <p:cNvPr id="32771" name="AutoShape 3"/>
          <p:cNvSpPr>
            <a:spLocks noChangeArrowheads="1"/>
          </p:cNvSpPr>
          <p:nvPr/>
        </p:nvSpPr>
        <p:spPr bwMode="auto">
          <a:xfrm>
            <a:off x="2133600" y="2209800"/>
            <a:ext cx="4876800" cy="2349579"/>
          </a:xfrm>
          <a:prstGeom prst="roundRect">
            <a:avLst>
              <a:gd name="adj" fmla="val 16667"/>
            </a:avLst>
          </a:prstGeom>
          <a:solidFill>
            <a:schemeClr val="accent3">
              <a:lumMod val="95000"/>
            </a:schemeClr>
          </a:solidFill>
          <a:ln w="25400">
            <a:solidFill>
              <a:schemeClr val="tx1"/>
            </a:solidFill>
            <a:round/>
            <a:headEnd/>
            <a:tailEnd/>
          </a:ln>
          <a:effectLst>
            <a:outerShdw blurRad="63500" dist="107763" dir="2700000" algn="ctr" rotWithShape="0">
              <a:schemeClr val="bg2">
                <a:alpha val="50000"/>
              </a:schemeClr>
            </a:outerShdw>
          </a:effectLst>
        </p:spPr>
        <p:txBody>
          <a:bodyPr wrap="square">
            <a:spAutoFit/>
          </a:bodyPr>
          <a:lstStyle/>
          <a:p>
            <a:pPr algn="ctr">
              <a:defRPr/>
            </a:pPr>
            <a:r>
              <a:rPr lang="en-US" sz="3300" dirty="0">
                <a:latin typeface="Arial" charset="0"/>
                <a:ea typeface="ヒラギノ角ゴ Pro W3" charset="0"/>
                <a:cs typeface="ヒラギノ角ゴ Pro W3" charset="0"/>
              </a:rPr>
              <a:t>The way in which new products are adopted and spread throughout a </a:t>
            </a:r>
            <a:r>
              <a:rPr lang="en-US" sz="3300" dirty="0" smtClean="0">
                <a:latin typeface="Arial" charset="0"/>
                <a:ea typeface="ヒラギノ角ゴ Pro W3" charset="0"/>
                <a:cs typeface="ヒラギノ角ゴ Pro W3" charset="0"/>
              </a:rPr>
              <a:t>marketplace</a:t>
            </a:r>
            <a:endParaRPr lang="en-US" sz="3300" dirty="0">
              <a:latin typeface="Arial" charset="0"/>
              <a:ea typeface="ヒラギノ角ゴ Pro W3" charset="0"/>
              <a:cs typeface="ヒラギノ角ゴ Pro W3" charset="0"/>
            </a:endParaRPr>
          </a:p>
        </p:txBody>
      </p:sp>
      <p:sp>
        <p:nvSpPr>
          <p:cNvPr id="25604"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4</a:t>
            </a:r>
          </a:p>
        </p:txBody>
      </p:sp>
      <p:sp>
        <p:nvSpPr>
          <p:cNvPr id="7" name="Slide Number Placeholder 6"/>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17</a:t>
            </a:fld>
            <a:endParaRPr lang="en-US" dirty="0"/>
          </a:p>
        </p:txBody>
      </p:sp>
      <p:sp>
        <p:nvSpPr>
          <p:cNvPr id="8" name="Footer Placeholder 7"/>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762000" y="152400"/>
            <a:ext cx="7696200" cy="1219200"/>
          </a:xfrm>
        </p:spPr>
        <p:txBody>
          <a:bodyPr/>
          <a:lstStyle/>
          <a:p>
            <a:pPr algn="r" eaLnBrk="1" hangingPunct="1"/>
            <a:r>
              <a:rPr lang="en-US" altLang="en-US" sz="3800" b="0" dirty="0" smtClean="0">
                <a:solidFill>
                  <a:srgbClr val="C00000"/>
                </a:solidFill>
                <a:effectLst>
                  <a:outerShdw blurRad="38100" dist="38100" dir="2700000" algn="tl">
                    <a:srgbClr val="000000">
                      <a:alpha val="43137"/>
                    </a:srgbClr>
                  </a:outerShdw>
                </a:effectLst>
              </a:rPr>
              <a:t>Exhibit 10.4</a:t>
            </a:r>
            <a:br>
              <a:rPr lang="en-US" altLang="en-US" sz="3800" b="0" dirty="0" smtClean="0">
                <a:solidFill>
                  <a:srgbClr val="C00000"/>
                </a:solidFill>
                <a:effectLst>
                  <a:outerShdw blurRad="38100" dist="38100" dir="2700000" algn="tl">
                    <a:srgbClr val="000000">
                      <a:alpha val="43137"/>
                    </a:srgbClr>
                  </a:outerShdw>
                </a:effectLst>
              </a:rPr>
            </a:br>
            <a:r>
              <a:rPr lang="en-US" altLang="en-US" sz="3800" b="0" dirty="0" smtClean="0">
                <a:solidFill>
                  <a:srgbClr val="C00000"/>
                </a:solidFill>
                <a:effectLst>
                  <a:outerShdw blurRad="38100" dist="38100" dir="2700000" algn="tl">
                    <a:srgbClr val="000000">
                      <a:alpha val="43137"/>
                    </a:srgbClr>
                  </a:outerShdw>
                </a:effectLst>
              </a:rPr>
              <a:t>Adopter Categories</a:t>
            </a:r>
          </a:p>
        </p:txBody>
      </p:sp>
      <p:sp>
        <p:nvSpPr>
          <p:cNvPr id="26627"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4</a:t>
            </a:r>
          </a:p>
        </p:txBody>
      </p:sp>
      <p:pic>
        <p:nvPicPr>
          <p:cNvPr id="8" name="Picture 7" descr="C10_F03_pg200.jpg"/>
          <p:cNvPicPr>
            <a:picLocks noChangeAspect="1"/>
          </p:cNvPicPr>
          <p:nvPr/>
        </p:nvPicPr>
        <p:blipFill>
          <a:blip r:embed="rId3"/>
          <a:stretch>
            <a:fillRect/>
          </a:stretch>
        </p:blipFill>
        <p:spPr>
          <a:xfrm>
            <a:off x="2514600" y="1648808"/>
            <a:ext cx="4038600" cy="4523392"/>
          </a:xfrm>
          <a:prstGeom prst="rect">
            <a:avLst/>
          </a:prstGeom>
        </p:spPr>
      </p:pic>
      <p:sp>
        <p:nvSpPr>
          <p:cNvPr id="9" name="Slide Number Placeholder 8"/>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18</a:t>
            </a:fld>
            <a:endParaRPr lang="en-US" dirty="0"/>
          </a:p>
        </p:txBody>
      </p:sp>
      <p:sp>
        <p:nvSpPr>
          <p:cNvPr id="10" name="Footer Placeholder 9"/>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85800" y="-1524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Traditional Family Household</a:t>
            </a:r>
          </a:p>
        </p:txBody>
      </p:sp>
      <p:sp>
        <p:nvSpPr>
          <p:cNvPr id="307203" name="AutoShape 3"/>
          <p:cNvSpPr>
            <a:spLocks noChangeArrowheads="1"/>
          </p:cNvSpPr>
          <p:nvPr/>
        </p:nvSpPr>
        <p:spPr bwMode="auto">
          <a:xfrm>
            <a:off x="1676400" y="1676400"/>
            <a:ext cx="5749925" cy="2690098"/>
          </a:xfrm>
          <a:prstGeom prst="roundRect">
            <a:avLst>
              <a:gd name="adj" fmla="val 16667"/>
            </a:avLst>
          </a:prstGeom>
          <a:solidFill>
            <a:schemeClr val="accent3">
              <a:lumMod val="85000"/>
            </a:schemeClr>
          </a:solidFill>
          <a:ln w="25400">
            <a:solidFill>
              <a:schemeClr val="tx1"/>
            </a:solidFill>
            <a:round/>
            <a:headEnd/>
            <a:tailEnd/>
          </a:ln>
          <a:effectLst>
            <a:outerShdw blurRad="63500" dist="107763" dir="2700000" algn="ctr" rotWithShape="0">
              <a:schemeClr val="bg2">
                <a:alpha val="50000"/>
              </a:schemeClr>
            </a:outerShdw>
          </a:effectLst>
        </p:spPr>
        <p:txBody>
          <a:bodyPr wrap="square">
            <a:spAutoFit/>
          </a:bodyPr>
          <a:lstStyle/>
          <a:p>
            <a:pPr algn="ctr">
              <a:defRPr/>
            </a:pPr>
            <a:r>
              <a:rPr lang="en-US" sz="3800" dirty="0">
                <a:latin typeface="Arial" charset="0"/>
                <a:ea typeface="ヒラギノ角ゴ Pro W3" charset="0"/>
                <a:cs typeface="ヒラギノ角ゴ Pro W3" charset="0"/>
              </a:rPr>
              <a:t>At least two people who are related by blood or marriage who occupy a housing </a:t>
            </a:r>
            <a:r>
              <a:rPr lang="en-US" sz="3800" dirty="0" smtClean="0">
                <a:latin typeface="Arial" charset="0"/>
                <a:ea typeface="ヒラギノ角ゴ Pro W3" charset="0"/>
                <a:cs typeface="ヒラギノ角ゴ Pro W3" charset="0"/>
              </a:rPr>
              <a:t>unit</a:t>
            </a:r>
            <a:endParaRPr lang="en-US" sz="3800" dirty="0">
              <a:latin typeface="Arial" charset="0"/>
              <a:ea typeface="ヒラギノ角ゴ Pro W3" charset="0"/>
              <a:cs typeface="ヒラギノ角ゴ Pro W3" charset="0"/>
            </a:endParaRPr>
          </a:p>
        </p:txBody>
      </p:sp>
      <p:sp>
        <p:nvSpPr>
          <p:cNvPr id="28676"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5</a:t>
            </a:r>
          </a:p>
        </p:txBody>
      </p:sp>
      <p:sp>
        <p:nvSpPr>
          <p:cNvPr id="307205" name="AutoShape 5"/>
          <p:cNvSpPr>
            <a:spLocks noChangeArrowheads="1"/>
          </p:cNvSpPr>
          <p:nvPr/>
        </p:nvSpPr>
        <p:spPr bwMode="auto">
          <a:xfrm>
            <a:off x="1828800" y="4572000"/>
            <a:ext cx="2514600" cy="1219200"/>
          </a:xfrm>
          <a:prstGeom prst="roundRect">
            <a:avLst>
              <a:gd name="adj" fmla="val 16667"/>
            </a:avLst>
          </a:prstGeom>
          <a:solidFill>
            <a:srgbClr val="FFC000"/>
          </a:solidFill>
          <a:ln w="25400">
            <a:solidFill>
              <a:schemeClr val="tx1"/>
            </a:solidFill>
            <a:round/>
            <a:headEnd/>
            <a:tailEnd/>
          </a:ln>
          <a:effectLst>
            <a:outerShdw blurRad="63500" dist="107763" dir="2700000" algn="ctr" rotWithShape="0">
              <a:schemeClr val="bg2">
                <a:alpha val="50000"/>
              </a:schemeClr>
            </a:outerShdw>
          </a:effectLst>
        </p:spPr>
        <p:txBody>
          <a:bodyPr anchor="ctr"/>
          <a:lstStyle/>
          <a:p>
            <a:pPr algn="ctr">
              <a:defRPr/>
            </a:pPr>
            <a:r>
              <a:rPr lang="en-US" sz="3600" dirty="0">
                <a:latin typeface="Arial" charset="0"/>
                <a:ea typeface="ヒラギノ角ゴ Pro W3" charset="0"/>
                <a:cs typeface="ヒラギノ角ゴ Pro W3" charset="0"/>
              </a:rPr>
              <a:t>Nuclear family</a:t>
            </a:r>
          </a:p>
        </p:txBody>
      </p:sp>
      <p:sp>
        <p:nvSpPr>
          <p:cNvPr id="307207" name="AutoShape 7"/>
          <p:cNvSpPr>
            <a:spLocks noChangeArrowheads="1"/>
          </p:cNvSpPr>
          <p:nvPr/>
        </p:nvSpPr>
        <p:spPr bwMode="auto">
          <a:xfrm>
            <a:off x="4724400" y="4572000"/>
            <a:ext cx="2514600" cy="1219200"/>
          </a:xfrm>
          <a:prstGeom prst="roundRect">
            <a:avLst>
              <a:gd name="adj" fmla="val 16667"/>
            </a:avLst>
          </a:prstGeom>
          <a:solidFill>
            <a:srgbClr val="FFC000"/>
          </a:solidFill>
          <a:ln w="25400">
            <a:solidFill>
              <a:schemeClr val="tx1"/>
            </a:solidFill>
            <a:round/>
            <a:headEnd/>
            <a:tailEnd/>
          </a:ln>
          <a:effectLst>
            <a:outerShdw blurRad="63500" dist="107763" dir="2700000" algn="ctr" rotWithShape="0">
              <a:schemeClr val="bg2">
                <a:alpha val="50000"/>
              </a:schemeClr>
            </a:outerShdw>
          </a:effectLst>
        </p:spPr>
        <p:txBody>
          <a:bodyPr anchor="ctr"/>
          <a:lstStyle/>
          <a:p>
            <a:pPr algn="ctr">
              <a:defRPr/>
            </a:pPr>
            <a:r>
              <a:rPr lang="en-US" sz="3600" dirty="0">
                <a:latin typeface="Arial" charset="0"/>
                <a:ea typeface="ヒラギノ角ゴ Pro W3" charset="0"/>
                <a:cs typeface="ヒラギノ角ゴ Pro W3" charset="0"/>
              </a:rPr>
              <a:t>Extended family</a:t>
            </a:r>
          </a:p>
        </p:txBody>
      </p:sp>
      <p:sp>
        <p:nvSpPr>
          <p:cNvPr id="9" name="Slide Number Placeholder 8"/>
          <p:cNvSpPr>
            <a:spLocks noGrp="1"/>
          </p:cNvSpPr>
          <p:nvPr>
            <p:ph type="sldNum" sz="quarter" idx="4"/>
          </p:nvPr>
        </p:nvSpPr>
        <p:spPr/>
        <p:txBody>
          <a:bodyPr/>
          <a:lstStyle/>
          <a:p>
            <a:pPr>
              <a:defRPr/>
            </a:pPr>
            <a:r>
              <a:rPr lang="en-US" dirty="0" smtClean="0"/>
              <a:t>10-</a:t>
            </a:r>
            <a:fld id="{EC7D242B-182E-4922-9050-0D66A39F4352}" type="slidenum">
              <a:rPr lang="en-US" smtClean="0"/>
              <a:pPr>
                <a:defRPr/>
              </a:pPr>
              <a:t>19</a:t>
            </a:fld>
            <a:endParaRPr lang="en-US" dirty="0"/>
          </a:p>
        </p:txBody>
      </p:sp>
      <p:sp>
        <p:nvSpPr>
          <p:cNvPr id="10" name="Footer Placeholder 9"/>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03"/>
                                        </p:tgtEl>
                                        <p:attrNameLst>
                                          <p:attrName>style.visibility</p:attrName>
                                        </p:attrNameLst>
                                      </p:cBhvr>
                                      <p:to>
                                        <p:strVal val="visible"/>
                                      </p:to>
                                    </p:set>
                                    <p:animEffect transition="in" filter="fade">
                                      <p:cBhvr>
                                        <p:cTn id="7" dur="1000"/>
                                        <p:tgtEl>
                                          <p:spTgt spid="307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05"/>
                                        </p:tgtEl>
                                        <p:attrNameLst>
                                          <p:attrName>style.visibility</p:attrName>
                                        </p:attrNameLst>
                                      </p:cBhvr>
                                      <p:to>
                                        <p:strVal val="visible"/>
                                      </p:to>
                                    </p:set>
                                    <p:animEffect transition="in" filter="fade">
                                      <p:cBhvr>
                                        <p:cTn id="12" dur="1000"/>
                                        <p:tgtEl>
                                          <p:spTgt spid="307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07"/>
                                        </p:tgtEl>
                                        <p:attrNameLst>
                                          <p:attrName>style.visibility</p:attrName>
                                        </p:attrNameLst>
                                      </p:cBhvr>
                                      <p:to>
                                        <p:strVal val="visible"/>
                                      </p:to>
                                    </p:set>
                                    <p:animEffect transition="in" filter="fade">
                                      <p:cBhvr>
                                        <p:cTn id="17" dur="1000"/>
                                        <p:tgtEl>
                                          <p:spTgt spid="307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animBg="1"/>
      <p:bldP spid="307205" grpId="0" animBg="1"/>
      <p:bldP spid="3072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028700" y="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Learning Objectives</a:t>
            </a:r>
          </a:p>
        </p:txBody>
      </p:sp>
      <p:sp>
        <p:nvSpPr>
          <p:cNvPr id="5123" name="Rectangle 3"/>
          <p:cNvSpPr>
            <a:spLocks noGrp="1" noChangeArrowheads="1"/>
          </p:cNvSpPr>
          <p:nvPr>
            <p:ph type="body" idx="4294967295"/>
          </p:nvPr>
        </p:nvSpPr>
        <p:spPr>
          <a:xfrm>
            <a:off x="1295400" y="1600200"/>
            <a:ext cx="7162800" cy="4572000"/>
          </a:xfrm>
        </p:spPr>
        <p:txBody>
          <a:bodyPr/>
          <a:lstStyle/>
          <a:p>
            <a:pPr eaLnBrk="1" hangingPunct="1">
              <a:lnSpc>
                <a:spcPct val="80000"/>
              </a:lnSpc>
              <a:buFontTx/>
              <a:buNone/>
            </a:pPr>
            <a:r>
              <a:rPr lang="en-US" altLang="en-US" sz="1600" dirty="0" smtClean="0"/>
              <a:t>	</a:t>
            </a:r>
            <a:r>
              <a:rPr lang="en-US" altLang="en-US" sz="2000" dirty="0" smtClean="0">
                <a:solidFill>
                  <a:schemeClr val="tx1"/>
                </a:solidFill>
              </a:rPr>
              <a:t>Understand the different types of reference groups that influence consumers and how reference groups influence value perceptions.</a:t>
            </a:r>
          </a:p>
          <a:p>
            <a:pPr eaLnBrk="1" hangingPunct="1">
              <a:lnSpc>
                <a:spcPct val="80000"/>
              </a:lnSpc>
              <a:buFontTx/>
              <a:buNone/>
            </a:pPr>
            <a:endParaRPr lang="en-US" altLang="en-US" sz="2000" dirty="0" smtClean="0">
              <a:solidFill>
                <a:schemeClr val="tx1"/>
              </a:solidFill>
            </a:endParaRPr>
          </a:p>
          <a:p>
            <a:pPr eaLnBrk="1" hangingPunct="1">
              <a:lnSpc>
                <a:spcPct val="80000"/>
              </a:lnSpc>
              <a:buFontTx/>
              <a:buNone/>
            </a:pPr>
            <a:r>
              <a:rPr lang="en-US" altLang="en-US" sz="2000" dirty="0" smtClean="0">
                <a:solidFill>
                  <a:schemeClr val="tx1"/>
                </a:solidFill>
              </a:rPr>
              <a:t>	Describe the various types of social power that reference groups exert on members.</a:t>
            </a:r>
          </a:p>
          <a:p>
            <a:pPr eaLnBrk="1" hangingPunct="1">
              <a:lnSpc>
                <a:spcPct val="80000"/>
              </a:lnSpc>
              <a:buFontTx/>
              <a:buNone/>
            </a:pPr>
            <a:endParaRPr lang="en-US" altLang="en-US" sz="2000" dirty="0" smtClean="0">
              <a:solidFill>
                <a:schemeClr val="tx1"/>
              </a:solidFill>
            </a:endParaRPr>
          </a:p>
          <a:p>
            <a:pPr eaLnBrk="1" hangingPunct="1">
              <a:lnSpc>
                <a:spcPct val="80000"/>
              </a:lnSpc>
              <a:buFontTx/>
              <a:buNone/>
            </a:pPr>
            <a:r>
              <a:rPr lang="en-US" altLang="en-US" sz="2000" dirty="0" smtClean="0">
                <a:solidFill>
                  <a:schemeClr val="tx1"/>
                </a:solidFill>
              </a:rPr>
              <a:t>	Comprehend the difference between informational, utilitarian, and value-expressive reference group influence.</a:t>
            </a:r>
          </a:p>
          <a:p>
            <a:pPr eaLnBrk="1" hangingPunct="1">
              <a:lnSpc>
                <a:spcPct val="80000"/>
              </a:lnSpc>
              <a:buFontTx/>
              <a:buNone/>
            </a:pPr>
            <a:r>
              <a:rPr lang="en-US" altLang="en-US" sz="2000" dirty="0" smtClean="0">
                <a:solidFill>
                  <a:schemeClr val="tx1"/>
                </a:solidFill>
              </a:rPr>
              <a:t>	</a:t>
            </a:r>
          </a:p>
          <a:p>
            <a:pPr eaLnBrk="1" hangingPunct="1">
              <a:lnSpc>
                <a:spcPct val="80000"/>
              </a:lnSpc>
              <a:buFontTx/>
              <a:buNone/>
            </a:pPr>
            <a:r>
              <a:rPr lang="en-US" altLang="en-US" sz="2000" dirty="0" smtClean="0">
                <a:solidFill>
                  <a:schemeClr val="tx1"/>
                </a:solidFill>
              </a:rPr>
              <a:t>	Understand the importance of word-of-mouth communications in consumer behaviour.</a:t>
            </a:r>
          </a:p>
          <a:p>
            <a:pPr eaLnBrk="1" hangingPunct="1">
              <a:lnSpc>
                <a:spcPct val="80000"/>
              </a:lnSpc>
              <a:buFontTx/>
              <a:buNone/>
            </a:pPr>
            <a:endParaRPr lang="en-US" altLang="en-US" sz="2000" dirty="0" smtClean="0">
              <a:solidFill>
                <a:schemeClr val="tx1"/>
              </a:solidFill>
            </a:endParaRPr>
          </a:p>
          <a:p>
            <a:pPr eaLnBrk="1" hangingPunct="1">
              <a:lnSpc>
                <a:spcPct val="80000"/>
              </a:lnSpc>
              <a:buFontTx/>
              <a:buNone/>
            </a:pPr>
            <a:r>
              <a:rPr lang="en-US" altLang="en-US" sz="2000" dirty="0" smtClean="0">
                <a:solidFill>
                  <a:schemeClr val="tx1"/>
                </a:solidFill>
              </a:rPr>
              <a:t>	Comprehend the role of household influence in </a:t>
            </a:r>
            <a:br>
              <a:rPr lang="en-US" altLang="en-US" sz="2000" dirty="0" smtClean="0">
                <a:solidFill>
                  <a:schemeClr val="tx1"/>
                </a:solidFill>
              </a:rPr>
            </a:br>
            <a:r>
              <a:rPr lang="en-US" altLang="en-US" sz="2000" dirty="0" smtClean="0">
                <a:solidFill>
                  <a:schemeClr val="tx1"/>
                </a:solidFill>
              </a:rPr>
              <a:t>consumer behaviour.</a:t>
            </a:r>
          </a:p>
        </p:txBody>
      </p:sp>
      <p:sp>
        <p:nvSpPr>
          <p:cNvPr id="5124" name="AutoShape 4"/>
          <p:cNvSpPr>
            <a:spLocks noChangeArrowheads="1"/>
          </p:cNvSpPr>
          <p:nvPr/>
        </p:nvSpPr>
        <p:spPr bwMode="auto">
          <a:xfrm>
            <a:off x="228600" y="16764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latin typeface="Garamond" pitchFamily="18" charset="0"/>
                <a:ea typeface="MS PGothic" pitchFamily="34" charset="-128"/>
              </a:rPr>
              <a:t>LO</a:t>
            </a:r>
            <a:r>
              <a:rPr lang="en-US" altLang="en-US" b="1" baseline="30000" dirty="0">
                <a:latin typeface="Garamond" pitchFamily="18" charset="0"/>
                <a:ea typeface="MS PGothic" pitchFamily="34" charset="-128"/>
              </a:rPr>
              <a:t>1</a:t>
            </a:r>
          </a:p>
        </p:txBody>
      </p:sp>
      <p:sp>
        <p:nvSpPr>
          <p:cNvPr id="5125" name="AutoShape 5"/>
          <p:cNvSpPr>
            <a:spLocks noChangeArrowheads="1"/>
          </p:cNvSpPr>
          <p:nvPr/>
        </p:nvSpPr>
        <p:spPr bwMode="auto">
          <a:xfrm>
            <a:off x="228600" y="26670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latin typeface="Garamond" pitchFamily="18" charset="0"/>
                <a:ea typeface="MS PGothic" pitchFamily="34" charset="-128"/>
              </a:rPr>
              <a:t>LO</a:t>
            </a:r>
            <a:r>
              <a:rPr lang="en-US" altLang="en-US" b="1" baseline="30000" dirty="0">
                <a:latin typeface="Garamond" pitchFamily="18" charset="0"/>
                <a:ea typeface="MS PGothic" pitchFamily="34" charset="-128"/>
              </a:rPr>
              <a:t>2</a:t>
            </a:r>
          </a:p>
        </p:txBody>
      </p:sp>
      <p:sp>
        <p:nvSpPr>
          <p:cNvPr id="5126" name="AutoShape 6"/>
          <p:cNvSpPr>
            <a:spLocks noChangeArrowheads="1"/>
          </p:cNvSpPr>
          <p:nvPr/>
        </p:nvSpPr>
        <p:spPr bwMode="auto">
          <a:xfrm>
            <a:off x="228600" y="3505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latin typeface="Garamond" pitchFamily="18" charset="0"/>
                <a:ea typeface="MS PGothic" pitchFamily="34" charset="-128"/>
              </a:rPr>
              <a:t>LO</a:t>
            </a:r>
            <a:r>
              <a:rPr lang="en-US" altLang="en-US" b="1" baseline="30000" dirty="0">
                <a:latin typeface="Garamond" pitchFamily="18" charset="0"/>
                <a:ea typeface="MS PGothic" pitchFamily="34" charset="-128"/>
              </a:rPr>
              <a:t>3</a:t>
            </a:r>
          </a:p>
        </p:txBody>
      </p:sp>
      <p:sp>
        <p:nvSpPr>
          <p:cNvPr id="5127" name="AutoShape 7"/>
          <p:cNvSpPr>
            <a:spLocks noChangeArrowheads="1"/>
          </p:cNvSpPr>
          <p:nvPr/>
        </p:nvSpPr>
        <p:spPr bwMode="auto">
          <a:xfrm>
            <a:off x="228600" y="44196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latin typeface="Garamond" pitchFamily="18" charset="0"/>
                <a:ea typeface="MS PGothic" pitchFamily="34" charset="-128"/>
              </a:rPr>
              <a:t>LO</a:t>
            </a:r>
            <a:r>
              <a:rPr lang="en-US" altLang="en-US" b="1" baseline="30000" dirty="0">
                <a:latin typeface="Garamond" pitchFamily="18" charset="0"/>
                <a:ea typeface="MS PGothic" pitchFamily="34" charset="-128"/>
              </a:rPr>
              <a:t>4</a:t>
            </a:r>
          </a:p>
        </p:txBody>
      </p:sp>
      <p:sp>
        <p:nvSpPr>
          <p:cNvPr id="5128" name="AutoShape 8"/>
          <p:cNvSpPr>
            <a:spLocks noChangeArrowheads="1"/>
          </p:cNvSpPr>
          <p:nvPr/>
        </p:nvSpPr>
        <p:spPr bwMode="auto">
          <a:xfrm>
            <a:off x="228600" y="52578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latin typeface="Garamond" pitchFamily="18" charset="0"/>
                <a:ea typeface="MS PGothic" pitchFamily="34" charset="-128"/>
              </a:rPr>
              <a:t>LO</a:t>
            </a:r>
            <a:r>
              <a:rPr lang="en-US" altLang="en-US" b="1" baseline="30000" dirty="0">
                <a:latin typeface="Garamond" pitchFamily="18" charset="0"/>
                <a:ea typeface="MS PGothic" pitchFamily="34" charset="-128"/>
              </a:rPr>
              <a:t>5</a:t>
            </a:r>
          </a:p>
        </p:txBody>
      </p:sp>
      <p:sp>
        <p:nvSpPr>
          <p:cNvPr id="11" name="Slide Number Placeholder 10"/>
          <p:cNvSpPr>
            <a:spLocks noGrp="1"/>
          </p:cNvSpPr>
          <p:nvPr>
            <p:ph type="sldNum" sz="quarter" idx="4"/>
          </p:nvPr>
        </p:nvSpPr>
        <p:spPr/>
        <p:txBody>
          <a:bodyPr/>
          <a:lstStyle/>
          <a:p>
            <a:pPr>
              <a:defRPr/>
            </a:pPr>
            <a:r>
              <a:rPr lang="en-US" dirty="0" smtClean="0"/>
              <a:t>10-</a:t>
            </a:r>
            <a:fld id="{EC7D242B-182E-4922-9050-0D66A39F4352}" type="slidenum">
              <a:rPr lang="en-US" smtClean="0"/>
              <a:pPr>
                <a:defRPr/>
              </a:pPr>
              <a:t>2</a:t>
            </a:fld>
            <a:endParaRPr lang="en-US" dirty="0"/>
          </a:p>
        </p:txBody>
      </p:sp>
      <p:sp>
        <p:nvSpPr>
          <p:cNvPr id="12" name="Footer Placeholder 11"/>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152400"/>
            <a:ext cx="83820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Emerging Trends </a:t>
            </a:r>
            <a:br>
              <a:rPr lang="en-US" altLang="en-US" b="0" dirty="0" smtClean="0">
                <a:solidFill>
                  <a:srgbClr val="C00000"/>
                </a:solidFill>
                <a:effectLst>
                  <a:outerShdw blurRad="38100" dist="38100" dir="2700000" algn="tl">
                    <a:srgbClr val="000000">
                      <a:alpha val="43137"/>
                    </a:srgbClr>
                  </a:outerShdw>
                </a:effectLst>
              </a:rPr>
            </a:br>
            <a:r>
              <a:rPr lang="en-US" altLang="en-US" b="0" dirty="0" smtClean="0">
                <a:solidFill>
                  <a:srgbClr val="C00000"/>
                </a:solidFill>
                <a:effectLst>
                  <a:outerShdw blurRad="38100" dist="38100" dir="2700000" algn="tl">
                    <a:srgbClr val="000000">
                      <a:alpha val="43137"/>
                    </a:srgbClr>
                  </a:outerShdw>
                </a:effectLst>
              </a:rPr>
              <a:t>in Family Structure</a:t>
            </a:r>
          </a:p>
        </p:txBody>
      </p:sp>
      <p:sp>
        <p:nvSpPr>
          <p:cNvPr id="36868" name="AutoShape 3"/>
          <p:cNvSpPr>
            <a:spLocks noChangeArrowheads="1"/>
          </p:cNvSpPr>
          <p:nvPr/>
        </p:nvSpPr>
        <p:spPr bwMode="auto">
          <a:xfrm>
            <a:off x="990600" y="1828800"/>
            <a:ext cx="3608593" cy="1143000"/>
          </a:xfrm>
          <a:prstGeom prst="roundRect">
            <a:avLst>
              <a:gd name="adj" fmla="val 16667"/>
            </a:avLst>
          </a:prstGeom>
          <a:solidFill>
            <a:srgbClr val="99CC33"/>
          </a:solidFill>
          <a:ln w="25400">
            <a:solidFill>
              <a:schemeClr val="tx1"/>
            </a:solidFill>
            <a:round/>
            <a:headEnd/>
            <a:tailEnd/>
          </a:ln>
          <a:effectLst>
            <a:outerShdw blurRad="63500" dist="107763" dir="2700000" algn="ctr" rotWithShape="0">
              <a:schemeClr val="bg2">
                <a:alpha val="50000"/>
              </a:schemeClr>
            </a:outerShdw>
          </a:effectLst>
        </p:spPr>
        <p:txBody>
          <a:bodyPr anchor="ctr"/>
          <a:lstStyle/>
          <a:p>
            <a:pPr algn="ctr">
              <a:defRPr/>
            </a:pPr>
            <a:r>
              <a:rPr lang="ja-JP" altLang="en-US" sz="2400" b="1" dirty="0"/>
              <a:t>“</a:t>
            </a:r>
            <a:r>
              <a:rPr lang="en-US" altLang="ja-JP" sz="2400" b="1" dirty="0" smtClean="0"/>
              <a:t>Non-traditional</a:t>
            </a:r>
            <a:r>
              <a:rPr lang="ja-JP" altLang="en-US" sz="2400" b="1" dirty="0"/>
              <a:t>”</a:t>
            </a:r>
            <a:r>
              <a:rPr lang="en-US" altLang="ja-JP" sz="2400" b="1" dirty="0"/>
              <a:t> household arrangements</a:t>
            </a:r>
            <a:endParaRPr lang="en-US" sz="2400" b="1" dirty="0"/>
          </a:p>
        </p:txBody>
      </p:sp>
      <p:sp>
        <p:nvSpPr>
          <p:cNvPr id="36869" name="AutoShape 4"/>
          <p:cNvSpPr>
            <a:spLocks noChangeArrowheads="1"/>
          </p:cNvSpPr>
          <p:nvPr/>
        </p:nvSpPr>
        <p:spPr bwMode="auto">
          <a:xfrm>
            <a:off x="1038115" y="4571203"/>
            <a:ext cx="3513561" cy="1115221"/>
          </a:xfrm>
          <a:prstGeom prst="roundRect">
            <a:avLst>
              <a:gd name="adj" fmla="val 16667"/>
            </a:avLst>
          </a:prstGeom>
          <a:solidFill>
            <a:srgbClr val="99CC33"/>
          </a:solidFill>
          <a:ln w="25400">
            <a:solidFill>
              <a:schemeClr val="tx1"/>
            </a:solidFill>
            <a:round/>
            <a:headEnd/>
            <a:tailEnd/>
          </a:ln>
          <a:effectLst>
            <a:outerShdw blurRad="63500" dist="107763" dir="2700000" algn="ctr" rotWithShape="0">
              <a:schemeClr val="bg2">
                <a:alpha val="50000"/>
              </a:schemeClr>
            </a:outerShdw>
          </a:effectLst>
        </p:spPr>
        <p:txBody>
          <a:bodyPr anchor="ctr"/>
          <a:lstStyle/>
          <a:p>
            <a:pPr algn="ctr">
              <a:defRPr/>
            </a:pPr>
            <a:r>
              <a:rPr lang="en-US" sz="2400" b="1" dirty="0">
                <a:latin typeface="Arial" charset="0"/>
                <a:ea typeface="ヒラギノ角ゴ Pro W3" charset="0"/>
                <a:cs typeface="ヒラギノ角ゴ Pro W3" charset="0"/>
              </a:rPr>
              <a:t>Single-parent households</a:t>
            </a:r>
          </a:p>
        </p:txBody>
      </p:sp>
      <p:sp>
        <p:nvSpPr>
          <p:cNvPr id="36870" name="AutoShape 5"/>
          <p:cNvSpPr>
            <a:spLocks noChangeArrowheads="1"/>
          </p:cNvSpPr>
          <p:nvPr/>
        </p:nvSpPr>
        <p:spPr bwMode="auto">
          <a:xfrm>
            <a:off x="1038116" y="3205161"/>
            <a:ext cx="3513560" cy="1132681"/>
          </a:xfrm>
          <a:prstGeom prst="roundRect">
            <a:avLst>
              <a:gd name="adj" fmla="val 16667"/>
            </a:avLst>
          </a:prstGeom>
          <a:solidFill>
            <a:srgbClr val="FFCC66"/>
          </a:solidFill>
          <a:ln w="25400">
            <a:solidFill>
              <a:schemeClr val="tx1"/>
            </a:solidFill>
            <a:round/>
            <a:headEnd/>
            <a:tailEnd/>
          </a:ln>
          <a:effectLst>
            <a:outerShdw blurRad="63500" dist="107763" dir="2700000" algn="ctr" rotWithShape="0">
              <a:schemeClr val="bg2">
                <a:alpha val="50000"/>
              </a:schemeClr>
            </a:outerShdw>
          </a:effectLst>
        </p:spPr>
        <p:txBody>
          <a:bodyPr anchor="ctr"/>
          <a:lstStyle/>
          <a:p>
            <a:pPr algn="ctr">
              <a:defRPr/>
            </a:pPr>
            <a:r>
              <a:rPr lang="en-US" sz="2400" b="1" dirty="0">
                <a:latin typeface="Arial" charset="0"/>
                <a:ea typeface="ヒラギノ角ゴ Pro W3" charset="0"/>
                <a:cs typeface="ヒラギノ角ゴ Pro W3" charset="0"/>
              </a:rPr>
              <a:t>Blended families</a:t>
            </a:r>
          </a:p>
        </p:txBody>
      </p:sp>
      <p:sp>
        <p:nvSpPr>
          <p:cNvPr id="29702" name="AutoShape 7"/>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5</a:t>
            </a:r>
          </a:p>
        </p:txBody>
      </p:sp>
      <p:pic>
        <p:nvPicPr>
          <p:cNvPr id="10" name="Picture 9" descr="C10_P06_pg200.jpg"/>
          <p:cNvPicPr>
            <a:picLocks noChangeAspect="1"/>
          </p:cNvPicPr>
          <p:nvPr/>
        </p:nvPicPr>
        <p:blipFill>
          <a:blip r:embed="rId3"/>
          <a:stretch>
            <a:fillRect/>
          </a:stretch>
        </p:blipFill>
        <p:spPr>
          <a:xfrm>
            <a:off x="4876800" y="2533650"/>
            <a:ext cx="3484594" cy="2266950"/>
          </a:xfrm>
          <a:prstGeom prst="rect">
            <a:avLst/>
          </a:prstGeom>
        </p:spPr>
      </p:pic>
      <p:sp>
        <p:nvSpPr>
          <p:cNvPr id="11" name="Slide Number Placeholder 10"/>
          <p:cNvSpPr>
            <a:spLocks noGrp="1"/>
          </p:cNvSpPr>
          <p:nvPr>
            <p:ph type="sldNum" sz="quarter" idx="4"/>
          </p:nvPr>
        </p:nvSpPr>
        <p:spPr/>
        <p:txBody>
          <a:bodyPr/>
          <a:lstStyle/>
          <a:p>
            <a:pPr>
              <a:defRPr/>
            </a:pPr>
            <a:r>
              <a:rPr lang="en-US" dirty="0" smtClean="0"/>
              <a:t>10-</a:t>
            </a:r>
            <a:fld id="{EC7D242B-182E-4922-9050-0D66A39F4352}" type="slidenum">
              <a:rPr lang="en-US" smtClean="0"/>
              <a:pPr>
                <a:defRPr/>
              </a:pPr>
              <a:t>20</a:t>
            </a:fld>
            <a:endParaRPr lang="en-US" dirty="0"/>
          </a:p>
        </p:txBody>
      </p:sp>
      <p:sp>
        <p:nvSpPr>
          <p:cNvPr id="12" name="Footer Placeholder 11"/>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9125" y="301625"/>
            <a:ext cx="7270750" cy="685800"/>
          </a:xfrm>
        </p:spPr>
        <p:txBody>
          <a:bodyPr>
            <a:normAutofit fontScale="90000"/>
          </a:bodyPr>
          <a:lstStyle/>
          <a:p>
            <a:pPr eaLnBrk="1" fontAlgn="auto" hangingPunct="1">
              <a:spcAft>
                <a:spcPts val="0"/>
              </a:spcAft>
              <a:defRPr/>
            </a:pPr>
            <a:r>
              <a:rPr lang="en-US" smtClean="0"/>
              <a:t>The Family Life Cycle</a:t>
            </a:r>
          </a:p>
        </p:txBody>
      </p:sp>
      <p:graphicFrame>
        <p:nvGraphicFramePr>
          <p:cNvPr id="9259" name="Group 43"/>
          <p:cNvGraphicFramePr>
            <a:graphicFrameLocks noGrp="1"/>
          </p:cNvGraphicFramePr>
          <p:nvPr/>
        </p:nvGraphicFramePr>
        <p:xfrm>
          <a:off x="685800" y="1371600"/>
          <a:ext cx="8229600" cy="3371955"/>
        </p:xfrm>
        <a:graphic>
          <a:graphicData uri="http://schemas.openxmlformats.org/drawingml/2006/table">
            <a:tbl>
              <a:tblPr/>
              <a:tblGrid>
                <a:gridCol w="2224088"/>
                <a:gridCol w="1854200"/>
                <a:gridCol w="2446337"/>
                <a:gridCol w="1704975"/>
              </a:tblGrid>
              <a:tr h="518119">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                                  </a:t>
                      </a:r>
                      <a:r>
                        <a:rPr kumimoji="0" lang="en-US" sz="2800" b="1" i="0" u="none" strike="noStrike" cap="none" normalizeH="0" baseline="0" smtClean="0">
                          <a:ln>
                            <a:noFill/>
                          </a:ln>
                          <a:solidFill>
                            <a:schemeClr val="tx1"/>
                          </a:solidFill>
                          <a:effectLst/>
                          <a:latin typeface="Arial" charset="0"/>
                          <a:cs typeface="Arial" charset="0"/>
                        </a:rPr>
                        <a:t>Age of Head of Household</a:t>
                      </a:r>
                      <a:endParaRPr kumimoji="0" lang="en-CA" sz="2800" b="1" i="0" u="none" strike="noStrike" cap="none" normalizeH="0" baseline="0" smtClean="0">
                        <a:ln>
                          <a:noFill/>
                        </a:ln>
                        <a:solidFill>
                          <a:schemeClr val="tx1"/>
                        </a:solidFill>
                        <a:effectLst/>
                        <a:latin typeface="Arial" charset="0"/>
                        <a:cs typeface="Arial" charset="0"/>
                      </a:endParaRPr>
                    </a:p>
                  </a:txBody>
                  <a:tcPr marT="45708" marB="45708"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459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CC0099"/>
                        </a:solidFill>
                        <a:effectLst/>
                        <a:latin typeface="Arial" charset="0"/>
                        <a:cs typeface="Arial" charset="0"/>
                      </a:endParaRPr>
                    </a:p>
                  </a:txBody>
                  <a:tcPr marT="45708" marB="45708" horzOverflow="overflow">
                    <a:lnL cap="flat">
                      <a:noFill/>
                    </a:lnL>
                    <a:lnR>
                      <a:noFill/>
                    </a:lnR>
                    <a:lnT>
                      <a:noFill/>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99"/>
                          </a:solidFill>
                          <a:effectLst/>
                          <a:latin typeface="Arial" charset="0"/>
                          <a:cs typeface="Arial" charset="0"/>
                        </a:rPr>
                        <a:t>Under 35 yrs</a:t>
                      </a:r>
                      <a:endParaRPr kumimoji="0" lang="en-CA" sz="2000" b="1"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a:noFill/>
                    </a:lnR>
                    <a:lnT>
                      <a:noFill/>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99"/>
                          </a:solidFill>
                          <a:effectLst/>
                          <a:latin typeface="Arial" charset="0"/>
                          <a:cs typeface="Arial" charset="0"/>
                        </a:rPr>
                        <a:t>35-64 yrs</a:t>
                      </a:r>
                      <a:endParaRPr kumimoji="0" lang="en-CA" sz="2000" b="1"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a:noFill/>
                    </a:lnR>
                    <a:lnT>
                      <a:noFill/>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99"/>
                          </a:solidFill>
                          <a:effectLst/>
                          <a:latin typeface="Arial" charset="0"/>
                          <a:cs typeface="Arial" charset="0"/>
                        </a:rPr>
                        <a:t>Over 64 yrs</a:t>
                      </a:r>
                      <a:endParaRPr kumimoji="0" lang="en-CA" sz="2000" b="1"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cap="flat">
                      <a:noFill/>
                    </a:lnR>
                    <a:lnT>
                      <a:noFill/>
                    </a:lnT>
                    <a:lnB w="12700" cap="flat" cmpd="sng" algn="ctr">
                      <a:solidFill>
                        <a:schemeClr val="tx1"/>
                      </a:solidFill>
                      <a:prstDash val="solid"/>
                      <a:round/>
                      <a:headEnd type="none" w="med" len="med"/>
                      <a:tailEnd type="triangle" w="med" len="med"/>
                    </a:lnB>
                    <a:lnTlToBr>
                      <a:noFill/>
                    </a:lnTlToBr>
                    <a:lnBlToTr>
                      <a:noFill/>
                    </a:lnBlToTr>
                    <a:noFill/>
                  </a:tcPr>
                </a:tc>
              </a:tr>
              <a:tr h="700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99"/>
                          </a:solidFill>
                          <a:effectLst/>
                          <a:latin typeface="Arial" charset="0"/>
                          <a:cs typeface="Arial" charset="0"/>
                        </a:rPr>
                        <a:t>One adult in household</a:t>
                      </a:r>
                      <a:endParaRPr kumimoji="0" lang="en-CA" sz="2000" b="1" i="0" u="none" strike="noStrike" cap="none" normalizeH="0" baseline="0" smtClean="0">
                        <a:ln>
                          <a:noFill/>
                        </a:ln>
                        <a:solidFill>
                          <a:srgbClr val="CC0099"/>
                        </a:solidFill>
                        <a:effectLst/>
                        <a:latin typeface="Arial" charset="0"/>
                        <a:cs typeface="Arial" charset="0"/>
                      </a:endParaRPr>
                    </a:p>
                  </a:txBody>
                  <a:tcPr marT="45708" marB="45708" horzOverflow="overflow">
                    <a:lnL cap="flat">
                      <a:noFill/>
                    </a:lnL>
                    <a:lnR>
                      <a:noFill/>
                    </a:lnR>
                    <a:lnT w="12700" cap="flat" cmpd="sng" algn="ctr">
                      <a:solidFill>
                        <a:schemeClr val="tx1"/>
                      </a:solidFill>
                      <a:prstDash val="solid"/>
                      <a:round/>
                      <a:headEnd type="none" w="med" len="med"/>
                      <a:tailEnd type="triangl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Bachelor I</a:t>
                      </a:r>
                      <a:endParaRPr kumimoji="0" lang="en-CA" sz="2000" b="0"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a:noFill/>
                    </a:lnR>
                    <a:lnT w="12700" cap="flat" cmpd="sng" algn="ctr">
                      <a:solidFill>
                        <a:schemeClr val="tx1"/>
                      </a:solidFill>
                      <a:prstDash val="solid"/>
                      <a:round/>
                      <a:headEnd type="none" w="med" len="med"/>
                      <a:tailEnd type="triangle" w="med" len="med"/>
                    </a:lnT>
                    <a:lnB>
                      <a:noFill/>
                    </a:lnB>
                    <a:lnTlToBr>
                      <a:noFill/>
                    </a:lnTlToBr>
                    <a:lnBlToTr>
                      <a:noFill/>
                    </a:lnBlToTr>
                    <a:solidFill>
                      <a:srgbClr val="D7ADF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Bachelor II</a:t>
                      </a:r>
                      <a:endParaRPr kumimoji="0" lang="en-CA" sz="2000" b="0"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a:noFill/>
                    </a:lnR>
                    <a:lnT w="12700" cap="flat" cmpd="sng" algn="ctr">
                      <a:solidFill>
                        <a:schemeClr val="tx1"/>
                      </a:solidFill>
                      <a:prstDash val="solid"/>
                      <a:round/>
                      <a:headEnd type="none" w="med" len="med"/>
                      <a:tailEnd type="triangle" w="med" len="med"/>
                    </a:lnT>
                    <a:lnB>
                      <a:noFill/>
                    </a:lnB>
                    <a:lnTlToBr>
                      <a:noFill/>
                    </a:lnTlToBr>
                    <a:lnBlToTr>
                      <a:noFill/>
                    </a:lnBlToTr>
                    <a:solidFill>
                      <a:srgbClr val="D7ADF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Bachelor III</a:t>
                      </a:r>
                      <a:endParaRPr kumimoji="0" lang="en-CA" sz="2000" b="0"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cap="flat">
                      <a:noFill/>
                    </a:lnR>
                    <a:lnT w="12700" cap="flat" cmpd="sng" algn="ctr">
                      <a:solidFill>
                        <a:schemeClr val="tx1"/>
                      </a:solidFill>
                      <a:prstDash val="solid"/>
                      <a:round/>
                      <a:headEnd type="none" w="med" len="med"/>
                      <a:tailEnd type="triangle" w="med" len="med"/>
                    </a:lnT>
                    <a:lnB>
                      <a:noFill/>
                    </a:lnB>
                    <a:lnTlToBr>
                      <a:noFill/>
                    </a:lnTlToBr>
                    <a:lnBlToTr>
                      <a:noFill/>
                    </a:lnBlToTr>
                    <a:solidFill>
                      <a:srgbClr val="D7ADF1"/>
                    </a:solidFill>
                  </a:tcPr>
                </a:tc>
              </a:tr>
              <a:tr h="700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99"/>
                          </a:solidFill>
                          <a:effectLst/>
                          <a:latin typeface="Arial" charset="0"/>
                          <a:cs typeface="Arial" charset="0"/>
                        </a:rPr>
                        <a:t>Two adults in household</a:t>
                      </a:r>
                      <a:endParaRPr kumimoji="0" lang="en-CA" sz="2000" b="1" i="0" u="none" strike="noStrike" cap="none" normalizeH="0" baseline="0" smtClean="0">
                        <a:ln>
                          <a:noFill/>
                        </a:ln>
                        <a:solidFill>
                          <a:srgbClr val="CC0099"/>
                        </a:solidFill>
                        <a:effectLst/>
                        <a:latin typeface="Arial" charset="0"/>
                        <a:cs typeface="Arial" charset="0"/>
                      </a:endParaRPr>
                    </a:p>
                  </a:txBody>
                  <a:tcPr marT="45708" marB="45708"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Young couple</a:t>
                      </a:r>
                      <a:endParaRPr kumimoji="0" lang="en-CA" sz="2000" b="0"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Childless couple</a:t>
                      </a:r>
                      <a:endParaRPr kumimoji="0" lang="en-CA" sz="2000" b="0"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Older couple</a:t>
                      </a:r>
                      <a:endParaRPr kumimoji="0" lang="en-CA" sz="2000" b="0"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cap="flat">
                      <a:noFill/>
                    </a:lnR>
                    <a:lnT>
                      <a:noFill/>
                    </a:lnT>
                    <a:lnB>
                      <a:noFill/>
                    </a:lnB>
                    <a:lnTlToBr>
                      <a:noFill/>
                    </a:lnTlToBr>
                    <a:lnBlToTr>
                      <a:noFill/>
                    </a:lnBlToTr>
                    <a:solidFill>
                      <a:schemeClr val="folHlink"/>
                    </a:solidFill>
                  </a:tcPr>
                </a:tc>
              </a:tr>
              <a:tr h="1005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99"/>
                          </a:solidFill>
                          <a:effectLst/>
                          <a:latin typeface="Arial" charset="0"/>
                          <a:cs typeface="Arial" charset="0"/>
                        </a:rPr>
                        <a:t>Two adults plus children in household</a:t>
                      </a:r>
                      <a:endParaRPr kumimoji="0" lang="en-CA" sz="2000" b="1" i="0" u="none" strike="noStrike" cap="none" normalizeH="0" baseline="0" smtClean="0">
                        <a:ln>
                          <a:noFill/>
                        </a:ln>
                        <a:solidFill>
                          <a:srgbClr val="CC0099"/>
                        </a:solidFill>
                        <a:effectLst/>
                        <a:latin typeface="Arial" charset="0"/>
                        <a:cs typeface="Arial" charset="0"/>
                      </a:endParaRPr>
                    </a:p>
                  </a:txBody>
                  <a:tcPr marT="45708" marB="45708" horzOverflow="overflow">
                    <a:lnL cap="flat">
                      <a:noFill/>
                    </a:lnL>
                    <a:lnR>
                      <a:noFill/>
                    </a:lnR>
                    <a:lnT>
                      <a:noFill/>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Full nest 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Full nest II*</a:t>
                      </a:r>
                      <a:endParaRPr kumimoji="0" lang="en-CA" sz="2000" b="0"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a:noFill/>
                    </a:lnR>
                    <a:lnT>
                      <a:noFill/>
                    </a:lnT>
                    <a:lnB w="28575" cap="flat" cmpd="sng" algn="ctr">
                      <a:solidFill>
                        <a:schemeClr val="tx1"/>
                      </a:solidFill>
                      <a:prstDash val="solid"/>
                      <a:round/>
                      <a:headEnd type="none" w="med" len="med"/>
                      <a:tailEnd type="triangle" w="med" len="med"/>
                    </a:lnB>
                    <a:lnTlToBr>
                      <a:noFill/>
                    </a:lnTlToBr>
                    <a:lnBlToTr>
                      <a:noFill/>
                    </a:lnBlToTr>
                    <a:solidFill>
                      <a:srgbClr val="DFCFB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Delayed full nest*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0099"/>
                          </a:solidFill>
                          <a:effectLst/>
                          <a:latin typeface="Arial" charset="0"/>
                          <a:cs typeface="Arial" charset="0"/>
                        </a:rPr>
                        <a:t>Full nest III*</a:t>
                      </a:r>
                      <a:endParaRPr kumimoji="0" lang="en-CA" sz="2000" b="0"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a:noFill/>
                    </a:lnR>
                    <a:lnT>
                      <a:noFill/>
                    </a:lnT>
                    <a:lnB w="28575" cap="flat" cmpd="sng" algn="ctr">
                      <a:solidFill>
                        <a:schemeClr val="tx1"/>
                      </a:solidFill>
                      <a:prstDash val="solid"/>
                      <a:round/>
                      <a:headEnd type="none" w="med" len="med"/>
                      <a:tailEnd type="triangle" w="med" len="med"/>
                    </a:lnB>
                    <a:lnTlToBr>
                      <a:noFill/>
                    </a:lnTlToBr>
                    <a:lnBlToTr>
                      <a:noFill/>
                    </a:lnBlToTr>
                    <a:solidFill>
                      <a:srgbClr val="DFCFB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CC0099"/>
                        </a:solidFill>
                        <a:effectLst/>
                        <a:latin typeface="Arial" charset="0"/>
                        <a:cs typeface="Arial" charset="0"/>
                      </a:endParaRPr>
                    </a:p>
                  </a:txBody>
                  <a:tcPr marT="45708" marB="45708" horzOverflow="overflow">
                    <a:lnL>
                      <a:noFill/>
                    </a:lnL>
                    <a:lnR cap="flat">
                      <a:noFill/>
                    </a:lnR>
                    <a:lnT>
                      <a:noFill/>
                    </a:lnT>
                    <a:lnB w="28575" cap="flat" cmpd="sng" algn="ctr">
                      <a:solidFill>
                        <a:schemeClr val="tx1"/>
                      </a:solidFill>
                      <a:prstDash val="solid"/>
                      <a:round/>
                      <a:headEnd type="none" w="med" len="med"/>
                      <a:tailEnd type="triangle" w="med" len="med"/>
                    </a:lnB>
                    <a:lnTlToBr>
                      <a:noFill/>
                    </a:lnTlToBr>
                    <a:lnBlToTr>
                      <a:noFill/>
                    </a:lnBlToTr>
                    <a:noFill/>
                  </a:tcPr>
                </a:tc>
              </a:tr>
            </a:tbl>
          </a:graphicData>
        </a:graphic>
      </p:graphicFrame>
      <p:sp>
        <p:nvSpPr>
          <p:cNvPr id="9250" name="Text Box 34"/>
          <p:cNvSpPr txBox="1">
            <a:spLocks noChangeArrowheads="1"/>
          </p:cNvSpPr>
          <p:nvPr/>
        </p:nvSpPr>
        <p:spPr bwMode="auto">
          <a:xfrm>
            <a:off x="0" y="4876800"/>
            <a:ext cx="9144000" cy="1323975"/>
          </a:xfrm>
          <a:prstGeom prst="rec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2000">
                <a:latin typeface="Times New Roman" panose="02020603050405020304" pitchFamily="18" charset="0"/>
              </a:rPr>
              <a:t>Full Nest I: youngest child is younger than 6 yrs</a:t>
            </a:r>
          </a:p>
          <a:p>
            <a:pPr eaLnBrk="1" hangingPunct="1">
              <a:spcBef>
                <a:spcPct val="0"/>
              </a:spcBef>
              <a:buClrTx/>
              <a:buSzTx/>
              <a:buFontTx/>
              <a:buNone/>
            </a:pPr>
            <a:r>
              <a:rPr lang="en-US" altLang="en-US" sz="2000">
                <a:latin typeface="Times New Roman" panose="02020603050405020304" pitchFamily="18" charset="0"/>
              </a:rPr>
              <a:t>Full Nest II: youngest child is older than 6 yrs</a:t>
            </a:r>
          </a:p>
          <a:p>
            <a:pPr eaLnBrk="1" hangingPunct="1">
              <a:spcBef>
                <a:spcPct val="0"/>
              </a:spcBef>
              <a:buClrTx/>
              <a:buSzTx/>
              <a:buFontTx/>
              <a:buNone/>
            </a:pPr>
            <a:r>
              <a:rPr lang="en-US" altLang="en-US" sz="2000">
                <a:latin typeface="Times New Roman" panose="02020603050405020304" pitchFamily="18" charset="0"/>
              </a:rPr>
              <a:t>Full Nest III: youngest child is older than 6 yrs and the parents are middle aged </a:t>
            </a:r>
          </a:p>
          <a:p>
            <a:pPr eaLnBrk="1" hangingPunct="1">
              <a:spcBef>
                <a:spcPct val="0"/>
              </a:spcBef>
              <a:buClrTx/>
              <a:buSzTx/>
              <a:buFontTx/>
              <a:buNone/>
            </a:pPr>
            <a:r>
              <a:rPr lang="en-US" altLang="en-US" sz="2000">
                <a:latin typeface="Times New Roman" panose="02020603050405020304" pitchFamily="18" charset="0"/>
              </a:rPr>
              <a:t>Delayed Full Nest: parents are middle-aged but the youngest child is younger than 6 yrs</a:t>
            </a:r>
            <a:endParaRPr lang="en-CA" altLang="en-US" sz="2000">
              <a:latin typeface="Times New Roman" panose="02020603050405020304" pitchFamily="18" charset="0"/>
            </a:endParaRPr>
          </a:p>
        </p:txBody>
      </p:sp>
      <p:sp>
        <p:nvSpPr>
          <p:cNvPr id="9251" name="Text Box 35"/>
          <p:cNvSpPr txBox="1">
            <a:spLocks noChangeArrowheads="1"/>
          </p:cNvSpPr>
          <p:nvPr/>
        </p:nvSpPr>
        <p:spPr bwMode="auto">
          <a:xfrm>
            <a:off x="-228600" y="6400800"/>
            <a:ext cx="396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50000"/>
              </a:spcBef>
              <a:buClrTx/>
              <a:buSzTx/>
              <a:buFontTx/>
              <a:buNone/>
            </a:pPr>
            <a:r>
              <a:rPr lang="en-CA" altLang="en-US" sz="1400">
                <a:latin typeface="Times New Roman" panose="02020603050405020304" pitchFamily="18" charset="0"/>
              </a:rPr>
              <a:t>Adapted from: Mary C. Gilly and Ben M. Enis</a:t>
            </a:r>
          </a:p>
        </p:txBody>
      </p:sp>
      <p:sp>
        <p:nvSpPr>
          <p:cNvPr id="14361" name="Text Box 44"/>
          <p:cNvSpPr txBox="1">
            <a:spLocks noChangeArrowheads="1"/>
          </p:cNvSpPr>
          <p:nvPr/>
        </p:nvSpPr>
        <p:spPr bwMode="auto">
          <a:xfrm rot="-1386113">
            <a:off x="0" y="1371600"/>
            <a:ext cx="4006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1200">
                <a:latin typeface="Arial" panose="020B0604020202020204" pitchFamily="34" charset="0"/>
              </a:rPr>
              <a:t>Modern – exercise – go out to bars,concerts, movies..etc</a:t>
            </a:r>
            <a:endParaRPr lang="en-CA" altLang="en-US" sz="1200">
              <a:latin typeface="Arial" panose="020B0604020202020204" pitchFamily="34" charset="0"/>
            </a:endParaRPr>
          </a:p>
        </p:txBody>
      </p:sp>
      <p:sp>
        <p:nvSpPr>
          <p:cNvPr id="14362" name="Text Box 45"/>
          <p:cNvSpPr txBox="1">
            <a:spLocks noChangeArrowheads="1"/>
          </p:cNvSpPr>
          <p:nvPr/>
        </p:nvSpPr>
        <p:spPr bwMode="auto">
          <a:xfrm rot="-908632">
            <a:off x="1524000" y="1219200"/>
            <a:ext cx="46005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1200">
                <a:latin typeface="Arial" panose="020B0604020202020204" pitchFamily="34" charset="0"/>
              </a:rPr>
              <a:t>Dollar value of durables increases as nest empties or parents age</a:t>
            </a:r>
            <a:endParaRPr lang="en-CA" altLang="en-US" sz="1200">
              <a:latin typeface="Arial" panose="020B0604020202020204" pitchFamily="34" charset="0"/>
            </a:endParaRPr>
          </a:p>
        </p:txBody>
      </p:sp>
      <p:sp>
        <p:nvSpPr>
          <p:cNvPr id="14363" name="Line 46"/>
          <p:cNvSpPr>
            <a:spLocks noChangeShapeType="1"/>
          </p:cNvSpPr>
          <p:nvPr/>
        </p:nvSpPr>
        <p:spPr bwMode="auto">
          <a:xfrm>
            <a:off x="533400" y="2133600"/>
            <a:ext cx="2362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64" name="Line 47"/>
          <p:cNvSpPr>
            <a:spLocks noChangeShapeType="1"/>
          </p:cNvSpPr>
          <p:nvPr/>
        </p:nvSpPr>
        <p:spPr bwMode="auto">
          <a:xfrm>
            <a:off x="3276600" y="1600200"/>
            <a:ext cx="35814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65" name="Line 48"/>
          <p:cNvSpPr>
            <a:spLocks noChangeShapeType="1"/>
          </p:cNvSpPr>
          <p:nvPr/>
        </p:nvSpPr>
        <p:spPr bwMode="auto">
          <a:xfrm flipH="1">
            <a:off x="4648200" y="2514600"/>
            <a:ext cx="3810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037318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59"/>
                                        </p:tgtEl>
                                        <p:attrNameLst>
                                          <p:attrName>style.visibility</p:attrName>
                                        </p:attrNameLst>
                                      </p:cBhvr>
                                      <p:to>
                                        <p:strVal val="visible"/>
                                      </p:to>
                                    </p:set>
                                    <p:animEffect transition="in" filter="dissolve">
                                      <p:cBhvr>
                                        <p:cTn id="7" dur="500"/>
                                        <p:tgtEl>
                                          <p:spTgt spid="925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50"/>
                                        </p:tgtEl>
                                        <p:attrNameLst>
                                          <p:attrName>style.visibility</p:attrName>
                                        </p:attrNameLst>
                                      </p:cBhvr>
                                      <p:to>
                                        <p:strVal val="visible"/>
                                      </p:to>
                                    </p:set>
                                    <p:animEffect transition="in" filter="dissolve">
                                      <p:cBhvr>
                                        <p:cTn id="11" dur="500"/>
                                        <p:tgtEl>
                                          <p:spTgt spid="925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251"/>
                                        </p:tgtEl>
                                        <p:attrNameLst>
                                          <p:attrName>style.visibility</p:attrName>
                                        </p:attrNameLst>
                                      </p:cBhvr>
                                      <p:to>
                                        <p:strVal val="visible"/>
                                      </p:to>
                                    </p:set>
                                    <p:animEffect transition="in" filter="dissolve">
                                      <p:cBhvr>
                                        <p:cTn id="15" dur="500"/>
                                        <p:tgtEl>
                                          <p:spTgt spid="9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0" grpId="0" animBg="1" autoUpdateAnimBg="0"/>
      <p:bldP spid="925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Family Decision Making</a:t>
            </a:r>
            <a:br>
              <a:rPr lang="en-US" sz="4000" smtClean="0"/>
            </a:br>
            <a:r>
              <a:rPr lang="en-US" sz="4000" smtClean="0"/>
              <a:t>Consensual vs. Accomodative</a:t>
            </a:r>
          </a:p>
        </p:txBody>
      </p:sp>
      <p:sp>
        <p:nvSpPr>
          <p:cNvPr id="10243" name="Rectangle 3"/>
          <p:cNvSpPr>
            <a:spLocks noGrp="1" noChangeArrowheads="1"/>
          </p:cNvSpPr>
          <p:nvPr>
            <p:ph idx="1"/>
          </p:nvPr>
        </p:nvSpPr>
        <p:spPr>
          <a:solidFill>
            <a:schemeClr val="tx1"/>
          </a:solidFill>
        </p:spPr>
        <p:txBody>
          <a:bodyPr>
            <a:normAutofit fontScale="85000" lnSpcReduction="10000"/>
          </a:bodyPr>
          <a:lstStyle/>
          <a:p>
            <a:pPr marL="548640" indent="-411480" eaLnBrk="1" fontAlgn="auto" hangingPunct="1">
              <a:lnSpc>
                <a:spcPct val="120000"/>
              </a:lnSpc>
              <a:spcAft>
                <a:spcPts val="0"/>
              </a:spcAft>
              <a:buClr>
                <a:schemeClr val="tx1">
                  <a:shade val="95000"/>
                </a:schemeClr>
              </a:buClr>
              <a:buFont typeface="Wingdings 2"/>
              <a:buChar char=""/>
              <a:defRPr/>
            </a:pPr>
            <a:r>
              <a:rPr lang="en-US" dirty="0" smtClean="0">
                <a:solidFill>
                  <a:schemeClr val="accent1">
                    <a:lumMod val="75000"/>
                  </a:schemeClr>
                </a:solidFill>
              </a:rPr>
              <a:t>Consensual purchase decision</a:t>
            </a:r>
          </a:p>
          <a:p>
            <a:pPr marL="868680" lvl="1" indent="-283464" eaLnBrk="1" fontAlgn="auto" hangingPunct="1">
              <a:lnSpc>
                <a:spcPct val="120000"/>
              </a:lnSpc>
              <a:spcAft>
                <a:spcPts val="0"/>
              </a:spcAft>
              <a:buFont typeface="Wingdings 2"/>
              <a:buChar char=""/>
              <a:defRPr/>
            </a:pPr>
            <a:r>
              <a:rPr lang="en-US" dirty="0" smtClean="0">
                <a:solidFill>
                  <a:schemeClr val="accent1">
                    <a:lumMod val="75000"/>
                  </a:schemeClr>
                </a:solidFill>
              </a:rPr>
              <a:t>the group agrees on the desired purchase </a:t>
            </a:r>
          </a:p>
          <a:p>
            <a:pPr marL="868680" lvl="1" indent="-283464" eaLnBrk="1" fontAlgn="auto" hangingPunct="1">
              <a:lnSpc>
                <a:spcPct val="120000"/>
              </a:lnSpc>
              <a:spcAft>
                <a:spcPts val="0"/>
              </a:spcAft>
              <a:buFont typeface="Wingdings 2"/>
              <a:buChar char=""/>
              <a:defRPr/>
            </a:pPr>
            <a:r>
              <a:rPr lang="en-US" dirty="0" smtClean="0">
                <a:solidFill>
                  <a:schemeClr val="accent1">
                    <a:lumMod val="75000"/>
                  </a:schemeClr>
                </a:solidFill>
              </a:rPr>
              <a:t>differ on how it will be achieved</a:t>
            </a:r>
          </a:p>
          <a:p>
            <a:pPr marL="868680" lvl="1" indent="-283464" eaLnBrk="1" fontAlgn="auto" hangingPunct="1">
              <a:lnSpc>
                <a:spcPct val="120000"/>
              </a:lnSpc>
              <a:spcAft>
                <a:spcPts val="0"/>
              </a:spcAft>
              <a:buFont typeface="Wingdings 2"/>
              <a:buChar char=""/>
              <a:defRPr/>
            </a:pPr>
            <a:endParaRPr lang="en-US" dirty="0" smtClean="0">
              <a:solidFill>
                <a:schemeClr val="accent1">
                  <a:lumMod val="75000"/>
                </a:schemeClr>
              </a:solidFill>
            </a:endParaRPr>
          </a:p>
          <a:p>
            <a:pPr marL="548640" indent="-411480" eaLnBrk="1" fontAlgn="auto" hangingPunct="1">
              <a:lnSpc>
                <a:spcPct val="120000"/>
              </a:lnSpc>
              <a:spcAft>
                <a:spcPts val="0"/>
              </a:spcAft>
              <a:buClr>
                <a:schemeClr val="tx1">
                  <a:shade val="95000"/>
                </a:schemeClr>
              </a:buClr>
              <a:buFont typeface="Wingdings 2"/>
              <a:buChar char=""/>
              <a:defRPr/>
            </a:pPr>
            <a:r>
              <a:rPr lang="en-US" dirty="0" smtClean="0">
                <a:solidFill>
                  <a:schemeClr val="accent1">
                    <a:lumMod val="75000"/>
                  </a:schemeClr>
                </a:solidFill>
              </a:rPr>
              <a:t>Accommodative purchase decision</a:t>
            </a:r>
          </a:p>
          <a:p>
            <a:pPr marL="868680" lvl="1" indent="-283464" eaLnBrk="1" fontAlgn="auto" hangingPunct="1">
              <a:lnSpc>
                <a:spcPct val="120000"/>
              </a:lnSpc>
              <a:spcAft>
                <a:spcPts val="0"/>
              </a:spcAft>
              <a:buFont typeface="Wingdings 2"/>
              <a:buChar char=""/>
              <a:defRPr/>
            </a:pPr>
            <a:r>
              <a:rPr lang="en-US" dirty="0" smtClean="0">
                <a:solidFill>
                  <a:schemeClr val="accent1">
                    <a:lumMod val="75000"/>
                  </a:schemeClr>
                </a:solidFill>
              </a:rPr>
              <a:t>reaching agreement among group members by bargaining, coercing, compromising and wielding power</a:t>
            </a:r>
          </a:p>
        </p:txBody>
      </p:sp>
    </p:spTree>
    <p:extLst>
      <p:ext uri="{BB962C8B-B14F-4D97-AF65-F5344CB8AC3E}">
        <p14:creationId xmlns:p14="http://schemas.microsoft.com/office/powerpoint/2010/main" val="1816571626"/>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additive="base">
                                        <p:cTn id="15"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 calcmode="lin" valueType="num">
                                      <p:cBhvr additive="base">
                                        <p:cTn id="2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4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243">
                                            <p:txEl>
                                              <p:pRg st="5" end="5"/>
                                            </p:txEl>
                                          </p:spTgt>
                                        </p:tgtEl>
                                        <p:attrNameLst>
                                          <p:attrName>style.visibility</p:attrName>
                                        </p:attrNameLst>
                                      </p:cBhvr>
                                      <p:to>
                                        <p:strVal val="visible"/>
                                      </p:to>
                                    </p:set>
                                    <p:anim calcmode="lin" valueType="num">
                                      <p:cBhvr additive="base">
                                        <p:cTn id="25"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8985250" cy="1065213"/>
          </a:xfrm>
        </p:spPr>
        <p:txBody>
          <a:bodyPr/>
          <a:lstStyle/>
          <a:p>
            <a:pPr eaLnBrk="1" fontAlgn="auto" hangingPunct="1">
              <a:spcAft>
                <a:spcPts val="0"/>
              </a:spcAft>
              <a:defRPr/>
            </a:pPr>
            <a:r>
              <a:rPr lang="en-US" smtClean="0"/>
              <a:t>Family Decision Roles</a:t>
            </a:r>
            <a:endParaRPr lang="en-CA" smtClean="0"/>
          </a:p>
        </p:txBody>
      </p:sp>
      <p:grpSp>
        <p:nvGrpSpPr>
          <p:cNvPr id="16387" name="Group 3"/>
          <p:cNvGrpSpPr>
            <a:grpSpLocks/>
          </p:cNvGrpSpPr>
          <p:nvPr/>
        </p:nvGrpSpPr>
        <p:grpSpPr bwMode="auto">
          <a:xfrm>
            <a:off x="304800" y="1295400"/>
            <a:ext cx="8610600" cy="5029200"/>
            <a:chOff x="192" y="912"/>
            <a:chExt cx="5424" cy="2400"/>
          </a:xfrm>
        </p:grpSpPr>
        <p:sp>
          <p:nvSpPr>
            <p:cNvPr id="16388" name="AutoShape 4"/>
            <p:cNvSpPr>
              <a:spLocks noChangeArrowheads="1"/>
            </p:cNvSpPr>
            <p:nvPr/>
          </p:nvSpPr>
          <p:spPr bwMode="auto">
            <a:xfrm>
              <a:off x="192" y="912"/>
              <a:ext cx="2640" cy="336"/>
            </a:xfrm>
            <a:prstGeom prst="roundRect">
              <a:avLst>
                <a:gd name="adj" fmla="val 16667"/>
              </a:avLst>
            </a:prstGeom>
            <a:solidFill>
              <a:srgbClr val="808000"/>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Times New Roman" panose="02020603050405020304" pitchFamily="18" charset="0"/>
                </a:rPr>
                <a:t>1) Initiator</a:t>
              </a:r>
              <a:endParaRPr lang="en-CA" altLang="en-US" sz="3200" b="1">
                <a:latin typeface="Times New Roman" panose="02020603050405020304" pitchFamily="18" charset="0"/>
              </a:endParaRPr>
            </a:p>
          </p:txBody>
        </p:sp>
        <p:sp>
          <p:nvSpPr>
            <p:cNvPr id="16389" name="AutoShape 5"/>
            <p:cNvSpPr>
              <a:spLocks noChangeArrowheads="1"/>
            </p:cNvSpPr>
            <p:nvPr/>
          </p:nvSpPr>
          <p:spPr bwMode="auto">
            <a:xfrm>
              <a:off x="192" y="1440"/>
              <a:ext cx="2640" cy="336"/>
            </a:xfrm>
            <a:prstGeom prst="roundRect">
              <a:avLst>
                <a:gd name="adj" fmla="val 16667"/>
              </a:avLst>
            </a:prstGeom>
            <a:solidFill>
              <a:schemeClr val="folHlink"/>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b="1">
                  <a:latin typeface="Times New Roman" panose="02020603050405020304" pitchFamily="18" charset="0"/>
                </a:rPr>
                <a:t>2) Information Gatherer</a:t>
              </a:r>
              <a:endParaRPr lang="en-CA" altLang="en-US" b="1">
                <a:latin typeface="Times New Roman" panose="02020603050405020304" pitchFamily="18" charset="0"/>
              </a:endParaRPr>
            </a:p>
          </p:txBody>
        </p:sp>
        <p:sp>
          <p:nvSpPr>
            <p:cNvPr id="16390" name="AutoShape 6"/>
            <p:cNvSpPr>
              <a:spLocks noChangeArrowheads="1"/>
            </p:cNvSpPr>
            <p:nvPr/>
          </p:nvSpPr>
          <p:spPr bwMode="auto">
            <a:xfrm>
              <a:off x="192" y="1968"/>
              <a:ext cx="2640" cy="336"/>
            </a:xfrm>
            <a:prstGeom prst="roundRect">
              <a:avLst>
                <a:gd name="adj" fmla="val 16667"/>
              </a:avLst>
            </a:prstGeom>
            <a:solidFill>
              <a:srgbClr val="D7ADF1"/>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Times New Roman" panose="02020603050405020304" pitchFamily="18" charset="0"/>
                </a:rPr>
                <a:t>3) Gatekeeper</a:t>
              </a:r>
              <a:endParaRPr lang="en-CA" altLang="en-US" sz="3200" b="1">
                <a:latin typeface="Times New Roman" panose="02020603050405020304" pitchFamily="18" charset="0"/>
              </a:endParaRPr>
            </a:p>
          </p:txBody>
        </p:sp>
        <p:sp>
          <p:nvSpPr>
            <p:cNvPr id="16391" name="AutoShape 7"/>
            <p:cNvSpPr>
              <a:spLocks noChangeArrowheads="1"/>
            </p:cNvSpPr>
            <p:nvPr/>
          </p:nvSpPr>
          <p:spPr bwMode="auto">
            <a:xfrm>
              <a:off x="192" y="2448"/>
              <a:ext cx="2640" cy="336"/>
            </a:xfrm>
            <a:prstGeom prst="roundRect">
              <a:avLst>
                <a:gd name="adj" fmla="val 16667"/>
              </a:avLst>
            </a:prstGeom>
            <a:solidFill>
              <a:srgbClr val="FFCC00"/>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Times New Roman" panose="02020603050405020304" pitchFamily="18" charset="0"/>
                </a:rPr>
                <a:t>4) Influencer</a:t>
              </a:r>
              <a:endParaRPr lang="en-CA" altLang="en-US" sz="3200" b="1">
                <a:latin typeface="Times New Roman" panose="02020603050405020304" pitchFamily="18" charset="0"/>
              </a:endParaRPr>
            </a:p>
          </p:txBody>
        </p:sp>
        <p:sp>
          <p:nvSpPr>
            <p:cNvPr id="16392" name="AutoShape 8"/>
            <p:cNvSpPr>
              <a:spLocks noChangeArrowheads="1"/>
            </p:cNvSpPr>
            <p:nvPr/>
          </p:nvSpPr>
          <p:spPr bwMode="auto">
            <a:xfrm>
              <a:off x="192" y="2976"/>
              <a:ext cx="2640" cy="336"/>
            </a:xfrm>
            <a:prstGeom prst="roundRect">
              <a:avLst>
                <a:gd name="adj" fmla="val 16667"/>
              </a:avLst>
            </a:prstGeom>
            <a:solidFill>
              <a:srgbClr val="FF6600"/>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Times New Roman" panose="02020603050405020304" pitchFamily="18" charset="0"/>
                </a:rPr>
                <a:t>5) Decision Maker</a:t>
              </a:r>
              <a:endParaRPr lang="en-CA" altLang="en-US" sz="3200" b="1">
                <a:latin typeface="Times New Roman" panose="02020603050405020304" pitchFamily="18" charset="0"/>
              </a:endParaRPr>
            </a:p>
          </p:txBody>
        </p:sp>
        <p:sp>
          <p:nvSpPr>
            <p:cNvPr id="16393" name="AutoShape 9"/>
            <p:cNvSpPr>
              <a:spLocks noChangeArrowheads="1"/>
            </p:cNvSpPr>
            <p:nvPr/>
          </p:nvSpPr>
          <p:spPr bwMode="auto">
            <a:xfrm>
              <a:off x="2976" y="912"/>
              <a:ext cx="2640" cy="336"/>
            </a:xfrm>
            <a:prstGeom prst="roundRect">
              <a:avLst>
                <a:gd name="adj" fmla="val 16667"/>
              </a:avLst>
            </a:prstGeom>
            <a:solidFill>
              <a:srgbClr val="FF0000"/>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Times New Roman" panose="02020603050405020304" pitchFamily="18" charset="0"/>
                </a:rPr>
                <a:t>6) Buyer</a:t>
              </a:r>
              <a:endParaRPr lang="en-CA" altLang="en-US" sz="3200" b="1">
                <a:latin typeface="Times New Roman" panose="02020603050405020304" pitchFamily="18" charset="0"/>
              </a:endParaRPr>
            </a:p>
          </p:txBody>
        </p:sp>
        <p:sp>
          <p:nvSpPr>
            <p:cNvPr id="16394" name="AutoShape 10"/>
            <p:cNvSpPr>
              <a:spLocks noChangeArrowheads="1"/>
            </p:cNvSpPr>
            <p:nvPr/>
          </p:nvSpPr>
          <p:spPr bwMode="auto">
            <a:xfrm>
              <a:off x="2976" y="1440"/>
              <a:ext cx="2640" cy="336"/>
            </a:xfrm>
            <a:prstGeom prst="roundRect">
              <a:avLst>
                <a:gd name="adj" fmla="val 16667"/>
              </a:avLst>
            </a:prstGeom>
            <a:solidFill>
              <a:srgbClr val="00FFFF"/>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Times New Roman" panose="02020603050405020304" pitchFamily="18" charset="0"/>
                </a:rPr>
                <a:t>7) Preparer</a:t>
              </a:r>
              <a:endParaRPr lang="en-CA" altLang="en-US" sz="3200" b="1">
                <a:latin typeface="Times New Roman" panose="02020603050405020304" pitchFamily="18" charset="0"/>
              </a:endParaRPr>
            </a:p>
          </p:txBody>
        </p:sp>
        <p:sp>
          <p:nvSpPr>
            <p:cNvPr id="16395" name="AutoShape 11"/>
            <p:cNvSpPr>
              <a:spLocks noChangeArrowheads="1"/>
            </p:cNvSpPr>
            <p:nvPr/>
          </p:nvSpPr>
          <p:spPr bwMode="auto">
            <a:xfrm>
              <a:off x="2976" y="1968"/>
              <a:ext cx="2640" cy="336"/>
            </a:xfrm>
            <a:prstGeom prst="roundRect">
              <a:avLst>
                <a:gd name="adj" fmla="val 16667"/>
              </a:avLst>
            </a:prstGeom>
            <a:solidFill>
              <a:srgbClr val="33CCCC"/>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Times New Roman" panose="02020603050405020304" pitchFamily="18" charset="0"/>
                </a:rPr>
                <a:t>8) User</a:t>
              </a:r>
              <a:endParaRPr lang="en-CA" altLang="en-US" sz="3200" b="1">
                <a:latin typeface="Times New Roman" panose="02020603050405020304" pitchFamily="18" charset="0"/>
              </a:endParaRPr>
            </a:p>
          </p:txBody>
        </p:sp>
        <p:sp>
          <p:nvSpPr>
            <p:cNvPr id="16396" name="AutoShape 12"/>
            <p:cNvSpPr>
              <a:spLocks noChangeArrowheads="1"/>
            </p:cNvSpPr>
            <p:nvPr/>
          </p:nvSpPr>
          <p:spPr bwMode="auto">
            <a:xfrm>
              <a:off x="2976" y="2448"/>
              <a:ext cx="2640" cy="336"/>
            </a:xfrm>
            <a:prstGeom prst="roundRect">
              <a:avLst>
                <a:gd name="adj" fmla="val 16667"/>
              </a:avLst>
            </a:prstGeom>
            <a:solidFill>
              <a:srgbClr val="3366FF"/>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Times New Roman" panose="02020603050405020304" pitchFamily="18" charset="0"/>
                </a:rPr>
                <a:t>9) Maintainer</a:t>
              </a:r>
              <a:endParaRPr lang="en-CA" altLang="en-US" sz="3200" b="1">
                <a:latin typeface="Times New Roman" panose="02020603050405020304" pitchFamily="18" charset="0"/>
              </a:endParaRPr>
            </a:p>
          </p:txBody>
        </p:sp>
        <p:sp>
          <p:nvSpPr>
            <p:cNvPr id="16397" name="AutoShape 13"/>
            <p:cNvSpPr>
              <a:spLocks noChangeArrowheads="1"/>
            </p:cNvSpPr>
            <p:nvPr/>
          </p:nvSpPr>
          <p:spPr bwMode="auto">
            <a:xfrm>
              <a:off x="2976" y="2976"/>
              <a:ext cx="2640" cy="336"/>
            </a:xfrm>
            <a:prstGeom prst="roundRect">
              <a:avLst>
                <a:gd name="adj" fmla="val 16667"/>
              </a:avLst>
            </a:prstGeom>
            <a:solidFill>
              <a:srgbClr val="800080"/>
            </a:solidFill>
            <a:ln w="12700" cap="sq">
              <a:solidFill>
                <a:schemeClr val="tx1"/>
              </a:solidFill>
              <a:round/>
              <a:headEnd/>
              <a:tailEnd/>
            </a:ln>
            <a:effectLst>
              <a:outerShdw dist="107763" dir="2700000" algn="ctr" rotWithShape="0">
                <a:schemeClr val="bg2"/>
              </a:outerShdw>
            </a:effec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3200" b="1">
                  <a:latin typeface="Times New Roman" panose="02020603050405020304" pitchFamily="18" charset="0"/>
                </a:rPr>
                <a:t>10) Disposer</a:t>
              </a:r>
              <a:endParaRPr lang="en-CA" altLang="en-US" sz="3200" b="1">
                <a:latin typeface="Times New Roman" panose="02020603050405020304" pitchFamily="18" charset="0"/>
              </a:endParaRPr>
            </a:p>
          </p:txBody>
        </p:sp>
      </p:grpSp>
    </p:spTree>
    <p:extLst>
      <p:ext uri="{BB962C8B-B14F-4D97-AF65-F5344CB8AC3E}">
        <p14:creationId xmlns:p14="http://schemas.microsoft.com/office/powerpoint/2010/main" val="36548984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819400"/>
            <a:ext cx="8229600" cy="1143000"/>
          </a:xfrm>
        </p:spPr>
        <p:txBody>
          <a:bodyPr/>
          <a:lstStyle/>
          <a:p>
            <a:pPr eaLnBrk="1" fontAlgn="auto" hangingPunct="1">
              <a:spcAft>
                <a:spcPts val="0"/>
              </a:spcAft>
              <a:defRPr/>
            </a:pPr>
            <a:r>
              <a:rPr lang="en-US" smtClean="0"/>
              <a:t>THANK YOU</a:t>
            </a:r>
            <a:endParaRPr lang="en-CA" smtClean="0"/>
          </a:p>
        </p:txBody>
      </p:sp>
    </p:spTree>
    <p:extLst>
      <p:ext uri="{BB962C8B-B14F-4D97-AF65-F5344CB8AC3E}">
        <p14:creationId xmlns:p14="http://schemas.microsoft.com/office/powerpoint/2010/main" val="163845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762000" y="-1524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Reference Group</a:t>
            </a:r>
          </a:p>
        </p:txBody>
      </p:sp>
      <p:sp>
        <p:nvSpPr>
          <p:cNvPr id="253955" name="AutoShape 3"/>
          <p:cNvSpPr>
            <a:spLocks noChangeArrowheads="1"/>
          </p:cNvSpPr>
          <p:nvPr/>
        </p:nvSpPr>
        <p:spPr bwMode="auto">
          <a:xfrm>
            <a:off x="2057400" y="2057400"/>
            <a:ext cx="4953000" cy="3166824"/>
          </a:xfrm>
          <a:prstGeom prst="roundRect">
            <a:avLst>
              <a:gd name="adj" fmla="val 16667"/>
            </a:avLst>
          </a:prstGeom>
          <a:solidFill>
            <a:schemeClr val="accent3">
              <a:lumMod val="95000"/>
            </a:schemeClr>
          </a:solidFill>
          <a:ln w="25400">
            <a:solidFill>
              <a:schemeClr val="tx1"/>
            </a:solidFill>
            <a:round/>
            <a:headEnd/>
            <a:tailEnd/>
          </a:ln>
          <a:effectLst>
            <a:outerShdw blurRad="63500" dist="107763" dir="2700000" algn="ctr" rotWithShape="0">
              <a:schemeClr val="bg2">
                <a:alpha val="50000"/>
              </a:schemeClr>
            </a:outerShdw>
          </a:effectLst>
        </p:spPr>
        <p:txBody>
          <a:bodyPr wrap="square">
            <a:spAutoFit/>
          </a:bodyPr>
          <a:lstStyle/>
          <a:p>
            <a:pPr algn="ctr">
              <a:defRPr/>
            </a:pPr>
            <a:r>
              <a:rPr lang="en-US" sz="3000" dirty="0"/>
              <a:t>A group of individuals</a:t>
            </a:r>
            <a:r>
              <a:rPr lang="en-US" sz="3000" dirty="0" smtClean="0"/>
              <a:t> that </a:t>
            </a:r>
            <a:r>
              <a:rPr lang="en-US" sz="3000" dirty="0"/>
              <a:t>has significant relevance for a consumer and</a:t>
            </a:r>
            <a:r>
              <a:rPr lang="en-US" sz="3000" dirty="0" smtClean="0"/>
              <a:t> that </a:t>
            </a:r>
            <a:r>
              <a:rPr lang="en-US" sz="3000" dirty="0"/>
              <a:t>impacts the consumer</a:t>
            </a:r>
            <a:r>
              <a:rPr lang="ja-JP" altLang="en-US" sz="3000" dirty="0"/>
              <a:t>’</a:t>
            </a:r>
            <a:r>
              <a:rPr lang="en-US" altLang="ja-JP" sz="3000" dirty="0"/>
              <a:t>s evaluations, aspirations, and </a:t>
            </a:r>
            <a:r>
              <a:rPr lang="en-US" altLang="ja-JP" sz="3000" dirty="0" smtClean="0"/>
              <a:t>behaviour</a:t>
            </a:r>
            <a:endParaRPr lang="en-US" sz="3000" dirty="0"/>
          </a:p>
        </p:txBody>
      </p:sp>
      <p:sp>
        <p:nvSpPr>
          <p:cNvPr id="7172"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1</a:t>
            </a:r>
          </a:p>
        </p:txBody>
      </p:sp>
      <p:sp>
        <p:nvSpPr>
          <p:cNvPr id="7174" name="Slide Number Placeholder 2"/>
          <p:cNvSpPr>
            <a:spLocks noGrp="1"/>
          </p:cNvSpPr>
          <p:nvPr>
            <p:ph type="sldNum" sz="quarter" idx="4"/>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r>
              <a:rPr lang="en-US" altLang="en-US" sz="1200" dirty="0">
                <a:solidFill>
                  <a:srgbClr val="7F7F7F"/>
                </a:solidFill>
                <a:latin typeface="Calibri" pitchFamily="34" charset="0"/>
              </a:rPr>
              <a:t>10-</a:t>
            </a:r>
            <a:fld id="{11A8934E-0C93-4F2B-B457-3EC3660B8978}" type="slidenum">
              <a:rPr lang="en-US" altLang="en-US" sz="1200">
                <a:solidFill>
                  <a:srgbClr val="7F7F7F"/>
                </a:solidFill>
                <a:latin typeface="Calibri" pitchFamily="34" charset="0"/>
              </a:rPr>
              <a:pPr/>
              <a:t>3</a:t>
            </a:fld>
            <a:endParaRPr lang="en-US" altLang="en-US" sz="1200" dirty="0">
              <a:solidFill>
                <a:srgbClr val="7F7F7F"/>
              </a:solidFill>
              <a:latin typeface="Calibri" pitchFamily="34" charset="0"/>
            </a:endParaRPr>
          </a:p>
        </p:txBody>
      </p:sp>
      <p:sp>
        <p:nvSpPr>
          <p:cNvPr id="7" name="Footer Placeholder 6"/>
          <p:cNvSpPr>
            <a:spLocks noGrp="1"/>
          </p:cNvSpPr>
          <p:nvPr>
            <p:ph type="ftr" sz="quarter" idx="3"/>
          </p:nvPr>
        </p:nvSpPr>
        <p:spPr/>
        <p:txBody>
          <a:bodyPr/>
          <a:lstStyle/>
          <a:p>
            <a:pPr>
              <a:defRPr/>
            </a:pPr>
            <a:r>
              <a:rPr lang="en-US" dirty="0" smtClean="0"/>
              <a:t>Copyright © 2017 by Nelson Education Ltd. </a:t>
            </a:r>
            <a:endParaRPr lang="en-US" dirty="0"/>
          </a:p>
        </p:txBody>
      </p:sp>
      <p:sp>
        <p:nvSpPr>
          <p:cNvPr id="8" name="Slide Number Placeholder 9"/>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Arial" pitchFamily="34" charset="0"/>
                <a:ea typeface="ヒラギノ角ゴ Pro W3" pitchFamily="-84" charset="-128"/>
                <a:cs typeface="+mn-cs"/>
              </a:rPr>
              <a:t>10-</a:t>
            </a:r>
            <a:fld id="{EC7D242B-182E-4922-9050-0D66A39F4352}" type="slidenum">
              <a:rPr kumimoji="0" lang="en-US" sz="1200" b="0" i="0" u="none" strike="noStrike" kern="1200" cap="none" spc="0" normalizeH="0" baseline="0" noProof="0" smtClean="0">
                <a:ln>
                  <a:noFill/>
                </a:ln>
                <a:solidFill>
                  <a:srgbClr val="898989"/>
                </a:solidFill>
                <a:effectLst/>
                <a:uLnTx/>
                <a:uFillTx/>
                <a:latin typeface="Arial" pitchFamily="34" charset="0"/>
                <a:ea typeface="ヒラギノ角ゴ Pro W3"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898989"/>
              </a:solidFill>
              <a:effectLst/>
              <a:uLnTx/>
              <a:uFillTx/>
              <a:latin typeface="Arial" pitchFamily="34" charset="0"/>
              <a:ea typeface="ヒラギノ角ゴ Pro W3" pitchFamily="-8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3955"/>
                                        </p:tgtEl>
                                        <p:attrNameLst>
                                          <p:attrName>style.visibility</p:attrName>
                                        </p:attrNameLst>
                                      </p:cBhvr>
                                      <p:to>
                                        <p:strVal val="visible"/>
                                      </p:to>
                                    </p:set>
                                    <p:animEffect transition="in" filter="fade">
                                      <p:cBhvr>
                                        <p:cTn id="7" dur="1000"/>
                                        <p:tgtEl>
                                          <p:spTgt spid="253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0" y="-2286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Types of Groups</a:t>
            </a:r>
          </a:p>
        </p:txBody>
      </p:sp>
      <p:sp>
        <p:nvSpPr>
          <p:cNvPr id="9219" name="AutoShape 3"/>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1</a:t>
            </a:r>
          </a:p>
        </p:txBody>
      </p:sp>
      <p:graphicFrame>
        <p:nvGraphicFramePr>
          <p:cNvPr id="2" name="Diagram 1"/>
          <p:cNvGraphicFramePr/>
          <p:nvPr>
            <p:extLst>
              <p:ext uri="{D42A27DB-BD31-4B8C-83A1-F6EECF244321}">
                <p14:modId xmlns:p14="http://schemas.microsoft.com/office/powerpoint/2010/main" val="2405441832"/>
              </p:ext>
            </p:extLst>
          </p:nvPr>
        </p:nvGraphicFramePr>
        <p:xfrm>
          <a:off x="457200" y="1778000"/>
          <a:ext cx="827405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
          </p:nvPr>
        </p:nvSpPr>
        <p:spPr/>
        <p:txBody>
          <a:bodyPr/>
          <a:lstStyle/>
          <a:p>
            <a:pPr>
              <a:defRPr/>
            </a:pPr>
            <a:r>
              <a:rPr lang="en-US" dirty="0" smtClean="0"/>
              <a:t>10-</a:t>
            </a:r>
            <a:fld id="{EC7D242B-182E-4922-9050-0D66A39F4352}" type="slidenum">
              <a:rPr lang="en-US" smtClean="0"/>
              <a:pPr>
                <a:defRPr/>
              </a:pPr>
              <a:t>4</a:t>
            </a:fld>
            <a:endParaRPr lang="en-US" dirty="0"/>
          </a:p>
        </p:txBody>
      </p:sp>
      <p:sp>
        <p:nvSpPr>
          <p:cNvPr id="8" name="Footer Placeholder 7"/>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62000" y="-152400"/>
            <a:ext cx="7632492" cy="959623"/>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Conformity</a:t>
            </a:r>
          </a:p>
        </p:txBody>
      </p:sp>
      <p:sp>
        <p:nvSpPr>
          <p:cNvPr id="292867" name="AutoShape 3"/>
          <p:cNvSpPr>
            <a:spLocks noChangeArrowheads="1"/>
          </p:cNvSpPr>
          <p:nvPr/>
        </p:nvSpPr>
        <p:spPr bwMode="auto">
          <a:xfrm>
            <a:off x="1371600" y="1605069"/>
            <a:ext cx="3134519" cy="3813274"/>
          </a:xfrm>
          <a:prstGeom prst="roundRect">
            <a:avLst>
              <a:gd name="adj" fmla="val 16667"/>
            </a:avLst>
          </a:prstGeom>
          <a:solidFill>
            <a:schemeClr val="accent3">
              <a:lumMod val="95000"/>
            </a:schemeClr>
          </a:solidFill>
          <a:ln w="25400">
            <a:solidFill>
              <a:schemeClr val="tx1"/>
            </a:solidFill>
            <a:round/>
            <a:headEnd/>
            <a:tailEnd/>
          </a:ln>
          <a:effectLst>
            <a:outerShdw blurRad="63500" dist="107763" dir="2700000" algn="ctr" rotWithShape="0">
              <a:schemeClr val="bg2">
                <a:alpha val="50000"/>
              </a:schemeClr>
            </a:outerShdw>
          </a:effectLst>
        </p:spPr>
        <p:txBody>
          <a:bodyPr wrap="square">
            <a:spAutoFit/>
          </a:bodyPr>
          <a:lstStyle/>
          <a:p>
            <a:pPr>
              <a:defRPr/>
            </a:pPr>
            <a:r>
              <a:rPr lang="en-US" sz="2800" b="1" dirty="0">
                <a:latin typeface="Arial" charset="0"/>
                <a:ea typeface="ヒラギノ角ゴ Pro W3" charset="0"/>
                <a:cs typeface="ヒラギノ角ゴ Pro W3" charset="0"/>
              </a:rPr>
              <a:t>Conformity</a:t>
            </a:r>
          </a:p>
          <a:p>
            <a:pPr>
              <a:defRPr/>
            </a:pPr>
            <a:r>
              <a:rPr lang="en-US" sz="2800" dirty="0">
                <a:latin typeface="Arial" charset="0"/>
                <a:ea typeface="ヒラギノ角ゴ Pro W3" charset="0"/>
                <a:cs typeface="ヒラギノ角ゴ Pro W3" charset="0"/>
              </a:rPr>
              <a:t>A result of group influence in which an individual yields to the attitudes and behaviour of </a:t>
            </a:r>
            <a:r>
              <a:rPr lang="en-US" sz="2800" dirty="0" smtClean="0">
                <a:latin typeface="Arial" charset="0"/>
                <a:ea typeface="ヒラギノ角ゴ Pro W3" charset="0"/>
                <a:cs typeface="ヒラギノ角ゴ Pro W3" charset="0"/>
              </a:rPr>
              <a:t>others</a:t>
            </a:r>
            <a:endParaRPr lang="en-US" sz="2800" dirty="0">
              <a:latin typeface="Arial" charset="0"/>
              <a:ea typeface="ヒラギノ角ゴ Pro W3" charset="0"/>
              <a:cs typeface="ヒラギノ角ゴ Pro W3" charset="0"/>
            </a:endParaRPr>
          </a:p>
        </p:txBody>
      </p:sp>
      <p:sp>
        <p:nvSpPr>
          <p:cNvPr id="10244"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1</a:t>
            </a:r>
          </a:p>
        </p:txBody>
      </p:sp>
      <p:sp>
        <p:nvSpPr>
          <p:cNvPr id="292869" name="AutoShape 5"/>
          <p:cNvSpPr>
            <a:spLocks noChangeArrowheads="1"/>
          </p:cNvSpPr>
          <p:nvPr/>
        </p:nvSpPr>
        <p:spPr bwMode="auto">
          <a:xfrm rot="831391">
            <a:off x="4507235" y="1802666"/>
            <a:ext cx="3959225" cy="2957513"/>
          </a:xfrm>
          <a:prstGeom prst="roundRect">
            <a:avLst>
              <a:gd name="adj" fmla="val 16667"/>
            </a:avLst>
          </a:prstGeom>
          <a:solidFill>
            <a:srgbClr val="FFC000"/>
          </a:solidFill>
          <a:ln w="25400">
            <a:solidFill>
              <a:schemeClr val="tx1"/>
            </a:solidFill>
            <a:round/>
            <a:headEnd/>
            <a:tailEnd/>
          </a:ln>
          <a:effectLst>
            <a:outerShdw blurRad="63500" dist="107763" dir="2700000" algn="ctr" rotWithShape="0">
              <a:schemeClr val="bg2">
                <a:alpha val="50000"/>
              </a:schemeClr>
            </a:outerShdw>
          </a:effectLst>
        </p:spPr>
        <p:txBody>
          <a:bodyPr>
            <a:spAutoFit/>
          </a:bodyPr>
          <a:lstStyle/>
          <a:p>
            <a:pPr>
              <a:defRPr/>
            </a:pPr>
            <a:r>
              <a:rPr lang="en-US" sz="2800" b="1" dirty="0">
                <a:latin typeface="Arial" charset="0"/>
                <a:ea typeface="ヒラギノ角ゴ Pro W3" charset="0"/>
                <a:cs typeface="ヒラギノ角ゴ Pro W3" charset="0"/>
              </a:rPr>
              <a:t>Peer Pressure</a:t>
            </a:r>
            <a:endParaRPr lang="en-US" sz="2800" dirty="0">
              <a:latin typeface="Arial" charset="0"/>
              <a:ea typeface="ヒラギノ角ゴ Pro W3" charset="0"/>
              <a:cs typeface="ヒラギノ角ゴ Pro W3" charset="0"/>
            </a:endParaRPr>
          </a:p>
          <a:p>
            <a:pPr>
              <a:defRPr/>
            </a:pPr>
            <a:r>
              <a:rPr lang="en-US" sz="2800" dirty="0">
                <a:latin typeface="Arial" charset="0"/>
                <a:ea typeface="ヒラギノ角ゴ Pro W3" charset="0"/>
                <a:cs typeface="ヒラギノ角ゴ Pro W3" charset="0"/>
              </a:rPr>
              <a:t>The extent to which group members feel pressure to behave in accordance with group </a:t>
            </a:r>
            <a:r>
              <a:rPr lang="en-US" sz="2800" dirty="0" smtClean="0">
                <a:latin typeface="Arial" charset="0"/>
                <a:ea typeface="ヒラギノ角ゴ Pro W3" charset="0"/>
                <a:cs typeface="ヒラギノ角ゴ Pro W3" charset="0"/>
              </a:rPr>
              <a:t>expectations</a:t>
            </a:r>
            <a:endParaRPr lang="en-US" sz="2800" dirty="0">
              <a:latin typeface="Arial" charset="0"/>
              <a:ea typeface="ヒラギノ角ゴ Pro W3" charset="0"/>
              <a:cs typeface="ヒラギノ角ゴ Pro W3" charset="0"/>
            </a:endParaRPr>
          </a:p>
        </p:txBody>
      </p:sp>
      <p:sp>
        <p:nvSpPr>
          <p:cNvPr id="8" name="Slide Number Placeholder 7"/>
          <p:cNvSpPr>
            <a:spLocks noGrp="1"/>
          </p:cNvSpPr>
          <p:nvPr>
            <p:ph type="sldNum" sz="quarter" idx="4"/>
          </p:nvPr>
        </p:nvSpPr>
        <p:spPr/>
        <p:txBody>
          <a:bodyPr/>
          <a:lstStyle/>
          <a:p>
            <a:pPr>
              <a:defRPr/>
            </a:pPr>
            <a:r>
              <a:rPr lang="en-US" dirty="0" smtClean="0"/>
              <a:t>10-</a:t>
            </a:r>
            <a:fld id="{EC7D242B-182E-4922-9050-0D66A39F4352}" type="slidenum">
              <a:rPr lang="en-US" smtClean="0"/>
              <a:pPr>
                <a:defRPr/>
              </a:pPr>
              <a:t>5</a:t>
            </a:fld>
            <a:endParaRPr lang="en-US" dirty="0"/>
          </a:p>
        </p:txBody>
      </p:sp>
      <p:sp>
        <p:nvSpPr>
          <p:cNvPr id="9" name="Footer Placeholder 8"/>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Effect transition="in" filter="fade">
                                      <p:cBhvr>
                                        <p:cTn id="7" dur="1000"/>
                                        <p:tgtEl>
                                          <p:spTgt spid="292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2869"/>
                                        </p:tgtEl>
                                        <p:attrNameLst>
                                          <p:attrName>style.visibility</p:attrName>
                                        </p:attrNameLst>
                                      </p:cBhvr>
                                      <p:to>
                                        <p:strVal val="visible"/>
                                      </p:to>
                                    </p:set>
                                    <p:animEffect transition="in" filter="fade">
                                      <p:cBhvr>
                                        <p:cTn id="12" dur="1000"/>
                                        <p:tgtEl>
                                          <p:spTgt spid="292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p:bldP spid="2928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0"/>
            <a:ext cx="7696200" cy="1219200"/>
          </a:xfrm>
        </p:spPr>
        <p:txBody>
          <a:bodyPr/>
          <a:lstStyle/>
          <a:p>
            <a:pPr algn="r" eaLnBrk="1" hangingPunct="1"/>
            <a:r>
              <a:rPr lang="en-US" altLang="en-US" sz="3800" b="0" dirty="0" smtClean="0">
                <a:solidFill>
                  <a:srgbClr val="C00000"/>
                </a:solidFill>
                <a:effectLst>
                  <a:outerShdw blurRad="38100" dist="38100" dir="2700000" algn="tl">
                    <a:srgbClr val="000000">
                      <a:alpha val="43137"/>
                    </a:srgbClr>
                  </a:outerShdw>
                </a:effectLst>
              </a:rPr>
              <a:t>Exhibit 10.1</a:t>
            </a:r>
            <a:br>
              <a:rPr lang="en-US" altLang="en-US" sz="3800" b="0" dirty="0" smtClean="0">
                <a:solidFill>
                  <a:srgbClr val="C00000"/>
                </a:solidFill>
                <a:effectLst>
                  <a:outerShdw blurRad="38100" dist="38100" dir="2700000" algn="tl">
                    <a:srgbClr val="000000">
                      <a:alpha val="43137"/>
                    </a:srgbClr>
                  </a:outerShdw>
                </a:effectLst>
              </a:rPr>
            </a:br>
            <a:r>
              <a:rPr lang="en-US" altLang="en-US" sz="3800" b="0" dirty="0" smtClean="0">
                <a:solidFill>
                  <a:srgbClr val="C00000"/>
                </a:solidFill>
                <a:effectLst>
                  <a:outerShdw blurRad="38100" dist="38100" dir="2700000" algn="tl">
                    <a:srgbClr val="000000">
                      <a:alpha val="43137"/>
                    </a:srgbClr>
                  </a:outerShdw>
                </a:effectLst>
              </a:rPr>
              <a:t>Types of Social Power</a:t>
            </a:r>
          </a:p>
        </p:txBody>
      </p:sp>
      <p:sp>
        <p:nvSpPr>
          <p:cNvPr id="12291"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2</a:t>
            </a:r>
          </a:p>
        </p:txBody>
      </p:sp>
      <p:pic>
        <p:nvPicPr>
          <p:cNvPr id="7" name="Picture 6" descr="C10_F01_pg190.jpg"/>
          <p:cNvPicPr>
            <a:picLocks noChangeAspect="1"/>
          </p:cNvPicPr>
          <p:nvPr/>
        </p:nvPicPr>
        <p:blipFill>
          <a:blip r:embed="rId3"/>
          <a:stretch>
            <a:fillRect/>
          </a:stretch>
        </p:blipFill>
        <p:spPr>
          <a:xfrm>
            <a:off x="2362200" y="1676400"/>
            <a:ext cx="4464050" cy="4375150"/>
          </a:xfrm>
          <a:prstGeom prst="rect">
            <a:avLst/>
          </a:prstGeom>
        </p:spPr>
      </p:pic>
      <p:sp>
        <p:nvSpPr>
          <p:cNvPr id="9" name="Slide Number Placeholder 8"/>
          <p:cNvSpPr>
            <a:spLocks noGrp="1"/>
          </p:cNvSpPr>
          <p:nvPr>
            <p:ph type="sldNum" sz="quarter" idx="4"/>
          </p:nvPr>
        </p:nvSpPr>
        <p:spPr/>
        <p:txBody>
          <a:bodyPr/>
          <a:lstStyle/>
          <a:p>
            <a:pPr>
              <a:defRPr/>
            </a:pPr>
            <a:r>
              <a:rPr lang="en-US" dirty="0" smtClean="0"/>
              <a:t>10-</a:t>
            </a:r>
            <a:fld id="{EC7D242B-182E-4922-9050-0D66A39F4352}" type="slidenum">
              <a:rPr lang="en-US" smtClean="0"/>
              <a:pPr>
                <a:defRPr/>
              </a:pPr>
              <a:t>6</a:t>
            </a:fld>
            <a:endParaRPr lang="en-US" dirty="0"/>
          </a:p>
        </p:txBody>
      </p:sp>
      <p:sp>
        <p:nvSpPr>
          <p:cNvPr id="10" name="Footer Placeholder 9"/>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5800" y="-2286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Reference Group Influence</a:t>
            </a:r>
          </a:p>
        </p:txBody>
      </p:sp>
      <p:sp>
        <p:nvSpPr>
          <p:cNvPr id="295939" name="Rectangle 3"/>
          <p:cNvSpPr>
            <a:spLocks noGrp="1" noChangeArrowheads="1"/>
          </p:cNvSpPr>
          <p:nvPr>
            <p:ph type="body" idx="4294967295"/>
          </p:nvPr>
        </p:nvSpPr>
        <p:spPr>
          <a:xfrm>
            <a:off x="1295400" y="1752600"/>
            <a:ext cx="6629400" cy="4114800"/>
          </a:xfrm>
        </p:spPr>
        <p:txBody>
          <a:bodyPr/>
          <a:lstStyle/>
          <a:p>
            <a:pPr eaLnBrk="1" hangingPunct="1">
              <a:lnSpc>
                <a:spcPct val="90000"/>
              </a:lnSpc>
            </a:pPr>
            <a:r>
              <a:rPr lang="en-US" altLang="en-US" sz="2400" b="1" dirty="0" smtClean="0">
                <a:solidFill>
                  <a:schemeClr val="tx1"/>
                </a:solidFill>
              </a:rPr>
              <a:t>Informational influence</a:t>
            </a:r>
            <a:r>
              <a:rPr lang="en-US" altLang="en-US" sz="2400" dirty="0" smtClean="0">
                <a:solidFill>
                  <a:schemeClr val="tx1"/>
                </a:solidFill>
              </a:rPr>
              <a:t>—Consumers use the behaviours and attitudes of reference groups as information when making their own decisions.</a:t>
            </a:r>
          </a:p>
          <a:p>
            <a:pPr eaLnBrk="1" hangingPunct="1">
              <a:lnSpc>
                <a:spcPct val="90000"/>
              </a:lnSpc>
              <a:buFontTx/>
              <a:buNone/>
            </a:pPr>
            <a:endParaRPr lang="en-US" altLang="en-US" sz="1200" dirty="0" smtClean="0">
              <a:solidFill>
                <a:schemeClr val="tx1"/>
              </a:solidFill>
            </a:endParaRPr>
          </a:p>
          <a:p>
            <a:pPr eaLnBrk="1" hangingPunct="1">
              <a:lnSpc>
                <a:spcPct val="90000"/>
              </a:lnSpc>
            </a:pPr>
            <a:r>
              <a:rPr lang="en-US" altLang="en-US" sz="2400" b="1" dirty="0" smtClean="0">
                <a:solidFill>
                  <a:schemeClr val="tx1"/>
                </a:solidFill>
              </a:rPr>
              <a:t>Utilitarian influence</a:t>
            </a:r>
            <a:r>
              <a:rPr lang="en-US" altLang="en-US" sz="2400" dirty="0" smtClean="0">
                <a:solidFill>
                  <a:schemeClr val="tx1"/>
                </a:solidFill>
              </a:rPr>
              <a:t>—Consumers conform to group expectations to receive a reward or to avoid punishment.</a:t>
            </a:r>
          </a:p>
          <a:p>
            <a:pPr eaLnBrk="1" hangingPunct="1">
              <a:lnSpc>
                <a:spcPct val="90000"/>
              </a:lnSpc>
              <a:buFontTx/>
              <a:buNone/>
            </a:pPr>
            <a:endParaRPr lang="en-US" altLang="en-US" sz="1200" dirty="0" smtClean="0">
              <a:solidFill>
                <a:schemeClr val="tx1"/>
              </a:solidFill>
            </a:endParaRPr>
          </a:p>
          <a:p>
            <a:pPr eaLnBrk="1" hangingPunct="1">
              <a:lnSpc>
                <a:spcPct val="90000"/>
              </a:lnSpc>
            </a:pPr>
            <a:r>
              <a:rPr lang="en-US" altLang="en-US" sz="2400" b="1" dirty="0" smtClean="0">
                <a:solidFill>
                  <a:schemeClr val="tx1"/>
                </a:solidFill>
              </a:rPr>
              <a:t>Value-expressive influence</a:t>
            </a:r>
            <a:r>
              <a:rPr lang="en-US" altLang="en-US" sz="2400" dirty="0" smtClean="0">
                <a:solidFill>
                  <a:schemeClr val="tx1"/>
                </a:solidFill>
              </a:rPr>
              <a:t>—Consumers internalize a group</a:t>
            </a:r>
            <a:r>
              <a:rPr lang="ja-JP" altLang="en-US" sz="2400" dirty="0" smtClean="0">
                <a:solidFill>
                  <a:schemeClr val="tx1"/>
                </a:solidFill>
              </a:rPr>
              <a:t>’</a:t>
            </a:r>
            <a:r>
              <a:rPr lang="en-US" altLang="ja-JP" sz="2400" dirty="0" smtClean="0">
                <a:solidFill>
                  <a:schemeClr val="tx1"/>
                </a:solidFill>
              </a:rPr>
              <a:t>s values or join groups to express their own values and beliefs.</a:t>
            </a:r>
            <a:endParaRPr lang="en-US" altLang="en-US" sz="2400" dirty="0" smtClean="0">
              <a:solidFill>
                <a:schemeClr val="tx1"/>
              </a:solidFill>
            </a:endParaRPr>
          </a:p>
        </p:txBody>
      </p:sp>
      <p:sp>
        <p:nvSpPr>
          <p:cNvPr id="14340"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3</a:t>
            </a:r>
          </a:p>
        </p:txBody>
      </p:sp>
      <p:sp>
        <p:nvSpPr>
          <p:cNvPr id="7" name="Slide Number Placeholder 6"/>
          <p:cNvSpPr>
            <a:spLocks noGrp="1"/>
          </p:cNvSpPr>
          <p:nvPr>
            <p:ph type="sldNum" sz="quarter" idx="4"/>
          </p:nvPr>
        </p:nvSpPr>
        <p:spPr/>
        <p:txBody>
          <a:bodyPr/>
          <a:lstStyle/>
          <a:p>
            <a:pPr>
              <a:defRPr/>
            </a:pPr>
            <a:r>
              <a:rPr lang="en-US" dirty="0" smtClean="0"/>
              <a:t>10-</a:t>
            </a:r>
            <a:fld id="{EC7D242B-182E-4922-9050-0D66A39F4352}" type="slidenum">
              <a:rPr lang="en-US" smtClean="0"/>
              <a:pPr>
                <a:defRPr/>
              </a:pPr>
              <a:t>7</a:t>
            </a:fld>
            <a:endParaRPr lang="en-US" dirty="0"/>
          </a:p>
        </p:txBody>
      </p:sp>
      <p:sp>
        <p:nvSpPr>
          <p:cNvPr id="8" name="Footer Placeholder 7"/>
          <p:cNvSpPr>
            <a:spLocks noGrp="1"/>
          </p:cNvSpPr>
          <p:nvPr>
            <p:ph type="ftr" sz="quarter" idx="3"/>
          </p:nvPr>
        </p:nvSpPr>
        <p:spPr/>
        <p:txBody>
          <a:bodyPr/>
          <a:lstStyle/>
          <a:p>
            <a:pPr>
              <a:defRPr/>
            </a:pPr>
            <a:r>
              <a:rPr lang="en-US" dirty="0" smtClean="0"/>
              <a:t>Copyright © 2017 by Nelson Education Ltd.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fade">
                                      <p:cBhvr>
                                        <p:cTn id="7" dur="1000"/>
                                        <p:tgtEl>
                                          <p:spTgt spid="295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5939">
                                            <p:txEl>
                                              <p:pRg st="2" end="2"/>
                                            </p:txEl>
                                          </p:spTgt>
                                        </p:tgtEl>
                                        <p:attrNameLst>
                                          <p:attrName>style.visibility</p:attrName>
                                        </p:attrNameLst>
                                      </p:cBhvr>
                                      <p:to>
                                        <p:strVal val="visible"/>
                                      </p:to>
                                    </p:set>
                                    <p:animEffect transition="in" filter="fade">
                                      <p:cBhvr>
                                        <p:cTn id="12" dur="1000"/>
                                        <p:tgtEl>
                                          <p:spTgt spid="2959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5939">
                                            <p:txEl>
                                              <p:pRg st="4" end="4"/>
                                            </p:txEl>
                                          </p:spTgt>
                                        </p:tgtEl>
                                        <p:attrNameLst>
                                          <p:attrName>style.visibility</p:attrName>
                                        </p:attrNameLst>
                                      </p:cBhvr>
                                      <p:to>
                                        <p:strVal val="visible"/>
                                      </p:to>
                                    </p:set>
                                    <p:animEffect transition="in" filter="fade">
                                      <p:cBhvr>
                                        <p:cTn id="17" dur="1000"/>
                                        <p:tgtEl>
                                          <p:spTgt spid="295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8534400" cy="1676400"/>
          </a:xfrm>
        </p:spPr>
        <p:txBody>
          <a:bodyPr/>
          <a:lstStyle/>
          <a:p>
            <a:pPr algn="r"/>
            <a:r>
              <a:rPr lang="en-US" sz="3800" b="0" dirty="0" smtClean="0">
                <a:solidFill>
                  <a:srgbClr val="C00000"/>
                </a:solidFill>
                <a:effectLst>
                  <a:outerShdw blurRad="38100" dist="38100" dir="2700000" algn="tl">
                    <a:srgbClr val="000000">
                      <a:alpha val="43137"/>
                    </a:srgbClr>
                  </a:outerShdw>
                </a:effectLst>
              </a:rPr>
              <a:t>Exhibit 10.2 </a:t>
            </a:r>
            <a:br>
              <a:rPr lang="en-US" sz="3800" b="0" dirty="0" smtClean="0">
                <a:solidFill>
                  <a:srgbClr val="C00000"/>
                </a:solidFill>
                <a:effectLst>
                  <a:outerShdw blurRad="38100" dist="38100" dir="2700000" algn="tl">
                    <a:srgbClr val="000000">
                      <a:alpha val="43137"/>
                    </a:srgbClr>
                  </a:outerShdw>
                </a:effectLst>
              </a:rPr>
            </a:br>
            <a:r>
              <a:rPr lang="en-US" sz="3800" b="0" dirty="0" smtClean="0">
                <a:solidFill>
                  <a:srgbClr val="C00000"/>
                </a:solidFill>
                <a:effectLst>
                  <a:outerShdw blurRad="38100" dist="38100" dir="2700000" algn="tl">
                    <a:srgbClr val="000000">
                      <a:alpha val="43137"/>
                    </a:srgbClr>
                  </a:outerShdw>
                </a:effectLst>
              </a:rPr>
              <a:t>Reference Group Influence </a:t>
            </a:r>
            <a:br>
              <a:rPr lang="en-US" sz="3800" b="0" dirty="0" smtClean="0">
                <a:solidFill>
                  <a:srgbClr val="C00000"/>
                </a:solidFill>
                <a:effectLst>
                  <a:outerShdw blurRad="38100" dist="38100" dir="2700000" algn="tl">
                    <a:srgbClr val="000000">
                      <a:alpha val="43137"/>
                    </a:srgbClr>
                  </a:outerShdw>
                </a:effectLst>
              </a:rPr>
            </a:br>
            <a:r>
              <a:rPr lang="en-US" sz="3800" b="0" dirty="0" smtClean="0">
                <a:solidFill>
                  <a:srgbClr val="C00000"/>
                </a:solidFill>
                <a:effectLst>
                  <a:outerShdw blurRad="38100" dist="38100" dir="2700000" algn="tl">
                    <a:srgbClr val="000000">
                      <a:alpha val="43137"/>
                    </a:srgbClr>
                  </a:outerShdw>
                </a:effectLst>
              </a:rPr>
              <a:t>on Product Selection</a:t>
            </a:r>
            <a:endParaRPr lang="en-US" sz="3800" b="0" dirty="0">
              <a:solidFill>
                <a:srgbClr val="C00000"/>
              </a:solidFill>
              <a:effectLst>
                <a:outerShdw blurRad="38100" dist="38100" dir="2700000" algn="tl">
                  <a:srgbClr val="000000">
                    <a:alpha val="43137"/>
                  </a:srgbClr>
                </a:outerShdw>
              </a:effectLst>
            </a:endParaRPr>
          </a:p>
        </p:txBody>
      </p:sp>
      <p:sp>
        <p:nvSpPr>
          <p:cNvPr id="5" name="AutoShape 4"/>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3</a:t>
            </a:r>
          </a:p>
        </p:txBody>
      </p:sp>
      <p:pic>
        <p:nvPicPr>
          <p:cNvPr id="7" name="Picture 6" descr="Screen shot 2016-03-17 at 12.55.56 PM.jpg"/>
          <p:cNvPicPr>
            <a:picLocks noChangeAspect="1"/>
          </p:cNvPicPr>
          <p:nvPr/>
        </p:nvPicPr>
        <p:blipFill>
          <a:blip r:embed="rId3"/>
          <a:stretch>
            <a:fillRect/>
          </a:stretch>
        </p:blipFill>
        <p:spPr>
          <a:xfrm>
            <a:off x="2895600" y="2133600"/>
            <a:ext cx="3302016" cy="4233590"/>
          </a:xfrm>
          <a:prstGeom prst="rect">
            <a:avLst/>
          </a:prstGeom>
        </p:spPr>
      </p:pic>
      <p:sp>
        <p:nvSpPr>
          <p:cNvPr id="8" name="Slide Number Placeholder 7"/>
          <p:cNvSpPr>
            <a:spLocks noGrp="1"/>
          </p:cNvSpPr>
          <p:nvPr>
            <p:ph type="sldNum" sz="quarter" idx="4"/>
          </p:nvPr>
        </p:nvSpPr>
        <p:spPr/>
        <p:txBody>
          <a:bodyPr/>
          <a:lstStyle/>
          <a:p>
            <a:pPr>
              <a:defRPr/>
            </a:pPr>
            <a:r>
              <a:rPr lang="en-US" dirty="0" smtClean="0"/>
              <a:t>10-</a:t>
            </a:r>
            <a:fld id="{EC7D242B-182E-4922-9050-0D66A39F4352}" type="slidenum">
              <a:rPr lang="en-US" smtClean="0"/>
              <a:pPr>
                <a:defRPr/>
              </a:pPr>
              <a:t>8</a:t>
            </a:fld>
            <a:endParaRPr lang="en-US" dirty="0"/>
          </a:p>
        </p:txBody>
      </p:sp>
      <p:sp>
        <p:nvSpPr>
          <p:cNvPr id="9" name="Footer Placeholder 8"/>
          <p:cNvSpPr>
            <a:spLocks noGrp="1"/>
          </p:cNvSpPr>
          <p:nvPr>
            <p:ph type="ftr" sz="quarter" idx="3"/>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340382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09600" y="228600"/>
            <a:ext cx="7696200" cy="1219200"/>
          </a:xfrm>
        </p:spPr>
        <p:txBody>
          <a:bodyPr/>
          <a:lstStyle/>
          <a:p>
            <a:pPr algn="r" eaLnBrk="1" hangingPunct="1"/>
            <a:r>
              <a:rPr lang="en-US" altLang="en-US" b="0" dirty="0" smtClean="0">
                <a:solidFill>
                  <a:srgbClr val="C00000"/>
                </a:solidFill>
                <a:effectLst>
                  <a:outerShdw blurRad="38100" dist="38100" dir="2700000" algn="tl">
                    <a:srgbClr val="000000">
                      <a:alpha val="43137"/>
                    </a:srgbClr>
                  </a:outerShdw>
                </a:effectLst>
              </a:rPr>
              <a:t>Individual Difference in Susceptibility to Group Influence</a:t>
            </a:r>
          </a:p>
        </p:txBody>
      </p:sp>
      <p:sp>
        <p:nvSpPr>
          <p:cNvPr id="18435" name="AutoShape 3"/>
          <p:cNvSpPr>
            <a:spLocks noChangeArrowheads="1"/>
          </p:cNvSpPr>
          <p:nvPr/>
        </p:nvSpPr>
        <p:spPr bwMode="auto">
          <a:xfrm>
            <a:off x="76200" y="457200"/>
            <a:ext cx="914400" cy="533400"/>
          </a:xfrm>
          <a:prstGeom prst="roundRect">
            <a:avLst>
              <a:gd name="adj" fmla="val 16667"/>
            </a:avLst>
          </a:prstGeom>
          <a:solidFill>
            <a:srgbClr val="FFFFFF"/>
          </a:solidFill>
          <a:ln w="31750">
            <a:solidFill>
              <a:srgbClr val="B11738"/>
            </a:solidFill>
            <a:round/>
            <a:headEnd/>
            <a:tailEnd/>
          </a:ln>
        </p:spPr>
        <p:txBody>
          <a:bodyPr wrap="none" anchor="ctr"/>
          <a:lstStyle>
            <a:lvl1pPr>
              <a:defRPr sz="3200">
                <a:solidFill>
                  <a:schemeClr val="tx1"/>
                </a:solidFill>
                <a:latin typeface="Arial" pitchFamily="34" charset="0"/>
                <a:ea typeface="ヒラギノ角ゴ Pro W3" pitchFamily="-84" charset="-128"/>
              </a:defRPr>
            </a:lvl1pPr>
            <a:lvl2pPr marL="742950" indent="-285750">
              <a:defRPr sz="3200">
                <a:solidFill>
                  <a:schemeClr val="tx1"/>
                </a:solidFill>
                <a:latin typeface="Arial" pitchFamily="34" charset="0"/>
                <a:ea typeface="ヒラギノ角ゴ Pro W3" pitchFamily="-84" charset="-128"/>
              </a:defRPr>
            </a:lvl2pPr>
            <a:lvl3pPr marL="1143000" indent="-228600">
              <a:defRPr sz="3200">
                <a:solidFill>
                  <a:schemeClr val="tx1"/>
                </a:solidFill>
                <a:latin typeface="Arial" pitchFamily="34" charset="0"/>
                <a:ea typeface="ヒラギノ角ゴ Pro W3" pitchFamily="-84" charset="-128"/>
              </a:defRPr>
            </a:lvl3pPr>
            <a:lvl4pPr marL="1600200" indent="-228600">
              <a:defRPr sz="3200">
                <a:solidFill>
                  <a:schemeClr val="tx1"/>
                </a:solidFill>
                <a:latin typeface="Arial" pitchFamily="34" charset="0"/>
                <a:ea typeface="ヒラギノ角ゴ Pro W3" pitchFamily="-84" charset="-128"/>
              </a:defRPr>
            </a:lvl4pPr>
            <a:lvl5pPr marL="2057400" indent="-228600">
              <a:defRPr sz="32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3200">
                <a:solidFill>
                  <a:schemeClr val="tx1"/>
                </a:solidFill>
                <a:latin typeface="Arial" pitchFamily="34" charset="0"/>
                <a:ea typeface="ヒラギノ角ゴ Pro W3" pitchFamily="-84" charset="-128"/>
              </a:defRPr>
            </a:lvl9pPr>
          </a:lstStyle>
          <a:p>
            <a:pPr algn="ctr"/>
            <a:r>
              <a:rPr lang="en-US" altLang="en-US" b="1" dirty="0">
                <a:solidFill>
                  <a:srgbClr val="DD8401"/>
                </a:solidFill>
                <a:latin typeface="Garamond" pitchFamily="18" charset="0"/>
                <a:ea typeface="MS PGothic" pitchFamily="34" charset="-128"/>
              </a:rPr>
              <a:t>LO</a:t>
            </a:r>
            <a:r>
              <a:rPr lang="en-US" altLang="en-US" b="1" baseline="30000" dirty="0">
                <a:solidFill>
                  <a:srgbClr val="B11738"/>
                </a:solidFill>
                <a:latin typeface="Garamond" pitchFamily="18" charset="0"/>
                <a:ea typeface="MS PGothic" pitchFamily="34" charset="-128"/>
              </a:rPr>
              <a:t>3</a:t>
            </a:r>
          </a:p>
        </p:txBody>
      </p:sp>
      <p:graphicFrame>
        <p:nvGraphicFramePr>
          <p:cNvPr id="2" name="Diagram 1"/>
          <p:cNvGraphicFramePr/>
          <p:nvPr>
            <p:extLst>
              <p:ext uri="{D42A27DB-BD31-4B8C-83A1-F6EECF244321}">
                <p14:modId xmlns:p14="http://schemas.microsoft.com/office/powerpoint/2010/main" val="4279423786"/>
              </p:ext>
            </p:extLst>
          </p:nvPr>
        </p:nvGraphicFramePr>
        <p:xfrm>
          <a:off x="1295400" y="1447800"/>
          <a:ext cx="64770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
          </p:nvPr>
        </p:nvSpPr>
        <p:spPr/>
        <p:txBody>
          <a:bodyPr/>
          <a:lstStyle/>
          <a:p>
            <a:pPr>
              <a:defRPr/>
            </a:pPr>
            <a:r>
              <a:rPr lang="en-US" dirty="0" smtClean="0"/>
              <a:t>10-</a:t>
            </a:r>
            <a:fld id="{EC7D242B-182E-4922-9050-0D66A39F4352}" type="slidenum">
              <a:rPr lang="en-US" smtClean="0"/>
              <a:pPr>
                <a:defRPr/>
              </a:pPr>
              <a:t>9</a:t>
            </a:fld>
            <a:endParaRPr lang="en-US" dirty="0"/>
          </a:p>
        </p:txBody>
      </p:sp>
      <p:sp>
        <p:nvSpPr>
          <p:cNvPr id="8" name="Footer Placeholder 7"/>
          <p:cNvSpPr>
            <a:spLocks noGrp="1"/>
          </p:cNvSpPr>
          <p:nvPr>
            <p:ph type="ftr" sz="quarter" idx="3"/>
          </p:nvPr>
        </p:nvSpPr>
        <p:spPr/>
        <p:txBody>
          <a:bodyPr/>
          <a:lstStyle/>
          <a:p>
            <a:pPr>
              <a:defRPr/>
            </a:pPr>
            <a:r>
              <a:rPr lang="en-US" dirty="0" smtClean="0"/>
              <a:t>Copyright © 2017 by Nelson Education Ltd. </a:t>
            </a:r>
            <a:endParaRPr lang="en-US" dirty="0"/>
          </a:p>
        </p:txBody>
      </p:sp>
    </p:spTree>
    <p:extLst>
      <p:ext uri="{BB962C8B-B14F-4D97-AF65-F5344CB8AC3E}">
        <p14:creationId xmlns:p14="http://schemas.microsoft.com/office/powerpoint/2010/main" val="3521659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1422</Words>
  <Application>Microsoft Office PowerPoint</Application>
  <PresentationFormat>On-screen Show (4:3)</PresentationFormat>
  <Paragraphs>232</Paragraphs>
  <Slides>24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PGothic</vt:lpstr>
      <vt:lpstr>Arial</vt:lpstr>
      <vt:lpstr>CaeciliaLTStd-Roman</vt:lpstr>
      <vt:lpstr>Calibri</vt:lpstr>
      <vt:lpstr>Garamond</vt:lpstr>
      <vt:lpstr>Times New Roman</vt:lpstr>
      <vt:lpstr>Wingdings 2</vt:lpstr>
      <vt:lpstr>ヒラギノ角ゴ Pro W3</vt:lpstr>
      <vt:lpstr>Blank Presentation</vt:lpstr>
      <vt:lpstr>PowerPoint Presentation</vt:lpstr>
      <vt:lpstr>Learning Objectives</vt:lpstr>
      <vt:lpstr>Reference Group</vt:lpstr>
      <vt:lpstr>Types of Groups</vt:lpstr>
      <vt:lpstr>Conformity</vt:lpstr>
      <vt:lpstr>Exhibit 10.1 Types of Social Power</vt:lpstr>
      <vt:lpstr>Reference Group Influence</vt:lpstr>
      <vt:lpstr>Exhibit 10.2  Reference Group Influence  on Product Selection</vt:lpstr>
      <vt:lpstr>Individual Difference in Susceptibility to Group Influence</vt:lpstr>
      <vt:lpstr>Exhibit 10.3 Sample Items from Attention to Social Comparison Information Scale</vt:lpstr>
      <vt:lpstr>Togetherness</vt:lpstr>
      <vt:lpstr>Word-of-Mouth (WOM)</vt:lpstr>
      <vt:lpstr>Digital WOM</vt:lpstr>
      <vt:lpstr>Buzz Marketing</vt:lpstr>
      <vt:lpstr>Stealth Marketing</vt:lpstr>
      <vt:lpstr>Consumer Influencers</vt:lpstr>
      <vt:lpstr>Diffusion Process</vt:lpstr>
      <vt:lpstr>Exhibit 10.4 Adopter Categories</vt:lpstr>
      <vt:lpstr>Traditional Family Household</vt:lpstr>
      <vt:lpstr>Emerging Trends  in Family Structure</vt:lpstr>
      <vt:lpstr>The Family Life Cycle</vt:lpstr>
      <vt:lpstr>Family Decision Making Consensual vs. Accomodative</vt:lpstr>
      <vt:lpstr>Family Decision Roles</vt:lpstr>
      <vt:lpstr>THANK YOU</vt:lpstr>
    </vt:vector>
  </TitlesOfParts>
  <Company>University of Louisiana at Monroe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Laurie A. Babin</dc:creator>
  <cp:lastModifiedBy>Duane Weaver</cp:lastModifiedBy>
  <cp:revision>317</cp:revision>
  <dcterms:created xsi:type="dcterms:W3CDTF">2016-03-17T16:52:00Z</dcterms:created>
  <dcterms:modified xsi:type="dcterms:W3CDTF">2017-10-27T17:10:03Z</dcterms:modified>
</cp:coreProperties>
</file>