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FE7D-4EB9-42D8-A16A-128822F6E202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1230-CC5B-4A07-A9BD-0DFFA9164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0973-5A10-49B6-9871-EBFAB489C921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601A-7139-4D91-B6DC-AE75D8011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7873-A174-461F-98A5-494CDA2A8B28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B82F-F80E-41B1-B5BD-BAD4DEBC6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07C-A494-4A13-BF7F-6C03CD85C68E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B1F4-6EB2-456D-BF62-448BD8C3C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F085-482A-4A23-B0BC-306F1DB42031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DC8F-8AC2-48DB-97AC-17499645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57F7-9202-4384-905E-5A804E912311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DA2E-1863-4FC3-BD1A-573BEA276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3E23-04E9-46BA-9C37-3227D7748C56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989A-B4EF-499B-9E90-0F8272D06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DAB0-4B37-4470-A5C8-D9D40A32B35A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AB44-7626-4308-9689-382B02BB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4EC0-5CE2-485C-98C8-EC1788750B13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DEBE-A392-4A25-98D7-7E24C12A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DDAD-5ED9-438B-A266-8BB0AE161EBA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ADFF-F5FA-4B3E-AB7C-E43CD447E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6B0E-78F4-441B-B3DC-D1262BAFAB37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18C7-8C27-4867-A2F5-E3D68790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DDF1AD-DD04-46B1-80F2-82E190560572}" type="datetimeFigureOut">
              <a:rPr lang="en-US"/>
              <a:pPr>
                <a:defRPr/>
              </a:pPr>
              <a:t>9/4/2017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14A0E-BA0E-4931-8F68-C1AD43B5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851648" cy="2590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“BUYER BEHAVOUR</a:t>
            </a:r>
            <a:br>
              <a:rPr lang="en-US" dirty="0" smtClean="0"/>
            </a:br>
            <a:r>
              <a:rPr lang="en-US" dirty="0" smtClean="0"/>
              <a:t>And Its Impact On Marketing”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14400"/>
          </a:xfrm>
        </p:spPr>
        <p:txBody>
          <a:bodyPr/>
          <a:lstStyle/>
          <a:p>
            <a:pPr marR="0" eaLnBrk="1" hangingPunct="1"/>
            <a:r>
              <a:rPr lang="en-US" smtClean="0"/>
              <a:t>Prepared By:	  Duane Weaver</a:t>
            </a:r>
          </a:p>
        </p:txBody>
      </p:sp>
      <p:grpSp>
        <p:nvGrpSpPr>
          <p:cNvPr id="5124" name="Group 6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5127" name="Picture 3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12875"/>
            <a:ext cx="4356100" cy="2205038"/>
          </a:xfrm>
        </p:spPr>
        <p:txBody>
          <a:bodyPr/>
          <a:lstStyle/>
          <a:p>
            <a:pPr eaLnBrk="1" hangingPunct="1"/>
            <a:r>
              <a:rPr lang="en-CA" sz="3200" smtClean="0">
                <a:solidFill>
                  <a:schemeClr val="tx1"/>
                </a:solidFill>
              </a:rPr>
              <a:t>What affects Buyer Behaviour?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0"/>
            <a:ext cx="3598863" cy="1223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CA" sz="1800" smtClean="0"/>
              <a:t>Consumer Behavior, 3</a:t>
            </a:r>
            <a:r>
              <a:rPr lang="en-CA" sz="1800" baseline="30000" smtClean="0"/>
              <a:t>rd</a:t>
            </a:r>
            <a:r>
              <a:rPr lang="en-CA" sz="1800" smtClean="0"/>
              <a:t> Edition, Hayer/MacInnis, p. 14</a:t>
            </a:r>
            <a:endParaRPr lang="en-US" sz="1800" smtClean="0"/>
          </a:p>
        </p:txBody>
      </p:sp>
      <p:pic>
        <p:nvPicPr>
          <p:cNvPr id="13316" name="Picture 4" descr="Mark260-Int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925" y="-428625"/>
            <a:ext cx="5981700" cy="81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200" smtClean="0"/>
              <a:t>What affects Buyer Behaviour</a:t>
            </a: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Consumer’s Culture</a:t>
            </a:r>
          </a:p>
          <a:p>
            <a:pPr eaLnBrk="1" hangingPunct="1"/>
            <a:r>
              <a:rPr lang="en-CA" smtClean="0"/>
              <a:t>Psychological Core</a:t>
            </a:r>
          </a:p>
          <a:p>
            <a:pPr eaLnBrk="1" hangingPunct="1"/>
            <a:r>
              <a:rPr lang="en-CA" smtClean="0"/>
              <a:t>Process of Making Decisions</a:t>
            </a:r>
          </a:p>
          <a:p>
            <a:pPr eaLnBrk="1" hangingPunct="1"/>
            <a:r>
              <a:rPr lang="en-CA" smtClean="0"/>
              <a:t>Buyer Behaviour Outcomes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US" smtClean="0"/>
          </a:p>
        </p:txBody>
      </p:sp>
      <p:grpSp>
        <p:nvGrpSpPr>
          <p:cNvPr id="14340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4343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CASE PREPARATION TOOL</a:t>
            </a:r>
            <a:br>
              <a:rPr lang="en-US" smtClean="0"/>
            </a:br>
            <a:r>
              <a:rPr lang="en-US" smtClean="0"/>
              <a:t>Let’s Discuss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6391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Content Placeholder 7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 eaLnBrk="1" hangingPunct="1"/>
            <a:r>
              <a:rPr lang="en-US" smtClean="0"/>
              <a:t>HOW TO READ FOR SHORT CYCLE</a:t>
            </a:r>
          </a:p>
          <a:p>
            <a:pPr eaLnBrk="1" hangingPunct="1"/>
            <a:r>
              <a:rPr lang="en-US" smtClean="0"/>
              <a:t>WHAT GOES IN SHORT CYCLE</a:t>
            </a:r>
          </a:p>
          <a:p>
            <a:pPr eaLnBrk="1" hangingPunct="1"/>
            <a:r>
              <a:rPr lang="en-US" smtClean="0"/>
              <a:t>HOW TO READ FOR LONG CYCLE</a:t>
            </a:r>
          </a:p>
          <a:p>
            <a:pPr eaLnBrk="1" hangingPunct="1"/>
            <a:r>
              <a:rPr lang="en-US" smtClean="0"/>
              <a:t>WHERE TO GET MISSING INFORMATION</a:t>
            </a:r>
          </a:p>
          <a:p>
            <a:pPr eaLnBrk="1" hangingPunct="1"/>
            <a:r>
              <a:rPr lang="en-US" smtClean="0"/>
              <a:t>WHAT KIND OF DATA ANALYSIS IS PERTINENT</a:t>
            </a:r>
          </a:p>
          <a:p>
            <a:pPr eaLnBrk="1" hangingPunct="1"/>
            <a:r>
              <a:rPr lang="en-US" smtClean="0"/>
              <a:t>DECISION CRITERIA and HOW TO SELECT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 YOU FOR YOUR TIME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SEE YOU ALL NEXT CLASS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10795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sz="4800" smtClean="0"/>
              <a:t>PERCEPTION IS REALITY</a:t>
            </a:r>
            <a:endParaRPr lang="en-US" sz="4800" smtClean="0"/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8438" name="Picture 5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10795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CA" sz="4800" smtClean="0"/>
              <a:t>PERCEPTION IS REALITY</a:t>
            </a:r>
            <a:endParaRPr lang="en-US" sz="4800" smtClean="0"/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150" name="Picture 5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200" smtClean="0"/>
              <a:t>Introduction to Buyer Behaviour</a:t>
            </a: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Buyer  vs. Consumer</a:t>
            </a:r>
          </a:p>
          <a:p>
            <a:pPr eaLnBrk="1" hangingPunct="1"/>
            <a:r>
              <a:rPr lang="en-CA" smtClean="0"/>
              <a:t>Defining Buyer Behaviour</a:t>
            </a:r>
          </a:p>
          <a:p>
            <a:pPr eaLnBrk="1" hangingPunct="1"/>
            <a:r>
              <a:rPr lang="en-CA" smtClean="0"/>
              <a:t>Market Segmentation</a:t>
            </a:r>
          </a:p>
          <a:p>
            <a:pPr eaLnBrk="1" hangingPunct="1"/>
            <a:r>
              <a:rPr lang="en-CA" smtClean="0"/>
              <a:t>Two Paradigms of Consumer Research</a:t>
            </a:r>
          </a:p>
          <a:p>
            <a:pPr eaLnBrk="1" hangingPunct="1"/>
            <a:r>
              <a:rPr lang="en-CA" smtClean="0"/>
              <a:t>What affects Buyer Behaviour</a:t>
            </a:r>
          </a:p>
          <a:p>
            <a:pPr eaLnBrk="1" hangingPunct="1"/>
            <a:r>
              <a:rPr lang="en-CA" smtClean="0"/>
              <a:t>Using the Case Preparation Tool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US" smtClean="0"/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175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Buyer vs. Consumer</a:t>
            </a:r>
            <a:endParaRPr lang="en-US" sz="3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Course Title: Buyer Behaviour</a:t>
            </a:r>
          </a:p>
          <a:p>
            <a:pPr lvl="1" eaLnBrk="1" hangingPunct="1"/>
            <a:r>
              <a:rPr lang="en-CA" smtClean="0"/>
              <a:t>Anyone engaged in buyer behaviour including: business, government or consumers</a:t>
            </a:r>
          </a:p>
          <a:p>
            <a:pPr eaLnBrk="1" hangingPunct="1"/>
            <a:r>
              <a:rPr lang="en-CA" smtClean="0"/>
              <a:t>Text Title: Consumer Behaviour</a:t>
            </a:r>
          </a:p>
          <a:p>
            <a:pPr lvl="1" eaLnBrk="1" hangingPunct="1"/>
            <a:r>
              <a:rPr lang="en-CA" smtClean="0"/>
              <a:t>Has come to refer to “consumer” market, someone who consumes products or services versus organizational buyer behaviour.</a:t>
            </a:r>
            <a:endParaRPr lang="en-US" smtClean="0"/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199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783388" cy="868362"/>
          </a:xfrm>
        </p:spPr>
        <p:txBody>
          <a:bodyPr/>
          <a:lstStyle/>
          <a:p>
            <a:pPr eaLnBrk="1" hangingPunct="1"/>
            <a:r>
              <a:rPr lang="en-CA" sz="3200" smtClean="0"/>
              <a:t>What is Buyer </a:t>
            </a:r>
            <a:r>
              <a:rPr lang="en-CA" sz="2800" smtClean="0"/>
              <a:t>(consumer)</a:t>
            </a:r>
            <a:r>
              <a:rPr lang="en-CA" sz="3200" smtClean="0"/>
              <a:t> Behavior</a:t>
            </a:r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CA" dirty="0" smtClean="0"/>
              <a:t>“It is the study of the processes involved when individuals or groups select, purchase, use or dispose of products, services, ideas or experiences to satisfy needs and desires”</a:t>
            </a:r>
          </a:p>
          <a:p>
            <a:pPr algn="ctr" eaLnBrk="1" hangingPunct="1">
              <a:buFontTx/>
              <a:buNone/>
            </a:pPr>
            <a:r>
              <a:rPr lang="en-CA" sz="2000" dirty="0" smtClean="0"/>
              <a:t>(Solomon, White, Dahl, p. 4)</a:t>
            </a:r>
            <a:endParaRPr lang="en-US" sz="2000" dirty="0" smtClean="0"/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9223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Buyer Behavior</a:t>
            </a:r>
            <a:endParaRPr lang="en-US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Actors – Role Theory – decision criteria vary from role to role.</a:t>
            </a:r>
          </a:p>
          <a:p>
            <a:pPr eaLnBrk="1" hangingPunct="1"/>
            <a:r>
              <a:rPr lang="en-CA" smtClean="0"/>
              <a:t>Ongoing Process – not just a “moment of truth” focus (“the exchange”). Buyer Behaviour Focuses on the entire consumption process</a:t>
            </a:r>
            <a:r>
              <a:rPr lang="en-CA" sz="2800" smtClean="0"/>
              <a:t>.</a:t>
            </a:r>
          </a:p>
          <a:p>
            <a:pPr eaLnBrk="1" hangingPunct="1"/>
            <a:r>
              <a:rPr lang="en-CA" smtClean="0"/>
              <a:t>Different Actors of focus: Buyer, Decision Maker, Influencer…</a:t>
            </a:r>
          </a:p>
          <a:p>
            <a:pPr eaLnBrk="1" hangingPunct="1"/>
            <a:endParaRPr lang="en-US" sz="2800" smtClean="0"/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0" y="5181600"/>
            <a:ext cx="9144000" cy="1676400"/>
            <a:chOff x="0" y="5181600"/>
            <a:chExt cx="9144000" cy="1676400"/>
          </a:xfrm>
        </p:grpSpPr>
        <p:sp>
          <p:nvSpPr>
            <p:cNvPr id="5" name="Rectangle 4"/>
            <p:cNvSpPr/>
            <p:nvPr/>
          </p:nvSpPr>
          <p:spPr>
            <a:xfrm>
              <a:off x="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5181600"/>
              <a:ext cx="1905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247" name="Picture 6" descr="VIU-logo_horizontal_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5181600"/>
              <a:ext cx="6008274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Two Paradigms of Consumer Research</a:t>
            </a:r>
            <a:endParaRPr lang="en-US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POSITIVISM</a:t>
            </a:r>
          </a:p>
          <a:p>
            <a:pPr lvl="1" eaLnBrk="1" hangingPunct="1"/>
            <a:r>
              <a:rPr lang="en-CA" smtClean="0"/>
              <a:t>(a.k.a modernism)  objective, tangible, single, predictable, time free, context independent, existence of real causes, separation between researcher and subject</a:t>
            </a:r>
          </a:p>
          <a:p>
            <a:pPr lvl="1" eaLnBrk="1" hangingPunct="1"/>
            <a:r>
              <a:rPr lang="en-CA" smtClean="0"/>
              <a:t>Ordered</a:t>
            </a:r>
          </a:p>
          <a:p>
            <a:pPr eaLnBrk="1" hangingPunct="1"/>
            <a:r>
              <a:rPr lang="en-CA" smtClean="0"/>
              <a:t>INTERPRETISM</a:t>
            </a:r>
          </a:p>
          <a:p>
            <a:pPr lvl="1" eaLnBrk="1" hangingPunct="1"/>
            <a:r>
              <a:rPr lang="en-CA" smtClean="0"/>
              <a:t>(a.k.a postmodernism) socially constructed, multiple, focus in understanding, time bound, context dependent,  simultaneous shaping events, interactive and cooperative researcher as part of phenomenon under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200" smtClean="0"/>
              <a:t>Building Bonds with Consumers</a:t>
            </a:r>
            <a:endParaRPr lang="en-US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smtClean="0"/>
              <a:t>Relationship Marketing – lifetime link to brands and customers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E.g.’s?</a:t>
            </a:r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Database Marketing – tracking buying habits and crafting tailored products/services and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E.g.’s?</a:t>
            </a:r>
          </a:p>
          <a:p>
            <a:pPr eaLnBrk="1" hangingPunct="1">
              <a:lnSpc>
                <a:spcPct val="90000"/>
              </a:lnSpc>
            </a:pPr>
            <a:r>
              <a:rPr lang="en-CA" sz="2800" smtClean="0"/>
              <a:t>Experiential Marketing – making the transaction and process meaningful, memorable, and desirable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E.g.’s?</a:t>
            </a:r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endParaRPr lang="en-CA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Market Segmentation (reviewed)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Market Segment?</a:t>
            </a:r>
          </a:p>
          <a:p>
            <a:r>
              <a:rPr lang="en-US" dirty="0" smtClean="0"/>
              <a:t>What is a Target Market?</a:t>
            </a:r>
          </a:p>
          <a:p>
            <a:r>
              <a:rPr lang="en-US" dirty="0" smtClean="0"/>
              <a:t>What are the four primary forms of Market Segmentation?</a:t>
            </a:r>
          </a:p>
          <a:p>
            <a:pPr lvl="1"/>
            <a:r>
              <a:rPr lang="en-US" dirty="0" smtClean="0"/>
              <a:t>D….</a:t>
            </a:r>
          </a:p>
          <a:p>
            <a:pPr lvl="1"/>
            <a:r>
              <a:rPr lang="en-US" dirty="0" smtClean="0"/>
              <a:t>P….</a:t>
            </a:r>
          </a:p>
          <a:p>
            <a:pPr lvl="1"/>
            <a:r>
              <a:rPr lang="en-US" dirty="0" smtClean="0"/>
              <a:t>G….</a:t>
            </a:r>
          </a:p>
          <a:p>
            <a:pPr lvl="1"/>
            <a:r>
              <a:rPr lang="en-US" dirty="0" smtClean="0"/>
              <a:t>B….</a:t>
            </a:r>
          </a:p>
          <a:p>
            <a:pPr lvl="1"/>
            <a:r>
              <a:rPr lang="en-US" dirty="0" smtClean="0"/>
              <a:t>How Can you as a business person use these to </a:t>
            </a:r>
            <a:r>
              <a:rPr lang="en-US" smtClean="0"/>
              <a:t>your advantage?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19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435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INTRODUCTION TO “BUYER BEHAVOUR And Its Impact On Marketing”</vt:lpstr>
      <vt:lpstr>PowerPoint Presentation</vt:lpstr>
      <vt:lpstr>Introduction to Buyer Behaviour</vt:lpstr>
      <vt:lpstr>Buyer vs. Consumer</vt:lpstr>
      <vt:lpstr>What is Buyer (consumer) Behavior</vt:lpstr>
      <vt:lpstr>Buyer Behavior</vt:lpstr>
      <vt:lpstr>Two Paradigms of Consumer Research</vt:lpstr>
      <vt:lpstr>Building Bonds with Consumers</vt:lpstr>
      <vt:lpstr>Market Segmentation (reviewed)</vt:lpstr>
      <vt:lpstr>What affects Buyer Behaviour?</vt:lpstr>
      <vt:lpstr>What affects Buyer Behaviour</vt:lpstr>
      <vt:lpstr>CASE PREPARATION TOOL Let’s Discuss</vt:lpstr>
      <vt:lpstr>THANK YOU FOR YOUR TIME</vt:lpstr>
      <vt:lpstr>PowerPoint Presentation</vt:lpstr>
    </vt:vector>
  </TitlesOfParts>
  <Company>Malaspina University-College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“BUYER BEHAVOUR And Its Impact On Marketing”</dc:title>
  <dc:creator>weaverd</dc:creator>
  <cp:lastModifiedBy>Duane Weaver</cp:lastModifiedBy>
  <cp:revision>10</cp:revision>
  <dcterms:created xsi:type="dcterms:W3CDTF">2010-09-06T20:26:40Z</dcterms:created>
  <dcterms:modified xsi:type="dcterms:W3CDTF">2017-09-04T20:34:52Z</dcterms:modified>
</cp:coreProperties>
</file>