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6" r:id="rId2"/>
    <p:sldId id="257" r:id="rId3"/>
    <p:sldId id="259" r:id="rId4"/>
    <p:sldId id="294" r:id="rId5"/>
    <p:sldId id="314" r:id="rId6"/>
    <p:sldId id="315" r:id="rId7"/>
    <p:sldId id="316" r:id="rId8"/>
    <p:sldId id="317" r:id="rId9"/>
    <p:sldId id="318" r:id="rId10"/>
    <p:sldId id="319" r:id="rId11"/>
    <p:sldId id="320" r:id="rId12"/>
    <p:sldId id="264" r:id="rId13"/>
    <p:sldId id="263" r:id="rId14"/>
    <p:sldId id="298" r:id="rId15"/>
    <p:sldId id="299" r:id="rId16"/>
    <p:sldId id="301" r:id="rId17"/>
    <p:sldId id="302" r:id="rId18"/>
    <p:sldId id="303" r:id="rId19"/>
    <p:sldId id="304" r:id="rId20"/>
    <p:sldId id="306" r:id="rId21"/>
    <p:sldId id="262" r:id="rId22"/>
    <p:sldId id="274" r:id="rId23"/>
    <p:sldId id="276" r:id="rId24"/>
    <p:sldId id="277" r:id="rId25"/>
    <p:sldId id="295" r:id="rId26"/>
    <p:sldId id="279" r:id="rId27"/>
    <p:sldId id="293" r:id="rId28"/>
    <p:sldId id="308" r:id="rId29"/>
    <p:sldId id="309" r:id="rId30"/>
    <p:sldId id="310" r:id="rId31"/>
    <p:sldId id="321" r:id="rId32"/>
    <p:sldId id="307" r:id="rId33"/>
    <p:sldId id="311" r:id="rId34"/>
    <p:sldId id="312" r:id="rId35"/>
    <p:sldId id="322" r:id="rId36"/>
    <p:sldId id="313" r:id="rId37"/>
    <p:sldId id="291" r:id="rId38"/>
    <p:sldId id="297" r:id="rId39"/>
    <p:sldId id="292" r:id="rId40"/>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CA"/>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5E5BB51E-C0B4-4752-8603-E4E4D7C02F41}" type="datetimeFigureOut">
              <a:rPr lang="en-CA" smtClean="0"/>
              <a:t>19/01/2017</a:t>
            </a:fld>
            <a:endParaRPr lang="en-CA"/>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CA"/>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F5116DBC-B4AA-43AF-96FE-FDF85BC708A1}" type="slidenum">
              <a:rPr lang="en-CA" smtClean="0"/>
              <a:t>‹#›</a:t>
            </a:fld>
            <a:endParaRPr lang="en-CA"/>
          </a:p>
        </p:txBody>
      </p:sp>
    </p:spTree>
    <p:extLst>
      <p:ext uri="{BB962C8B-B14F-4D97-AF65-F5344CB8AC3E}">
        <p14:creationId xmlns:p14="http://schemas.microsoft.com/office/powerpoint/2010/main" val="206000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pPr/>
              <a:t>24</a:t>
            </a:fld>
            <a:endParaRPr lang="en-US"/>
          </a:p>
        </p:txBody>
      </p:sp>
    </p:spTree>
    <p:extLst>
      <p:ext uri="{BB962C8B-B14F-4D97-AF65-F5344CB8AC3E}">
        <p14:creationId xmlns:p14="http://schemas.microsoft.com/office/powerpoint/2010/main" val="176706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pPr/>
              <a:t>25</a:t>
            </a:fld>
            <a:endParaRPr lang="en-US"/>
          </a:p>
        </p:txBody>
      </p:sp>
    </p:spTree>
    <p:extLst>
      <p:ext uri="{BB962C8B-B14F-4D97-AF65-F5344CB8AC3E}">
        <p14:creationId xmlns:p14="http://schemas.microsoft.com/office/powerpoint/2010/main" val="83417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299">
              <a:defRPr/>
            </a:pPr>
            <a:r>
              <a:rPr lang="en-US" b="1" dirty="0"/>
              <a:t>Appeals form in your folder</a:t>
            </a:r>
          </a:p>
          <a:p>
            <a:endParaRPr lang="en-US" dirty="0"/>
          </a:p>
        </p:txBody>
      </p:sp>
      <p:sp>
        <p:nvSpPr>
          <p:cNvPr id="4" name="Slide Number Placeholder 3"/>
          <p:cNvSpPr>
            <a:spLocks noGrp="1"/>
          </p:cNvSpPr>
          <p:nvPr>
            <p:ph type="sldNum" sz="quarter" idx="10"/>
          </p:nvPr>
        </p:nvSpPr>
        <p:spPr/>
        <p:txBody>
          <a:bodyPr/>
          <a:lstStyle/>
          <a:p>
            <a:fld id="{9AD9E1BD-2904-4E2F-B21E-6C2021C8EB71}" type="slidenum">
              <a:rPr lang="en-US" smtClean="0"/>
              <a:pPr/>
              <a:t>26</a:t>
            </a:fld>
            <a:endParaRPr lang="en-US"/>
          </a:p>
        </p:txBody>
      </p:sp>
    </p:spTree>
    <p:extLst>
      <p:ext uri="{BB962C8B-B14F-4D97-AF65-F5344CB8AC3E}">
        <p14:creationId xmlns:p14="http://schemas.microsoft.com/office/powerpoint/2010/main" val="1867361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1/19/2017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1/19/2017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1/19/2017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1/19/2017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1/19/2017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1/19/2017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1/19/2017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MARKETING 160 – MODULE 2</a:t>
            </a:r>
            <a:endParaRPr lang="en-CA" dirty="0"/>
          </a:p>
        </p:txBody>
      </p:sp>
      <p:sp>
        <p:nvSpPr>
          <p:cNvPr id="3" name="Subtitle 2"/>
          <p:cNvSpPr>
            <a:spLocks noGrp="1"/>
          </p:cNvSpPr>
          <p:nvPr>
            <p:ph type="subTitle" idx="1"/>
          </p:nvPr>
        </p:nvSpPr>
        <p:spPr/>
        <p:txBody>
          <a:bodyPr/>
          <a:lstStyle/>
          <a:p>
            <a:r>
              <a:rPr lang="en-CA" dirty="0" smtClean="0"/>
              <a:t>With Duane Weaver</a:t>
            </a:r>
            <a:endParaRPr lang="en-CA" dirty="0"/>
          </a:p>
        </p:txBody>
      </p:sp>
      <p:sp>
        <p:nvSpPr>
          <p:cNvPr id="4" name="TextBox 3"/>
          <p:cNvSpPr txBox="1"/>
          <p:nvPr/>
        </p:nvSpPr>
        <p:spPr>
          <a:xfrm>
            <a:off x="3422388" y="4203701"/>
            <a:ext cx="6924770" cy="1938992"/>
          </a:xfrm>
          <a:prstGeom prst="rect">
            <a:avLst/>
          </a:prstGeom>
          <a:noFill/>
        </p:spPr>
        <p:txBody>
          <a:bodyPr wrap="square" rtlCol="0">
            <a:spAutoFit/>
          </a:bodyPr>
          <a:lstStyle/>
          <a:p>
            <a:r>
              <a:rPr lang="en-CA" sz="2000" b="1" dirty="0" smtClean="0">
                <a:solidFill>
                  <a:srgbClr val="FFFF00"/>
                </a:solidFill>
              </a:rPr>
              <a:t>Please organize yourself into your team tables</a:t>
            </a:r>
          </a:p>
          <a:p>
            <a:endParaRPr lang="en-CA" sz="2000" b="1" dirty="0" smtClean="0">
              <a:solidFill>
                <a:srgbClr val="FFFF00"/>
              </a:solidFill>
            </a:endParaRPr>
          </a:p>
          <a:p>
            <a:r>
              <a:rPr lang="en-CA" sz="2000" b="1" dirty="0" smtClean="0">
                <a:solidFill>
                  <a:srgbClr val="FFFF00"/>
                </a:solidFill>
              </a:rPr>
              <a:t>Acquire and introduce new team members (especially team of 4)</a:t>
            </a:r>
          </a:p>
          <a:p>
            <a:endParaRPr lang="en-CA" sz="2000" b="1" dirty="0" smtClean="0">
              <a:solidFill>
                <a:srgbClr val="FFFF00"/>
              </a:solidFill>
            </a:endParaRPr>
          </a:p>
          <a:p>
            <a:r>
              <a:rPr lang="en-CA" sz="2000" b="1" dirty="0" smtClean="0">
                <a:solidFill>
                  <a:srgbClr val="FFFF00"/>
                </a:solidFill>
              </a:rPr>
              <a:t>Prepare for </a:t>
            </a:r>
            <a:r>
              <a:rPr lang="en-CA" sz="2000" b="1" dirty="0" err="1" smtClean="0">
                <a:solidFill>
                  <a:srgbClr val="FFFF00"/>
                </a:solidFill>
              </a:rPr>
              <a:t>iRAT</a:t>
            </a:r>
            <a:endParaRPr lang="en-CA" sz="2000" b="1" dirty="0">
              <a:solidFill>
                <a:srgbClr val="FFFF00"/>
              </a:solidFill>
            </a:endParaRPr>
          </a:p>
        </p:txBody>
      </p:sp>
    </p:spTree>
    <p:extLst>
      <p:ext uri="{BB962C8B-B14F-4D97-AF65-F5344CB8AC3E}">
        <p14:creationId xmlns:p14="http://schemas.microsoft.com/office/powerpoint/2010/main" val="3235468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t>YOU HAVE  </a:t>
            </a:r>
            <a:r>
              <a:rPr lang="en-US" sz="8800" b="1" dirty="0" smtClean="0">
                <a:solidFill>
                  <a:srgbClr val="FF0000"/>
                </a:solidFill>
              </a:rPr>
              <a:t>30</a:t>
            </a:r>
            <a:r>
              <a:rPr lang="en-US" sz="6000" dirty="0" smtClean="0"/>
              <a:t> seconds LEFT</a:t>
            </a:r>
            <a:endParaRPr lang="en-US" sz="6000" dirty="0"/>
          </a:p>
        </p:txBody>
      </p:sp>
      <p:sp>
        <p:nvSpPr>
          <p:cNvPr id="4" name="Title 1"/>
          <p:cNvSpPr>
            <a:spLocks noGrp="1"/>
          </p:cNvSpPr>
          <p:nvPr>
            <p:ph type="title"/>
          </p:nvPr>
        </p:nvSpPr>
        <p:spPr/>
        <p:txBody>
          <a:bodyPr/>
          <a:lstStyle/>
          <a:p>
            <a:r>
              <a:rPr lang="en-CA" dirty="0" smtClean="0"/>
              <a:t>T-RAT</a:t>
            </a:r>
            <a:endParaRPr lang="en-CA" dirty="0"/>
          </a:p>
        </p:txBody>
      </p:sp>
    </p:spTree>
    <p:extLst>
      <p:ext uri="{BB962C8B-B14F-4D97-AF65-F5344CB8AC3E}">
        <p14:creationId xmlns:p14="http://schemas.microsoft.com/office/powerpoint/2010/main" val="432059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13800" b="1" dirty="0" smtClean="0">
                <a:solidFill>
                  <a:srgbClr val="FFC000"/>
                </a:solidFill>
              </a:rPr>
              <a:t>TIME IS UP!</a:t>
            </a:r>
            <a:endParaRPr lang="en-US" sz="13800" b="1" dirty="0">
              <a:solidFill>
                <a:srgbClr val="FFC000"/>
              </a:solidFill>
            </a:endParaRPr>
          </a:p>
        </p:txBody>
      </p:sp>
      <p:sp>
        <p:nvSpPr>
          <p:cNvPr id="4" name="Title 1"/>
          <p:cNvSpPr>
            <a:spLocks noGrp="1"/>
          </p:cNvSpPr>
          <p:nvPr>
            <p:ph type="title"/>
          </p:nvPr>
        </p:nvSpPr>
        <p:spPr/>
        <p:txBody>
          <a:bodyPr/>
          <a:lstStyle/>
          <a:p>
            <a:r>
              <a:rPr lang="en-CA" dirty="0" smtClean="0"/>
              <a:t>T-RAT</a:t>
            </a:r>
            <a:endParaRPr lang="en-CA" dirty="0"/>
          </a:p>
        </p:txBody>
      </p:sp>
    </p:spTree>
    <p:extLst>
      <p:ext uri="{BB962C8B-B14F-4D97-AF65-F5344CB8AC3E}">
        <p14:creationId xmlns:p14="http://schemas.microsoft.com/office/powerpoint/2010/main" val="631934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t-RAT</a:t>
            </a:r>
            <a:br>
              <a:rPr lang="en-CA" dirty="0" smtClean="0"/>
            </a:br>
            <a:r>
              <a:rPr lang="en-CA" sz="3200" dirty="0" smtClean="0"/>
              <a:t>Team readiness Assurance Test</a:t>
            </a:r>
            <a:endParaRPr lang="en-CA" dirty="0"/>
          </a:p>
        </p:txBody>
      </p:sp>
      <p:pic>
        <p:nvPicPr>
          <p:cNvPr id="4" name="Content Placeholder 3" descr="tRAT copy.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0125" y="2193925"/>
            <a:ext cx="4391750" cy="4024313"/>
          </a:xfrm>
          <a:prstGeom prst="rect">
            <a:avLst/>
          </a:prstGeom>
        </p:spPr>
      </p:pic>
    </p:spTree>
    <p:extLst>
      <p:ext uri="{BB962C8B-B14F-4D97-AF65-F5344CB8AC3E}">
        <p14:creationId xmlns:p14="http://schemas.microsoft.com/office/powerpoint/2010/main" val="1803652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Decremental</a:t>
            </a:r>
            <a:r>
              <a:rPr lang="en-CA" dirty="0" smtClean="0"/>
              <a:t> Scoring of</a:t>
            </a:r>
            <a:br>
              <a:rPr lang="en-CA" dirty="0" smtClean="0"/>
            </a:br>
            <a:r>
              <a:rPr lang="en-CA" dirty="0" smtClean="0"/>
              <a:t>Team RAT</a:t>
            </a:r>
            <a:endParaRPr lang="en-CA" dirty="0"/>
          </a:p>
        </p:txBody>
      </p:sp>
      <p:sp>
        <p:nvSpPr>
          <p:cNvPr id="4" name="Content Placeholder 2"/>
          <p:cNvSpPr>
            <a:spLocks noGrp="1"/>
          </p:cNvSpPr>
          <p:nvPr>
            <p:ph idx="1"/>
          </p:nvPr>
        </p:nvSpPr>
        <p:spPr>
          <a:xfrm>
            <a:off x="685800" y="2057402"/>
            <a:ext cx="10820400" cy="2841170"/>
          </a:xfrm>
        </p:spPr>
        <p:txBody>
          <a:bodyPr>
            <a:normAutofit lnSpcReduction="10000"/>
          </a:bodyPr>
          <a:lstStyle/>
          <a:p>
            <a:r>
              <a:rPr lang="en-CA" sz="2400" dirty="0" smtClean="0"/>
              <a:t>Remember time is limited!</a:t>
            </a:r>
          </a:p>
          <a:p>
            <a:endParaRPr lang="en-CA" sz="2400" dirty="0" smtClean="0"/>
          </a:p>
          <a:p>
            <a:r>
              <a:rPr lang="en-CA" sz="2400" dirty="0" smtClean="0"/>
              <a:t>Right answer on: </a:t>
            </a:r>
          </a:p>
          <a:p>
            <a:pPr lvl="1"/>
            <a:r>
              <a:rPr lang="en-CA" sz="2400" dirty="0" smtClean="0"/>
              <a:t>1</a:t>
            </a:r>
            <a:r>
              <a:rPr lang="en-CA" sz="2400" baseline="30000" dirty="0" smtClean="0"/>
              <a:t>st</a:t>
            </a:r>
            <a:r>
              <a:rPr lang="en-CA" sz="2400" dirty="0" smtClean="0"/>
              <a:t>  try 		= 10 points</a:t>
            </a:r>
          </a:p>
          <a:p>
            <a:pPr lvl="1"/>
            <a:r>
              <a:rPr lang="en-CA" sz="2400" dirty="0" smtClean="0"/>
              <a:t>2</a:t>
            </a:r>
            <a:r>
              <a:rPr lang="en-CA" sz="2400" baseline="30000" dirty="0" smtClean="0"/>
              <a:t>nd</a:t>
            </a:r>
            <a:r>
              <a:rPr lang="en-CA" sz="2400" dirty="0" smtClean="0"/>
              <a:t> try 		= 5 points</a:t>
            </a:r>
          </a:p>
          <a:p>
            <a:pPr lvl="1"/>
            <a:r>
              <a:rPr lang="en-CA" sz="2400" dirty="0" smtClean="0"/>
              <a:t>3</a:t>
            </a:r>
            <a:r>
              <a:rPr lang="en-CA" sz="2400" baseline="30000" dirty="0" smtClean="0"/>
              <a:t>rd</a:t>
            </a:r>
            <a:r>
              <a:rPr lang="en-CA" sz="2400" dirty="0" smtClean="0"/>
              <a:t> try 		= 2 points</a:t>
            </a:r>
          </a:p>
          <a:p>
            <a:pPr lvl="1"/>
            <a:r>
              <a:rPr lang="en-CA" sz="2400" dirty="0" smtClean="0"/>
              <a:t>4</a:t>
            </a:r>
            <a:r>
              <a:rPr lang="en-CA" sz="2400" baseline="30000" dirty="0" smtClean="0"/>
              <a:t>th</a:t>
            </a:r>
            <a:r>
              <a:rPr lang="en-CA" sz="2400" dirty="0" smtClean="0"/>
              <a:t> or 5</a:t>
            </a:r>
            <a:r>
              <a:rPr lang="en-CA" sz="2400" baseline="30000" dirty="0" smtClean="0"/>
              <a:t>th</a:t>
            </a:r>
            <a:r>
              <a:rPr lang="en-CA" sz="2400" dirty="0" smtClean="0"/>
              <a:t> try	= 0 points</a:t>
            </a:r>
          </a:p>
          <a:p>
            <a:pPr marL="0" indent="0">
              <a:buNone/>
            </a:pPr>
            <a:endParaRPr lang="en-CA" dirty="0"/>
          </a:p>
        </p:txBody>
      </p:sp>
      <p:sp>
        <p:nvSpPr>
          <p:cNvPr id="5" name="TextBox 3"/>
          <p:cNvSpPr txBox="1"/>
          <p:nvPr/>
        </p:nvSpPr>
        <p:spPr>
          <a:xfrm>
            <a:off x="1616003" y="5208815"/>
            <a:ext cx="8845168" cy="849085"/>
          </a:xfrm>
          <a:prstGeom prst="rect">
            <a:avLst/>
          </a:prstGeom>
          <a:solidFill>
            <a:schemeClr val="tx1"/>
          </a:solidFill>
          <a:ln>
            <a:solidFill>
              <a:schemeClr val="accent2">
                <a:lumMod val="60000"/>
                <a:lumOff val="4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D</a:t>
            </a:r>
            <a:r>
              <a:rPr lang="en-US" sz="2400" b="1" dirty="0" smtClean="0">
                <a:solidFill>
                  <a:schemeClr val="bg1"/>
                </a:solidFill>
              </a:rPr>
              <a:t>on’t </a:t>
            </a:r>
            <a:r>
              <a:rPr lang="en-US" sz="2400" b="1" dirty="0">
                <a:solidFill>
                  <a:schemeClr val="bg1"/>
                </a:solidFill>
              </a:rPr>
              <a:t>find the correct answer on the first </a:t>
            </a:r>
            <a:r>
              <a:rPr lang="en-US" sz="2400" b="1" dirty="0" smtClean="0">
                <a:solidFill>
                  <a:schemeClr val="bg1"/>
                </a:solidFill>
              </a:rPr>
              <a:t>try? </a:t>
            </a:r>
          </a:p>
          <a:p>
            <a:pPr algn="ctr"/>
            <a:r>
              <a:rPr lang="en-US" sz="2400" b="1" dirty="0">
                <a:solidFill>
                  <a:schemeClr val="bg1"/>
                </a:solidFill>
              </a:rPr>
              <a:t>K</a:t>
            </a:r>
            <a:r>
              <a:rPr lang="en-US" sz="2400" b="1" dirty="0" smtClean="0">
                <a:solidFill>
                  <a:schemeClr val="bg1"/>
                </a:solidFill>
              </a:rPr>
              <a:t>eep discussing and scratching to </a:t>
            </a:r>
            <a:r>
              <a:rPr lang="en-US" sz="2400" b="1" dirty="0">
                <a:solidFill>
                  <a:schemeClr val="bg1"/>
                </a:solidFill>
              </a:rPr>
              <a:t>earn partial </a:t>
            </a:r>
            <a:r>
              <a:rPr lang="en-US" sz="2400" b="1" dirty="0" smtClean="0">
                <a:solidFill>
                  <a:schemeClr val="bg1"/>
                </a:solidFill>
              </a:rPr>
              <a:t>credit</a:t>
            </a:r>
            <a:endParaRPr lang="en-US" sz="2400" b="1" dirty="0"/>
          </a:p>
        </p:txBody>
      </p:sp>
    </p:spTree>
    <p:extLst>
      <p:ext uri="{BB962C8B-B14F-4D97-AF65-F5344CB8AC3E}">
        <p14:creationId xmlns:p14="http://schemas.microsoft.com/office/powerpoint/2010/main" val="3424430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t>YOU HAVE  </a:t>
            </a:r>
            <a:r>
              <a:rPr lang="en-US" sz="8800" b="1" dirty="0" smtClean="0"/>
              <a:t>5</a:t>
            </a:r>
            <a:r>
              <a:rPr lang="en-US" sz="6000" dirty="0" smtClean="0"/>
              <a:t> MINUTES LEFT</a:t>
            </a:r>
            <a:endParaRPr lang="en-US" sz="6000" dirty="0"/>
          </a:p>
        </p:txBody>
      </p:sp>
      <p:sp>
        <p:nvSpPr>
          <p:cNvPr id="4" name="Title 1"/>
          <p:cNvSpPr>
            <a:spLocks noGrp="1"/>
          </p:cNvSpPr>
          <p:nvPr>
            <p:ph type="title"/>
          </p:nvPr>
        </p:nvSpPr>
        <p:spPr/>
        <p:txBody>
          <a:bodyPr/>
          <a:lstStyle/>
          <a:p>
            <a:r>
              <a:rPr lang="en-CA" dirty="0" smtClean="0"/>
              <a:t>T-RAT</a:t>
            </a:r>
            <a:endParaRPr lang="en-CA" dirty="0"/>
          </a:p>
        </p:txBody>
      </p:sp>
    </p:spTree>
    <p:extLst>
      <p:ext uri="{BB962C8B-B14F-4D97-AF65-F5344CB8AC3E}">
        <p14:creationId xmlns:p14="http://schemas.microsoft.com/office/powerpoint/2010/main" val="2667236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t>YOU HAVE  </a:t>
            </a:r>
            <a:r>
              <a:rPr lang="en-US" sz="8800" b="1" dirty="0" smtClean="0"/>
              <a:t>4</a:t>
            </a:r>
            <a:r>
              <a:rPr lang="en-US" sz="6000" dirty="0" smtClean="0"/>
              <a:t> MINUTES LEFT</a:t>
            </a:r>
            <a:endParaRPr lang="en-US" sz="6000" dirty="0"/>
          </a:p>
        </p:txBody>
      </p:sp>
      <p:sp>
        <p:nvSpPr>
          <p:cNvPr id="4" name="Title 1"/>
          <p:cNvSpPr>
            <a:spLocks noGrp="1"/>
          </p:cNvSpPr>
          <p:nvPr>
            <p:ph type="title"/>
          </p:nvPr>
        </p:nvSpPr>
        <p:spPr/>
        <p:txBody>
          <a:bodyPr/>
          <a:lstStyle/>
          <a:p>
            <a:r>
              <a:rPr lang="en-CA" dirty="0" smtClean="0"/>
              <a:t>T-RAT</a:t>
            </a:r>
            <a:endParaRPr lang="en-CA" dirty="0"/>
          </a:p>
        </p:txBody>
      </p:sp>
    </p:spTree>
    <p:extLst>
      <p:ext uri="{BB962C8B-B14F-4D97-AF65-F5344CB8AC3E}">
        <p14:creationId xmlns:p14="http://schemas.microsoft.com/office/powerpoint/2010/main" val="3579833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t>YOU HAVE  </a:t>
            </a:r>
            <a:r>
              <a:rPr lang="en-US" sz="8800" b="1" dirty="0" smtClean="0"/>
              <a:t>3</a:t>
            </a:r>
            <a:r>
              <a:rPr lang="en-US" sz="6000" dirty="0" smtClean="0"/>
              <a:t> MINUTES LEFT</a:t>
            </a:r>
            <a:endParaRPr lang="en-US" sz="6000" dirty="0"/>
          </a:p>
        </p:txBody>
      </p:sp>
      <p:sp>
        <p:nvSpPr>
          <p:cNvPr id="4" name="Title 1"/>
          <p:cNvSpPr>
            <a:spLocks noGrp="1"/>
          </p:cNvSpPr>
          <p:nvPr>
            <p:ph type="title"/>
          </p:nvPr>
        </p:nvSpPr>
        <p:spPr/>
        <p:txBody>
          <a:bodyPr/>
          <a:lstStyle/>
          <a:p>
            <a:r>
              <a:rPr lang="en-CA" dirty="0" smtClean="0"/>
              <a:t>T-RAT</a:t>
            </a:r>
            <a:endParaRPr lang="en-CA" dirty="0"/>
          </a:p>
        </p:txBody>
      </p:sp>
    </p:spTree>
    <p:extLst>
      <p:ext uri="{BB962C8B-B14F-4D97-AF65-F5344CB8AC3E}">
        <p14:creationId xmlns:p14="http://schemas.microsoft.com/office/powerpoint/2010/main" val="350166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t>YOU HAVE  </a:t>
            </a:r>
            <a:r>
              <a:rPr lang="en-US" sz="8800" b="1" dirty="0" smtClean="0"/>
              <a:t>2</a:t>
            </a:r>
            <a:r>
              <a:rPr lang="en-US" sz="6000" dirty="0" smtClean="0"/>
              <a:t> MINUTES LEFT</a:t>
            </a:r>
            <a:endParaRPr lang="en-US" sz="6000" dirty="0"/>
          </a:p>
        </p:txBody>
      </p:sp>
      <p:sp>
        <p:nvSpPr>
          <p:cNvPr id="4" name="Title 1"/>
          <p:cNvSpPr>
            <a:spLocks noGrp="1"/>
          </p:cNvSpPr>
          <p:nvPr>
            <p:ph type="title"/>
          </p:nvPr>
        </p:nvSpPr>
        <p:spPr/>
        <p:txBody>
          <a:bodyPr/>
          <a:lstStyle/>
          <a:p>
            <a:r>
              <a:rPr lang="en-CA" dirty="0"/>
              <a:t>T</a:t>
            </a:r>
            <a:r>
              <a:rPr lang="en-CA" dirty="0" smtClean="0"/>
              <a:t>-RAT</a:t>
            </a:r>
            <a:endParaRPr lang="en-CA" dirty="0"/>
          </a:p>
        </p:txBody>
      </p:sp>
    </p:spTree>
    <p:extLst>
      <p:ext uri="{BB962C8B-B14F-4D97-AF65-F5344CB8AC3E}">
        <p14:creationId xmlns:p14="http://schemas.microsoft.com/office/powerpoint/2010/main" val="3942542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t>YOU HAVE  </a:t>
            </a:r>
            <a:r>
              <a:rPr lang="en-US" sz="8800" b="1" dirty="0" smtClean="0">
                <a:solidFill>
                  <a:srgbClr val="FFC000"/>
                </a:solidFill>
              </a:rPr>
              <a:t>1</a:t>
            </a:r>
            <a:r>
              <a:rPr lang="en-US" sz="6000" dirty="0" smtClean="0"/>
              <a:t> MINUTE LEFT</a:t>
            </a:r>
            <a:endParaRPr lang="en-US" sz="6000" dirty="0"/>
          </a:p>
        </p:txBody>
      </p:sp>
      <p:sp>
        <p:nvSpPr>
          <p:cNvPr id="4" name="Title 1"/>
          <p:cNvSpPr>
            <a:spLocks noGrp="1"/>
          </p:cNvSpPr>
          <p:nvPr>
            <p:ph type="title"/>
          </p:nvPr>
        </p:nvSpPr>
        <p:spPr/>
        <p:txBody>
          <a:bodyPr/>
          <a:lstStyle/>
          <a:p>
            <a:r>
              <a:rPr lang="en-CA" dirty="0" smtClean="0"/>
              <a:t>T-RAT</a:t>
            </a:r>
            <a:endParaRPr lang="en-CA" dirty="0"/>
          </a:p>
        </p:txBody>
      </p:sp>
    </p:spTree>
    <p:extLst>
      <p:ext uri="{BB962C8B-B14F-4D97-AF65-F5344CB8AC3E}">
        <p14:creationId xmlns:p14="http://schemas.microsoft.com/office/powerpoint/2010/main" val="2496654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t>YOU HAVE  </a:t>
            </a:r>
            <a:r>
              <a:rPr lang="en-US" sz="8800" b="1" dirty="0" smtClean="0">
                <a:solidFill>
                  <a:srgbClr val="FF0000"/>
                </a:solidFill>
              </a:rPr>
              <a:t>30</a:t>
            </a:r>
            <a:r>
              <a:rPr lang="en-US" sz="6000" dirty="0" smtClean="0"/>
              <a:t> seconds LEFT</a:t>
            </a:r>
            <a:endParaRPr lang="en-US" sz="6000" dirty="0"/>
          </a:p>
        </p:txBody>
      </p:sp>
      <p:sp>
        <p:nvSpPr>
          <p:cNvPr id="4" name="Title 1"/>
          <p:cNvSpPr>
            <a:spLocks noGrp="1"/>
          </p:cNvSpPr>
          <p:nvPr>
            <p:ph type="title"/>
          </p:nvPr>
        </p:nvSpPr>
        <p:spPr/>
        <p:txBody>
          <a:bodyPr/>
          <a:lstStyle/>
          <a:p>
            <a:r>
              <a:rPr lang="en-CA" dirty="0" smtClean="0"/>
              <a:t>T-RAT</a:t>
            </a:r>
            <a:endParaRPr lang="en-CA" dirty="0"/>
          </a:p>
        </p:txBody>
      </p:sp>
    </p:spTree>
    <p:extLst>
      <p:ext uri="{BB962C8B-B14F-4D97-AF65-F5344CB8AC3E}">
        <p14:creationId xmlns:p14="http://schemas.microsoft.com/office/powerpoint/2010/main" val="3220093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MODULE ONE</a:t>
            </a:r>
            <a:br>
              <a:rPr lang="en-CA" dirty="0" smtClean="0"/>
            </a:br>
            <a:r>
              <a:rPr lang="en-CA" sz="3100" i="1" dirty="0" smtClean="0"/>
              <a:t>Course </a:t>
            </a:r>
            <a:r>
              <a:rPr lang="en-CA" sz="3100" i="1" dirty="0" err="1" smtClean="0"/>
              <a:t>oVerview</a:t>
            </a:r>
            <a:r>
              <a:rPr lang="en-CA" sz="3100" i="1" dirty="0" smtClean="0"/>
              <a:t>, Brands, </a:t>
            </a:r>
            <a:r>
              <a:rPr lang="en-CA" sz="3100" i="1" dirty="0" err="1" smtClean="0"/>
              <a:t>ChP</a:t>
            </a:r>
            <a:r>
              <a:rPr lang="en-CA" sz="3100" i="1" dirty="0" smtClean="0"/>
              <a:t>. 1</a:t>
            </a:r>
            <a:br>
              <a:rPr lang="en-CA" sz="3100" i="1" dirty="0" smtClean="0"/>
            </a:br>
            <a:r>
              <a:rPr lang="en-CA" sz="3100" i="1" dirty="0" smtClean="0"/>
              <a:t> and MARKETING PLAN STRUCTURE</a:t>
            </a:r>
            <a:endParaRPr lang="en-CA" i="1" dirty="0"/>
          </a:p>
        </p:txBody>
      </p:sp>
      <p:sp>
        <p:nvSpPr>
          <p:cNvPr id="3" name="Content Placeholder 2"/>
          <p:cNvSpPr>
            <a:spLocks noGrp="1"/>
          </p:cNvSpPr>
          <p:nvPr>
            <p:ph idx="1"/>
          </p:nvPr>
        </p:nvSpPr>
        <p:spPr/>
        <p:txBody>
          <a:bodyPr>
            <a:normAutofit fontScale="85000" lnSpcReduction="20000"/>
          </a:bodyPr>
          <a:lstStyle/>
          <a:p>
            <a:r>
              <a:rPr lang="en-CA" dirty="0" smtClean="0"/>
              <a:t>TEAM ORGANIZATION</a:t>
            </a:r>
          </a:p>
          <a:p>
            <a:r>
              <a:rPr lang="en-CA" dirty="0" err="1" smtClean="0"/>
              <a:t>iRAT</a:t>
            </a:r>
            <a:endParaRPr lang="en-CA" dirty="0" smtClean="0"/>
          </a:p>
          <a:p>
            <a:r>
              <a:rPr lang="en-CA" dirty="0" err="1" smtClean="0"/>
              <a:t>tRAT</a:t>
            </a:r>
            <a:endParaRPr lang="en-CA" dirty="0" smtClean="0"/>
          </a:p>
          <a:p>
            <a:r>
              <a:rPr lang="en-CA" dirty="0" smtClean="0"/>
              <a:t>Write Appeals</a:t>
            </a:r>
          </a:p>
          <a:p>
            <a:r>
              <a:rPr lang="en-CA" dirty="0" smtClean="0"/>
              <a:t>Debrief and questions</a:t>
            </a:r>
          </a:p>
          <a:p>
            <a:r>
              <a:rPr lang="en-CA" dirty="0" smtClean="0"/>
              <a:t>Team Exercise 1</a:t>
            </a:r>
          </a:p>
          <a:p>
            <a:r>
              <a:rPr lang="en-CA" dirty="0" smtClean="0"/>
              <a:t>Team Exercise 2</a:t>
            </a:r>
          </a:p>
          <a:p>
            <a:r>
              <a:rPr lang="en-CA" dirty="0" smtClean="0"/>
              <a:t>Team </a:t>
            </a:r>
            <a:r>
              <a:rPr lang="en-CA" dirty="0"/>
              <a:t>Exercise 3</a:t>
            </a:r>
          </a:p>
          <a:p>
            <a:r>
              <a:rPr lang="en-CA" dirty="0" smtClean="0"/>
              <a:t>BREAK </a:t>
            </a:r>
            <a:endParaRPr lang="en-CA" sz="1700" dirty="0"/>
          </a:p>
          <a:p>
            <a:r>
              <a:rPr lang="en-CA" dirty="0" smtClean="0"/>
              <a:t>THE DEBATE</a:t>
            </a:r>
            <a:endParaRPr lang="en-CA" dirty="0"/>
          </a:p>
          <a:p>
            <a:r>
              <a:rPr lang="en-CA" dirty="0" smtClean="0"/>
              <a:t>SUMMARY - one team lesson learned EXIT Paper</a:t>
            </a:r>
          </a:p>
          <a:p>
            <a:r>
              <a:rPr lang="en-CA" dirty="0" smtClean="0"/>
              <a:t>THE MARKETING PLAN (situation analysis and choosing a BRAND)</a:t>
            </a:r>
          </a:p>
          <a:p>
            <a:endParaRPr lang="en-CA" dirty="0" smtClean="0"/>
          </a:p>
          <a:p>
            <a:endParaRPr lang="en-CA" dirty="0" smtClean="0"/>
          </a:p>
          <a:p>
            <a:endParaRPr lang="en-CA" dirty="0" smtClean="0"/>
          </a:p>
        </p:txBody>
      </p:sp>
    </p:spTree>
    <p:extLst>
      <p:ext uri="{BB962C8B-B14F-4D97-AF65-F5344CB8AC3E}">
        <p14:creationId xmlns:p14="http://schemas.microsoft.com/office/powerpoint/2010/main" val="899630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13800" b="1" dirty="0" smtClean="0">
                <a:solidFill>
                  <a:srgbClr val="FFC000"/>
                </a:solidFill>
              </a:rPr>
              <a:t>TIME IS UP!</a:t>
            </a:r>
            <a:endParaRPr lang="en-US" sz="13800" b="1" dirty="0">
              <a:solidFill>
                <a:srgbClr val="FFC000"/>
              </a:solidFill>
            </a:endParaRPr>
          </a:p>
        </p:txBody>
      </p:sp>
      <p:sp>
        <p:nvSpPr>
          <p:cNvPr id="4" name="Title 1"/>
          <p:cNvSpPr>
            <a:spLocks noGrp="1"/>
          </p:cNvSpPr>
          <p:nvPr>
            <p:ph type="title"/>
          </p:nvPr>
        </p:nvSpPr>
        <p:spPr/>
        <p:txBody>
          <a:bodyPr/>
          <a:lstStyle/>
          <a:p>
            <a:r>
              <a:rPr lang="en-CA" dirty="0" smtClean="0"/>
              <a:t>T-RAT</a:t>
            </a:r>
            <a:endParaRPr lang="en-CA" dirty="0"/>
          </a:p>
        </p:txBody>
      </p:sp>
    </p:spTree>
    <p:extLst>
      <p:ext uri="{BB962C8B-B14F-4D97-AF65-F5344CB8AC3E}">
        <p14:creationId xmlns:p14="http://schemas.microsoft.com/office/powerpoint/2010/main" val="1146473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244" y="764373"/>
            <a:ext cx="5959927" cy="1293028"/>
          </a:xfrm>
        </p:spPr>
        <p:txBody>
          <a:bodyPr>
            <a:normAutofit fontScale="90000"/>
          </a:bodyPr>
          <a:lstStyle/>
          <a:p>
            <a:r>
              <a:rPr lang="en-CA" dirty="0" smtClean="0"/>
              <a:t>REMEMBER HOW?  t-RAT</a:t>
            </a:r>
            <a:br>
              <a:rPr lang="en-CA" dirty="0" smtClean="0"/>
            </a:br>
            <a:r>
              <a:rPr lang="en-US" sz="3200" b="1" dirty="0" smtClean="0"/>
              <a:t>Take </a:t>
            </a:r>
            <a:r>
              <a:rPr lang="en-US" sz="3200" b="1" dirty="0"/>
              <a:t>test again—as a team </a:t>
            </a:r>
            <a:endParaRPr lang="en-CA" dirty="0"/>
          </a:p>
        </p:txBody>
      </p:sp>
      <p:sp>
        <p:nvSpPr>
          <p:cNvPr id="5" name="TextBox 3"/>
          <p:cNvSpPr txBox="1"/>
          <p:nvPr/>
        </p:nvSpPr>
        <p:spPr>
          <a:xfrm>
            <a:off x="7413171" y="1410887"/>
            <a:ext cx="4746171" cy="584776"/>
          </a:xfrm>
          <a:prstGeom prst="rect">
            <a:avLst/>
          </a:prstGeom>
          <a:solidFill>
            <a:schemeClr val="bg1"/>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smtClean="0">
                <a:solidFill>
                  <a:srgbClr val="FF0000"/>
                </a:solidFill>
              </a:rPr>
              <a:t>Still </a:t>
            </a:r>
            <a:r>
              <a:rPr lang="en-US" sz="3200" b="1" dirty="0">
                <a:solidFill>
                  <a:srgbClr val="FF0000"/>
                </a:solidFill>
              </a:rPr>
              <a:t>CLOSED BOOK!!! </a:t>
            </a:r>
            <a:endParaRPr lang="en-US" sz="3200" dirty="0">
              <a:solidFill>
                <a:srgbClr val="FF0000"/>
              </a:solidFill>
            </a:endParaRPr>
          </a:p>
        </p:txBody>
      </p:sp>
      <p:pic>
        <p:nvPicPr>
          <p:cNvPr id="6" name="Picture 5" descr="Screen Shot 2016-11-30 at 11.14.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5556" y="1995663"/>
            <a:ext cx="3581400" cy="4800600"/>
          </a:xfrm>
          <a:prstGeom prst="rect">
            <a:avLst/>
          </a:prstGeom>
        </p:spPr>
      </p:pic>
      <p:sp>
        <p:nvSpPr>
          <p:cNvPr id="7" name="Content Placeholder 6"/>
          <p:cNvSpPr>
            <a:spLocks noGrp="1"/>
          </p:cNvSpPr>
          <p:nvPr>
            <p:ph idx="1"/>
          </p:nvPr>
        </p:nvSpPr>
        <p:spPr>
          <a:xfrm>
            <a:off x="685800" y="2194560"/>
            <a:ext cx="5910943" cy="4255226"/>
          </a:xfrm>
        </p:spPr>
        <p:txBody>
          <a:bodyPr>
            <a:noAutofit/>
          </a:bodyPr>
          <a:lstStyle/>
          <a:p>
            <a:pPr>
              <a:lnSpc>
                <a:spcPct val="110000"/>
              </a:lnSpc>
            </a:pPr>
            <a:r>
              <a:rPr lang="en-US" sz="2400" dirty="0"/>
              <a:t>Designate team scratcher – use coin or key </a:t>
            </a:r>
          </a:p>
          <a:p>
            <a:pPr>
              <a:lnSpc>
                <a:spcPct val="110000"/>
              </a:lnSpc>
            </a:pPr>
            <a:r>
              <a:rPr lang="en-US" sz="2400" dirty="0"/>
              <a:t>Scratch ONLY when team reaches consensus</a:t>
            </a:r>
          </a:p>
          <a:p>
            <a:pPr>
              <a:lnSpc>
                <a:spcPct val="110000"/>
              </a:lnSpc>
            </a:pPr>
            <a:r>
              <a:rPr lang="en-US" sz="2400" dirty="0"/>
              <a:t>Revealing star indicates right answer</a:t>
            </a:r>
          </a:p>
          <a:p>
            <a:pPr>
              <a:lnSpc>
                <a:spcPct val="110000"/>
              </a:lnSpc>
            </a:pPr>
            <a:r>
              <a:rPr lang="en-US" sz="2400" dirty="0"/>
              <a:t>Keep discussing and scratching until you find the star!</a:t>
            </a:r>
            <a:br>
              <a:rPr lang="en-US" sz="2400" dirty="0"/>
            </a:br>
            <a:endParaRPr lang="en-US" sz="2400" dirty="0"/>
          </a:p>
          <a:p>
            <a:pPr>
              <a:lnSpc>
                <a:spcPct val="110000"/>
              </a:lnSpc>
            </a:pPr>
            <a:r>
              <a:rPr lang="en-US" sz="2400" dirty="0"/>
              <a:t>Record scores and total (see next slide)</a:t>
            </a:r>
          </a:p>
          <a:p>
            <a:pPr marL="0" indent="0">
              <a:buNone/>
            </a:pPr>
            <a:endParaRPr lang="en-CA" sz="2400" dirty="0"/>
          </a:p>
        </p:txBody>
      </p:sp>
      <p:sp>
        <p:nvSpPr>
          <p:cNvPr id="8" name="Right Arrow 7"/>
          <p:cNvSpPr/>
          <p:nvPr/>
        </p:nvSpPr>
        <p:spPr>
          <a:xfrm flipV="1">
            <a:off x="6074230" y="6042996"/>
            <a:ext cx="4702629" cy="471598"/>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TextBox 8"/>
          <p:cNvSpPr txBox="1"/>
          <p:nvPr/>
        </p:nvSpPr>
        <p:spPr>
          <a:xfrm>
            <a:off x="10776859" y="3265714"/>
            <a:ext cx="228598" cy="369332"/>
          </a:xfrm>
          <a:prstGeom prst="rect">
            <a:avLst/>
          </a:prstGeom>
          <a:solidFill>
            <a:schemeClr val="tx1"/>
          </a:solidFill>
        </p:spPr>
        <p:txBody>
          <a:bodyPr wrap="square" rtlCol="0">
            <a:spAutoFit/>
          </a:bodyPr>
          <a:lstStyle/>
          <a:p>
            <a:r>
              <a:rPr lang="en-CA" dirty="0" smtClean="0">
                <a:solidFill>
                  <a:schemeClr val="bg1"/>
                </a:solidFill>
              </a:rPr>
              <a:t>5</a:t>
            </a:r>
            <a:endParaRPr lang="en-CA" dirty="0"/>
          </a:p>
        </p:txBody>
      </p:sp>
      <p:sp>
        <p:nvSpPr>
          <p:cNvPr id="10" name="TextBox 9"/>
          <p:cNvSpPr txBox="1"/>
          <p:nvPr/>
        </p:nvSpPr>
        <p:spPr>
          <a:xfrm>
            <a:off x="10776859" y="4066674"/>
            <a:ext cx="228598" cy="369332"/>
          </a:xfrm>
          <a:prstGeom prst="rect">
            <a:avLst/>
          </a:prstGeom>
          <a:solidFill>
            <a:schemeClr val="tx1"/>
          </a:solidFill>
        </p:spPr>
        <p:txBody>
          <a:bodyPr wrap="square" rtlCol="0">
            <a:spAutoFit/>
          </a:bodyPr>
          <a:lstStyle/>
          <a:p>
            <a:r>
              <a:rPr lang="en-CA" dirty="0" smtClean="0">
                <a:solidFill>
                  <a:schemeClr val="bg1"/>
                </a:solidFill>
              </a:rPr>
              <a:t>2</a:t>
            </a:r>
            <a:endParaRPr lang="en-CA" dirty="0"/>
          </a:p>
        </p:txBody>
      </p:sp>
      <p:sp>
        <p:nvSpPr>
          <p:cNvPr id="11" name="TextBox 10"/>
          <p:cNvSpPr txBox="1"/>
          <p:nvPr/>
        </p:nvSpPr>
        <p:spPr>
          <a:xfrm>
            <a:off x="10704669" y="3031958"/>
            <a:ext cx="532825" cy="369332"/>
          </a:xfrm>
          <a:prstGeom prst="rect">
            <a:avLst/>
          </a:prstGeom>
          <a:solidFill>
            <a:schemeClr val="tx1"/>
          </a:solidFill>
        </p:spPr>
        <p:txBody>
          <a:bodyPr wrap="square" rtlCol="0">
            <a:spAutoFit/>
          </a:bodyPr>
          <a:lstStyle/>
          <a:p>
            <a:r>
              <a:rPr lang="en-CA" dirty="0" smtClean="0">
                <a:solidFill>
                  <a:schemeClr val="bg1"/>
                </a:solidFill>
              </a:rPr>
              <a:t>10</a:t>
            </a:r>
            <a:endParaRPr lang="en-CA" dirty="0">
              <a:solidFill>
                <a:schemeClr val="bg1"/>
              </a:solidFill>
            </a:endParaRPr>
          </a:p>
        </p:txBody>
      </p:sp>
      <p:sp>
        <p:nvSpPr>
          <p:cNvPr id="12" name="TextBox 11"/>
          <p:cNvSpPr txBox="1"/>
          <p:nvPr/>
        </p:nvSpPr>
        <p:spPr>
          <a:xfrm>
            <a:off x="10704668" y="3697342"/>
            <a:ext cx="532825" cy="369332"/>
          </a:xfrm>
          <a:prstGeom prst="rect">
            <a:avLst/>
          </a:prstGeom>
          <a:solidFill>
            <a:schemeClr val="tx1"/>
          </a:solidFill>
        </p:spPr>
        <p:txBody>
          <a:bodyPr wrap="square" rtlCol="0">
            <a:spAutoFit/>
          </a:bodyPr>
          <a:lstStyle/>
          <a:p>
            <a:r>
              <a:rPr lang="en-CA" dirty="0" smtClean="0">
                <a:solidFill>
                  <a:schemeClr val="bg1"/>
                </a:solidFill>
              </a:rPr>
              <a:t>10</a:t>
            </a:r>
            <a:endParaRPr lang="en-CA" dirty="0">
              <a:solidFill>
                <a:schemeClr val="bg1"/>
              </a:solidFill>
            </a:endParaRPr>
          </a:p>
        </p:txBody>
      </p:sp>
      <p:sp>
        <p:nvSpPr>
          <p:cNvPr id="13" name="TextBox 12"/>
          <p:cNvSpPr txBox="1"/>
          <p:nvPr/>
        </p:nvSpPr>
        <p:spPr>
          <a:xfrm>
            <a:off x="10776859" y="3309873"/>
            <a:ext cx="420531" cy="367458"/>
          </a:xfrm>
          <a:prstGeom prst="rect">
            <a:avLst/>
          </a:prstGeom>
          <a:solidFill>
            <a:schemeClr val="tx1"/>
          </a:solidFill>
        </p:spPr>
        <p:txBody>
          <a:bodyPr wrap="square" rtlCol="0">
            <a:spAutoFit/>
          </a:bodyPr>
          <a:lstStyle/>
          <a:p>
            <a:r>
              <a:rPr lang="en-CA" dirty="0">
                <a:solidFill>
                  <a:schemeClr val="bg1"/>
                </a:solidFill>
              </a:rPr>
              <a:t>5</a:t>
            </a:r>
            <a:endParaRPr lang="en-CA" dirty="0">
              <a:solidFill>
                <a:schemeClr val="bg1"/>
              </a:solidFill>
            </a:endParaRPr>
          </a:p>
        </p:txBody>
      </p:sp>
    </p:spTree>
    <p:extLst>
      <p:ext uri="{BB962C8B-B14F-4D97-AF65-F5344CB8AC3E}">
        <p14:creationId xmlns:p14="http://schemas.microsoft.com/office/powerpoint/2010/main" val="238221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Scoring your Team Rat</a:t>
            </a:r>
            <a:endParaRPr lang="en-CA" dirty="0"/>
          </a:p>
        </p:txBody>
      </p:sp>
      <p:sp>
        <p:nvSpPr>
          <p:cNvPr id="4" name="Content Placeholder 2"/>
          <p:cNvSpPr>
            <a:spLocks noGrp="1"/>
          </p:cNvSpPr>
          <p:nvPr>
            <p:ph idx="1"/>
          </p:nvPr>
        </p:nvSpPr>
        <p:spPr>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sz="2800" dirty="0" smtClean="0">
              <a:solidFill>
                <a:schemeClr val="tx1"/>
              </a:solidFill>
              <a:effectLst/>
            </a:endParaRPr>
          </a:p>
          <a:p>
            <a:pPr lvl="1">
              <a:spcAft>
                <a:spcPts val="600"/>
              </a:spcAft>
              <a:buClr>
                <a:schemeClr val="tx1"/>
              </a:buClr>
              <a:buFont typeface="Arial" pitchFamily="34" charset="0"/>
              <a:buChar char="•"/>
            </a:pPr>
            <a:r>
              <a:rPr lang="en-US" sz="2800" dirty="0" smtClean="0">
                <a:effectLst/>
              </a:rPr>
              <a:t>Right answer on first try = 10 points</a:t>
            </a:r>
          </a:p>
          <a:p>
            <a:pPr lvl="1">
              <a:spcAft>
                <a:spcPts val="600"/>
              </a:spcAft>
              <a:buClr>
                <a:schemeClr val="tx1"/>
              </a:buClr>
              <a:buFont typeface="Arial" pitchFamily="34" charset="0"/>
              <a:buChar char="•"/>
            </a:pPr>
            <a:r>
              <a:rPr lang="en-US" sz="2800" dirty="0" smtClean="0">
                <a:effectLst/>
              </a:rPr>
              <a:t>Right answer on second try = 5 points</a:t>
            </a:r>
          </a:p>
          <a:p>
            <a:pPr lvl="1">
              <a:spcAft>
                <a:spcPts val="600"/>
              </a:spcAft>
              <a:buClr>
                <a:schemeClr val="tx1"/>
              </a:buClr>
              <a:buFont typeface="Arial" pitchFamily="34" charset="0"/>
              <a:buChar char="•"/>
            </a:pPr>
            <a:r>
              <a:rPr lang="en-US" sz="2800" dirty="0" smtClean="0">
                <a:effectLst/>
              </a:rPr>
              <a:t>Right answer on third try = 2 points</a:t>
            </a:r>
          </a:p>
          <a:p>
            <a:pPr lvl="1">
              <a:spcAft>
                <a:spcPts val="600"/>
              </a:spcAft>
              <a:buClr>
                <a:schemeClr val="tx1"/>
              </a:buClr>
              <a:buFont typeface="Arial" pitchFamily="34" charset="0"/>
              <a:buChar char="•"/>
            </a:pPr>
            <a:r>
              <a:rPr lang="en-US" sz="2800" dirty="0" smtClean="0">
                <a:effectLst/>
              </a:rPr>
              <a:t>Right answer on fourth or fifth try = 0 points</a:t>
            </a:r>
            <a:endParaRPr lang="en-US" sz="2800" dirty="0">
              <a:effectLst/>
            </a:endParaRPr>
          </a:p>
        </p:txBody>
      </p:sp>
    </p:spTree>
    <p:extLst>
      <p:ext uri="{BB962C8B-B14F-4D97-AF65-F5344CB8AC3E}">
        <p14:creationId xmlns:p14="http://schemas.microsoft.com/office/powerpoint/2010/main" val="528648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During the t-RAT…</a:t>
            </a:r>
            <a:endParaRPr lang="en-US" b="1" dirty="0">
              <a:latin typeface="+mn-lt"/>
            </a:endParaRPr>
          </a:p>
        </p:txBody>
      </p:sp>
      <p:sp>
        <p:nvSpPr>
          <p:cNvPr id="3" name="Content Placeholder 2"/>
          <p:cNvSpPr>
            <a:spLocks noGrp="1"/>
          </p:cNvSpPr>
          <p:nvPr>
            <p:ph idx="1"/>
          </p:nvPr>
        </p:nvSpPr>
        <p:spPr>
          <a:xfrm>
            <a:off x="2514600" y="2209801"/>
            <a:ext cx="7391400" cy="3890963"/>
          </a:xfrm>
        </p:spPr>
        <p:txBody>
          <a:bodyPr>
            <a:normAutofit/>
          </a:bodyPr>
          <a:lstStyle/>
          <a:p>
            <a:pPr marL="0" indent="0">
              <a:buNone/>
            </a:pPr>
            <a:r>
              <a:rPr lang="en-US" sz="4000" dirty="0" smtClean="0"/>
              <a:t>I </a:t>
            </a:r>
            <a:r>
              <a:rPr lang="en-US" sz="4000" dirty="0"/>
              <a:t>had time to mark your </a:t>
            </a:r>
            <a:r>
              <a:rPr lang="en-US" sz="4000" dirty="0" err="1" smtClean="0"/>
              <a:t>iRATs</a:t>
            </a:r>
            <a:endParaRPr lang="en-US" sz="4000" dirty="0" smtClean="0"/>
          </a:p>
          <a:p>
            <a:pPr marL="0" indent="0">
              <a:buNone/>
            </a:pPr>
            <a:endParaRPr lang="en-US" sz="4000" dirty="0"/>
          </a:p>
          <a:p>
            <a:pPr marL="0" indent="0">
              <a:buNone/>
            </a:pPr>
            <a:r>
              <a:rPr lang="en-US" sz="4000" dirty="0" smtClean="0"/>
              <a:t>Please input your </a:t>
            </a:r>
            <a:r>
              <a:rPr lang="en-US" sz="4000" dirty="0" err="1" smtClean="0"/>
              <a:t>iRAT</a:t>
            </a:r>
            <a:r>
              <a:rPr lang="en-US" sz="4000" dirty="0" smtClean="0"/>
              <a:t> and </a:t>
            </a:r>
            <a:r>
              <a:rPr lang="en-US" sz="4000" dirty="0" err="1" smtClean="0"/>
              <a:t>tRAT</a:t>
            </a:r>
            <a:r>
              <a:rPr lang="en-US" sz="4000" dirty="0" smtClean="0"/>
              <a:t> scores in your folder for MODULE 2</a:t>
            </a:r>
            <a:endParaRPr lang="en-US" sz="4000" dirty="0"/>
          </a:p>
        </p:txBody>
      </p:sp>
    </p:spTree>
    <p:extLst>
      <p:ext uri="{BB962C8B-B14F-4D97-AF65-F5344CB8AC3E}">
        <p14:creationId xmlns:p14="http://schemas.microsoft.com/office/powerpoint/2010/main" val="3968810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040" y="457200"/>
            <a:ext cx="8503920" cy="685800"/>
          </a:xfrm>
        </p:spPr>
        <p:txBody>
          <a:bodyPr>
            <a:normAutofit/>
          </a:bodyPr>
          <a:lstStyle/>
          <a:p>
            <a:r>
              <a:rPr lang="en-US" b="1" dirty="0">
                <a:solidFill>
                  <a:srgbClr val="000000"/>
                </a:solidFill>
                <a:latin typeface="+mn-lt"/>
              </a:rPr>
              <a:t>Keeping Track</a:t>
            </a:r>
          </a:p>
        </p:txBody>
      </p:sp>
      <p:sp>
        <p:nvSpPr>
          <p:cNvPr id="3" name="Content Placeholder 2"/>
          <p:cNvSpPr>
            <a:spLocks noGrp="1"/>
          </p:cNvSpPr>
          <p:nvPr>
            <p:ph idx="1"/>
          </p:nvPr>
        </p:nvSpPr>
        <p:spPr>
          <a:xfrm>
            <a:off x="2514600" y="1524000"/>
            <a:ext cx="7315200" cy="4800600"/>
          </a:xfrm>
        </p:spPr>
        <p:txBody>
          <a:bodyPr>
            <a:noAutofit/>
          </a:bodyPr>
          <a:lstStyle/>
          <a:p>
            <a:pPr marL="0" indent="0">
              <a:lnSpc>
                <a:spcPct val="100000"/>
              </a:lnSpc>
              <a:spcBef>
                <a:spcPts val="0"/>
              </a:spcBef>
              <a:spcAft>
                <a:spcPts val="1800"/>
              </a:spcAft>
              <a:buNone/>
            </a:pPr>
            <a:r>
              <a:rPr lang="en-US" sz="4000" dirty="0"/>
              <a:t>Please enter your </a:t>
            </a:r>
            <a:r>
              <a:rPr lang="en-US" sz="4000" dirty="0" err="1"/>
              <a:t>iRAT</a:t>
            </a:r>
            <a:r>
              <a:rPr lang="en-US" sz="4000" dirty="0"/>
              <a:t> and </a:t>
            </a:r>
            <a:r>
              <a:rPr lang="en-US" sz="4000" dirty="0" err="1"/>
              <a:t>tRAT</a:t>
            </a:r>
            <a:r>
              <a:rPr lang="en-US" sz="4000" dirty="0"/>
              <a:t> scores on the sheet provided in your team folder</a:t>
            </a:r>
          </a:p>
        </p:txBody>
      </p:sp>
    </p:spTree>
    <p:extLst>
      <p:ext uri="{BB962C8B-B14F-4D97-AF65-F5344CB8AC3E}">
        <p14:creationId xmlns:p14="http://schemas.microsoft.com/office/powerpoint/2010/main" val="1231292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040" y="457200"/>
            <a:ext cx="8503920" cy="685800"/>
          </a:xfrm>
        </p:spPr>
        <p:txBody>
          <a:bodyPr>
            <a:normAutofit/>
          </a:bodyPr>
          <a:lstStyle/>
          <a:p>
            <a:r>
              <a:rPr lang="en-US" b="1" dirty="0">
                <a:solidFill>
                  <a:srgbClr val="000000"/>
                </a:solidFill>
                <a:latin typeface="+mn-lt"/>
              </a:rPr>
              <a:t>Keeping Track</a:t>
            </a:r>
          </a:p>
        </p:txBody>
      </p:sp>
      <p:sp>
        <p:nvSpPr>
          <p:cNvPr id="3" name="Content Placeholder 2"/>
          <p:cNvSpPr>
            <a:spLocks noGrp="1"/>
          </p:cNvSpPr>
          <p:nvPr>
            <p:ph idx="1"/>
          </p:nvPr>
        </p:nvSpPr>
        <p:spPr>
          <a:xfrm>
            <a:off x="2514600" y="1524000"/>
            <a:ext cx="7315200" cy="4800600"/>
          </a:xfrm>
        </p:spPr>
        <p:txBody>
          <a:bodyPr>
            <a:noAutofit/>
          </a:bodyPr>
          <a:lstStyle/>
          <a:p>
            <a:pPr marL="0" indent="0">
              <a:lnSpc>
                <a:spcPct val="100000"/>
              </a:lnSpc>
              <a:spcBef>
                <a:spcPts val="0"/>
              </a:spcBef>
              <a:spcAft>
                <a:spcPts val="1800"/>
              </a:spcAft>
              <a:buNone/>
            </a:pPr>
            <a:r>
              <a:rPr lang="en-US" sz="4000" dirty="0" smtClean="0"/>
              <a:t>Let’s share our team results!</a:t>
            </a:r>
            <a:endParaRPr lang="en-US" sz="4000" dirty="0"/>
          </a:p>
        </p:txBody>
      </p:sp>
    </p:spTree>
    <p:extLst>
      <p:ext uri="{BB962C8B-B14F-4D97-AF65-F5344CB8AC3E}">
        <p14:creationId xmlns:p14="http://schemas.microsoft.com/office/powerpoint/2010/main" val="1795348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304800"/>
            <a:ext cx="4495800" cy="821872"/>
          </a:xfrm>
          <a:solidFill>
            <a:schemeClr val="tx1"/>
          </a:solidFill>
          <a:ln>
            <a:solidFill>
              <a:schemeClr val="accent2">
                <a:lumMod val="60000"/>
                <a:lumOff val="40000"/>
              </a:schemeClr>
            </a:solidFill>
          </a:ln>
        </p:spPr>
        <p:txBody>
          <a:bodyPr>
            <a:noAutofit/>
          </a:bodyPr>
          <a:lstStyle/>
          <a:p>
            <a:pPr algn="ctr"/>
            <a:r>
              <a:rPr lang="en-US" sz="5400" b="1" dirty="0">
                <a:solidFill>
                  <a:srgbClr val="FF0000"/>
                </a:solidFill>
                <a:latin typeface="Arial"/>
                <a:cs typeface="Arial"/>
              </a:rPr>
              <a:t>10 minutes</a:t>
            </a:r>
          </a:p>
        </p:txBody>
      </p:sp>
      <p:sp>
        <p:nvSpPr>
          <p:cNvPr id="3" name="Content Placeholder 2"/>
          <p:cNvSpPr>
            <a:spLocks noGrp="1"/>
          </p:cNvSpPr>
          <p:nvPr>
            <p:ph idx="1"/>
          </p:nvPr>
        </p:nvSpPr>
        <p:spPr>
          <a:xfrm>
            <a:off x="2026920" y="990600"/>
            <a:ext cx="8305800" cy="4800600"/>
          </a:xfrm>
        </p:spPr>
        <p:txBody>
          <a:bodyPr>
            <a:noAutofit/>
          </a:bodyPr>
          <a:lstStyle/>
          <a:p>
            <a:pPr marL="0" indent="0">
              <a:spcBef>
                <a:spcPts val="0"/>
              </a:spcBef>
              <a:spcAft>
                <a:spcPts val="1800"/>
              </a:spcAft>
              <a:buNone/>
            </a:pPr>
            <a:r>
              <a:rPr lang="en-US" sz="3200" b="1" dirty="0"/>
              <a:t>Appeals Process</a:t>
            </a:r>
          </a:p>
          <a:p>
            <a:pPr>
              <a:lnSpc>
                <a:spcPct val="100000"/>
              </a:lnSpc>
              <a:spcBef>
                <a:spcPts val="0"/>
              </a:spcBef>
              <a:spcAft>
                <a:spcPts val="1800"/>
              </a:spcAft>
            </a:pPr>
            <a:r>
              <a:rPr lang="en-US" sz="2400" dirty="0"/>
              <a:t>You can appeal </a:t>
            </a:r>
            <a:r>
              <a:rPr lang="en-US" sz="2400" b="1" dirty="0">
                <a:solidFill>
                  <a:srgbClr val="3366FF"/>
                </a:solidFill>
              </a:rPr>
              <a:t>AS A TEAM </a:t>
            </a:r>
            <a:r>
              <a:rPr lang="en-US" sz="2400" dirty="0"/>
              <a:t>any questions that you believe were misleading, unfair, or inaccurate.</a:t>
            </a:r>
          </a:p>
          <a:p>
            <a:pPr>
              <a:lnSpc>
                <a:spcPct val="100000"/>
              </a:lnSpc>
              <a:spcBef>
                <a:spcPts val="0"/>
              </a:spcBef>
              <a:spcAft>
                <a:spcPts val="1800"/>
              </a:spcAft>
            </a:pPr>
            <a:r>
              <a:rPr lang="en-US" sz="2400" b="1" dirty="0">
                <a:solidFill>
                  <a:srgbClr val="3366FF"/>
                </a:solidFill>
              </a:rPr>
              <a:t>OPEN BOOK </a:t>
            </a:r>
          </a:p>
          <a:p>
            <a:pPr>
              <a:lnSpc>
                <a:spcPct val="100000"/>
              </a:lnSpc>
              <a:spcBef>
                <a:spcPts val="0"/>
              </a:spcBef>
              <a:spcAft>
                <a:spcPts val="1800"/>
              </a:spcAft>
            </a:pPr>
            <a:r>
              <a:rPr lang="en-US" sz="2400" dirty="0"/>
              <a:t>Appeal must be </a:t>
            </a:r>
            <a:r>
              <a:rPr lang="en-US" sz="2400" b="1" dirty="0">
                <a:solidFill>
                  <a:srgbClr val="3366FF"/>
                </a:solidFill>
              </a:rPr>
              <a:t>IN WRITING </a:t>
            </a:r>
            <a:r>
              <a:rPr lang="en-US" sz="2400" dirty="0"/>
              <a:t>(see appeals forms in your folder)</a:t>
            </a:r>
          </a:p>
          <a:p>
            <a:pPr>
              <a:lnSpc>
                <a:spcPct val="100000"/>
              </a:lnSpc>
              <a:spcBef>
                <a:spcPts val="0"/>
              </a:spcBef>
              <a:spcAft>
                <a:spcPts val="1800"/>
              </a:spcAft>
            </a:pPr>
            <a:r>
              <a:rPr lang="en-US" sz="2400" dirty="0"/>
              <a:t>Include reasons and </a:t>
            </a:r>
            <a:r>
              <a:rPr lang="en-US" sz="2400" b="1" dirty="0">
                <a:solidFill>
                  <a:srgbClr val="3366FF"/>
                </a:solidFill>
              </a:rPr>
              <a:t>CITE EVIDENCE </a:t>
            </a:r>
            <a:r>
              <a:rPr lang="en-US" sz="2400" dirty="0"/>
              <a:t>from the text to support your argument…</a:t>
            </a:r>
            <a:r>
              <a:rPr lang="en-US" sz="2400" b="1" dirty="0">
                <a:solidFill>
                  <a:srgbClr val="3366FF"/>
                </a:solidFill>
              </a:rPr>
              <a:t>OR</a:t>
            </a:r>
            <a:r>
              <a:rPr lang="en-US" sz="2400" dirty="0"/>
              <a:t>…</a:t>
            </a:r>
          </a:p>
          <a:p>
            <a:pPr>
              <a:lnSpc>
                <a:spcPct val="100000"/>
              </a:lnSpc>
              <a:spcBef>
                <a:spcPts val="0"/>
              </a:spcBef>
              <a:spcAft>
                <a:spcPts val="1800"/>
              </a:spcAft>
            </a:pPr>
            <a:r>
              <a:rPr lang="en-US" sz="2400" dirty="0"/>
              <a:t>If your appeal is based on misleading language in the question, you must include </a:t>
            </a:r>
            <a:r>
              <a:rPr lang="en-US" sz="2400" b="1" dirty="0">
                <a:solidFill>
                  <a:srgbClr val="3366FF"/>
                </a:solidFill>
              </a:rPr>
              <a:t>ALTERNATE QUESTION WORDING</a:t>
            </a:r>
            <a:r>
              <a:rPr lang="en-US" sz="2400" dirty="0"/>
              <a:t>.</a:t>
            </a:r>
          </a:p>
        </p:txBody>
      </p:sp>
    </p:spTree>
    <p:extLst>
      <p:ext uri="{BB962C8B-B14F-4D97-AF65-F5344CB8AC3E}">
        <p14:creationId xmlns:p14="http://schemas.microsoft.com/office/powerpoint/2010/main" val="4245950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TWO</a:t>
            </a:r>
            <a:br>
              <a:rPr lang="en-US" dirty="0" smtClean="0"/>
            </a:br>
            <a:r>
              <a:rPr lang="en-US" dirty="0" smtClean="0"/>
              <a:t>Team ACTIVITY 1 of 3</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COMPLETE TEAM ACTIVITY:</a:t>
            </a:r>
          </a:p>
          <a:p>
            <a:r>
              <a:rPr lang="en-US" dirty="0" smtClean="0"/>
              <a:t>Considering the Pink Ribbon case and the 4Ps of marketing…rank the socially responsible opportunities from </a:t>
            </a:r>
            <a:r>
              <a:rPr lang="en-US" dirty="0" smtClean="0">
                <a:solidFill>
                  <a:srgbClr val="FFC000"/>
                </a:solidFill>
              </a:rPr>
              <a:t>MOST LIKELY to LEAST </a:t>
            </a:r>
            <a:r>
              <a:rPr lang="en-US" dirty="0" smtClean="0">
                <a:solidFill>
                  <a:srgbClr val="FFC000"/>
                </a:solidFill>
              </a:rPr>
              <a:t>LIKELY to impact all 4Ps of marketing</a:t>
            </a:r>
            <a:r>
              <a:rPr lang="en-US" dirty="0" smtClean="0"/>
              <a:t>, </a:t>
            </a:r>
            <a:r>
              <a:rPr lang="en-US" dirty="0" smtClean="0"/>
              <a:t>that include the following qualities:</a:t>
            </a:r>
          </a:p>
          <a:p>
            <a:endParaRPr lang="en-US" dirty="0" smtClean="0"/>
          </a:p>
          <a:p>
            <a:pPr marL="0" indent="0">
              <a:buNone/>
            </a:pPr>
            <a:r>
              <a:rPr lang="en-US" dirty="0" smtClean="0"/>
              <a:t>Financially beneficial		Socially Conscientious		Ethically Appropriate</a:t>
            </a:r>
          </a:p>
          <a:p>
            <a:endParaRPr lang="en-US" dirty="0"/>
          </a:p>
          <a:p>
            <a:r>
              <a:rPr lang="en-US" dirty="0" smtClean="0"/>
              <a:t>Be prepared to </a:t>
            </a:r>
            <a:r>
              <a:rPr lang="en-US" b="1" dirty="0" smtClean="0">
                <a:solidFill>
                  <a:schemeClr val="accent2"/>
                </a:solidFill>
              </a:rPr>
              <a:t>REVEAL</a:t>
            </a:r>
            <a:r>
              <a:rPr lang="en-US" dirty="0" smtClean="0"/>
              <a:t> your  MOST LIKELY answer at the same time.</a:t>
            </a:r>
          </a:p>
          <a:p>
            <a:endParaRPr lang="en-US" dirty="0"/>
          </a:p>
          <a:p>
            <a:pPr marL="0" indent="0">
              <a:buNone/>
            </a:pPr>
            <a:r>
              <a:rPr lang="en-US" i="1" dirty="0" smtClean="0"/>
              <a:t>THE QUESTION IS IN YOUR TEAM FOLDERS. You have </a:t>
            </a:r>
            <a:r>
              <a:rPr lang="en-US" b="1" i="1" dirty="0" smtClean="0">
                <a:solidFill>
                  <a:schemeClr val="accent2"/>
                </a:solidFill>
              </a:rPr>
              <a:t>5 minutes </a:t>
            </a:r>
            <a:r>
              <a:rPr lang="en-US" i="1" dirty="0" smtClean="0"/>
              <a:t>to decide.</a:t>
            </a: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2831267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TWO</a:t>
            </a:r>
            <a:br>
              <a:rPr lang="en-US" dirty="0" smtClean="0"/>
            </a:br>
            <a:r>
              <a:rPr lang="en-US" dirty="0" smtClean="0"/>
              <a:t>Team ACTIVITY 2A of 3</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COMPLETE TEAM ACTIVITY - </a:t>
            </a:r>
            <a:r>
              <a:rPr lang="en-US" u="sng" dirty="0" smtClean="0"/>
              <a:t>Determining sound evidence FOR and AGAINST ethical, financial viability, and socially responsible marketing</a:t>
            </a:r>
            <a:r>
              <a:rPr lang="en-US" dirty="0" smtClean="0"/>
              <a:t>:</a:t>
            </a:r>
          </a:p>
          <a:p>
            <a:endParaRPr lang="en-US" dirty="0" smtClean="0"/>
          </a:p>
          <a:p>
            <a:pPr marL="0" indent="0">
              <a:buNone/>
            </a:pPr>
            <a:r>
              <a:rPr lang="en-US" dirty="0" smtClean="0"/>
              <a:t>PART A (FOR): What is the BEST piece of evidence that would support your debate argument to SUPPORT the FOR position and what is the MOST TROUBLING piece of evidence to support your debit argument to SUPPORT the FOR position?</a:t>
            </a:r>
          </a:p>
          <a:p>
            <a:endParaRPr lang="en-US" dirty="0"/>
          </a:p>
          <a:p>
            <a:r>
              <a:rPr lang="en-US" dirty="0" smtClean="0"/>
              <a:t>Be prepared to </a:t>
            </a:r>
            <a:r>
              <a:rPr lang="en-US" b="1" dirty="0" smtClean="0">
                <a:solidFill>
                  <a:schemeClr val="accent2"/>
                </a:solidFill>
              </a:rPr>
              <a:t>REVEAL</a:t>
            </a:r>
            <a:r>
              <a:rPr lang="en-US" dirty="0" smtClean="0"/>
              <a:t> your  BEST evidence at the same time (write down a one or two word TITLE for the evidence on the sheet of paper).</a:t>
            </a:r>
          </a:p>
          <a:p>
            <a:endParaRPr lang="en-US" dirty="0"/>
          </a:p>
          <a:p>
            <a:pPr marL="0" indent="0">
              <a:buNone/>
            </a:pPr>
            <a:r>
              <a:rPr lang="en-US" i="1" dirty="0" smtClean="0"/>
              <a:t>THE QUESTION IS IN YOUR TEAM FOLDERS. You have </a:t>
            </a:r>
            <a:r>
              <a:rPr lang="en-US" b="1" i="1" dirty="0" smtClean="0">
                <a:solidFill>
                  <a:schemeClr val="accent2"/>
                </a:solidFill>
              </a:rPr>
              <a:t>5 minutes </a:t>
            </a:r>
            <a:r>
              <a:rPr lang="en-US" i="1" dirty="0" smtClean="0"/>
              <a:t>to decide.</a:t>
            </a: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3257643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TWO</a:t>
            </a:r>
            <a:br>
              <a:rPr lang="en-US" dirty="0" smtClean="0"/>
            </a:br>
            <a:r>
              <a:rPr lang="en-US" dirty="0" smtClean="0"/>
              <a:t>Team ACTIVITY 2B of 3</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COMPLETE TEAM ACTIVITY - </a:t>
            </a:r>
            <a:r>
              <a:rPr lang="en-US" u="sng" dirty="0" smtClean="0"/>
              <a:t>Determining sound evidence FOR and AGAINST ethical, financial viability, and socially responsible marketing</a:t>
            </a:r>
            <a:r>
              <a:rPr lang="en-US" dirty="0" smtClean="0"/>
              <a:t>:</a:t>
            </a:r>
          </a:p>
          <a:p>
            <a:endParaRPr lang="en-US" dirty="0" smtClean="0"/>
          </a:p>
          <a:p>
            <a:pPr marL="0" indent="0">
              <a:buNone/>
            </a:pPr>
            <a:r>
              <a:rPr lang="en-US" dirty="0" smtClean="0"/>
              <a:t>PART B (AGAINST): What is the BEST piece of evidence that would support your debate argument to SUPPORT the AGAINST position and what is the MOST TROUBLING piece of evidence to support your debit argument to SUPPORT the AGAINST position?</a:t>
            </a:r>
          </a:p>
          <a:p>
            <a:endParaRPr lang="en-US" dirty="0"/>
          </a:p>
          <a:p>
            <a:r>
              <a:rPr lang="en-US" dirty="0" smtClean="0"/>
              <a:t>Be prepared to </a:t>
            </a:r>
            <a:r>
              <a:rPr lang="en-US" b="1" dirty="0" smtClean="0">
                <a:solidFill>
                  <a:schemeClr val="accent2"/>
                </a:solidFill>
              </a:rPr>
              <a:t>REVEAL</a:t>
            </a:r>
            <a:r>
              <a:rPr lang="en-US" dirty="0" smtClean="0"/>
              <a:t> your  AGAINST evidence at the same time (write down a one or two word TITLE for the evidence on the sheet of paper).</a:t>
            </a:r>
          </a:p>
          <a:p>
            <a:endParaRPr lang="en-US" dirty="0"/>
          </a:p>
          <a:p>
            <a:pPr marL="0" indent="0">
              <a:buNone/>
            </a:pPr>
            <a:r>
              <a:rPr lang="en-US" i="1" dirty="0" smtClean="0"/>
              <a:t>THE QUESTION IS IN YOUR TEAM FOLDERS. You have </a:t>
            </a:r>
            <a:r>
              <a:rPr lang="en-US" b="1" i="1" dirty="0" smtClean="0">
                <a:solidFill>
                  <a:schemeClr val="accent2"/>
                </a:solidFill>
              </a:rPr>
              <a:t>5 minutes </a:t>
            </a:r>
            <a:r>
              <a:rPr lang="en-US" i="1" dirty="0" smtClean="0"/>
              <a:t>to decide.</a:t>
            </a: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808908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TEAM ORGANIZATION</a:t>
            </a:r>
            <a:endParaRPr lang="en-CA" dirty="0">
              <a:latin typeface="Colonna MT" panose="04020805060202030203" pitchFamily="82" charset="0"/>
            </a:endParaRPr>
          </a:p>
        </p:txBody>
      </p:sp>
      <p:sp>
        <p:nvSpPr>
          <p:cNvPr id="3" name="Content Placeholder 2"/>
          <p:cNvSpPr>
            <a:spLocks noGrp="1"/>
          </p:cNvSpPr>
          <p:nvPr>
            <p:ph idx="1"/>
          </p:nvPr>
        </p:nvSpPr>
        <p:spPr>
          <a:xfrm>
            <a:off x="685800" y="2194560"/>
            <a:ext cx="10820400" cy="3568565"/>
          </a:xfrm>
        </p:spPr>
        <p:txBody>
          <a:bodyPr>
            <a:normAutofit fontScale="92500" lnSpcReduction="10000"/>
          </a:bodyPr>
          <a:lstStyle/>
          <a:p>
            <a:r>
              <a:rPr lang="en-CA" sz="2400" dirty="0" smtClean="0"/>
              <a:t>Organize the team classroom into your team tables</a:t>
            </a:r>
            <a:br>
              <a:rPr lang="en-CA" sz="2400" dirty="0" smtClean="0"/>
            </a:br>
            <a:r>
              <a:rPr lang="en-CA" sz="2400" dirty="0" smtClean="0"/>
              <a:t>(same location as before)</a:t>
            </a:r>
          </a:p>
          <a:p>
            <a:endParaRPr lang="en-CA" sz="2400" dirty="0" smtClean="0"/>
          </a:p>
          <a:p>
            <a:r>
              <a:rPr lang="en-CA" sz="2400" dirty="0" smtClean="0"/>
              <a:t>Welcome new members to your team</a:t>
            </a:r>
          </a:p>
          <a:p>
            <a:endParaRPr lang="en-CA" sz="2400" dirty="0" smtClean="0"/>
          </a:p>
          <a:p>
            <a:r>
              <a:rPr lang="en-CA" sz="2400" dirty="0" smtClean="0"/>
              <a:t>Update new members to the </a:t>
            </a:r>
            <a:r>
              <a:rPr lang="en-CA" sz="2400" dirty="0" err="1" smtClean="0"/>
              <a:t>iRAT</a:t>
            </a:r>
            <a:r>
              <a:rPr lang="en-CA" sz="2400" dirty="0" smtClean="0"/>
              <a:t> and </a:t>
            </a:r>
            <a:r>
              <a:rPr lang="en-CA" sz="2400" dirty="0" err="1" smtClean="0"/>
              <a:t>tRAT</a:t>
            </a:r>
            <a:r>
              <a:rPr lang="en-CA" sz="2400" dirty="0" smtClean="0"/>
              <a:t> process and being prepared.</a:t>
            </a:r>
          </a:p>
          <a:p>
            <a:endParaRPr lang="en-CA" sz="2400" dirty="0" smtClean="0"/>
          </a:p>
          <a:p>
            <a:r>
              <a:rPr lang="en-CA" sz="2400" dirty="0" smtClean="0"/>
              <a:t>Get prepared for the </a:t>
            </a:r>
            <a:r>
              <a:rPr lang="en-CA" sz="2400" dirty="0" err="1" smtClean="0"/>
              <a:t>iRAT</a:t>
            </a:r>
            <a:r>
              <a:rPr lang="en-CA" sz="2400" dirty="0" smtClean="0"/>
              <a:t> on todays readings (</a:t>
            </a:r>
            <a:r>
              <a:rPr lang="en-CA" sz="2400" dirty="0" err="1" smtClean="0"/>
              <a:t>Chp</a:t>
            </a:r>
            <a:r>
              <a:rPr lang="en-CA" sz="2400" dirty="0" smtClean="0"/>
              <a:t>. 3, Pink Ribbon Campaign, </a:t>
            </a:r>
            <a:r>
              <a:rPr lang="en-CA" sz="2400" dirty="0" err="1" smtClean="0"/>
              <a:t>Chp</a:t>
            </a:r>
            <a:r>
              <a:rPr lang="en-CA" sz="2400" dirty="0" smtClean="0"/>
              <a:t>. 5 and Arguments) – will start right at start of class</a:t>
            </a:r>
            <a:endParaRPr lang="en-CA" sz="2400" dirty="0"/>
          </a:p>
        </p:txBody>
      </p:sp>
    </p:spTree>
    <p:extLst>
      <p:ext uri="{BB962C8B-B14F-4D97-AF65-F5344CB8AC3E}">
        <p14:creationId xmlns:p14="http://schemas.microsoft.com/office/powerpoint/2010/main" val="1730333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TWO</a:t>
            </a:r>
            <a:br>
              <a:rPr lang="en-US" dirty="0" smtClean="0"/>
            </a:br>
            <a:r>
              <a:rPr lang="en-US" dirty="0" smtClean="0"/>
              <a:t>Team ACTIVITY 3 of 3</a:t>
            </a:r>
            <a:endParaRPr lang="en-US" dirty="0"/>
          </a:p>
        </p:txBody>
      </p:sp>
      <p:sp>
        <p:nvSpPr>
          <p:cNvPr id="3" name="Content Placeholder 2"/>
          <p:cNvSpPr>
            <a:spLocks noGrp="1"/>
          </p:cNvSpPr>
          <p:nvPr>
            <p:ph idx="1"/>
          </p:nvPr>
        </p:nvSpPr>
        <p:spPr>
          <a:xfrm>
            <a:off x="842211" y="2230655"/>
            <a:ext cx="10820400" cy="4254366"/>
          </a:xfrm>
        </p:spPr>
        <p:txBody>
          <a:bodyPr>
            <a:normAutofit fontScale="92500" lnSpcReduction="10000"/>
          </a:bodyPr>
          <a:lstStyle/>
          <a:p>
            <a:pPr marL="0" indent="0">
              <a:buNone/>
            </a:pPr>
            <a:r>
              <a:rPr lang="en-US" dirty="0" smtClean="0"/>
              <a:t>COMPLETE TEAM ACTIVITY:</a:t>
            </a:r>
          </a:p>
          <a:p>
            <a:r>
              <a:rPr lang="en-US" dirty="0" smtClean="0"/>
              <a:t>Consider whether your team is leaning more towards FOR or AGAINST cause marketing such as the Pink Ribbon Campaign. </a:t>
            </a:r>
          </a:p>
          <a:p>
            <a:pPr marL="0" indent="0">
              <a:buNone/>
            </a:pPr>
            <a:endParaRPr lang="en-US" dirty="0" smtClean="0"/>
          </a:p>
          <a:p>
            <a:r>
              <a:rPr lang="en-US" sz="2800" dirty="0" smtClean="0"/>
              <a:t>For your team, what would be the MOST compelling reason that would make you CHANGE your position. </a:t>
            </a:r>
            <a:r>
              <a:rPr lang="en-US" i="1" dirty="0" smtClean="0"/>
              <a:t>(Write </a:t>
            </a:r>
            <a:r>
              <a:rPr lang="en-US" i="1" dirty="0"/>
              <a:t>down a one </a:t>
            </a:r>
            <a:r>
              <a:rPr lang="en-US" i="1" dirty="0" smtClean="0"/>
              <a:t>sentence rationale on </a:t>
            </a:r>
            <a:r>
              <a:rPr lang="en-US" i="1" dirty="0"/>
              <a:t>the sheet of </a:t>
            </a:r>
            <a:r>
              <a:rPr lang="en-US" i="1" dirty="0" smtClean="0"/>
              <a:t>paper in your folder).</a:t>
            </a:r>
            <a:endParaRPr lang="en-US" i="1" dirty="0"/>
          </a:p>
          <a:p>
            <a:endParaRPr lang="en-US" dirty="0" smtClean="0"/>
          </a:p>
          <a:p>
            <a:endParaRPr lang="en-US" dirty="0"/>
          </a:p>
          <a:p>
            <a:r>
              <a:rPr lang="en-US" dirty="0" smtClean="0"/>
              <a:t>Be prepared to </a:t>
            </a:r>
            <a:r>
              <a:rPr lang="en-US" b="1" dirty="0" smtClean="0">
                <a:solidFill>
                  <a:schemeClr val="accent2"/>
                </a:solidFill>
              </a:rPr>
              <a:t>REVEAL</a:t>
            </a:r>
            <a:r>
              <a:rPr lang="en-US" dirty="0" smtClean="0"/>
              <a:t> your  SENTENCE the same time.</a:t>
            </a:r>
            <a:endParaRPr lang="en-US" dirty="0"/>
          </a:p>
          <a:p>
            <a:pPr marL="0" indent="0">
              <a:buNone/>
            </a:pPr>
            <a:r>
              <a:rPr lang="en-US" i="1" dirty="0" smtClean="0"/>
              <a:t>THE QUESTION IS IN YOUR TEAM FOLDERS. You have </a:t>
            </a:r>
            <a:r>
              <a:rPr lang="en-US" b="1" i="1" dirty="0" smtClean="0">
                <a:solidFill>
                  <a:schemeClr val="accent2"/>
                </a:solidFill>
              </a:rPr>
              <a:t>5 minutes </a:t>
            </a:r>
            <a:r>
              <a:rPr lang="en-US" i="1" dirty="0" smtClean="0"/>
              <a:t>to decide.</a:t>
            </a: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3692533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MODULE TWO</a:t>
            </a:r>
            <a:br>
              <a:rPr lang="en-US" dirty="0" smtClean="0"/>
            </a:br>
            <a:r>
              <a:rPr lang="en-US" dirty="0" smtClean="0"/>
              <a:t>TEAM EXERCISES 3 0f 3</a:t>
            </a:r>
            <a:br>
              <a:rPr lang="en-US" dirty="0" smtClean="0"/>
            </a:br>
            <a:r>
              <a:rPr lang="en-US" dirty="0" smtClean="0"/>
              <a:t>DEBRIEF</a:t>
            </a:r>
            <a:endParaRPr lang="en-US" dirty="0"/>
          </a:p>
        </p:txBody>
      </p:sp>
      <p:sp>
        <p:nvSpPr>
          <p:cNvPr id="3" name="Content Placeholder 2"/>
          <p:cNvSpPr>
            <a:spLocks noGrp="1"/>
          </p:cNvSpPr>
          <p:nvPr>
            <p:ph idx="1"/>
          </p:nvPr>
        </p:nvSpPr>
        <p:spPr/>
        <p:txBody>
          <a:bodyPr/>
          <a:lstStyle/>
          <a:p>
            <a:r>
              <a:rPr lang="en-US" dirty="0" smtClean="0"/>
              <a:t>From our discussions today are there any further items about </a:t>
            </a:r>
            <a:r>
              <a:rPr lang="en-US" dirty="0" smtClean="0">
                <a:solidFill>
                  <a:srgbClr val="FFC000"/>
                </a:solidFill>
              </a:rPr>
              <a:t>marketing, the pink ribbon campaigns, or debates/arguments</a:t>
            </a:r>
            <a:r>
              <a:rPr lang="en-US" dirty="0" smtClean="0"/>
              <a:t> that are still murky that you would like to discuss?</a:t>
            </a:r>
            <a:endParaRPr lang="en-US" dirty="0"/>
          </a:p>
        </p:txBody>
      </p:sp>
    </p:spTree>
    <p:extLst>
      <p:ext uri="{BB962C8B-B14F-4D97-AF65-F5344CB8AC3E}">
        <p14:creationId xmlns:p14="http://schemas.microsoft.com/office/powerpoint/2010/main" val="17158757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BREAK TIME</a:t>
            </a:r>
            <a:endParaRPr lang="en-CA" dirty="0"/>
          </a:p>
        </p:txBody>
      </p:sp>
      <p:sp>
        <p:nvSpPr>
          <p:cNvPr id="3" name="Content Placeholder 2"/>
          <p:cNvSpPr>
            <a:spLocks noGrp="1"/>
          </p:cNvSpPr>
          <p:nvPr>
            <p:ph idx="1"/>
          </p:nvPr>
        </p:nvSpPr>
        <p:spPr/>
        <p:txBody>
          <a:bodyPr>
            <a:normAutofit/>
          </a:bodyPr>
          <a:lstStyle/>
          <a:p>
            <a:r>
              <a:rPr lang="en-CA" sz="2800" dirty="0" smtClean="0"/>
              <a:t>TODAY we will </a:t>
            </a:r>
            <a:r>
              <a:rPr lang="en-CA" sz="2800" b="1" dirty="0" smtClean="0">
                <a:solidFill>
                  <a:schemeClr val="accent2"/>
                </a:solidFill>
              </a:rPr>
              <a:t>BREAK for 15 minutes</a:t>
            </a:r>
            <a:r>
              <a:rPr lang="en-CA" sz="2800" dirty="0" smtClean="0"/>
              <a:t> before the DEBATE</a:t>
            </a:r>
          </a:p>
          <a:p>
            <a:endParaRPr lang="en-CA" sz="2800" dirty="0" smtClean="0"/>
          </a:p>
        </p:txBody>
      </p:sp>
    </p:spTree>
    <p:extLst>
      <p:ext uri="{BB962C8B-B14F-4D97-AF65-F5344CB8AC3E}">
        <p14:creationId xmlns:p14="http://schemas.microsoft.com/office/powerpoint/2010/main" val="117000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DEBATE</a:t>
            </a:r>
            <a:br>
              <a:rPr lang="en-CA" dirty="0" smtClean="0"/>
            </a:br>
            <a:r>
              <a:rPr lang="en-CA" dirty="0" smtClean="0"/>
              <a:t>The TOSS!</a:t>
            </a:r>
            <a:endParaRPr lang="en-CA" dirty="0"/>
          </a:p>
        </p:txBody>
      </p:sp>
      <p:sp>
        <p:nvSpPr>
          <p:cNvPr id="3" name="Content Placeholder 2"/>
          <p:cNvSpPr>
            <a:spLocks noGrp="1"/>
          </p:cNvSpPr>
          <p:nvPr>
            <p:ph idx="1"/>
          </p:nvPr>
        </p:nvSpPr>
        <p:spPr/>
        <p:txBody>
          <a:bodyPr>
            <a:normAutofit/>
          </a:bodyPr>
          <a:lstStyle/>
          <a:p>
            <a:r>
              <a:rPr lang="en-CA" sz="2800" dirty="0" smtClean="0"/>
              <a:t>TODAY we will merge into TWO LARGE TEAMS:</a:t>
            </a:r>
          </a:p>
          <a:p>
            <a:endParaRPr lang="en-CA" sz="2800" dirty="0"/>
          </a:p>
          <a:p>
            <a:r>
              <a:rPr lang="en-CA" sz="2800" dirty="0" smtClean="0"/>
              <a:t>We will flip a coin…the winning side will get to chose FOR or AGAINST. The other LARGE team will take the other position</a:t>
            </a:r>
          </a:p>
        </p:txBody>
      </p:sp>
    </p:spTree>
    <p:extLst>
      <p:ext uri="{BB962C8B-B14F-4D97-AF65-F5344CB8AC3E}">
        <p14:creationId xmlns:p14="http://schemas.microsoft.com/office/powerpoint/2010/main" val="2959302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DEBATE</a:t>
            </a:r>
            <a:br>
              <a:rPr lang="en-CA" dirty="0" smtClean="0"/>
            </a:br>
            <a:r>
              <a:rPr lang="en-CA" dirty="0" smtClean="0"/>
              <a:t>TIME</a:t>
            </a:r>
            <a:endParaRPr lang="en-CA" dirty="0"/>
          </a:p>
        </p:txBody>
      </p:sp>
      <p:sp>
        <p:nvSpPr>
          <p:cNvPr id="3" name="Content Placeholder 2"/>
          <p:cNvSpPr>
            <a:spLocks noGrp="1"/>
          </p:cNvSpPr>
          <p:nvPr>
            <p:ph idx="1"/>
          </p:nvPr>
        </p:nvSpPr>
        <p:spPr/>
        <p:txBody>
          <a:bodyPr>
            <a:normAutofit lnSpcReduction="10000"/>
          </a:bodyPr>
          <a:lstStyle/>
          <a:p>
            <a:r>
              <a:rPr lang="en-CA" sz="2800" dirty="0" smtClean="0"/>
              <a:t>USING your TEAM NOTES from today get into your LARGE TEAMS and prepare your position:</a:t>
            </a:r>
          </a:p>
          <a:p>
            <a:r>
              <a:rPr lang="en-CA" sz="2800" dirty="0" smtClean="0"/>
              <a:t>Create an opening statement to support your position</a:t>
            </a:r>
          </a:p>
          <a:p>
            <a:r>
              <a:rPr lang="en-CA" sz="2800" dirty="0" smtClean="0"/>
              <a:t>Be prepared to counter the opposing teams argument</a:t>
            </a:r>
          </a:p>
          <a:p>
            <a:r>
              <a:rPr lang="en-CA" sz="2800" dirty="0" smtClean="0"/>
              <a:t>You will have 3 iterations at an informal debate</a:t>
            </a:r>
          </a:p>
          <a:p>
            <a:r>
              <a:rPr lang="en-CA" sz="2800" dirty="0" smtClean="0"/>
              <a:t>Each team will get to speak and then the other team will counter. The other team will then get to speak and then the original team will counter. (we will iterate 2 points and a summary conclusion).</a:t>
            </a:r>
          </a:p>
        </p:txBody>
      </p:sp>
    </p:spTree>
    <p:extLst>
      <p:ext uri="{BB962C8B-B14F-4D97-AF65-F5344CB8AC3E}">
        <p14:creationId xmlns:p14="http://schemas.microsoft.com/office/powerpoint/2010/main" val="962412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a:t>
            </a:r>
            <a:br>
              <a:rPr lang="en-US" dirty="0" smtClean="0"/>
            </a:br>
            <a:endParaRPr lang="en-US" dirty="0"/>
          </a:p>
        </p:txBody>
      </p:sp>
      <p:sp>
        <p:nvSpPr>
          <p:cNvPr id="3" name="Content Placeholder 2"/>
          <p:cNvSpPr>
            <a:spLocks noGrp="1"/>
          </p:cNvSpPr>
          <p:nvPr>
            <p:ph idx="1"/>
          </p:nvPr>
        </p:nvSpPr>
        <p:spPr>
          <a:xfrm>
            <a:off x="685800" y="1708880"/>
            <a:ext cx="10820400" cy="4509806"/>
          </a:xfrm>
        </p:spPr>
        <p:txBody>
          <a:bodyPr>
            <a:normAutofit fontScale="85000" lnSpcReduction="20000"/>
          </a:bodyPr>
          <a:lstStyle/>
          <a:p>
            <a:r>
              <a:rPr lang="en-CA" sz="2400" dirty="0" smtClean="0"/>
              <a:t>First position…by first team</a:t>
            </a:r>
          </a:p>
          <a:p>
            <a:pPr lvl="1"/>
            <a:r>
              <a:rPr lang="en-CA" dirty="0" smtClean="0"/>
              <a:t>Rebuttal by second  team</a:t>
            </a:r>
          </a:p>
          <a:p>
            <a:r>
              <a:rPr lang="en-CA" sz="2400" dirty="0" smtClean="0"/>
              <a:t>First position… by second team</a:t>
            </a:r>
          </a:p>
          <a:p>
            <a:pPr lvl="1"/>
            <a:r>
              <a:rPr lang="en-CA" dirty="0" smtClean="0"/>
              <a:t>Rebuttal by first team</a:t>
            </a:r>
          </a:p>
          <a:p>
            <a:r>
              <a:rPr lang="en-CA" sz="2400" dirty="0" smtClean="0"/>
              <a:t>2</a:t>
            </a:r>
            <a:r>
              <a:rPr lang="en-CA" sz="2400" baseline="30000" dirty="0" smtClean="0"/>
              <a:t>nd</a:t>
            </a:r>
            <a:r>
              <a:rPr lang="en-CA" sz="2400" dirty="0" smtClean="0"/>
              <a:t> argument by second team</a:t>
            </a:r>
          </a:p>
          <a:p>
            <a:pPr lvl="1"/>
            <a:r>
              <a:rPr lang="en-CA" dirty="0" smtClean="0"/>
              <a:t>Rebuttal by first team</a:t>
            </a:r>
            <a:endParaRPr lang="en-CA" dirty="0"/>
          </a:p>
          <a:p>
            <a:r>
              <a:rPr lang="en-CA" sz="2400" dirty="0"/>
              <a:t>2</a:t>
            </a:r>
            <a:r>
              <a:rPr lang="en-CA" sz="2400" baseline="30000" dirty="0"/>
              <a:t>nd</a:t>
            </a:r>
            <a:r>
              <a:rPr lang="en-CA" sz="2400" dirty="0"/>
              <a:t> argument by </a:t>
            </a:r>
            <a:r>
              <a:rPr lang="en-CA" sz="2400" dirty="0" smtClean="0"/>
              <a:t>first </a:t>
            </a:r>
            <a:r>
              <a:rPr lang="en-CA" sz="2400" dirty="0"/>
              <a:t>team</a:t>
            </a:r>
          </a:p>
          <a:p>
            <a:pPr lvl="1"/>
            <a:r>
              <a:rPr lang="en-CA" dirty="0"/>
              <a:t>Rebuttal by </a:t>
            </a:r>
            <a:r>
              <a:rPr lang="en-CA" dirty="0" smtClean="0"/>
              <a:t>second </a:t>
            </a:r>
            <a:r>
              <a:rPr lang="en-CA" dirty="0"/>
              <a:t>team</a:t>
            </a:r>
          </a:p>
          <a:p>
            <a:r>
              <a:rPr lang="en-CA" sz="2400" dirty="0" smtClean="0"/>
              <a:t>1</a:t>
            </a:r>
            <a:r>
              <a:rPr lang="en-CA" sz="2400" baseline="30000" dirty="0" smtClean="0"/>
              <a:t>st</a:t>
            </a:r>
            <a:r>
              <a:rPr lang="en-CA" sz="2400" dirty="0" smtClean="0"/>
              <a:t> team SUMMARY</a:t>
            </a:r>
          </a:p>
          <a:p>
            <a:r>
              <a:rPr lang="en-CA" sz="2400" dirty="0" smtClean="0"/>
              <a:t>2</a:t>
            </a:r>
            <a:r>
              <a:rPr lang="en-CA" sz="2400" baseline="30000" dirty="0" smtClean="0"/>
              <a:t>nd</a:t>
            </a:r>
            <a:r>
              <a:rPr lang="en-CA" sz="2400" dirty="0" smtClean="0"/>
              <a:t> team SUMMARY</a:t>
            </a:r>
          </a:p>
          <a:p>
            <a:endParaRPr lang="en-CA" sz="2400" dirty="0"/>
          </a:p>
          <a:p>
            <a:r>
              <a:rPr lang="en-CA" sz="2400" dirty="0" smtClean="0"/>
              <a:t>RESULT REVEIW</a:t>
            </a:r>
          </a:p>
          <a:p>
            <a:r>
              <a:rPr lang="en-CA" sz="2400" dirty="0" smtClean="0"/>
              <a:t>Identify </a:t>
            </a:r>
            <a:r>
              <a:rPr lang="en-CA" sz="2400" dirty="0"/>
              <a:t>two lessons you learned from the debate and be prepared to share with the class.</a:t>
            </a:r>
          </a:p>
          <a:p>
            <a:endParaRPr lang="en-US" dirty="0"/>
          </a:p>
        </p:txBody>
      </p:sp>
    </p:spTree>
    <p:extLst>
      <p:ext uri="{BB962C8B-B14F-4D97-AF65-F5344CB8AC3E}">
        <p14:creationId xmlns:p14="http://schemas.microsoft.com/office/powerpoint/2010/main" val="3659089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a:t>
            </a:r>
            <a:br>
              <a:rPr lang="en-US" dirty="0" smtClean="0"/>
            </a:br>
            <a:r>
              <a:rPr lang="en-US" dirty="0" smtClean="0"/>
              <a:t>DEBRIEF</a:t>
            </a:r>
            <a:endParaRPr lang="en-US" dirty="0"/>
          </a:p>
        </p:txBody>
      </p:sp>
      <p:sp>
        <p:nvSpPr>
          <p:cNvPr id="3" name="Content Placeholder 2"/>
          <p:cNvSpPr>
            <a:spLocks noGrp="1"/>
          </p:cNvSpPr>
          <p:nvPr>
            <p:ph idx="1"/>
          </p:nvPr>
        </p:nvSpPr>
        <p:spPr/>
        <p:txBody>
          <a:bodyPr/>
          <a:lstStyle/>
          <a:p>
            <a:r>
              <a:rPr lang="en-CA" sz="2400" dirty="0"/>
              <a:t>Get back into your original separate teams of six.</a:t>
            </a:r>
          </a:p>
          <a:p>
            <a:r>
              <a:rPr lang="en-CA" sz="2400" dirty="0"/>
              <a:t>Identify two lessons you learned from the debate and be prepared to share with the class.</a:t>
            </a:r>
          </a:p>
          <a:p>
            <a:endParaRPr lang="en-US" dirty="0"/>
          </a:p>
        </p:txBody>
      </p:sp>
    </p:spTree>
    <p:extLst>
      <p:ext uri="{BB962C8B-B14F-4D97-AF65-F5344CB8AC3E}">
        <p14:creationId xmlns:p14="http://schemas.microsoft.com/office/powerpoint/2010/main" val="3014614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TWO</a:t>
            </a:r>
            <a:br>
              <a:rPr lang="en-US" dirty="0" smtClean="0"/>
            </a:br>
            <a:r>
              <a:rPr lang="en-US" dirty="0" smtClean="0"/>
              <a:t>SUMMARY – </a:t>
            </a:r>
            <a:r>
              <a:rPr lang="en-US" u="sng" dirty="0" smtClean="0"/>
              <a:t>EXIT TICKET</a:t>
            </a:r>
            <a:endParaRPr lang="en-US" u="sng" dirty="0"/>
          </a:p>
        </p:txBody>
      </p:sp>
      <p:sp>
        <p:nvSpPr>
          <p:cNvPr id="3" name="Content Placeholder 2"/>
          <p:cNvSpPr>
            <a:spLocks noGrp="1"/>
          </p:cNvSpPr>
          <p:nvPr>
            <p:ph idx="1"/>
          </p:nvPr>
        </p:nvSpPr>
        <p:spPr/>
        <p:txBody>
          <a:bodyPr>
            <a:normAutofit fontScale="92500"/>
          </a:bodyPr>
          <a:lstStyle/>
          <a:p>
            <a:r>
              <a:rPr lang="en-US" sz="4800" dirty="0" smtClean="0"/>
              <a:t>What did we learn today? (class)</a:t>
            </a:r>
          </a:p>
          <a:p>
            <a:endParaRPr lang="en-US" sz="4800" dirty="0" smtClean="0"/>
          </a:p>
          <a:p>
            <a:r>
              <a:rPr lang="en-US" sz="4800" dirty="0" smtClean="0"/>
              <a:t>As an individual select ONE LESSON YOU LEARNED and write it on a sheet of paper with your name. </a:t>
            </a:r>
            <a:r>
              <a:rPr lang="en-US" sz="4800" u="sng" dirty="0" smtClean="0"/>
              <a:t>Please hand this in on your way out the door</a:t>
            </a:r>
            <a:r>
              <a:rPr lang="en-US" sz="4800" dirty="0" smtClean="0"/>
              <a:t>.</a:t>
            </a:r>
            <a:endParaRPr lang="en-US" sz="4800" dirty="0"/>
          </a:p>
        </p:txBody>
      </p:sp>
    </p:spTree>
    <p:extLst>
      <p:ext uri="{BB962C8B-B14F-4D97-AF65-F5344CB8AC3E}">
        <p14:creationId xmlns:p14="http://schemas.microsoft.com/office/powerpoint/2010/main" val="1078810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TEAM MARKETING PLAN</a:t>
            </a:r>
            <a:endParaRPr lang="en-US" dirty="0"/>
          </a:p>
        </p:txBody>
      </p:sp>
      <p:sp>
        <p:nvSpPr>
          <p:cNvPr id="3" name="Content Placeholder 2"/>
          <p:cNvSpPr>
            <a:spLocks noGrp="1"/>
          </p:cNvSpPr>
          <p:nvPr>
            <p:ph idx="1"/>
          </p:nvPr>
        </p:nvSpPr>
        <p:spPr/>
        <p:txBody>
          <a:bodyPr>
            <a:normAutofit fontScale="77500" lnSpcReduction="20000"/>
          </a:bodyPr>
          <a:lstStyle/>
          <a:p>
            <a:r>
              <a:rPr lang="en-US" sz="2600" dirty="0" smtClean="0"/>
              <a:t>Your major project this term will be to build a marketing plan for a new brand that you want to introduce to Nanaimo.</a:t>
            </a:r>
          </a:p>
          <a:p>
            <a:endParaRPr lang="en-US" sz="2600" dirty="0" smtClean="0"/>
          </a:p>
          <a:p>
            <a:r>
              <a:rPr lang="en-US" sz="2600" dirty="0" smtClean="0"/>
              <a:t>Your team should take 10 minutes to discuss ideas and select a brand (FILL OUT THE BRAND SHEET and place in your team folders)</a:t>
            </a:r>
          </a:p>
          <a:p>
            <a:endParaRPr lang="en-US" sz="2600" dirty="0" smtClean="0"/>
          </a:p>
          <a:p>
            <a:r>
              <a:rPr lang="en-US" sz="2600" dirty="0" smtClean="0"/>
              <a:t>Also discuss how your team will conduct research to prepare for next class.</a:t>
            </a:r>
          </a:p>
          <a:p>
            <a:endParaRPr lang="en-US" dirty="0"/>
          </a:p>
          <a:p>
            <a:endParaRPr lang="en-US" dirty="0" smtClean="0"/>
          </a:p>
          <a:p>
            <a:endParaRPr lang="en-US" dirty="0" smtClean="0"/>
          </a:p>
          <a:p>
            <a:pPr marL="0" indent="0">
              <a:buNone/>
            </a:pPr>
            <a:r>
              <a:rPr lang="en-US" sz="2000" i="1" dirty="0" smtClean="0"/>
              <a:t>For next class we will start working on the “situational analysis” of the plan. See the downloadable exercise on the class website to be posted by Thursday. Review the structure of the plan and come prepared with researched data about the current situation that you can share with your team to start building your plan.</a:t>
            </a:r>
            <a:endParaRPr lang="en-US" sz="2000" i="1" dirty="0"/>
          </a:p>
        </p:txBody>
      </p:sp>
    </p:spTree>
    <p:extLst>
      <p:ext uri="{BB962C8B-B14F-4D97-AF65-F5344CB8AC3E}">
        <p14:creationId xmlns:p14="http://schemas.microsoft.com/office/powerpoint/2010/main" val="2825333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TIME</a:t>
            </a:r>
            <a:endParaRPr lang="en-US" dirty="0"/>
          </a:p>
        </p:txBody>
      </p:sp>
      <p:sp>
        <p:nvSpPr>
          <p:cNvPr id="3" name="Content Placeholder 2"/>
          <p:cNvSpPr>
            <a:spLocks noGrp="1"/>
          </p:cNvSpPr>
          <p:nvPr>
            <p:ph idx="1"/>
          </p:nvPr>
        </p:nvSpPr>
        <p:spPr>
          <a:xfrm>
            <a:off x="775740" y="2314480"/>
            <a:ext cx="10820400" cy="4024125"/>
          </a:xfrm>
        </p:spPr>
        <p:txBody>
          <a:bodyPr>
            <a:normAutofit lnSpcReduction="10000"/>
          </a:bodyPr>
          <a:lstStyle/>
          <a:p>
            <a:pPr marL="0" indent="0">
              <a:buNone/>
            </a:pPr>
            <a:r>
              <a:rPr lang="en-US" sz="4000" dirty="0" smtClean="0"/>
              <a:t>For next class:</a:t>
            </a:r>
          </a:p>
          <a:p>
            <a:r>
              <a:rPr lang="en-US" dirty="0" smtClean="0"/>
              <a:t>Please have read CHP 2 pp. 46-53, 57-68), Chapter 4 (the Micro-Environment pp. 120-123), Chapter 5 (p. 177, 178, 180-185) and REVIEWING THE CONCEPTS pp. 187 and 188)</a:t>
            </a:r>
          </a:p>
          <a:p>
            <a:endParaRPr lang="en-US" dirty="0"/>
          </a:p>
          <a:p>
            <a:r>
              <a:rPr lang="en-US" dirty="0" smtClean="0"/>
              <a:t>Download the MARKETING PLAN – situational analysis and review (to be posted by Thursday)</a:t>
            </a:r>
          </a:p>
          <a:p>
            <a:endParaRPr lang="en-US" dirty="0" smtClean="0"/>
          </a:p>
          <a:p>
            <a:r>
              <a:rPr lang="en-US" dirty="0" smtClean="0"/>
              <a:t>Think about what brand your team is going to introduce to the Nanaimo Market. You will start to build the situational analysis so conduct preliminary research and bring it to your class for your team to share.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536" y="0"/>
            <a:ext cx="2230280" cy="2406047"/>
          </a:xfrm>
          <a:prstGeom prst="rect">
            <a:avLst/>
          </a:prstGeom>
        </p:spPr>
      </p:pic>
    </p:spTree>
    <p:extLst>
      <p:ext uri="{BB962C8B-B14F-4D97-AF65-F5344CB8AC3E}">
        <p14:creationId xmlns:p14="http://schemas.microsoft.com/office/powerpoint/2010/main" val="3686578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t>
            </a:r>
            <a:r>
              <a:rPr lang="en-US" dirty="0" smtClean="0"/>
              <a:t>-RAT</a:t>
            </a:r>
            <a:endParaRPr lang="en-US" dirty="0"/>
          </a:p>
        </p:txBody>
      </p:sp>
      <p:sp>
        <p:nvSpPr>
          <p:cNvPr id="3" name="Content Placeholder 2"/>
          <p:cNvSpPr>
            <a:spLocks noGrp="1"/>
          </p:cNvSpPr>
          <p:nvPr>
            <p:ph idx="1"/>
          </p:nvPr>
        </p:nvSpPr>
        <p:spPr/>
        <p:txBody>
          <a:bodyPr/>
          <a:lstStyle/>
          <a:p>
            <a:r>
              <a:rPr lang="en-US" dirty="0" smtClean="0"/>
              <a:t>You will have 5 minutes to complete the 5 question individual Readiness Assessment Test</a:t>
            </a:r>
            <a:endParaRPr lang="en-US" dirty="0"/>
          </a:p>
        </p:txBody>
      </p:sp>
    </p:spTree>
    <p:extLst>
      <p:ext uri="{BB962C8B-B14F-4D97-AF65-F5344CB8AC3E}">
        <p14:creationId xmlns:p14="http://schemas.microsoft.com/office/powerpoint/2010/main" val="2690026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t>YOU HAVE  </a:t>
            </a:r>
            <a:r>
              <a:rPr lang="en-US" sz="8800" b="1" dirty="0" smtClean="0"/>
              <a:t>5</a:t>
            </a:r>
            <a:r>
              <a:rPr lang="en-US" sz="6000" dirty="0" smtClean="0"/>
              <a:t> MINUTES LEFT</a:t>
            </a:r>
            <a:endParaRPr lang="en-US" sz="6000" dirty="0"/>
          </a:p>
        </p:txBody>
      </p:sp>
      <p:sp>
        <p:nvSpPr>
          <p:cNvPr id="4" name="Title 1"/>
          <p:cNvSpPr>
            <a:spLocks noGrp="1"/>
          </p:cNvSpPr>
          <p:nvPr>
            <p:ph type="title"/>
          </p:nvPr>
        </p:nvSpPr>
        <p:spPr/>
        <p:txBody>
          <a:bodyPr/>
          <a:lstStyle/>
          <a:p>
            <a:r>
              <a:rPr lang="en-CA" dirty="0" smtClean="0"/>
              <a:t>T-RAT</a:t>
            </a:r>
            <a:endParaRPr lang="en-CA" dirty="0"/>
          </a:p>
        </p:txBody>
      </p:sp>
    </p:spTree>
    <p:extLst>
      <p:ext uri="{BB962C8B-B14F-4D97-AF65-F5344CB8AC3E}">
        <p14:creationId xmlns:p14="http://schemas.microsoft.com/office/powerpoint/2010/main" val="1474895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t>YOU HAVE  </a:t>
            </a:r>
            <a:r>
              <a:rPr lang="en-US" sz="8800" b="1" dirty="0" smtClean="0"/>
              <a:t>4</a:t>
            </a:r>
            <a:r>
              <a:rPr lang="en-US" sz="6000" dirty="0" smtClean="0"/>
              <a:t> MINUTES LEFT</a:t>
            </a:r>
            <a:endParaRPr lang="en-US" sz="6000" dirty="0"/>
          </a:p>
        </p:txBody>
      </p:sp>
      <p:sp>
        <p:nvSpPr>
          <p:cNvPr id="4" name="Title 1"/>
          <p:cNvSpPr>
            <a:spLocks noGrp="1"/>
          </p:cNvSpPr>
          <p:nvPr>
            <p:ph type="title"/>
          </p:nvPr>
        </p:nvSpPr>
        <p:spPr/>
        <p:txBody>
          <a:bodyPr/>
          <a:lstStyle/>
          <a:p>
            <a:r>
              <a:rPr lang="en-CA" dirty="0" smtClean="0"/>
              <a:t>T-RAT</a:t>
            </a:r>
            <a:endParaRPr lang="en-CA" dirty="0"/>
          </a:p>
        </p:txBody>
      </p:sp>
    </p:spTree>
    <p:extLst>
      <p:ext uri="{BB962C8B-B14F-4D97-AF65-F5344CB8AC3E}">
        <p14:creationId xmlns:p14="http://schemas.microsoft.com/office/powerpoint/2010/main" val="2174748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t>YOU HAVE  </a:t>
            </a:r>
            <a:r>
              <a:rPr lang="en-US" sz="8800" b="1" dirty="0" smtClean="0"/>
              <a:t>3</a:t>
            </a:r>
            <a:r>
              <a:rPr lang="en-US" sz="6000" dirty="0" smtClean="0"/>
              <a:t> MINUTES LEFT</a:t>
            </a:r>
            <a:endParaRPr lang="en-US" sz="6000" dirty="0"/>
          </a:p>
        </p:txBody>
      </p:sp>
      <p:sp>
        <p:nvSpPr>
          <p:cNvPr id="4" name="Title 1"/>
          <p:cNvSpPr>
            <a:spLocks noGrp="1"/>
          </p:cNvSpPr>
          <p:nvPr>
            <p:ph type="title"/>
          </p:nvPr>
        </p:nvSpPr>
        <p:spPr/>
        <p:txBody>
          <a:bodyPr/>
          <a:lstStyle/>
          <a:p>
            <a:r>
              <a:rPr lang="en-CA" dirty="0" smtClean="0"/>
              <a:t>T-RAT</a:t>
            </a:r>
            <a:endParaRPr lang="en-CA" dirty="0"/>
          </a:p>
        </p:txBody>
      </p:sp>
    </p:spTree>
    <p:extLst>
      <p:ext uri="{BB962C8B-B14F-4D97-AF65-F5344CB8AC3E}">
        <p14:creationId xmlns:p14="http://schemas.microsoft.com/office/powerpoint/2010/main" val="709022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t>YOU HAVE  </a:t>
            </a:r>
            <a:r>
              <a:rPr lang="en-US" sz="8800" b="1" dirty="0" smtClean="0"/>
              <a:t>2</a:t>
            </a:r>
            <a:r>
              <a:rPr lang="en-US" sz="6000" dirty="0" smtClean="0"/>
              <a:t> MINUTES LEFT</a:t>
            </a:r>
            <a:endParaRPr lang="en-US" sz="6000" dirty="0"/>
          </a:p>
        </p:txBody>
      </p:sp>
      <p:sp>
        <p:nvSpPr>
          <p:cNvPr id="4" name="Title 1"/>
          <p:cNvSpPr>
            <a:spLocks noGrp="1"/>
          </p:cNvSpPr>
          <p:nvPr>
            <p:ph type="title"/>
          </p:nvPr>
        </p:nvSpPr>
        <p:spPr/>
        <p:txBody>
          <a:bodyPr/>
          <a:lstStyle/>
          <a:p>
            <a:r>
              <a:rPr lang="en-CA" dirty="0"/>
              <a:t>T</a:t>
            </a:r>
            <a:r>
              <a:rPr lang="en-CA" dirty="0" smtClean="0"/>
              <a:t>-RAT</a:t>
            </a:r>
            <a:endParaRPr lang="en-CA" dirty="0"/>
          </a:p>
        </p:txBody>
      </p:sp>
    </p:spTree>
    <p:extLst>
      <p:ext uri="{BB962C8B-B14F-4D97-AF65-F5344CB8AC3E}">
        <p14:creationId xmlns:p14="http://schemas.microsoft.com/office/powerpoint/2010/main" val="3512096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t>YOU HAVE  </a:t>
            </a:r>
            <a:r>
              <a:rPr lang="en-US" sz="8800" b="1" dirty="0" smtClean="0">
                <a:solidFill>
                  <a:srgbClr val="FFC000"/>
                </a:solidFill>
              </a:rPr>
              <a:t>1</a:t>
            </a:r>
            <a:r>
              <a:rPr lang="en-US" sz="6000" dirty="0" smtClean="0"/>
              <a:t> MINUTE LEFT</a:t>
            </a:r>
            <a:endParaRPr lang="en-US" sz="6000" dirty="0"/>
          </a:p>
        </p:txBody>
      </p:sp>
      <p:sp>
        <p:nvSpPr>
          <p:cNvPr id="4" name="Title 1"/>
          <p:cNvSpPr>
            <a:spLocks noGrp="1"/>
          </p:cNvSpPr>
          <p:nvPr>
            <p:ph type="title"/>
          </p:nvPr>
        </p:nvSpPr>
        <p:spPr/>
        <p:txBody>
          <a:bodyPr/>
          <a:lstStyle/>
          <a:p>
            <a:r>
              <a:rPr lang="en-CA" dirty="0" smtClean="0"/>
              <a:t>T-RAT</a:t>
            </a:r>
            <a:endParaRPr lang="en-CA" dirty="0"/>
          </a:p>
        </p:txBody>
      </p:sp>
    </p:spTree>
    <p:extLst>
      <p:ext uri="{BB962C8B-B14F-4D97-AF65-F5344CB8AC3E}">
        <p14:creationId xmlns:p14="http://schemas.microsoft.com/office/powerpoint/2010/main" val="3994929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938</TotalTime>
  <Words>1290</Words>
  <Application>Microsoft Office PowerPoint</Application>
  <PresentationFormat>Widescreen</PresentationFormat>
  <Paragraphs>193</Paragraphs>
  <Slides>39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Century Gothic</vt:lpstr>
      <vt:lpstr>Colonna MT</vt:lpstr>
      <vt:lpstr>Vapor Trail</vt:lpstr>
      <vt:lpstr>MARKETING 160 – MODULE 2</vt:lpstr>
      <vt:lpstr>MODULE ONE Course oVerview, Brands, ChP. 1  and MARKETING PLAN STRUCTURE</vt:lpstr>
      <vt:lpstr>TEAM ORGANIZATION</vt:lpstr>
      <vt:lpstr>i-RAT</vt:lpstr>
      <vt:lpstr>T-RAT</vt:lpstr>
      <vt:lpstr>T-RAT</vt:lpstr>
      <vt:lpstr>T-RAT</vt:lpstr>
      <vt:lpstr>T-RAT</vt:lpstr>
      <vt:lpstr>T-RAT</vt:lpstr>
      <vt:lpstr>T-RAT</vt:lpstr>
      <vt:lpstr>T-RAT</vt:lpstr>
      <vt:lpstr>t-RAT Team readiness Assurance Test</vt:lpstr>
      <vt:lpstr>Decremental Scoring of Team RAT</vt:lpstr>
      <vt:lpstr>T-RAT</vt:lpstr>
      <vt:lpstr>T-RAT</vt:lpstr>
      <vt:lpstr>T-RAT</vt:lpstr>
      <vt:lpstr>T-RAT</vt:lpstr>
      <vt:lpstr>T-RAT</vt:lpstr>
      <vt:lpstr>T-RAT</vt:lpstr>
      <vt:lpstr>T-RAT</vt:lpstr>
      <vt:lpstr>REMEMBER HOW?  t-RAT Take test again—as a team </vt:lpstr>
      <vt:lpstr>Scoring your Team Rat</vt:lpstr>
      <vt:lpstr>During the t-RAT…</vt:lpstr>
      <vt:lpstr>Keeping Track</vt:lpstr>
      <vt:lpstr>Keeping Track</vt:lpstr>
      <vt:lpstr>10 minutes</vt:lpstr>
      <vt:lpstr>MODULE TWO Team ACTIVITY 1 of 3</vt:lpstr>
      <vt:lpstr>MODULE TWO Team ACTIVITY 2A of 3</vt:lpstr>
      <vt:lpstr>MODULE TWO Team ACTIVITY 2B of 3</vt:lpstr>
      <vt:lpstr>MODULE TWO Team ACTIVITY 3 of 3</vt:lpstr>
      <vt:lpstr>MODULE TWO TEAM EXERCISES 3 0f 3 DEBRIEF</vt:lpstr>
      <vt:lpstr>BREAK TIME</vt:lpstr>
      <vt:lpstr>DEBATE The TOSS!</vt:lpstr>
      <vt:lpstr>DEBATE TIME</vt:lpstr>
      <vt:lpstr>DEBATE </vt:lpstr>
      <vt:lpstr>DEBATE DEBRIEF</vt:lpstr>
      <vt:lpstr>MODULE TWO SUMMARY – EXIT TICKET</vt:lpstr>
      <vt:lpstr>YOUR TEAM MARKETING PLAN</vt:lpstr>
      <vt:lpstr>THANK YOU FOR YOUR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160</dc:title>
  <dc:creator>computer1</dc:creator>
  <cp:lastModifiedBy>Duane Weaver</cp:lastModifiedBy>
  <cp:revision>48</cp:revision>
  <cp:lastPrinted>2017-01-18T00:51:47Z</cp:lastPrinted>
  <dcterms:created xsi:type="dcterms:W3CDTF">2017-01-09T23:08:37Z</dcterms:created>
  <dcterms:modified xsi:type="dcterms:W3CDTF">2017-01-19T20:51:58Z</dcterms:modified>
</cp:coreProperties>
</file>