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82" r:id="rId5"/>
    <p:sldId id="260" r:id="rId6"/>
    <p:sldId id="261" r:id="rId7"/>
    <p:sldId id="264" r:id="rId8"/>
    <p:sldId id="262" r:id="rId9"/>
    <p:sldId id="263" r:id="rId10"/>
    <p:sldId id="265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75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1" r:id="rId29"/>
    <p:sldId id="292" r:id="rId30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E5BB51E-C0B4-4752-8603-E4E4D7C02F41}" type="datetimeFigureOut">
              <a:rPr lang="en-CA" smtClean="0"/>
              <a:t>10/01/2017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116DBC-B4AA-43AF-96FE-FDF85BC708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0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299">
              <a:defRPr/>
            </a:pPr>
            <a:r>
              <a:rPr lang="en-US" b="1" dirty="0"/>
              <a:t>Appeals form in your folder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part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299">
              <a:defRPr/>
            </a:pPr>
            <a:r>
              <a:rPr lang="en-US" b="1" dirty="0"/>
              <a:t>Appeals form in your folder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part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E1BD-2904-4E2F-B21E-6C2021C8EB7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b.viu.ca/weave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MARKETING 160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With Duane Weaver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53946" y="4344088"/>
            <a:ext cx="645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FF00"/>
                </a:solidFill>
              </a:rPr>
              <a:t>Please take 10 minutes to read the course outline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11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896" y="226122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7:30</a:t>
            </a:r>
            <a:endParaRPr lang="en-CA" sz="13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24216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896" y="226123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23265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896" y="226123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23265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3896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2755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3896" y="224694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5320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09608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95320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</p:spTree>
    <p:extLst>
      <p:ext uri="{BB962C8B-B14F-4D97-AF65-F5344CB8AC3E}">
        <p14:creationId xmlns:p14="http://schemas.microsoft.com/office/powerpoint/2010/main" val="12035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9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1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11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</p:spTree>
    <p:extLst>
      <p:ext uri="{BB962C8B-B14F-4D97-AF65-F5344CB8AC3E}">
        <p14:creationId xmlns:p14="http://schemas.microsoft.com/office/powerpoint/2010/main" val="7054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Scoring your 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first try = 10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second try = 5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third try = 2 points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Right answer on fourth or fifth try = 0 points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During the t-RAT…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09801"/>
            <a:ext cx="7391400" cy="389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 </a:t>
            </a:r>
            <a:r>
              <a:rPr lang="en-US" sz="4000" dirty="0"/>
              <a:t>had time to mark your </a:t>
            </a:r>
            <a:r>
              <a:rPr lang="en-US" sz="4000" dirty="0" err="1"/>
              <a:t>iRATs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88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040" y="457200"/>
            <a:ext cx="850392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Keeping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73152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dirty="0"/>
              <a:t>Please enter your </a:t>
            </a:r>
            <a:r>
              <a:rPr lang="en-US" sz="4000" dirty="0" err="1"/>
              <a:t>iRAT</a:t>
            </a:r>
            <a:r>
              <a:rPr lang="en-US" sz="4000" dirty="0"/>
              <a:t> and </a:t>
            </a:r>
            <a:r>
              <a:rPr lang="en-US" sz="4000" dirty="0" err="1"/>
              <a:t>tRAT</a:t>
            </a:r>
            <a:r>
              <a:rPr lang="en-US" sz="4000" dirty="0"/>
              <a:t> scores on the sheet provided in your team folder</a:t>
            </a:r>
          </a:p>
        </p:txBody>
      </p:sp>
    </p:spTree>
    <p:extLst>
      <p:ext uri="{BB962C8B-B14F-4D97-AF65-F5344CB8AC3E}">
        <p14:creationId xmlns:p14="http://schemas.microsoft.com/office/powerpoint/2010/main" val="1231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73914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000" dirty="0"/>
              <a:t>Did anyone’s </a:t>
            </a:r>
            <a:r>
              <a:rPr lang="en-US" sz="4000" b="1" dirty="0"/>
              <a:t>individual score </a:t>
            </a:r>
          </a:p>
          <a:p>
            <a:pPr>
              <a:lnSpc>
                <a:spcPct val="100000"/>
              </a:lnSpc>
              <a:buNone/>
            </a:pPr>
            <a:r>
              <a:rPr lang="en-US" sz="4000" dirty="0"/>
              <a:t>beat your </a:t>
            </a:r>
            <a:r>
              <a:rPr lang="en-US" sz="4000" b="1" dirty="0"/>
              <a:t>team’s score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45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304800"/>
            <a:ext cx="4495800" cy="821872"/>
          </a:xfr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/>
                <a:cs typeface="Arial"/>
              </a:rPr>
              <a:t>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20" y="990600"/>
            <a:ext cx="83058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/>
              <a:t>Appeals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You can appeal </a:t>
            </a:r>
            <a:r>
              <a:rPr lang="en-US" sz="2400" b="1" dirty="0">
                <a:solidFill>
                  <a:srgbClr val="3366FF"/>
                </a:solidFill>
              </a:rPr>
              <a:t>AS A TEAM </a:t>
            </a:r>
            <a:r>
              <a:rPr lang="en-US" sz="2400" dirty="0"/>
              <a:t>any questions that you believe were misleading, unfair, or inaccurate.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3366FF"/>
                </a:solidFill>
              </a:rPr>
              <a:t>OPEN BOOK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Appeal must be </a:t>
            </a:r>
            <a:r>
              <a:rPr lang="en-US" sz="2400" b="1" dirty="0">
                <a:solidFill>
                  <a:srgbClr val="3366FF"/>
                </a:solidFill>
              </a:rPr>
              <a:t>IN WRITING </a:t>
            </a:r>
            <a:r>
              <a:rPr lang="en-US" sz="2400" dirty="0"/>
              <a:t>(see appeals forms in your folder)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Include reasons and </a:t>
            </a:r>
            <a:r>
              <a:rPr lang="en-US" sz="2400" b="1" dirty="0">
                <a:solidFill>
                  <a:srgbClr val="3366FF"/>
                </a:solidFill>
              </a:rPr>
              <a:t>CITE EVIDENCE </a:t>
            </a:r>
            <a:r>
              <a:rPr lang="en-US" sz="2400" dirty="0"/>
              <a:t>from the text to support your argument…</a:t>
            </a:r>
            <a:r>
              <a:rPr lang="en-US" sz="2400" b="1" dirty="0">
                <a:solidFill>
                  <a:srgbClr val="3366FF"/>
                </a:solidFill>
              </a:rPr>
              <a:t>OR</a:t>
            </a:r>
            <a:r>
              <a:rPr lang="en-US" sz="24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If your appeal is based on misleading language in the question, you must include </a:t>
            </a:r>
            <a:r>
              <a:rPr lang="en-US" sz="2400" b="1" dirty="0">
                <a:solidFill>
                  <a:srgbClr val="3366FF"/>
                </a:solidFill>
              </a:rPr>
              <a:t>ALTERNATE QUESTION WORDING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9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50392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We now have a few minutes for “Clarification”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2133600" y="914400"/>
            <a:ext cx="8001000" cy="228600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400" b="1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4111" y="1447800"/>
            <a:ext cx="7728833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Reflecting on the </a:t>
            </a:r>
            <a:r>
              <a:rPr lang="en-US" sz="2400" dirty="0" smtClean="0"/>
              <a:t>course outline…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>
                <a:solidFill>
                  <a:schemeClr val="accent2"/>
                </a:solidFill>
              </a:rPr>
              <a:t>What is still murky about the rationale, purpose and structure of </a:t>
            </a:r>
            <a:r>
              <a:rPr lang="en-US" sz="2400" b="1" dirty="0" smtClean="0">
                <a:solidFill>
                  <a:schemeClr val="accent2"/>
                </a:solidFill>
              </a:rPr>
              <a:t>the course?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110" y="3429001"/>
            <a:ext cx="623789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 smtClean="0"/>
              <a:t>Student Preparedness (pre-reading)</a:t>
            </a:r>
            <a:endParaRPr lang="en-US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/>
              <a:t>Readiness Assurance </a:t>
            </a:r>
            <a:r>
              <a:rPr lang="en-US" b="1" dirty="0" smtClean="0"/>
              <a:t>Tests (individual and team)</a:t>
            </a:r>
            <a:endParaRPr lang="en-US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/>
              <a:t>Team application </a:t>
            </a:r>
            <a:r>
              <a:rPr lang="en-US" b="1" dirty="0" smtClean="0"/>
              <a:t>tasks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 smtClean="0"/>
              <a:t>Team Marketing Plan</a:t>
            </a:r>
            <a:endParaRPr lang="en-US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 smtClean="0"/>
              <a:t>Individual assessments</a:t>
            </a:r>
            <a:endParaRPr lang="en-US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b="1" dirty="0"/>
              <a:t>Student Agency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092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TODAY we will </a:t>
            </a:r>
            <a:r>
              <a:rPr lang="en-CA" sz="2800" b="1" dirty="0" smtClean="0">
                <a:solidFill>
                  <a:schemeClr val="accent2"/>
                </a:solidFill>
              </a:rPr>
              <a:t>BREAK for 20 minutes</a:t>
            </a:r>
            <a:r>
              <a:rPr lang="en-CA" sz="2800" dirty="0" smtClean="0"/>
              <a:t> before the next </a:t>
            </a:r>
            <a:r>
              <a:rPr lang="en-CA" sz="2800" dirty="0" err="1" smtClean="0"/>
              <a:t>iRAT</a:t>
            </a:r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Please use some of this extra long break </a:t>
            </a:r>
            <a:r>
              <a:rPr lang="en-CA" sz="2800" dirty="0"/>
              <a:t>time to </a:t>
            </a:r>
            <a:r>
              <a:rPr lang="en-CA" sz="2800" b="1" dirty="0" smtClean="0">
                <a:solidFill>
                  <a:schemeClr val="accent2"/>
                </a:solidFill>
              </a:rPr>
              <a:t>review </a:t>
            </a:r>
            <a:r>
              <a:rPr lang="en-CA" sz="2800" b="1" dirty="0" err="1" smtClean="0">
                <a:solidFill>
                  <a:schemeClr val="accent2"/>
                </a:solidFill>
              </a:rPr>
              <a:t>Chp</a:t>
            </a:r>
            <a:r>
              <a:rPr lang="en-CA" sz="2800" b="1" dirty="0" smtClean="0">
                <a:solidFill>
                  <a:schemeClr val="accent2"/>
                </a:solidFill>
              </a:rPr>
              <a:t>. 1 before we return</a:t>
            </a:r>
            <a:r>
              <a:rPr lang="en-CA" sz="2800" dirty="0" smtClean="0"/>
              <a:t> (I have copies for anyone who has not yet picked up their text book).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346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MODULE ONE </a:t>
            </a:r>
            <a:br>
              <a:rPr lang="en-CA" dirty="0" smtClean="0"/>
            </a:br>
            <a:r>
              <a:rPr lang="en-CA" dirty="0" smtClean="0"/>
              <a:t>Chapter one and Brands</a:t>
            </a:r>
            <a:br>
              <a:rPr lang="en-CA" dirty="0" smtClean="0"/>
            </a:br>
            <a:r>
              <a:rPr lang="en-CA" dirty="0" smtClean="0"/>
              <a:t> I-RAT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Having Read and then Reviewed Chapter 1 during the break, please take let’s do a another individual Readiness Assessment Test (</a:t>
            </a:r>
            <a:r>
              <a:rPr lang="en-CA" sz="2800" dirty="0" err="1"/>
              <a:t>iRAT</a:t>
            </a:r>
            <a:r>
              <a:rPr lang="en-CA" sz="2800" dirty="0"/>
              <a:t>)</a:t>
            </a:r>
          </a:p>
          <a:p>
            <a:endParaRPr lang="en-CA" sz="2800" dirty="0"/>
          </a:p>
          <a:p>
            <a:r>
              <a:rPr lang="en-CA" sz="2800" dirty="0"/>
              <a:t>Academic Integrity is expected: please no talking or looking at others work during the test or you will earn “0” for that </a:t>
            </a:r>
            <a:r>
              <a:rPr lang="en-CA" sz="2800" dirty="0" err="1"/>
              <a:t>iRAT</a:t>
            </a:r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You will have 7 minutes to complete the </a:t>
            </a:r>
            <a:r>
              <a:rPr lang="en-CA" sz="2800" dirty="0" err="1"/>
              <a:t>iRAT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6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MODULE ONE</a:t>
            </a:r>
            <a:br>
              <a:rPr lang="en-CA" dirty="0" smtClean="0"/>
            </a:br>
            <a:r>
              <a:rPr lang="en-CA" sz="3100" i="1" dirty="0" smtClean="0"/>
              <a:t>Course </a:t>
            </a:r>
            <a:r>
              <a:rPr lang="en-CA" sz="3100" i="1" dirty="0" err="1" smtClean="0"/>
              <a:t>oVerview</a:t>
            </a:r>
            <a:r>
              <a:rPr lang="en-CA" sz="3100" i="1" dirty="0" smtClean="0"/>
              <a:t>, Brands, </a:t>
            </a:r>
            <a:r>
              <a:rPr lang="en-CA" sz="3100" i="1" dirty="0" err="1" smtClean="0"/>
              <a:t>ChP</a:t>
            </a:r>
            <a:r>
              <a:rPr lang="en-CA" sz="3100" i="1" dirty="0" smtClean="0"/>
              <a:t>. 1</a:t>
            </a:r>
            <a:br>
              <a:rPr lang="en-CA" sz="3100" i="1" dirty="0" smtClean="0"/>
            </a:br>
            <a:r>
              <a:rPr lang="en-CA" sz="3100" i="1" dirty="0" smtClean="0"/>
              <a:t> and MARKETING PLAN STRUCTURE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Course Outline Read and Review</a:t>
            </a:r>
          </a:p>
          <a:p>
            <a:r>
              <a:rPr lang="en-CA" dirty="0" smtClean="0"/>
              <a:t>Practice </a:t>
            </a:r>
            <a:r>
              <a:rPr lang="en-CA" dirty="0" err="1" smtClean="0"/>
              <a:t>iRAT</a:t>
            </a:r>
            <a:endParaRPr lang="en-CA" dirty="0" smtClean="0"/>
          </a:p>
          <a:p>
            <a:r>
              <a:rPr lang="en-CA" dirty="0" smtClean="0"/>
              <a:t>Form Teams</a:t>
            </a:r>
          </a:p>
          <a:p>
            <a:r>
              <a:rPr lang="en-CA" dirty="0" smtClean="0"/>
              <a:t>Introductions with Brand and Team Name</a:t>
            </a:r>
          </a:p>
          <a:p>
            <a:r>
              <a:rPr lang="en-CA" dirty="0" smtClean="0"/>
              <a:t>Practice </a:t>
            </a:r>
            <a:r>
              <a:rPr lang="en-CA" dirty="0" err="1" smtClean="0"/>
              <a:t>tRAT</a:t>
            </a:r>
            <a:endParaRPr lang="en-CA" dirty="0" smtClean="0"/>
          </a:p>
          <a:p>
            <a:r>
              <a:rPr lang="en-CA" dirty="0" smtClean="0"/>
              <a:t>Write Appeals</a:t>
            </a:r>
          </a:p>
          <a:p>
            <a:r>
              <a:rPr lang="en-CA" dirty="0" smtClean="0"/>
              <a:t>Debrief and questions</a:t>
            </a:r>
          </a:p>
          <a:p>
            <a:r>
              <a:rPr lang="en-CA" dirty="0" smtClean="0"/>
              <a:t>BREAK </a:t>
            </a:r>
            <a:r>
              <a:rPr lang="en-CA" sz="1700" dirty="0" smtClean="0"/>
              <a:t>(</a:t>
            </a:r>
            <a:r>
              <a:rPr lang="en-CA" sz="1700" i="1" dirty="0" smtClean="0"/>
              <a:t>you should review </a:t>
            </a:r>
            <a:r>
              <a:rPr lang="en-CA" sz="1700" i="1" dirty="0" err="1" smtClean="0"/>
              <a:t>Chp</a:t>
            </a:r>
            <a:r>
              <a:rPr lang="en-CA" sz="1700" i="1" dirty="0" smtClean="0"/>
              <a:t>. 1 if have not done so yet</a:t>
            </a:r>
            <a:r>
              <a:rPr lang="en-CA" sz="1700" dirty="0" smtClean="0"/>
              <a:t>)</a:t>
            </a:r>
          </a:p>
          <a:p>
            <a:r>
              <a:rPr lang="en-CA" dirty="0" err="1" smtClean="0"/>
              <a:t>Chp</a:t>
            </a:r>
            <a:r>
              <a:rPr lang="en-CA" dirty="0" smtClean="0"/>
              <a:t>. 1 </a:t>
            </a:r>
            <a:r>
              <a:rPr lang="en-CA" dirty="0" err="1" smtClean="0"/>
              <a:t>iRAT</a:t>
            </a:r>
            <a:r>
              <a:rPr lang="en-CA" dirty="0" smtClean="0"/>
              <a:t>, </a:t>
            </a:r>
            <a:r>
              <a:rPr lang="en-CA" dirty="0" err="1" smtClean="0"/>
              <a:t>tRAT</a:t>
            </a:r>
            <a:r>
              <a:rPr lang="en-CA" dirty="0" smtClean="0"/>
              <a:t>, Appeals, Debrief, In Class Team Activities</a:t>
            </a:r>
          </a:p>
          <a:p>
            <a:r>
              <a:rPr lang="en-CA" dirty="0" smtClean="0"/>
              <a:t>SUMMARY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0" y="2783015"/>
            <a:ext cx="566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Please take 10 minutes to read the course outline</a:t>
            </a:r>
          </a:p>
        </p:txBody>
      </p:sp>
    </p:spTree>
    <p:extLst>
      <p:ext uri="{BB962C8B-B14F-4D97-AF65-F5344CB8AC3E}">
        <p14:creationId xmlns:p14="http://schemas.microsoft.com/office/powerpoint/2010/main" val="899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</p:spTree>
    <p:extLst>
      <p:ext uri="{BB962C8B-B14F-4D97-AF65-F5344CB8AC3E}">
        <p14:creationId xmlns:p14="http://schemas.microsoft.com/office/powerpoint/2010/main" val="42571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Chapter one and brands</a:t>
            </a:r>
            <a:br>
              <a:rPr lang="en-CA" dirty="0" smtClean="0"/>
            </a:br>
            <a:r>
              <a:rPr lang="en-CA" dirty="0" smtClean="0"/>
              <a:t> t-RAT</a:t>
            </a:r>
            <a:endParaRPr lang="en-CA" dirty="0"/>
          </a:p>
        </p:txBody>
      </p:sp>
      <p:pic>
        <p:nvPicPr>
          <p:cNvPr id="4" name="Content Placeholder 3" descr="tRAT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25" y="2193925"/>
            <a:ext cx="4391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244" y="764373"/>
            <a:ext cx="5959927" cy="12930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Chapter one and brands</a:t>
            </a:r>
            <a:br>
              <a:rPr lang="en-CA" dirty="0" smtClean="0"/>
            </a:br>
            <a:r>
              <a:rPr lang="en-CA" dirty="0" smtClean="0"/>
              <a:t> t-RAT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7413171" y="1410887"/>
            <a:ext cx="4746171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Still </a:t>
            </a:r>
            <a:r>
              <a:rPr lang="en-US" sz="3200" b="1" dirty="0">
                <a:solidFill>
                  <a:srgbClr val="FF0000"/>
                </a:solidFill>
              </a:rPr>
              <a:t>CLOSED BOOK!!!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6-11-30 at 11.1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56" y="1995663"/>
            <a:ext cx="3581400" cy="4800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5910943" cy="42552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Designate team scratcher – use coin or key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Scratch ONLY when team reaches consensus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Revealing star indicates right answer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Keep discussing and scratching until you find the star!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Record scores and total (see next slide)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Right Arrow 7"/>
          <p:cNvSpPr/>
          <p:nvPr/>
        </p:nvSpPr>
        <p:spPr>
          <a:xfrm flipV="1">
            <a:off x="6074230" y="6042996"/>
            <a:ext cx="4702629" cy="47159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76859" y="3265714"/>
            <a:ext cx="228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5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776859" y="4066674"/>
            <a:ext cx="228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0704669" y="3031958"/>
            <a:ext cx="5328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10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4565" y="4002504"/>
            <a:ext cx="5328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10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8837" y="3663871"/>
            <a:ext cx="420531" cy="367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Decremental</a:t>
            </a:r>
            <a:r>
              <a:rPr lang="en-CA" dirty="0" smtClean="0"/>
              <a:t> Scoring of</a:t>
            </a:r>
            <a:br>
              <a:rPr lang="en-CA" dirty="0" smtClean="0"/>
            </a:br>
            <a:r>
              <a:rPr lang="en-CA" dirty="0" smtClean="0"/>
              <a:t>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284117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Remember time is limited!</a:t>
            </a:r>
          </a:p>
          <a:p>
            <a:endParaRPr lang="en-CA" sz="2400" dirty="0" smtClean="0"/>
          </a:p>
          <a:p>
            <a:r>
              <a:rPr lang="en-CA" sz="2400" dirty="0" smtClean="0"/>
              <a:t>Right answer on: </a:t>
            </a:r>
          </a:p>
          <a:p>
            <a:pPr lvl="1"/>
            <a:r>
              <a:rPr lang="en-CA" sz="2400" dirty="0" smtClean="0"/>
              <a:t>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 try 		= 10 points</a:t>
            </a:r>
          </a:p>
          <a:p>
            <a:pPr lvl="1"/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try 		= 5 points</a:t>
            </a:r>
          </a:p>
          <a:p>
            <a:pPr lvl="1"/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try 		= 2 points</a:t>
            </a:r>
          </a:p>
          <a:p>
            <a:pPr lvl="1"/>
            <a:r>
              <a:rPr lang="en-CA" sz="2400" dirty="0" smtClean="0"/>
              <a:t>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or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try	= 0 points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1616003" y="5208815"/>
            <a:ext cx="8845168" cy="84908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on’t </a:t>
            </a:r>
            <a:r>
              <a:rPr lang="en-US" sz="2400" b="1" dirty="0">
                <a:solidFill>
                  <a:schemeClr val="bg1"/>
                </a:solidFill>
              </a:rPr>
              <a:t>find the correct answer on the first </a:t>
            </a:r>
            <a:r>
              <a:rPr lang="en-US" sz="2400" b="1" dirty="0" smtClean="0">
                <a:solidFill>
                  <a:schemeClr val="bg1"/>
                </a:solidFill>
              </a:rPr>
              <a:t>try?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eep discussing and scratching to </a:t>
            </a:r>
            <a:r>
              <a:rPr lang="en-US" sz="2400" b="1" dirty="0">
                <a:solidFill>
                  <a:schemeClr val="bg1"/>
                </a:solidFill>
              </a:rPr>
              <a:t>earn partial </a:t>
            </a:r>
            <a:r>
              <a:rPr lang="en-US" sz="2400" b="1" dirty="0" smtClean="0">
                <a:solidFill>
                  <a:schemeClr val="bg1"/>
                </a:solidFill>
              </a:rPr>
              <a:t>credit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57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T-RAT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11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3800" b="1" dirty="0" smtClean="0"/>
              <a:t>8:00</a:t>
            </a:r>
            <a:endParaRPr lang="en-CA" sz="13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896" y="226122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7:30</a:t>
            </a:r>
            <a:endParaRPr lang="en-CA" sz="13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24216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896" y="226123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23265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896" y="226123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23265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3896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2755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3896" y="224694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5320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09608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95320" y="226123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24694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</p:spTree>
    <p:extLst>
      <p:ext uri="{BB962C8B-B14F-4D97-AF65-F5344CB8AC3E}">
        <p14:creationId xmlns:p14="http://schemas.microsoft.com/office/powerpoint/2010/main" val="15867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9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1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304800"/>
            <a:ext cx="4495800" cy="821872"/>
          </a:xfr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/>
                <a:cs typeface="Arial"/>
              </a:rPr>
              <a:t>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20" y="990600"/>
            <a:ext cx="83058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/>
              <a:t>Appeals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You can appeal </a:t>
            </a:r>
            <a:r>
              <a:rPr lang="en-US" sz="2400" b="1" dirty="0">
                <a:solidFill>
                  <a:srgbClr val="3366FF"/>
                </a:solidFill>
              </a:rPr>
              <a:t>AS A TEAM </a:t>
            </a:r>
            <a:r>
              <a:rPr lang="en-US" sz="2400" dirty="0"/>
              <a:t>any questions that you believe were misleading, unfair, or inaccurate.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3366FF"/>
                </a:solidFill>
              </a:rPr>
              <a:t>OPEN BOOK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Appeal must be </a:t>
            </a:r>
            <a:r>
              <a:rPr lang="en-US" sz="2400" b="1" dirty="0">
                <a:solidFill>
                  <a:srgbClr val="3366FF"/>
                </a:solidFill>
              </a:rPr>
              <a:t>IN WRITING </a:t>
            </a:r>
            <a:r>
              <a:rPr lang="en-US" sz="2400" dirty="0"/>
              <a:t>(see appeals forms in your folder)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Include reasons and </a:t>
            </a:r>
            <a:r>
              <a:rPr lang="en-US" sz="2400" b="1" dirty="0">
                <a:solidFill>
                  <a:srgbClr val="3366FF"/>
                </a:solidFill>
              </a:rPr>
              <a:t>CITE EVIDENCE </a:t>
            </a:r>
            <a:r>
              <a:rPr lang="en-US" sz="2400" dirty="0"/>
              <a:t>from the text to support your argument…</a:t>
            </a:r>
            <a:r>
              <a:rPr lang="en-US" sz="2400" b="1" dirty="0">
                <a:solidFill>
                  <a:srgbClr val="3366FF"/>
                </a:solidFill>
              </a:rPr>
              <a:t>OR</a:t>
            </a:r>
            <a:r>
              <a:rPr lang="en-US" sz="24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If your appeal is based on misleading language in the question, you must include </a:t>
            </a:r>
            <a:r>
              <a:rPr lang="en-US" sz="2400" b="1" dirty="0">
                <a:solidFill>
                  <a:srgbClr val="3366FF"/>
                </a:solidFill>
              </a:rPr>
              <a:t>ALTERNATE QUESTION WORDING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2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50392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We now have a few minutes for “Clarification”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2133600" y="914400"/>
            <a:ext cx="8001000" cy="228600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400" b="1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4111" y="1447800"/>
            <a:ext cx="7728833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Reflecting on </a:t>
            </a:r>
            <a:r>
              <a:rPr lang="en-US" sz="2400" dirty="0" smtClean="0"/>
              <a:t>Chapter One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>
                <a:solidFill>
                  <a:schemeClr val="accent2"/>
                </a:solidFill>
              </a:rPr>
              <a:t>What is still murky </a:t>
            </a:r>
            <a:r>
              <a:rPr lang="en-US" sz="2400" b="1" dirty="0" smtClean="0">
                <a:solidFill>
                  <a:schemeClr val="accent2"/>
                </a:solidFill>
              </a:rPr>
              <a:t>about what marketing is all about?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ONE AND BRANDS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TEAM ACTIVITY:</a:t>
            </a:r>
          </a:p>
          <a:p>
            <a:r>
              <a:rPr lang="en-US" dirty="0" smtClean="0"/>
              <a:t>Culture and individual personality shape human needs into wants. What transforms wants into demands?</a:t>
            </a:r>
          </a:p>
          <a:p>
            <a:endParaRPr lang="en-US" dirty="0"/>
          </a:p>
          <a:p>
            <a:r>
              <a:rPr lang="en-US" dirty="0" smtClean="0"/>
              <a:t>From the choices listed (A&lt;B&lt;C&lt;D) select which one your team feels is the BEST answer. Be prepared to </a:t>
            </a:r>
            <a:r>
              <a:rPr lang="en-US" b="1" dirty="0" smtClean="0">
                <a:solidFill>
                  <a:schemeClr val="accent2"/>
                </a:solidFill>
              </a:rPr>
              <a:t>REVEAL</a:t>
            </a:r>
            <a:r>
              <a:rPr lang="en-US" dirty="0" smtClean="0"/>
              <a:t> you answer at the same 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THE QUESTION IS IN YOUR TEAM FOLDERS. You have </a:t>
            </a:r>
            <a:r>
              <a:rPr lang="en-US" b="1" i="1" dirty="0" smtClean="0">
                <a:solidFill>
                  <a:schemeClr val="accent2"/>
                </a:solidFill>
              </a:rPr>
              <a:t>5 minutes </a:t>
            </a:r>
            <a:r>
              <a:rPr lang="en-US" i="1" dirty="0" smtClean="0"/>
              <a:t>to decide.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ONE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did we learn today?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8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740" y="231448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For next class:</a:t>
            </a:r>
          </a:p>
          <a:p>
            <a:r>
              <a:rPr lang="en-US" dirty="0" smtClean="0"/>
              <a:t> please have read CHP 3, the PINK RIBBON campaign, and related link to be posted on </a:t>
            </a:r>
            <a:r>
              <a:rPr lang="en-US" dirty="0" smtClean="0">
                <a:hlinkClick r:id="rId2"/>
              </a:rPr>
              <a:t>http://web.viu.ca/weaverd</a:t>
            </a:r>
            <a:r>
              <a:rPr lang="en-US" dirty="0" smtClean="0"/>
              <a:t> under MARK 160 by January 11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(PM) and Chapter 5 (pp. 157-177)</a:t>
            </a:r>
          </a:p>
          <a:p>
            <a:endParaRPr lang="en-US" dirty="0"/>
          </a:p>
          <a:p>
            <a:r>
              <a:rPr lang="en-US" dirty="0" smtClean="0"/>
              <a:t>Think about and be prepared to argue FOR the PINK RIBBON campaign or AGAINST in a debate.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36" y="0"/>
            <a:ext cx="2230280" cy="24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OUTLINE AND practice</a:t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dirty="0" err="1" smtClean="0"/>
              <a:t>i-</a:t>
            </a:r>
            <a:r>
              <a:rPr lang="en-CA" dirty="0" err="1" smtClean="0">
                <a:latin typeface="+mn-lt"/>
              </a:rPr>
              <a:t>rAT</a:t>
            </a:r>
            <a:endParaRPr lang="en-CA" dirty="0"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04691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Having Taken 10 minutes to read the course outline let’s do a practice individual Readiness Assessment Test (</a:t>
            </a:r>
            <a:r>
              <a:rPr lang="en-CA" sz="2400" dirty="0" err="1" smtClean="0"/>
              <a:t>iRAT</a:t>
            </a:r>
            <a:r>
              <a:rPr lang="en-CA" sz="2400" dirty="0" smtClean="0"/>
              <a:t>)</a:t>
            </a:r>
          </a:p>
          <a:p>
            <a:endParaRPr lang="en-CA" sz="2400" dirty="0" smtClean="0"/>
          </a:p>
          <a:p>
            <a:r>
              <a:rPr lang="en-CA" sz="2400" dirty="0" smtClean="0"/>
              <a:t>Academic Integrity is expected: please no talking or looking at others work during the test or you will earn “0” for that </a:t>
            </a:r>
            <a:r>
              <a:rPr lang="en-CA" sz="2400" dirty="0" err="1" smtClean="0"/>
              <a:t>iRAT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You will have 7 minutes to complete the </a:t>
            </a:r>
            <a:r>
              <a:rPr lang="en-CA" sz="2400" dirty="0" err="1" smtClean="0"/>
              <a:t>iRAT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303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</a:t>
            </a:r>
            <a:r>
              <a:rPr lang="en-CA" dirty="0" smtClean="0"/>
              <a:t>-RAT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264" y="27668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7:00</a:t>
            </a:r>
            <a:endParaRPr lang="en-CA" sz="1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906" y="27409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6:30</a:t>
            </a:r>
            <a:endParaRPr lang="en-CA" sz="13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032" y="2592417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6:00</a:t>
            </a:r>
            <a:endParaRPr lang="en-CA" sz="13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906" y="263598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5:30</a:t>
            </a:r>
            <a:endParaRPr lang="en-CA" sz="13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5320" y="266736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5:00</a:t>
            </a:r>
            <a:endParaRPr lang="en-CA" sz="1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926" y="2576020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4:30</a:t>
            </a:r>
            <a:endParaRPr lang="en-CA" sz="13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320" y="2591716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4:00</a:t>
            </a:r>
            <a:endParaRPr lang="en-CA" sz="138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896" y="2680252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3:30</a:t>
            </a:r>
            <a:endParaRPr lang="en-CA" sz="13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8906" y="266666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2:30</a:t>
            </a:r>
            <a:endParaRPr lang="en-CA" sz="13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5320" y="2650973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2:00</a:t>
            </a:r>
            <a:endParaRPr lang="en-CA" sz="13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609" y="2650971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1:30</a:t>
            </a:r>
            <a:endParaRPr lang="en-CA" sz="138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340" y="2681655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1:00</a:t>
            </a:r>
            <a:endParaRPr lang="en-CA" sz="13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9628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0:30</a:t>
            </a:r>
            <a:endParaRPr lang="en-CA" sz="13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0330" y="2755904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3:00</a:t>
            </a:r>
            <a:endParaRPr lang="en-CA" sz="13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52472" y="2651678"/>
            <a:ext cx="10820400" cy="211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3800" b="1" dirty="0" smtClean="0"/>
              <a:t>TIMES UP!</a:t>
            </a:r>
            <a:endParaRPr lang="en-CA" sz="13800" b="1" dirty="0"/>
          </a:p>
        </p:txBody>
      </p:sp>
    </p:spTree>
    <p:extLst>
      <p:ext uri="{BB962C8B-B14F-4D97-AF65-F5344CB8AC3E}">
        <p14:creationId xmlns:p14="http://schemas.microsoft.com/office/powerpoint/2010/main" val="1139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Team 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3100"/>
            <a:ext cx="10820400" cy="4604657"/>
          </a:xfrm>
        </p:spPr>
        <p:txBody>
          <a:bodyPr>
            <a:noAutofit/>
          </a:bodyPr>
          <a:lstStyle/>
          <a:p>
            <a:r>
              <a:rPr lang="en-US" sz="2000" dirty="0"/>
              <a:t>Line up by </a:t>
            </a:r>
            <a:r>
              <a:rPr lang="en-CA" sz="2000" dirty="0"/>
              <a:t>a</a:t>
            </a:r>
            <a:r>
              <a:rPr lang="en-CA" sz="2000" dirty="0" smtClean="0"/>
              <a:t>ll those who </a:t>
            </a:r>
            <a:r>
              <a:rPr lang="en-CA" sz="2000" b="1" u="sng" dirty="0" smtClean="0">
                <a:solidFill>
                  <a:schemeClr val="accent2"/>
                </a:solidFill>
              </a:rPr>
              <a:t>have another degree</a:t>
            </a:r>
            <a:r>
              <a:rPr lang="en-CA" sz="2000" b="1" dirty="0" smtClean="0"/>
              <a:t> </a:t>
            </a:r>
            <a:r>
              <a:rPr lang="en-CA" sz="2000" dirty="0" smtClean="0"/>
              <a:t>already</a:t>
            </a:r>
          </a:p>
          <a:p>
            <a:endParaRPr lang="en-CA" sz="2000" dirty="0" smtClean="0"/>
          </a:p>
          <a:p>
            <a:r>
              <a:rPr lang="en-CA" sz="2000" dirty="0" smtClean="0"/>
              <a:t>Of those remaining, l</a:t>
            </a:r>
            <a:r>
              <a:rPr lang="en-US" sz="2000" dirty="0" err="1" smtClean="0"/>
              <a:t>ine</a:t>
            </a:r>
            <a:r>
              <a:rPr lang="en-US" sz="2000" dirty="0" smtClean="0"/>
              <a:t> </a:t>
            </a:r>
            <a:r>
              <a:rPr lang="en-US" sz="2000" dirty="0"/>
              <a:t>up </a:t>
            </a:r>
            <a:r>
              <a:rPr lang="en-US" sz="2000" dirty="0" smtClean="0"/>
              <a:t>by </a:t>
            </a:r>
            <a:r>
              <a:rPr lang="en-CA" sz="2000" dirty="0" smtClean="0"/>
              <a:t>all of those who are </a:t>
            </a:r>
            <a:r>
              <a:rPr lang="en-CA" sz="2000" b="1" u="sng" dirty="0" smtClean="0">
                <a:solidFill>
                  <a:schemeClr val="accent2"/>
                </a:solidFill>
              </a:rPr>
              <a:t>taking business as an elective or minor</a:t>
            </a:r>
            <a:r>
              <a:rPr lang="en-CA" sz="2000" b="1" dirty="0" smtClean="0"/>
              <a:t> </a:t>
            </a:r>
            <a:r>
              <a:rPr lang="en-CA" sz="2000" dirty="0" smtClean="0"/>
              <a:t>(not part of the Faculty of Management BBA, BRTM, BHOSP)</a:t>
            </a:r>
          </a:p>
          <a:p>
            <a:endParaRPr lang="en-CA" sz="2000" dirty="0" smtClean="0"/>
          </a:p>
          <a:p>
            <a:r>
              <a:rPr lang="en-CA" sz="2000" dirty="0" smtClean="0"/>
              <a:t>Of those remaining, line up by all of those who have </a:t>
            </a:r>
            <a:r>
              <a:rPr lang="en-CA" sz="2000" b="1" u="sng" dirty="0" smtClean="0">
                <a:solidFill>
                  <a:schemeClr val="accent2"/>
                </a:solidFill>
              </a:rPr>
              <a:t>previously studied in a country outside of Canada</a:t>
            </a:r>
            <a:r>
              <a:rPr lang="en-CA" sz="2000" dirty="0" smtClean="0"/>
              <a:t> from farthest from Canada to closest.</a:t>
            </a:r>
          </a:p>
          <a:p>
            <a:endParaRPr lang="en-CA" sz="2000" dirty="0" smtClean="0"/>
          </a:p>
          <a:p>
            <a:r>
              <a:rPr lang="en-CA" sz="2000" dirty="0" smtClean="0"/>
              <a:t>Of those remaining, line up </a:t>
            </a:r>
            <a:r>
              <a:rPr lang="en-CA" sz="2000" b="1" u="sng" dirty="0" smtClean="0">
                <a:solidFill>
                  <a:schemeClr val="accent2"/>
                </a:solidFill>
              </a:rPr>
              <a:t>by years of paid work experience</a:t>
            </a:r>
            <a:r>
              <a:rPr lang="en-CA" sz="2000" dirty="0" smtClean="0"/>
              <a:t> (from most to least)</a:t>
            </a:r>
          </a:p>
          <a:p>
            <a:endParaRPr lang="en-CA" sz="2000" dirty="0" smtClean="0"/>
          </a:p>
          <a:p>
            <a:r>
              <a:rPr lang="en-CA" sz="2000" dirty="0" smtClean="0"/>
              <a:t>All those remaining line up by how far your </a:t>
            </a:r>
            <a:r>
              <a:rPr lang="en-CA" sz="2000" b="1" u="sng" dirty="0" smtClean="0">
                <a:solidFill>
                  <a:schemeClr val="accent2"/>
                </a:solidFill>
              </a:rPr>
              <a:t>place of bi</a:t>
            </a:r>
            <a:r>
              <a:rPr lang="en-CA" sz="2000" b="1" i="1" u="sng" dirty="0" smtClean="0">
                <a:solidFill>
                  <a:schemeClr val="accent2"/>
                </a:solidFill>
              </a:rPr>
              <a:t>rth</a:t>
            </a:r>
            <a:r>
              <a:rPr lang="en-CA" sz="2000" i="1" dirty="0" smtClean="0">
                <a:solidFill>
                  <a:schemeClr val="accent2"/>
                </a:solidFill>
              </a:rPr>
              <a:t> </a:t>
            </a:r>
            <a:r>
              <a:rPr lang="en-CA" sz="2000" dirty="0" smtClean="0"/>
              <a:t>is from the Bastion in downtown Nanaimo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347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Introductions with brand and TEAM NAME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487782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 smtClean="0">
                <a:solidFill>
                  <a:schemeClr val="accent2"/>
                </a:solidFill>
              </a:rPr>
              <a:t>Ta</a:t>
            </a:r>
            <a:r>
              <a:rPr lang="en-CA" b="1" dirty="0" smtClean="0">
                <a:solidFill>
                  <a:schemeClr val="accent2"/>
                </a:solidFill>
              </a:rPr>
              <a:t>k</a:t>
            </a:r>
            <a:r>
              <a:rPr lang="en-CA" sz="2800" b="1" dirty="0" smtClean="0">
                <a:solidFill>
                  <a:schemeClr val="accent2"/>
                </a:solidFill>
              </a:rPr>
              <a:t>e 10 minutes to:</a:t>
            </a:r>
          </a:p>
          <a:p>
            <a:r>
              <a:rPr lang="en-CA" sz="2800" dirty="0" smtClean="0"/>
              <a:t>Introduce yourself to your team mates</a:t>
            </a:r>
          </a:p>
          <a:p>
            <a:r>
              <a:rPr lang="en-CA" sz="2800" dirty="0" smtClean="0"/>
              <a:t>Create a team Name</a:t>
            </a:r>
          </a:p>
          <a:p>
            <a:r>
              <a:rPr lang="en-CA" sz="2800" dirty="0" smtClean="0"/>
              <a:t>Share the sample brands you brought with you and select one that best represents your team (be prepared to explain why)</a:t>
            </a:r>
          </a:p>
        </p:txBody>
      </p:sp>
    </p:spTree>
    <p:extLst>
      <p:ext uri="{BB962C8B-B14F-4D97-AF65-F5344CB8AC3E}">
        <p14:creationId xmlns:p14="http://schemas.microsoft.com/office/powerpoint/2010/main" val="2531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t-RAT</a:t>
            </a:r>
            <a:br>
              <a:rPr lang="en-CA" dirty="0" smtClean="0"/>
            </a:br>
            <a:r>
              <a:rPr lang="en-CA" sz="3200" dirty="0" smtClean="0"/>
              <a:t>Team readiness Assurance Test</a:t>
            </a:r>
            <a:endParaRPr lang="en-CA" dirty="0"/>
          </a:p>
        </p:txBody>
      </p:sp>
      <p:pic>
        <p:nvPicPr>
          <p:cNvPr id="4" name="Content Placeholder 3" descr="tRAT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25" y="2193925"/>
            <a:ext cx="4391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244" y="764373"/>
            <a:ext cx="5959927" cy="12930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Practice t-RAT</a:t>
            </a:r>
            <a:br>
              <a:rPr lang="en-CA" dirty="0" smtClean="0"/>
            </a:br>
            <a:r>
              <a:rPr lang="en-US" sz="3200" b="1" dirty="0" smtClean="0"/>
              <a:t>Take </a:t>
            </a:r>
            <a:r>
              <a:rPr lang="en-US" sz="3200" b="1" dirty="0"/>
              <a:t>test again—as a team </a:t>
            </a: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7413171" y="1410887"/>
            <a:ext cx="4746171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Still </a:t>
            </a:r>
            <a:r>
              <a:rPr lang="en-US" sz="3200" b="1" dirty="0">
                <a:solidFill>
                  <a:srgbClr val="FF0000"/>
                </a:solidFill>
              </a:rPr>
              <a:t>CLOSED BOOK!!!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6-11-30 at 11.1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56" y="1995663"/>
            <a:ext cx="3581400" cy="4800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5910943" cy="42552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Designate team scratcher – use coin or key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Scratch ONLY when team reaches consensus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Revealing star indicates right answer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Keep discussing and scratching until you find the star!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Record scores and total (see next slide)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Right Arrow 7"/>
          <p:cNvSpPr/>
          <p:nvPr/>
        </p:nvSpPr>
        <p:spPr>
          <a:xfrm flipV="1">
            <a:off x="6074230" y="6042996"/>
            <a:ext cx="4702629" cy="47159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76859" y="3265714"/>
            <a:ext cx="228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5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776859" y="4066674"/>
            <a:ext cx="228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0704669" y="3031958"/>
            <a:ext cx="5328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10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4565" y="4002504"/>
            <a:ext cx="5328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10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8837" y="3663871"/>
            <a:ext cx="420531" cy="367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Decremental</a:t>
            </a:r>
            <a:r>
              <a:rPr lang="en-CA" dirty="0" smtClean="0"/>
              <a:t> Scoring of</a:t>
            </a:r>
            <a:br>
              <a:rPr lang="en-CA" dirty="0" smtClean="0"/>
            </a:br>
            <a:r>
              <a:rPr lang="en-CA" dirty="0" smtClean="0"/>
              <a:t>Team RAT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284117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Remember time is limited!</a:t>
            </a:r>
          </a:p>
          <a:p>
            <a:endParaRPr lang="en-CA" sz="2400" dirty="0" smtClean="0"/>
          </a:p>
          <a:p>
            <a:r>
              <a:rPr lang="en-CA" sz="2400" dirty="0" smtClean="0"/>
              <a:t>Right answer on: </a:t>
            </a:r>
          </a:p>
          <a:p>
            <a:pPr lvl="1"/>
            <a:r>
              <a:rPr lang="en-CA" sz="2400" dirty="0" smtClean="0"/>
              <a:t>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 try 		= 10 points</a:t>
            </a:r>
          </a:p>
          <a:p>
            <a:pPr lvl="1"/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try 		= 5 points</a:t>
            </a:r>
          </a:p>
          <a:p>
            <a:pPr lvl="1"/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try 		= 2 points</a:t>
            </a:r>
          </a:p>
          <a:p>
            <a:pPr lvl="1"/>
            <a:r>
              <a:rPr lang="en-CA" sz="2400" dirty="0" smtClean="0"/>
              <a:t>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or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try	= 0 points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3"/>
          <p:cNvSpPr txBox="1"/>
          <p:nvPr/>
        </p:nvSpPr>
        <p:spPr>
          <a:xfrm>
            <a:off x="1616003" y="5208815"/>
            <a:ext cx="8845168" cy="84908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on’t </a:t>
            </a:r>
            <a:r>
              <a:rPr lang="en-US" sz="2400" b="1" dirty="0">
                <a:solidFill>
                  <a:schemeClr val="bg1"/>
                </a:solidFill>
              </a:rPr>
              <a:t>find the correct answer on the first </a:t>
            </a:r>
            <a:r>
              <a:rPr lang="en-US" sz="2400" b="1" dirty="0" smtClean="0">
                <a:solidFill>
                  <a:schemeClr val="bg1"/>
                </a:solidFill>
              </a:rPr>
              <a:t>try?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en-US" sz="2400" b="1" dirty="0" smtClean="0">
                <a:solidFill>
                  <a:schemeClr val="bg1"/>
                </a:solidFill>
              </a:rPr>
              <a:t>eep discussing and scratching to </a:t>
            </a:r>
            <a:r>
              <a:rPr lang="en-US" sz="2400" b="1" dirty="0">
                <a:solidFill>
                  <a:schemeClr val="bg1"/>
                </a:solidFill>
              </a:rPr>
              <a:t>earn partial </a:t>
            </a:r>
            <a:r>
              <a:rPr lang="en-US" sz="2400" b="1" dirty="0" smtClean="0">
                <a:solidFill>
                  <a:schemeClr val="bg1"/>
                </a:solidFill>
              </a:rPr>
              <a:t>credit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44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684</TotalTime>
  <Words>1064</Words>
  <Application>Microsoft Office PowerPoint</Application>
  <PresentationFormat>Widescreen</PresentationFormat>
  <Paragraphs>223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Colonna MT</vt:lpstr>
      <vt:lpstr>Vapor Trail</vt:lpstr>
      <vt:lpstr>MARKETING 160</vt:lpstr>
      <vt:lpstr>MODULE ONE Course oVerview, Brands, ChP. 1  and MARKETING PLAN STRUCTURE</vt:lpstr>
      <vt:lpstr>COURSE OUTLINE AND practice  i-rAT</vt:lpstr>
      <vt:lpstr>i-RAT</vt:lpstr>
      <vt:lpstr>Team formation</vt:lpstr>
      <vt:lpstr>Introductions with brand and TEAM NAME</vt:lpstr>
      <vt:lpstr>Practice t-RAT Team readiness Assurance Test</vt:lpstr>
      <vt:lpstr>Practice t-RAT Take test again—as a team </vt:lpstr>
      <vt:lpstr>Decremental Scoring of Team RAT</vt:lpstr>
      <vt:lpstr>T-RAT</vt:lpstr>
      <vt:lpstr>T-RAT</vt:lpstr>
      <vt:lpstr>Scoring your Team Rat</vt:lpstr>
      <vt:lpstr>During the t-RAT…</vt:lpstr>
      <vt:lpstr>Keeping Track</vt:lpstr>
      <vt:lpstr>PowerPoint Presentation</vt:lpstr>
      <vt:lpstr>10 minutes</vt:lpstr>
      <vt:lpstr>We now have a few minutes for “Clarification”</vt:lpstr>
      <vt:lpstr>BREAK TIME</vt:lpstr>
      <vt:lpstr>MODULE ONE  Chapter one and Brands  I-RAT</vt:lpstr>
      <vt:lpstr>i-RAT</vt:lpstr>
      <vt:lpstr>Chapter one and brands  t-RAT</vt:lpstr>
      <vt:lpstr>Chapter one and brands  t-RAT </vt:lpstr>
      <vt:lpstr>Decremental Scoring of Team RAT</vt:lpstr>
      <vt:lpstr>T-RAT</vt:lpstr>
      <vt:lpstr>10 minutes</vt:lpstr>
      <vt:lpstr>We now have a few minutes for “Clarification”</vt:lpstr>
      <vt:lpstr>CHAPTER ONE AND BRANDS</vt:lpstr>
      <vt:lpstr>MODULE ONE SUMMARY</vt:lpstr>
      <vt:lpstr>THANK YOU FOR YOUR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160</dc:title>
  <dc:creator>computer1</dc:creator>
  <cp:lastModifiedBy>Duane Weaver</cp:lastModifiedBy>
  <cp:revision>31</cp:revision>
  <cp:lastPrinted>2017-01-11T01:08:05Z</cp:lastPrinted>
  <dcterms:created xsi:type="dcterms:W3CDTF">2017-01-09T23:08:37Z</dcterms:created>
  <dcterms:modified xsi:type="dcterms:W3CDTF">2017-01-11T04:23:27Z</dcterms:modified>
</cp:coreProperties>
</file>