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332" r:id="rId2"/>
    <p:sldId id="256" r:id="rId3"/>
    <p:sldId id="257" r:id="rId4"/>
    <p:sldId id="294" r:id="rId5"/>
    <p:sldId id="323" r:id="rId6"/>
    <p:sldId id="320" r:id="rId7"/>
    <p:sldId id="264" r:id="rId8"/>
    <p:sldId id="263" r:id="rId9"/>
    <p:sldId id="330" r:id="rId10"/>
    <p:sldId id="306" r:id="rId11"/>
    <p:sldId id="274" r:id="rId12"/>
    <p:sldId id="277" r:id="rId13"/>
    <p:sldId id="325" r:id="rId14"/>
    <p:sldId id="279" r:id="rId15"/>
    <p:sldId id="293" r:id="rId16"/>
    <p:sldId id="326" r:id="rId17"/>
    <p:sldId id="331" r:id="rId18"/>
    <p:sldId id="307" r:id="rId19"/>
    <p:sldId id="308" r:id="rId20"/>
    <p:sldId id="328" r:id="rId21"/>
    <p:sldId id="310" r:id="rId22"/>
    <p:sldId id="321" r:id="rId23"/>
    <p:sldId id="333" r:id="rId2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E5BB51E-C0B4-4752-8603-E4E4D7C02F41}" type="datetimeFigureOut">
              <a:rPr lang="en-CA" smtClean="0"/>
              <a:t>29/01/2018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5116DBC-B4AA-43AF-96FE-FDF85BC708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00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6DBC-B4AA-43AF-96FE-FDF85BC708A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00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8299">
              <a:defRPr/>
            </a:pPr>
            <a:r>
              <a:rPr lang="en-US" b="1" dirty="0"/>
              <a:t>Appeals form in your folder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160</a:t>
            </a:r>
            <a:br>
              <a:rPr lang="en-US" dirty="0" smtClean="0"/>
            </a:br>
            <a:r>
              <a:rPr lang="en-US" dirty="0" smtClean="0"/>
              <a:t>MID TERM </a:t>
            </a:r>
            <a:r>
              <a:rPr lang="en-US" dirty="0" smtClean="0">
                <a:solidFill>
                  <a:srgbClr val="FFC000"/>
                </a:solidFill>
              </a:rPr>
              <a:t>FEEDBACK</a:t>
            </a:r>
            <a:r>
              <a:rPr lang="en-US" dirty="0" smtClean="0"/>
              <a:t>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You may use </a:t>
            </a:r>
            <a:r>
              <a:rPr lang="en-US" dirty="0"/>
              <a:t>either pen or pencil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There are </a:t>
            </a:r>
            <a:r>
              <a:rPr lang="en-US" b="1" u="sng" dirty="0"/>
              <a:t>two sides</a:t>
            </a:r>
            <a:r>
              <a:rPr lang="en-US" dirty="0"/>
              <a:t> to the survey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b="1" u="sng" dirty="0"/>
              <a:t>FILL ENTIRE BUBBLE</a:t>
            </a:r>
            <a:r>
              <a:rPr lang="en-US" dirty="0"/>
              <a:t> for each response. The scanning software cannot recognize check marks or X’s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For open-ended responses on page 2, bear down hard. Light writing is unreadable for the scanner.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9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 smtClean="0">
                <a:solidFill>
                  <a:srgbClr val="FFC000"/>
                </a:solidFill>
              </a:rPr>
              <a:t>TIME IS UP!</a:t>
            </a:r>
            <a:endParaRPr lang="en-US" sz="13800" b="1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T-RAT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64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Scoring your Team Rat</a:t>
            </a:r>
            <a:endParaRPr lang="en-CA" dirty="0"/>
          </a:p>
        </p:txBody>
      </p:sp>
      <p:grpSp>
        <p:nvGrpSpPr>
          <p:cNvPr id="49" name="Group 48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50" name="Pentagon 49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51" name="Pentagon 50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52" name="Pentagon 51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53" name="Pentagon 52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54" name="Pentagon 53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55" name="Pentagon 54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56" name="Pentagon 55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57" name="Pentagon 56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58" name="Pentagon 57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59" name="Pentagon 58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/>
            </a:endParaRP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first try = 10 points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second try = 5 points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third try = 2 points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fourth or fifth try = 0 points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6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040" y="457200"/>
            <a:ext cx="850392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+mn-lt"/>
              </a:rPr>
              <a:t>Keeping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0"/>
            <a:ext cx="7315200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dirty="0"/>
              <a:t>Please enter your </a:t>
            </a:r>
            <a:r>
              <a:rPr lang="en-US" sz="4000" dirty="0" err="1"/>
              <a:t>iRAT</a:t>
            </a:r>
            <a:r>
              <a:rPr lang="en-US" sz="4000" dirty="0"/>
              <a:t> and </a:t>
            </a:r>
            <a:r>
              <a:rPr lang="en-US" sz="4000" dirty="0" err="1"/>
              <a:t>tRAT</a:t>
            </a:r>
            <a:r>
              <a:rPr lang="en-US" sz="4000" dirty="0"/>
              <a:t> scores on the sheet provided in your team folder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27" name="Pentagon 2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31" name="Pentagon 30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35" name="Pentagon 34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36" name="Pentagon 35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12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YOUR TEAM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TEAM SCORES?</a:t>
            </a:r>
            <a:endParaRPr lang="en-US" sz="4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27" name="Pentagon 2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31" name="Pentagon 30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35" name="Pentagon 34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36" name="Pentagon 35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54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80736"/>
            <a:ext cx="4495800" cy="821872"/>
          </a:xfr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/>
                <a:cs typeface="Arial"/>
              </a:rPr>
              <a:t>10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20" y="966536"/>
            <a:ext cx="83058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b="1" dirty="0"/>
              <a:t>Appeals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You can appeal </a:t>
            </a:r>
            <a:r>
              <a:rPr lang="en-US" sz="2400" b="1" dirty="0">
                <a:solidFill>
                  <a:srgbClr val="3366FF"/>
                </a:solidFill>
              </a:rPr>
              <a:t>AS A TEAM </a:t>
            </a:r>
            <a:r>
              <a:rPr lang="en-US" sz="2400" dirty="0"/>
              <a:t>any questions that you believe were misleading, unfair, or inaccurate.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3366FF"/>
                </a:solidFill>
              </a:rPr>
              <a:t>OPEN BOOK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Appeal must be </a:t>
            </a:r>
            <a:r>
              <a:rPr lang="en-US" sz="2400" b="1" dirty="0">
                <a:solidFill>
                  <a:srgbClr val="3366FF"/>
                </a:solidFill>
              </a:rPr>
              <a:t>IN WRITING </a:t>
            </a:r>
            <a:r>
              <a:rPr lang="en-US" sz="2400" dirty="0"/>
              <a:t>(see appeals forms in your folder)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Include reasons and </a:t>
            </a:r>
            <a:r>
              <a:rPr lang="en-US" sz="2400" b="1" dirty="0">
                <a:solidFill>
                  <a:srgbClr val="3366FF"/>
                </a:solidFill>
              </a:rPr>
              <a:t>CITE EVIDENCE </a:t>
            </a:r>
            <a:r>
              <a:rPr lang="en-US" sz="2400" dirty="0"/>
              <a:t>from the text to support your argument…</a:t>
            </a:r>
            <a:r>
              <a:rPr lang="en-US" sz="2400" b="1" dirty="0">
                <a:solidFill>
                  <a:srgbClr val="3366FF"/>
                </a:solidFill>
              </a:rPr>
              <a:t>OR</a:t>
            </a:r>
            <a:r>
              <a:rPr lang="en-US" sz="2400" dirty="0"/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If your appeal is based on misleading language in the question, you must include </a:t>
            </a:r>
            <a:r>
              <a:rPr lang="en-US" sz="2400" b="1" dirty="0">
                <a:solidFill>
                  <a:srgbClr val="3366FF"/>
                </a:solidFill>
              </a:rPr>
              <a:t>ALTERNATE QUESTION WORDING</a:t>
            </a:r>
            <a:r>
              <a:rPr lang="en-US" sz="2400" dirty="0"/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24" name="Pentagon 23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59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59829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 four</a:t>
            </a:r>
            <a:br>
              <a:rPr lang="en-US" dirty="0" smtClean="0"/>
            </a:br>
            <a:r>
              <a:rPr lang="en-US" dirty="0" smtClean="0"/>
              <a:t>feedback – </a:t>
            </a:r>
            <a:r>
              <a:rPr lang="en-US" dirty="0" smtClean="0">
                <a:solidFill>
                  <a:srgbClr val="FFC000"/>
                </a:solidFill>
              </a:rPr>
              <a:t>Situational analysis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852858"/>
            <a:ext cx="11490158" cy="4571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TRADE YOUR TYPE WRITTEN SITUATIONAL ANALYSIS WITH ANOTHER TEAM</a:t>
            </a:r>
          </a:p>
          <a:p>
            <a:r>
              <a:rPr lang="en-US" dirty="0" smtClean="0"/>
              <a:t>Based on what you read and learned last week about what makes for a good situational analysis fill out the FEEDBACK form handed to your team (one sheet per team).</a:t>
            </a:r>
          </a:p>
          <a:p>
            <a:endParaRPr lang="en-US" dirty="0" smtClean="0"/>
          </a:p>
          <a:p>
            <a:r>
              <a:rPr lang="en-US" dirty="0" smtClean="0"/>
              <a:t>IDENTIFY THE </a:t>
            </a:r>
            <a:r>
              <a:rPr lang="en-US" dirty="0" smtClean="0">
                <a:solidFill>
                  <a:srgbClr val="FFC000"/>
                </a:solidFill>
              </a:rPr>
              <a:t>THREE BEST </a:t>
            </a:r>
            <a:r>
              <a:rPr lang="en-US" dirty="0" smtClean="0"/>
              <a:t>COMPONENTS OF the other team’s situational analysis that you all feel the team has done WELL</a:t>
            </a:r>
          </a:p>
          <a:p>
            <a:endParaRPr lang="en-US" dirty="0" smtClean="0"/>
          </a:p>
          <a:p>
            <a:r>
              <a:rPr lang="en-US" dirty="0" smtClean="0"/>
              <a:t>IDENTIFY a GAP (if there is one) that as a team you feel is missing….provide a recommendation on how they could best fill that void.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24" name="Pentagon 23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12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80149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MODULE FOUR</a:t>
            </a:r>
            <a:br>
              <a:rPr lang="en-US" dirty="0" smtClean="0"/>
            </a:br>
            <a:r>
              <a:rPr lang="en-US" dirty="0" smtClean="0"/>
              <a:t>Team ACTIVITY 1 of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57402"/>
            <a:ext cx="11057021" cy="449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TEAM ACTIVITY – TARGET MARKET:</a:t>
            </a:r>
          </a:p>
          <a:p>
            <a:endParaRPr lang="en-US" dirty="0"/>
          </a:p>
          <a:p>
            <a:r>
              <a:rPr lang="en-US" dirty="0" smtClean="0"/>
              <a:t>Be prepared to </a:t>
            </a:r>
            <a:r>
              <a:rPr lang="en-US" b="1" dirty="0" smtClean="0">
                <a:solidFill>
                  <a:schemeClr val="accent2"/>
                </a:solidFill>
              </a:rPr>
              <a:t>REVEAL</a:t>
            </a:r>
            <a:r>
              <a:rPr lang="en-US" dirty="0" smtClean="0"/>
              <a:t> your  </a:t>
            </a:r>
            <a:r>
              <a:rPr lang="en-US" sz="4000" b="1" dirty="0" smtClean="0">
                <a:solidFill>
                  <a:schemeClr val="accent2"/>
                </a:solidFill>
              </a:rPr>
              <a:t>BEST</a:t>
            </a:r>
            <a:r>
              <a:rPr lang="en-US" dirty="0" smtClean="0"/>
              <a:t> choice of target market example at the same time.</a:t>
            </a:r>
          </a:p>
          <a:p>
            <a:endParaRPr lang="en-US" dirty="0" smtClean="0"/>
          </a:p>
          <a:p>
            <a:r>
              <a:rPr lang="en-US" dirty="0" smtClean="0"/>
              <a:t>You will have </a:t>
            </a:r>
            <a:r>
              <a:rPr lang="en-US" dirty="0" smtClean="0">
                <a:solidFill>
                  <a:srgbClr val="FFC000"/>
                </a:solidFill>
              </a:rPr>
              <a:t>15 minutes </a:t>
            </a:r>
            <a:r>
              <a:rPr lang="en-US" dirty="0" smtClean="0"/>
              <a:t>to complete this exercise.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  <a:solidFill>
            <a:srgbClr val="FF0000"/>
          </a:solidFill>
        </p:grpSpPr>
        <p:sp>
          <p:nvSpPr>
            <p:cNvPr id="27" name="Pentagon 2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31" name="Pentagon 30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35" name="Pentagon 34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36" name="Pentagon 35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54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80149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MODULE FOUR</a:t>
            </a:r>
            <a:br>
              <a:rPr lang="en-US" dirty="0" smtClean="0"/>
            </a:br>
            <a:r>
              <a:rPr lang="en-US" dirty="0" smtClean="0"/>
              <a:t>Team ACTIVITY 1 of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57402"/>
            <a:ext cx="11057021" cy="449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TEAM ACTIVITY – TARGET MARKET: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LET’s </a:t>
            </a:r>
            <a:r>
              <a:rPr lang="en-US" sz="3200" dirty="0" smtClean="0">
                <a:solidFill>
                  <a:srgbClr val="FFFF00"/>
                </a:solidFill>
              </a:rPr>
              <a:t>REVEAL</a:t>
            </a:r>
            <a:r>
              <a:rPr lang="en-US" sz="3200" dirty="0" smtClean="0"/>
              <a:t> in 3, 2, 1…</a:t>
            </a:r>
            <a:endParaRPr lang="en-US" sz="3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  <a:solidFill>
            <a:srgbClr val="FF0000"/>
          </a:solidFill>
        </p:grpSpPr>
        <p:sp>
          <p:nvSpPr>
            <p:cNvPr id="27" name="Pentagon 2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31" name="Pentagon 30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35" name="Pentagon 34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36" name="Pentagon 35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35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BREAK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TODAY we will </a:t>
            </a:r>
            <a:r>
              <a:rPr lang="en-CA" sz="2800" b="1" dirty="0" smtClean="0">
                <a:solidFill>
                  <a:schemeClr val="accent2"/>
                </a:solidFill>
              </a:rPr>
              <a:t>BREAK for 10 minutes</a:t>
            </a:r>
            <a:endParaRPr lang="en-CA" sz="28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24" name="Pentagon 23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0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FOUR</a:t>
            </a:r>
            <a:br>
              <a:rPr lang="en-US" dirty="0" smtClean="0"/>
            </a:br>
            <a:r>
              <a:rPr lang="en-US" dirty="0" smtClean="0"/>
              <a:t>Team ACTIVITY 2 of 4</a:t>
            </a:r>
            <a:br>
              <a:rPr lang="en-US" dirty="0" smtClean="0"/>
            </a:br>
            <a:r>
              <a:rPr lang="en-US" sz="3100" b="1" dirty="0" smtClean="0">
                <a:solidFill>
                  <a:schemeClr val="accent2"/>
                </a:solidFill>
              </a:rPr>
              <a:t>positioning STATEMENT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COMPLETE TEAM ACTIVITY:</a:t>
            </a:r>
            <a:endParaRPr lang="en-US" b="1" u="sng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Read the handouts regarding positioning statements. As a team from the choices provided (A through H) select the BEST example of a positioning statement. Be prepared to explain to the class why you feel that is the BEST one.</a:t>
            </a:r>
          </a:p>
          <a:p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dirty="0"/>
              <a:t>the one you feel is the </a:t>
            </a:r>
            <a:r>
              <a:rPr lang="en-US" b="1" dirty="0">
                <a:solidFill>
                  <a:schemeClr val="accent2"/>
                </a:solidFill>
              </a:rPr>
              <a:t>BEST </a:t>
            </a:r>
            <a:r>
              <a:rPr lang="en-US" b="1" dirty="0" smtClean="0">
                <a:solidFill>
                  <a:schemeClr val="accent2"/>
                </a:solidFill>
              </a:rPr>
              <a:t> positioning statement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Use the letters marked: </a:t>
            </a:r>
            <a:r>
              <a:rPr lang="en-US" b="1" dirty="0">
                <a:solidFill>
                  <a:schemeClr val="accent2"/>
                </a:solidFill>
              </a:rPr>
              <a:t>A, B, C, D, E, F, G, H </a:t>
            </a:r>
            <a:r>
              <a:rPr lang="en-US" b="1" dirty="0"/>
              <a:t>to</a:t>
            </a:r>
            <a:r>
              <a:rPr lang="en-US" b="1" dirty="0">
                <a:solidFill>
                  <a:schemeClr val="accent2"/>
                </a:solidFill>
              </a:rPr>
              <a:t> REVEAL </a:t>
            </a:r>
            <a:r>
              <a:rPr lang="en-US" b="1" dirty="0"/>
              <a:t>your choice.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You have </a:t>
            </a:r>
            <a:r>
              <a:rPr lang="en-US" b="1" i="1" dirty="0" smtClean="0">
                <a:solidFill>
                  <a:schemeClr val="accent2"/>
                </a:solidFill>
              </a:rPr>
              <a:t>20 minutes </a:t>
            </a:r>
            <a:r>
              <a:rPr lang="en-US" i="1" dirty="0" smtClean="0"/>
              <a:t>to decide.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24" name="Pentagon 23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76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632" y="1179091"/>
            <a:ext cx="9757612" cy="2341122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>MARKETING 160 – MODULE 4</a:t>
            </a:r>
            <a:br>
              <a:rPr lang="en-CA" dirty="0" smtClean="0"/>
            </a:br>
            <a:r>
              <a:rPr lang="en-CA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CA" sz="4000" i="1" dirty="0" smtClean="0"/>
              <a:t>egmentation, </a:t>
            </a:r>
            <a:r>
              <a:rPr lang="en-CA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CA" sz="4000" i="1" dirty="0" smtClean="0"/>
              <a:t>argeting, </a:t>
            </a:r>
            <a:r>
              <a:rPr lang="en-CA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CA" sz="4000" i="1" dirty="0" smtClean="0"/>
              <a:t>ositioning and marketing info</a:t>
            </a:r>
            <a:endParaRPr lang="en-CA" sz="5300" i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112" y="3596105"/>
            <a:ext cx="9448800" cy="685800"/>
          </a:xfrm>
        </p:spPr>
        <p:txBody>
          <a:bodyPr/>
          <a:lstStyle/>
          <a:p>
            <a:pPr algn="r"/>
            <a:r>
              <a:rPr lang="en-CA" dirty="0" smtClean="0"/>
              <a:t>With Duane Weaver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422388" y="4552623"/>
            <a:ext cx="692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Please organize yourself into your team tables</a:t>
            </a:r>
          </a:p>
          <a:p>
            <a:r>
              <a:rPr lang="en-CA" b="1" dirty="0" smtClean="0">
                <a:solidFill>
                  <a:srgbClr val="FFFF00"/>
                </a:solidFill>
              </a:rPr>
              <a:t>Prepare for </a:t>
            </a:r>
            <a:r>
              <a:rPr lang="en-CA" b="1" dirty="0" err="1" smtClean="0">
                <a:solidFill>
                  <a:srgbClr val="FFFF00"/>
                </a:solidFill>
              </a:rPr>
              <a:t>iRAT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FOUR</a:t>
            </a:r>
            <a:br>
              <a:rPr lang="en-US" dirty="0"/>
            </a:br>
            <a:r>
              <a:rPr lang="en-US" dirty="0"/>
              <a:t>Team ACTIVITY 2 of 4</a:t>
            </a:r>
            <a:br>
              <a:rPr lang="en-US" dirty="0"/>
            </a:br>
            <a:r>
              <a:rPr lang="en-US" sz="3100" b="1" dirty="0">
                <a:solidFill>
                  <a:schemeClr val="accent2"/>
                </a:solidFill>
              </a:rPr>
              <a:t>positioning STATEMENT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21505"/>
            <a:ext cx="10820400" cy="2597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LET’s </a:t>
            </a:r>
            <a:r>
              <a:rPr lang="en-US" sz="3200" b="1" dirty="0" smtClean="0">
                <a:solidFill>
                  <a:schemeClr val="accent2"/>
                </a:solidFill>
              </a:rPr>
              <a:t>REVEAL</a:t>
            </a:r>
            <a:r>
              <a:rPr lang="en-US" sz="3200" dirty="0" smtClean="0"/>
              <a:t> OUR ANSWERS (</a:t>
            </a:r>
            <a:r>
              <a:rPr lang="en-US" sz="3200" dirty="0" smtClean="0">
                <a:solidFill>
                  <a:schemeClr val="accent2"/>
                </a:solidFill>
              </a:rPr>
              <a:t>A,  B, C, D, E, F, G, H</a:t>
            </a:r>
            <a:r>
              <a:rPr lang="en-US" sz="3200" dirty="0" smtClean="0"/>
              <a:t>)</a:t>
            </a:r>
          </a:p>
          <a:p>
            <a:pPr marL="0" indent="0" algn="ctr">
              <a:buNone/>
            </a:pPr>
            <a:r>
              <a:rPr lang="en-US" sz="3200" dirty="0" smtClean="0"/>
              <a:t>on 3, 2, 1….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27" name="Pentagon 2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31" name="Pentagon 30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35" name="Pentagon 34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36" name="Pentagon 35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45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27477"/>
            <a:ext cx="8610600" cy="1293028"/>
          </a:xfrm>
        </p:spPr>
        <p:txBody>
          <a:bodyPr/>
          <a:lstStyle/>
          <a:p>
            <a:r>
              <a:rPr lang="en-US" dirty="0" smtClean="0"/>
              <a:t>MODULE FOUR</a:t>
            </a:r>
            <a:br>
              <a:rPr lang="en-US" dirty="0" smtClean="0"/>
            </a:br>
            <a:r>
              <a:rPr lang="en-US" dirty="0" smtClean="0"/>
              <a:t>Team ACTIVITY 3 of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90" y="1708473"/>
            <a:ext cx="11309684" cy="46562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COMPLETE TEAM ACTIVITY: </a:t>
            </a:r>
            <a:r>
              <a:rPr lang="en-US" sz="3600" b="1" dirty="0" smtClean="0">
                <a:solidFill>
                  <a:schemeClr val="accent2"/>
                </a:solidFill>
              </a:rPr>
              <a:t>Market Segmentation and Target Marketing– </a:t>
            </a:r>
            <a:r>
              <a:rPr lang="en-US" sz="3600" b="1" u="sng" dirty="0" smtClean="0">
                <a:solidFill>
                  <a:schemeClr val="accent2"/>
                </a:solidFill>
              </a:rPr>
              <a:t>Building Our Plan</a:t>
            </a:r>
          </a:p>
          <a:p>
            <a:pPr marL="0" indent="0">
              <a:buNone/>
            </a:pPr>
            <a:endParaRPr lang="en-US" sz="3500" b="1" u="sng" dirty="0" smtClean="0">
              <a:solidFill>
                <a:schemeClr val="accent2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smtClean="0"/>
              <a:t>Follow the guidelines provided </a:t>
            </a:r>
            <a:r>
              <a:rPr lang="en-US" sz="4000" dirty="0" smtClean="0"/>
              <a:t>in class on </a:t>
            </a:r>
            <a:r>
              <a:rPr lang="en-US" sz="4000" dirty="0" smtClean="0"/>
              <a:t>the green sheet about Targeting.</a:t>
            </a:r>
          </a:p>
          <a:p>
            <a:pPr marL="742950" lvl="0" indent="-742950">
              <a:buFont typeface="+mj-lt"/>
              <a:buAutoNum type="arabicPeriod"/>
            </a:pPr>
            <a:endParaRPr lang="en-US" sz="40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smtClean="0"/>
              <a:t>Take the class time to collate your market data analysis you have gathered as a team.</a:t>
            </a:r>
          </a:p>
          <a:p>
            <a:pPr marL="742950" lvl="0" indent="-742950">
              <a:buFont typeface="+mj-lt"/>
              <a:buAutoNum type="arabicPeriod"/>
            </a:pPr>
            <a:endParaRPr lang="en-US" sz="40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smtClean="0"/>
              <a:t>As a team agree on the characteristics you will use to segment your market. (You should have at minimum  at least 3 segments) Remember to use more than one form of segmentation (Demographic, Geographic, Psychographic and </a:t>
            </a:r>
            <a:r>
              <a:rPr lang="en-US" sz="4000" dirty="0" err="1" smtClean="0"/>
              <a:t>Behavioural</a:t>
            </a:r>
            <a:r>
              <a:rPr lang="en-US" sz="4000" dirty="0" smtClean="0"/>
              <a:t>).</a:t>
            </a:r>
          </a:p>
          <a:p>
            <a:pPr marL="742950" lvl="0" indent="-742950">
              <a:buFont typeface="+mj-lt"/>
              <a:buAutoNum type="arabicPeriod"/>
            </a:pPr>
            <a:endParaRPr lang="en-US" sz="4000" dirty="0"/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smtClean="0"/>
              <a:t>Next class you will have time to develop a positioning statement and start thinking about your market strategy.</a:t>
            </a:r>
          </a:p>
          <a:p>
            <a:pPr marL="742950" lvl="0" indent="-742950">
              <a:buFont typeface="+mj-lt"/>
              <a:buAutoNum type="arabicPeriod"/>
            </a:pPr>
            <a:endParaRPr lang="en-US" sz="3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24" name="Pentagon 23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25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4" y="2634916"/>
            <a:ext cx="10820400" cy="3511190"/>
          </a:xfrm>
        </p:spPr>
        <p:txBody>
          <a:bodyPr/>
          <a:lstStyle/>
          <a:p>
            <a:r>
              <a:rPr lang="en-US" dirty="0" smtClean="0"/>
              <a:t>From our discussions today are there any further items about </a:t>
            </a:r>
            <a:r>
              <a:rPr lang="en-US" dirty="0" smtClean="0">
                <a:solidFill>
                  <a:srgbClr val="FFC000"/>
                </a:solidFill>
              </a:rPr>
              <a:t>situational analysis</a:t>
            </a:r>
            <a:r>
              <a:rPr lang="en-US" dirty="0" smtClean="0"/>
              <a:t> that are still murky that you would like to discuss?</a:t>
            </a:r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</a:t>
            </a:r>
            <a:r>
              <a:rPr lang="en-US" dirty="0" smtClean="0"/>
              <a:t>FOUR</a:t>
            </a:r>
            <a:r>
              <a:rPr lang="en-US" dirty="0"/>
              <a:t>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and TERM REVIEW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17" name="Pentagon 1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4" name="Pentagon 23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25" name="Pentagon 24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26" name="Pentagon 25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58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27477"/>
            <a:ext cx="8610600" cy="1293028"/>
          </a:xfrm>
        </p:spPr>
        <p:txBody>
          <a:bodyPr/>
          <a:lstStyle/>
          <a:p>
            <a:r>
              <a:rPr lang="en-US" dirty="0" smtClean="0"/>
              <a:t>MODULE FOUR</a:t>
            </a:r>
            <a:br>
              <a:rPr lang="en-US" dirty="0" smtClean="0"/>
            </a:br>
            <a:r>
              <a:rPr lang="en-US" dirty="0" smtClean="0"/>
              <a:t>Team ACTIVITY 4 of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90" y="1708473"/>
            <a:ext cx="11309684" cy="4355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COMPLETE TEAM ACTIVITY: </a:t>
            </a:r>
            <a:r>
              <a:rPr lang="en-US" sz="3200" b="1" dirty="0" smtClean="0">
                <a:solidFill>
                  <a:schemeClr val="accent2"/>
                </a:solidFill>
              </a:rPr>
              <a:t>Positioning– </a:t>
            </a:r>
            <a:r>
              <a:rPr lang="en-US" sz="3200" b="1" u="sng" dirty="0" smtClean="0">
                <a:solidFill>
                  <a:schemeClr val="accent2"/>
                </a:solidFill>
              </a:rPr>
              <a:t>Building Our Plan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/>
              <a:t>EXERCISE 4 – Positioning</a:t>
            </a:r>
          </a:p>
          <a:p>
            <a:r>
              <a:rPr lang="en-US" sz="2400" dirty="0" smtClean="0"/>
              <a:t>Please </a:t>
            </a:r>
            <a:r>
              <a:rPr lang="en-US" sz="2400" dirty="0"/>
              <a:t>use the lessons learned </a:t>
            </a:r>
            <a:r>
              <a:rPr lang="en-US" sz="2400" dirty="0" smtClean="0"/>
              <a:t>last class </a:t>
            </a:r>
            <a:r>
              <a:rPr lang="en-US" sz="2400" dirty="0"/>
              <a:t>to build your positioning statement and review the sample marketing plan for examples of how to present your position in the market (from the customer’s point of view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Note: </a:t>
            </a:r>
            <a:r>
              <a:rPr lang="en-US" sz="2400" dirty="0"/>
              <a:t>Graphs and charts can be very helpful to communicate your reflections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Bring </a:t>
            </a:r>
            <a:r>
              <a:rPr lang="en-US" sz="2400" dirty="0"/>
              <a:t>a type written version to our Feb. </a:t>
            </a:r>
            <a:r>
              <a:rPr lang="en-US" sz="2400" dirty="0" smtClean="0"/>
              <a:t>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class.</a:t>
            </a:r>
          </a:p>
          <a:p>
            <a:pPr marL="742950" lvl="0" indent="-7429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131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MODULE FOUR</a:t>
            </a:r>
            <a:br>
              <a:rPr lang="en-CA" dirty="0" smtClean="0"/>
            </a:br>
            <a:r>
              <a:rPr lang="en-CA" sz="3100" i="1" dirty="0" smtClean="0"/>
              <a:t>Marketing mix, Mktg. Environment and Mktg. Info…building a </a:t>
            </a:r>
            <a:r>
              <a:rPr lang="en-CA" sz="3100" i="1" dirty="0" smtClean="0">
                <a:solidFill>
                  <a:schemeClr val="accent2"/>
                </a:solidFill>
              </a:rPr>
              <a:t>situational analysis</a:t>
            </a:r>
            <a:endParaRPr lang="en-CA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iRAT</a:t>
            </a:r>
            <a:endParaRPr lang="en-CA" dirty="0" smtClean="0"/>
          </a:p>
          <a:p>
            <a:r>
              <a:rPr lang="en-CA" dirty="0" err="1" smtClean="0"/>
              <a:t>tRAT</a:t>
            </a:r>
            <a:endParaRPr lang="en-CA" dirty="0" smtClean="0"/>
          </a:p>
          <a:p>
            <a:r>
              <a:rPr lang="en-CA" dirty="0" smtClean="0"/>
              <a:t>Write Appeals</a:t>
            </a:r>
          </a:p>
          <a:p>
            <a:r>
              <a:rPr lang="en-CA" dirty="0" smtClean="0"/>
              <a:t>Situational Analysis Feedback</a:t>
            </a:r>
          </a:p>
          <a:p>
            <a:r>
              <a:rPr lang="en-CA" dirty="0" smtClean="0"/>
              <a:t>Team Exercise 1 – Targeting Segments</a:t>
            </a:r>
          </a:p>
          <a:p>
            <a:r>
              <a:rPr lang="en-CA" dirty="0"/>
              <a:t>BREAK </a:t>
            </a:r>
            <a:endParaRPr lang="en-CA" sz="1700" dirty="0"/>
          </a:p>
          <a:p>
            <a:r>
              <a:rPr lang="en-CA" dirty="0" smtClean="0"/>
              <a:t>Team Exercise 2 – Positioning Statements</a:t>
            </a:r>
          </a:p>
          <a:p>
            <a:r>
              <a:rPr lang="en-CA" dirty="0" smtClean="0"/>
              <a:t>Exercise 3 – Team Plan: Market Segmentation and Targeting</a:t>
            </a:r>
          </a:p>
          <a:p>
            <a:r>
              <a:rPr lang="en-CA" dirty="0" smtClean="0"/>
              <a:t>REVIEW QUESTIONS – prep for term test</a:t>
            </a:r>
          </a:p>
          <a:p>
            <a:r>
              <a:rPr lang="en-CA" dirty="0" smtClean="0"/>
              <a:t>Next class TERM TEST and Exercise 4 – Team Plan: Positioning</a:t>
            </a:r>
          </a:p>
          <a:p>
            <a:endParaRPr lang="en-CA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5" name="Pentagon 4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6" name="Pentagon 5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6" name="Pentagon 15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21" name="Pentagon 20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9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-RAT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have </a:t>
            </a:r>
            <a:r>
              <a:rPr lang="en-US" dirty="0" smtClean="0">
                <a:solidFill>
                  <a:schemeClr val="accent2"/>
                </a:solidFill>
              </a:rPr>
              <a:t>8 minutes </a:t>
            </a:r>
            <a:r>
              <a:rPr lang="en-US" dirty="0" smtClean="0"/>
              <a:t>to complete the 10 question individual Readiness Assessment Test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16" name="Pentagon 15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24" name="Pentagon 23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00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</a:t>
            </a:r>
            <a:r>
              <a:rPr lang="en-CA" dirty="0" smtClean="0"/>
              <a:t>-RAT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7668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7:00</a:t>
            </a:r>
            <a:endParaRPr lang="en-CA" sz="13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8906" y="27409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6:30</a:t>
            </a:r>
            <a:endParaRPr lang="en-CA" sz="13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032" y="25924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6:00</a:t>
            </a:r>
            <a:endParaRPr lang="en-CA" sz="13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8906" y="263598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5:30</a:t>
            </a:r>
            <a:endParaRPr lang="en-CA" sz="13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5320" y="266736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5:00</a:t>
            </a:r>
            <a:endParaRPr lang="en-CA" sz="1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926" y="25760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4:30</a:t>
            </a:r>
            <a:endParaRPr lang="en-CA" sz="13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320" y="259171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4:00</a:t>
            </a:r>
            <a:endParaRPr lang="en-CA" sz="13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3896" y="268025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3:30</a:t>
            </a:r>
            <a:endParaRPr lang="en-CA" sz="13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8906" y="266666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2:30</a:t>
            </a:r>
            <a:endParaRPr lang="en-CA" sz="13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5320" y="2650973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2:00</a:t>
            </a:r>
            <a:endParaRPr lang="en-CA" sz="13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9609" y="265097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1:30</a:t>
            </a:r>
            <a:endParaRPr lang="en-CA" sz="138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5340" y="2681655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1:00</a:t>
            </a:r>
            <a:endParaRPr lang="en-CA" sz="13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9628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0:30</a:t>
            </a:r>
            <a:endParaRPr lang="en-CA" sz="13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0330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3:00</a:t>
            </a:r>
            <a:endParaRPr lang="en-CA" sz="13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52472" y="265167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TIMES UP!</a:t>
            </a:r>
            <a:endParaRPr lang="en-CA" sz="138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93354" y="256181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8:00</a:t>
            </a:r>
            <a:endParaRPr lang="en-CA" sz="138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31" name="Pentagon 30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6" name="Pentagon 45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47" name="Pentagon 46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48" name="Pentagon 47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9" name="Pentagon 48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50" name="Pentagon 49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51" name="Pentagon 50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59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9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1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1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1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0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2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build="p"/>
      <p:bldP spid="16" grpId="1" build="allAtOnce"/>
      <p:bldP spid="18" grpId="0" build="p"/>
      <p:bldP spid="18" grpId="1" build="allAtOnce"/>
      <p:bldP spid="19" grpId="0" build="p"/>
      <p:bldP spid="19" grpId="1" build="allAtOnce"/>
      <p:bldP spid="20" grpId="0" build="p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 smtClean="0">
                <a:solidFill>
                  <a:srgbClr val="FFC000"/>
                </a:solidFill>
              </a:rPr>
              <a:t>TIME IS UP!</a:t>
            </a:r>
            <a:endParaRPr lang="en-US" sz="13800" b="1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</a:t>
            </a:r>
            <a:r>
              <a:rPr lang="en-CA" dirty="0" smtClean="0"/>
              <a:t>-RAT</a:t>
            </a:r>
            <a:endParaRPr lang="en-CA" dirty="0"/>
          </a:p>
        </p:txBody>
      </p:sp>
      <p:grpSp>
        <p:nvGrpSpPr>
          <p:cNvPr id="37" name="Group 36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38" name="Pentagon 37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39" name="Pentagon 38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0" name="Pentagon 39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1" name="Pentagon 40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2" name="Pentagon 41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46" name="Pentagon 45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47" name="Pentagon 46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19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t-RAT</a:t>
            </a:r>
            <a:br>
              <a:rPr lang="en-CA" dirty="0" smtClean="0"/>
            </a:br>
            <a:r>
              <a:rPr lang="en-CA" sz="3200" dirty="0" smtClean="0"/>
              <a:t>Team readiness Assurance Test</a:t>
            </a:r>
            <a:br>
              <a:rPr lang="en-CA" sz="3200" dirty="0" smtClean="0"/>
            </a:br>
            <a:r>
              <a:rPr lang="en-CA" sz="3200" dirty="0" smtClean="0"/>
              <a:t>You will have 8 minutes</a:t>
            </a:r>
            <a:endParaRPr lang="en-CA" dirty="0"/>
          </a:p>
        </p:txBody>
      </p:sp>
      <p:pic>
        <p:nvPicPr>
          <p:cNvPr id="4" name="Content Placeholder 3" descr="tRAT cop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25" y="2193925"/>
            <a:ext cx="4391750" cy="40243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17" name="Pentagon 16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24" name="Pentagon 23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25" name="Pentagon 24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26" name="Pentagon 25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36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Decremental</a:t>
            </a:r>
            <a:r>
              <a:rPr lang="en-CA" dirty="0" smtClean="0"/>
              <a:t> Scoring of</a:t>
            </a:r>
            <a:br>
              <a:rPr lang="en-CA" dirty="0" smtClean="0"/>
            </a:br>
            <a:r>
              <a:rPr lang="en-CA" dirty="0" smtClean="0"/>
              <a:t>Team RAT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2841170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Remember time is limited!</a:t>
            </a:r>
          </a:p>
          <a:p>
            <a:endParaRPr lang="en-CA" sz="2400" dirty="0" smtClean="0"/>
          </a:p>
          <a:p>
            <a:r>
              <a:rPr lang="en-CA" sz="2400" dirty="0" smtClean="0"/>
              <a:t>Right answer on: </a:t>
            </a:r>
          </a:p>
          <a:p>
            <a:pPr lvl="1"/>
            <a:r>
              <a:rPr lang="en-CA" sz="2400" dirty="0" smtClean="0"/>
              <a:t>1</a:t>
            </a:r>
            <a:r>
              <a:rPr lang="en-CA" sz="2400" baseline="30000" dirty="0" smtClean="0"/>
              <a:t>st</a:t>
            </a:r>
            <a:r>
              <a:rPr lang="en-CA" sz="2400" dirty="0" smtClean="0"/>
              <a:t>  try 		= 10 points</a:t>
            </a:r>
          </a:p>
          <a:p>
            <a:pPr lvl="1"/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try 		= 5 points</a:t>
            </a:r>
          </a:p>
          <a:p>
            <a:pPr lvl="1"/>
            <a:r>
              <a:rPr lang="en-CA" sz="2400" dirty="0" smtClean="0"/>
              <a:t>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try 		= 2 points</a:t>
            </a:r>
          </a:p>
          <a:p>
            <a:pPr lvl="1"/>
            <a:r>
              <a:rPr lang="en-CA" sz="2400" dirty="0" smtClean="0"/>
              <a:t>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or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try	= 0 points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Box 3"/>
          <p:cNvSpPr txBox="1"/>
          <p:nvPr/>
        </p:nvSpPr>
        <p:spPr>
          <a:xfrm>
            <a:off x="1616003" y="5208815"/>
            <a:ext cx="8845168" cy="849085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</a:rPr>
              <a:t>on’t </a:t>
            </a:r>
            <a:r>
              <a:rPr lang="en-US" sz="2400" b="1" dirty="0">
                <a:solidFill>
                  <a:schemeClr val="bg1"/>
                </a:solidFill>
              </a:rPr>
              <a:t>find the correct answer on the first </a:t>
            </a:r>
            <a:r>
              <a:rPr lang="en-US" sz="2400" b="1" dirty="0" smtClean="0">
                <a:solidFill>
                  <a:schemeClr val="bg1"/>
                </a:solidFill>
              </a:rPr>
              <a:t>try?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K</a:t>
            </a:r>
            <a:r>
              <a:rPr lang="en-US" sz="2400" b="1" dirty="0" smtClean="0">
                <a:solidFill>
                  <a:schemeClr val="bg1"/>
                </a:solidFill>
              </a:rPr>
              <a:t>eep discussing and scratching to </a:t>
            </a:r>
            <a:r>
              <a:rPr lang="en-US" sz="2400" b="1" dirty="0">
                <a:solidFill>
                  <a:schemeClr val="bg1"/>
                </a:solidFill>
              </a:rPr>
              <a:t>earn partial </a:t>
            </a:r>
            <a:r>
              <a:rPr lang="en-US" sz="2400" b="1" dirty="0" smtClean="0">
                <a:solidFill>
                  <a:schemeClr val="bg1"/>
                </a:solidFill>
              </a:rPr>
              <a:t>credit</a:t>
            </a:r>
            <a:endParaRPr lang="en-US" sz="2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39" name="Pentagon 38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40" name="Pentagon 39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41" name="Pentagon 40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42" name="Pentagon 41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43" name="Pentagon 42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44" name="Pentagon 43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45" name="Pentagon 44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46" name="Pentagon 45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47" name="Pentagon 46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48" name="Pentagon 47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4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t-RAT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7668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7:00</a:t>
            </a:r>
            <a:endParaRPr lang="en-CA" sz="13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8906" y="27409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6:30</a:t>
            </a:r>
            <a:endParaRPr lang="en-CA" sz="13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032" y="25924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6:00</a:t>
            </a:r>
            <a:endParaRPr lang="en-CA" sz="13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8906" y="263598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5:30</a:t>
            </a:r>
            <a:endParaRPr lang="en-CA" sz="13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5320" y="266736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5:00</a:t>
            </a:r>
            <a:endParaRPr lang="en-CA" sz="1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926" y="25760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4:30</a:t>
            </a:r>
            <a:endParaRPr lang="en-CA" sz="13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320" y="259171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4:00</a:t>
            </a:r>
            <a:endParaRPr lang="en-CA" sz="13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3896" y="268025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3:30</a:t>
            </a:r>
            <a:endParaRPr lang="en-CA" sz="13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8906" y="266666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2:30</a:t>
            </a:r>
            <a:endParaRPr lang="en-CA" sz="13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5320" y="2650973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2:00</a:t>
            </a:r>
            <a:endParaRPr lang="en-CA" sz="13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9609" y="265097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1:30</a:t>
            </a:r>
            <a:endParaRPr lang="en-CA" sz="138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5340" y="2681655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1:00</a:t>
            </a:r>
            <a:endParaRPr lang="en-CA" sz="13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9628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0:30</a:t>
            </a:r>
            <a:endParaRPr lang="en-CA" sz="13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0330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3:00</a:t>
            </a:r>
            <a:endParaRPr lang="en-CA" sz="13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52472" y="265167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TIMES UP!</a:t>
            </a:r>
            <a:endParaRPr lang="en-CA" sz="138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93354" y="256181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8:00</a:t>
            </a:r>
            <a:endParaRPr lang="en-CA" sz="138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625644" y="6258814"/>
            <a:ext cx="11225463" cy="526986"/>
            <a:chOff x="625644" y="6258814"/>
            <a:chExt cx="11225463" cy="526986"/>
          </a:xfrm>
        </p:grpSpPr>
        <p:sp>
          <p:nvSpPr>
            <p:cNvPr id="53" name="Pentagon 52"/>
            <p:cNvSpPr/>
            <p:nvPr/>
          </p:nvSpPr>
          <p:spPr>
            <a:xfrm>
              <a:off x="625644" y="6258814"/>
              <a:ext cx="1171071" cy="47887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-25000" dirty="0" smtClean="0"/>
                <a:t>OUTLINE</a:t>
              </a:r>
              <a:endParaRPr lang="en-US" sz="2400" b="1" baseline="-25000" dirty="0"/>
            </a:p>
          </p:txBody>
        </p:sp>
        <p:sp>
          <p:nvSpPr>
            <p:cNvPr id="54" name="Pentagon 53"/>
            <p:cNvSpPr/>
            <p:nvPr/>
          </p:nvSpPr>
          <p:spPr>
            <a:xfrm>
              <a:off x="1740565" y="626683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iRAT</a:t>
              </a:r>
              <a:endParaRPr lang="en-US" baseline="-25000" dirty="0"/>
            </a:p>
          </p:txBody>
        </p:sp>
        <p:sp>
          <p:nvSpPr>
            <p:cNvPr id="55" name="Pentagon 54"/>
            <p:cNvSpPr/>
            <p:nvPr/>
          </p:nvSpPr>
          <p:spPr>
            <a:xfrm>
              <a:off x="2859513" y="6278862"/>
              <a:ext cx="1171071" cy="478874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err="1" smtClean="0"/>
                <a:t>tRAT</a:t>
              </a:r>
              <a:endParaRPr lang="en-US" baseline="-25000" dirty="0"/>
            </a:p>
          </p:txBody>
        </p:sp>
        <p:sp>
          <p:nvSpPr>
            <p:cNvPr id="56" name="Pentagon 55"/>
            <p:cNvSpPr/>
            <p:nvPr/>
          </p:nvSpPr>
          <p:spPr>
            <a:xfrm>
              <a:off x="3974434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APPEALS</a:t>
              </a:r>
              <a:endParaRPr lang="en-US" baseline="-25000" dirty="0"/>
            </a:p>
          </p:txBody>
        </p:sp>
        <p:sp>
          <p:nvSpPr>
            <p:cNvPr id="57" name="Pentagon 56"/>
            <p:cNvSpPr/>
            <p:nvPr/>
          </p:nvSpPr>
          <p:spPr>
            <a:xfrm>
              <a:off x="7319220" y="6302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BREAK</a:t>
              </a:r>
              <a:endParaRPr lang="en-US" baseline="-25000" dirty="0"/>
            </a:p>
          </p:txBody>
        </p:sp>
        <p:sp>
          <p:nvSpPr>
            <p:cNvPr id="58" name="Pentagon 57"/>
            <p:cNvSpPr/>
            <p:nvPr/>
          </p:nvSpPr>
          <p:spPr>
            <a:xfrm>
              <a:off x="5093365" y="6286878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Feedback</a:t>
              </a:r>
              <a:endParaRPr lang="en-US" baseline="-25000" dirty="0"/>
            </a:p>
          </p:txBody>
        </p:sp>
        <p:sp>
          <p:nvSpPr>
            <p:cNvPr id="59" name="Pentagon 58"/>
            <p:cNvSpPr/>
            <p:nvPr/>
          </p:nvSpPr>
          <p:spPr>
            <a:xfrm>
              <a:off x="6212313" y="6298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1</a:t>
              </a:r>
              <a:endParaRPr lang="en-US" baseline="-25000" dirty="0"/>
            </a:p>
          </p:txBody>
        </p:sp>
        <p:sp>
          <p:nvSpPr>
            <p:cNvPr id="60" name="Pentagon 59"/>
            <p:cNvSpPr/>
            <p:nvPr/>
          </p:nvSpPr>
          <p:spPr>
            <a:xfrm>
              <a:off x="8434141" y="6306926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EXERCISE 2</a:t>
              </a:r>
            </a:p>
          </p:txBody>
        </p:sp>
        <p:sp>
          <p:nvSpPr>
            <p:cNvPr id="61" name="Pentagon 60"/>
            <p:cNvSpPr/>
            <p:nvPr/>
          </p:nvSpPr>
          <p:spPr>
            <a:xfrm>
              <a:off x="9565115" y="6294894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EXERCISE 3</a:t>
              </a:r>
              <a:endParaRPr lang="en-US" baseline="-25000" dirty="0"/>
            </a:p>
          </p:txBody>
        </p:sp>
        <p:sp>
          <p:nvSpPr>
            <p:cNvPr id="62" name="Pentagon 61"/>
            <p:cNvSpPr/>
            <p:nvPr/>
          </p:nvSpPr>
          <p:spPr>
            <a:xfrm>
              <a:off x="10680036" y="6302910"/>
              <a:ext cx="1171071" cy="4788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REVIEW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05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9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1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1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1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0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2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build="p"/>
      <p:bldP spid="16" grpId="1" build="allAtOnce"/>
      <p:bldP spid="18" grpId="0" build="p"/>
      <p:bldP spid="18" grpId="1" build="allAtOnce"/>
      <p:bldP spid="19" grpId="0" build="p"/>
      <p:bldP spid="19" grpId="1" build="allAtOnce"/>
      <p:bldP spid="20" grpId="0" build="p"/>
      <p:bldP spid="29" grpId="0"/>
      <p:bldP spid="29" grpId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1238</TotalTime>
  <Words>1098</Words>
  <Application>Microsoft Office PowerPoint</Application>
  <PresentationFormat>Widescreen</PresentationFormat>
  <Paragraphs>338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Vapor Trail</vt:lpstr>
      <vt:lpstr>MARK 160 MID TERM FEEDBACK FORMS</vt:lpstr>
      <vt:lpstr>MARKETING 160 – MODULE 4 Segmentation, targeting, positioning and marketing info</vt:lpstr>
      <vt:lpstr>MODULE FOUR Marketing mix, Mktg. Environment and Mktg. Info…building a situational analysis</vt:lpstr>
      <vt:lpstr>i-RAT</vt:lpstr>
      <vt:lpstr>i-RAT</vt:lpstr>
      <vt:lpstr>i-RAT</vt:lpstr>
      <vt:lpstr>t-RAT Team readiness Assurance Test You will have 8 minutes</vt:lpstr>
      <vt:lpstr>Decremental Scoring of Team RAT</vt:lpstr>
      <vt:lpstr>t-RAT</vt:lpstr>
      <vt:lpstr>T-RAT</vt:lpstr>
      <vt:lpstr>Scoring your Team Rat</vt:lpstr>
      <vt:lpstr>Keeping Track</vt:lpstr>
      <vt:lpstr>HOW DID YOUR TEAM DO?</vt:lpstr>
      <vt:lpstr>10 minutes</vt:lpstr>
      <vt:lpstr>MODULE four feedback – Situational analysis</vt:lpstr>
      <vt:lpstr>MODULE FOUR Team ACTIVITY 1 of 4</vt:lpstr>
      <vt:lpstr>MODULE FOUR Team ACTIVITY 1 of 4</vt:lpstr>
      <vt:lpstr>BREAK TIME</vt:lpstr>
      <vt:lpstr>MODULE FOUR Team ACTIVITY 2 of 4 positioning STATEMENT</vt:lpstr>
      <vt:lpstr>MODULE FOUR Team ACTIVITY 2 of 4 positioning STATEMENT</vt:lpstr>
      <vt:lpstr>MODULE FOUR Team ACTIVITY 3 of 4</vt:lpstr>
      <vt:lpstr>MODULE FOUR REVIEW and TERM REVIEW </vt:lpstr>
      <vt:lpstr>MODULE FOUR Team ACTIVITY 4 of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160</dc:title>
  <dc:creator>computer1</dc:creator>
  <cp:lastModifiedBy>Duane Weaver</cp:lastModifiedBy>
  <cp:revision>86</cp:revision>
  <cp:lastPrinted>2017-01-24T04:53:03Z</cp:lastPrinted>
  <dcterms:created xsi:type="dcterms:W3CDTF">2017-01-09T23:08:37Z</dcterms:created>
  <dcterms:modified xsi:type="dcterms:W3CDTF">2018-01-29T21:35:07Z</dcterms:modified>
</cp:coreProperties>
</file>