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8"/>
  </p:notesMasterIdLst>
  <p:sldIdLst>
    <p:sldId id="328" r:id="rId2"/>
    <p:sldId id="327" r:id="rId3"/>
    <p:sldId id="329" r:id="rId4"/>
    <p:sldId id="331" r:id="rId5"/>
    <p:sldId id="319" r:id="rId6"/>
    <p:sldId id="320" r:id="rId7"/>
    <p:sldId id="354" r:id="rId8"/>
    <p:sldId id="333" r:id="rId9"/>
    <p:sldId id="335" r:id="rId10"/>
    <p:sldId id="336" r:id="rId11"/>
    <p:sldId id="353" r:id="rId12"/>
    <p:sldId id="338" r:id="rId13"/>
    <p:sldId id="339" r:id="rId14"/>
    <p:sldId id="340" r:id="rId15"/>
    <p:sldId id="341" r:id="rId16"/>
    <p:sldId id="342" r:id="rId17"/>
    <p:sldId id="343" r:id="rId18"/>
    <p:sldId id="355" r:id="rId19"/>
    <p:sldId id="322" r:id="rId20"/>
    <p:sldId id="348" r:id="rId21"/>
    <p:sldId id="324" r:id="rId22"/>
    <p:sldId id="350" r:id="rId23"/>
    <p:sldId id="323" r:id="rId24"/>
    <p:sldId id="351" r:id="rId25"/>
    <p:sldId id="325" r:id="rId26"/>
    <p:sldId id="356"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45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4613" autoAdjust="0"/>
  </p:normalViewPr>
  <p:slideViewPr>
    <p:cSldViewPr>
      <p:cViewPr varScale="1">
        <p:scale>
          <a:sx n="84" d="100"/>
          <a:sy n="84" d="100"/>
        </p:scale>
        <p:origin x="96"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040"/>
    </p:cViewPr>
  </p:sorterViewPr>
  <p:notesViewPr>
    <p:cSldViewPr>
      <p:cViewPr varScale="1">
        <p:scale>
          <a:sx n="84" d="100"/>
          <a:sy n="84" d="100"/>
        </p:scale>
        <p:origin x="-19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CC71F6C-8C74-4797-99C1-47D68472454D}" type="slidenum">
              <a:rPr lang="en-US"/>
              <a:pPr>
                <a:defRPr/>
              </a:pPr>
              <a:t>‹#›</a:t>
            </a:fld>
            <a:endParaRPr lang="en-US" dirty="0"/>
          </a:p>
        </p:txBody>
      </p:sp>
    </p:spTree>
    <p:extLst>
      <p:ext uri="{BB962C8B-B14F-4D97-AF65-F5344CB8AC3E}">
        <p14:creationId xmlns:p14="http://schemas.microsoft.com/office/powerpoint/2010/main" val="14535175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7F8F25F-85AF-410F-816C-75CF92D36BDB}"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CA" smtClean="0"/>
          </a:p>
        </p:txBody>
      </p:sp>
    </p:spTree>
    <p:extLst>
      <p:ext uri="{BB962C8B-B14F-4D97-AF65-F5344CB8AC3E}">
        <p14:creationId xmlns:p14="http://schemas.microsoft.com/office/powerpoint/2010/main" val="4161263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CA" smtClean="0"/>
          </a:p>
        </p:txBody>
      </p:sp>
      <p:sp>
        <p:nvSpPr>
          <p:cNvPr id="38916" name="Slide Number Placeholder 3"/>
          <p:cNvSpPr>
            <a:spLocks noGrp="1"/>
          </p:cNvSpPr>
          <p:nvPr>
            <p:ph type="sldNum" sz="quarter" idx="5"/>
          </p:nvPr>
        </p:nvSpPr>
        <p:spPr>
          <a:noFill/>
        </p:spPr>
        <p:txBody>
          <a:bodyPr/>
          <a:lstStyle/>
          <a:p>
            <a:fld id="{424A0774-F84D-4552-B865-C114AE4DDD6F}" type="slidenum">
              <a:rPr lang="en-US" smtClean="0"/>
              <a:pPr/>
              <a:t>23</a:t>
            </a:fld>
            <a:endParaRPr lang="en-US" smtClean="0"/>
          </a:p>
        </p:txBody>
      </p:sp>
    </p:spTree>
    <p:extLst>
      <p:ext uri="{BB962C8B-B14F-4D97-AF65-F5344CB8AC3E}">
        <p14:creationId xmlns:p14="http://schemas.microsoft.com/office/powerpoint/2010/main" val="2750862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CA" smtClean="0"/>
          </a:p>
        </p:txBody>
      </p:sp>
      <p:sp>
        <p:nvSpPr>
          <p:cNvPr id="39940" name="Slide Number Placeholder 3"/>
          <p:cNvSpPr>
            <a:spLocks noGrp="1"/>
          </p:cNvSpPr>
          <p:nvPr>
            <p:ph type="sldNum" sz="quarter" idx="5"/>
          </p:nvPr>
        </p:nvSpPr>
        <p:spPr>
          <a:noFill/>
        </p:spPr>
        <p:txBody>
          <a:bodyPr/>
          <a:lstStyle/>
          <a:p>
            <a:fld id="{63F6442F-83C9-4FB4-8B9E-0E2BC03E1AC4}" type="slidenum">
              <a:rPr lang="en-US" smtClean="0"/>
              <a:pPr/>
              <a:t>25</a:t>
            </a:fld>
            <a:endParaRPr lang="en-US" smtClean="0"/>
          </a:p>
        </p:txBody>
      </p:sp>
    </p:spTree>
    <p:extLst>
      <p:ext uri="{BB962C8B-B14F-4D97-AF65-F5344CB8AC3E}">
        <p14:creationId xmlns:p14="http://schemas.microsoft.com/office/powerpoint/2010/main" val="2118252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24B93B4-3D6D-4099-B4C2-D04B355FFA68}" type="slidenum">
              <a:rPr lang="en-US" smtClean="0"/>
              <a:pPr/>
              <a:t>4</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p:spPr>
        <p:txBody>
          <a:bodyPr/>
          <a:lstStyle/>
          <a:p>
            <a:endParaRPr lang="en-CA" smtClean="0"/>
          </a:p>
        </p:txBody>
      </p:sp>
    </p:spTree>
    <p:extLst>
      <p:ext uri="{BB962C8B-B14F-4D97-AF65-F5344CB8AC3E}">
        <p14:creationId xmlns:p14="http://schemas.microsoft.com/office/powerpoint/2010/main" val="5126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B173139-B9A6-46DD-82B7-92F7F860C319}" type="slidenum">
              <a:rPr lang="en-US" smtClean="0"/>
              <a:pPr/>
              <a:t>5</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CA" smtClean="0"/>
          </a:p>
        </p:txBody>
      </p:sp>
    </p:spTree>
    <p:extLst>
      <p:ext uri="{BB962C8B-B14F-4D97-AF65-F5344CB8AC3E}">
        <p14:creationId xmlns:p14="http://schemas.microsoft.com/office/powerpoint/2010/main" val="3794255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CA" smtClean="0"/>
          </a:p>
        </p:txBody>
      </p:sp>
      <p:sp>
        <p:nvSpPr>
          <p:cNvPr id="32772" name="Slide Number Placeholder 3"/>
          <p:cNvSpPr>
            <a:spLocks noGrp="1"/>
          </p:cNvSpPr>
          <p:nvPr>
            <p:ph type="sldNum" sz="quarter" idx="5"/>
          </p:nvPr>
        </p:nvSpPr>
        <p:spPr>
          <a:noFill/>
        </p:spPr>
        <p:txBody>
          <a:bodyPr/>
          <a:lstStyle/>
          <a:p>
            <a:fld id="{24241BA7-A59B-4551-B61C-CA67D693718D}" type="slidenum">
              <a:rPr lang="en-US" smtClean="0"/>
              <a:pPr/>
              <a:t>6</a:t>
            </a:fld>
            <a:endParaRPr lang="en-US" smtClean="0"/>
          </a:p>
        </p:txBody>
      </p:sp>
    </p:spTree>
    <p:extLst>
      <p:ext uri="{BB962C8B-B14F-4D97-AF65-F5344CB8AC3E}">
        <p14:creationId xmlns:p14="http://schemas.microsoft.com/office/powerpoint/2010/main" val="29344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B940449-FDE0-4F4B-BB84-9F40778EB547}" type="slidenum">
              <a:rPr lang="en-US" smtClean="0"/>
              <a:pPr/>
              <a:t>17</a:t>
            </a:fld>
            <a:endParaRPr lang="en-US" smtClean="0"/>
          </a:p>
        </p:txBody>
      </p:sp>
      <p:sp>
        <p:nvSpPr>
          <p:cNvPr id="33795" name="Rectangle 1026"/>
          <p:cNvSpPr>
            <a:spLocks noGrp="1" noRot="1" noChangeAspect="1" noChangeArrowheads="1" noTextEdit="1"/>
          </p:cNvSpPr>
          <p:nvPr>
            <p:ph type="sldImg"/>
          </p:nvPr>
        </p:nvSpPr>
        <p:spPr>
          <a:ln/>
        </p:spPr>
      </p:sp>
      <p:sp>
        <p:nvSpPr>
          <p:cNvPr id="33796" name="Rectangle 1027"/>
          <p:cNvSpPr>
            <a:spLocks noGrp="1" noChangeArrowheads="1"/>
          </p:cNvSpPr>
          <p:nvPr>
            <p:ph type="body" idx="1"/>
          </p:nvPr>
        </p:nvSpPr>
        <p:spPr>
          <a:xfrm>
            <a:off x="914400" y="4343400"/>
            <a:ext cx="5029200" cy="4114800"/>
          </a:xfrm>
          <a:noFill/>
          <a:ln/>
        </p:spPr>
        <p:txBody>
          <a:bodyPr/>
          <a:lstStyle/>
          <a:p>
            <a:endParaRPr lang="en-CA" smtClean="0"/>
          </a:p>
        </p:txBody>
      </p:sp>
    </p:spTree>
    <p:extLst>
      <p:ext uri="{BB962C8B-B14F-4D97-AF65-F5344CB8AC3E}">
        <p14:creationId xmlns:p14="http://schemas.microsoft.com/office/powerpoint/2010/main" val="312529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67660A2-4450-4E8A-AD33-7ACA35DEDE87}" type="slidenum">
              <a:rPr lang="en-US" smtClean="0"/>
              <a:pPr/>
              <a:t>18</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smtClean="0"/>
              <a:t>Chapter 11, page 434-35</a:t>
            </a:r>
          </a:p>
          <a:p>
            <a:endParaRPr lang="en-US" smtClean="0"/>
          </a:p>
        </p:txBody>
      </p:sp>
    </p:spTree>
    <p:extLst>
      <p:ext uri="{BB962C8B-B14F-4D97-AF65-F5344CB8AC3E}">
        <p14:creationId xmlns:p14="http://schemas.microsoft.com/office/powerpoint/2010/main" val="3310548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CA" smtClean="0"/>
          </a:p>
        </p:txBody>
      </p:sp>
      <p:sp>
        <p:nvSpPr>
          <p:cNvPr id="35844" name="Slide Number Placeholder 3"/>
          <p:cNvSpPr>
            <a:spLocks noGrp="1"/>
          </p:cNvSpPr>
          <p:nvPr>
            <p:ph type="sldNum" sz="quarter" idx="5"/>
          </p:nvPr>
        </p:nvSpPr>
        <p:spPr>
          <a:noFill/>
        </p:spPr>
        <p:txBody>
          <a:bodyPr/>
          <a:lstStyle/>
          <a:p>
            <a:fld id="{8B6E97DA-4F47-4C3A-9700-8E018B9B17C7}" type="slidenum">
              <a:rPr lang="en-US" smtClean="0"/>
              <a:pPr/>
              <a:t>19</a:t>
            </a:fld>
            <a:endParaRPr lang="en-US" smtClean="0"/>
          </a:p>
        </p:txBody>
      </p:sp>
    </p:spTree>
    <p:extLst>
      <p:ext uri="{BB962C8B-B14F-4D97-AF65-F5344CB8AC3E}">
        <p14:creationId xmlns:p14="http://schemas.microsoft.com/office/powerpoint/2010/main" val="3861450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CA" smtClean="0"/>
          </a:p>
        </p:txBody>
      </p:sp>
      <p:sp>
        <p:nvSpPr>
          <p:cNvPr id="36868" name="Slide Number Placeholder 3"/>
          <p:cNvSpPr>
            <a:spLocks noGrp="1"/>
          </p:cNvSpPr>
          <p:nvPr>
            <p:ph type="sldNum" sz="quarter" idx="5"/>
          </p:nvPr>
        </p:nvSpPr>
        <p:spPr>
          <a:noFill/>
        </p:spPr>
        <p:txBody>
          <a:bodyPr/>
          <a:lstStyle/>
          <a:p>
            <a:fld id="{A2DA9B24-402D-4A3B-9718-D7D80DF3ACEB}" type="slidenum">
              <a:rPr lang="en-US" smtClean="0"/>
              <a:pPr/>
              <a:t>21</a:t>
            </a:fld>
            <a:endParaRPr lang="en-US" smtClean="0"/>
          </a:p>
        </p:txBody>
      </p:sp>
    </p:spTree>
    <p:extLst>
      <p:ext uri="{BB962C8B-B14F-4D97-AF65-F5344CB8AC3E}">
        <p14:creationId xmlns:p14="http://schemas.microsoft.com/office/powerpoint/2010/main" val="1338474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58241BE-6CCA-4F02-9A48-D13DF036D7ED}" type="slidenum">
              <a:rPr lang="en-US" smtClean="0"/>
              <a:pPr/>
              <a:t>22</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CA" smtClean="0"/>
          </a:p>
        </p:txBody>
      </p:sp>
    </p:spTree>
    <p:extLst>
      <p:ext uri="{BB962C8B-B14F-4D97-AF65-F5344CB8AC3E}">
        <p14:creationId xmlns:p14="http://schemas.microsoft.com/office/powerpoint/2010/main" val="322956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a:defRPr/>
            </a:pPr>
            <a:r>
              <a:rPr lang="en-CA" smtClean="0"/>
              <a:t>11-</a:t>
            </a:r>
            <a:fld id="{EED1F4A9-9C39-4CF8-9F9D-60BFFE030BF4}" type="slidenum">
              <a:rPr lang="en-CA" smtClean="0"/>
              <a:pPr>
                <a:defRPr/>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CA" smtClean="0"/>
              <a:t>11-</a:t>
            </a:r>
            <a:fld id="{B99CD36B-E4E2-4D65-8AD0-FDFF834B0AEB}" type="slidenum">
              <a:rPr lang="en-CA" smtClean="0"/>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CA" smtClean="0"/>
              <a:t>11-</a:t>
            </a:r>
            <a:fld id="{86471631-4FC8-44C8-9042-092C188E8596}" type="slidenum">
              <a:rPr lang="en-CA" smtClean="0"/>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CA" smtClean="0"/>
              <a:t>11-</a:t>
            </a:r>
            <a:fld id="{DA166CDF-877D-4201-A233-EA72A6CC93FC}" type="slidenum">
              <a:rPr lang="en-CA" smtClean="0"/>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r>
              <a:rPr lang="en-CA" smtClean="0"/>
              <a:t>11-</a:t>
            </a:r>
            <a:fld id="{A4CD13ED-1BEC-4170-96C0-25ABEE0F27F1}" type="slidenum">
              <a:rPr lang="en-CA" smtClean="0"/>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CA" smtClean="0"/>
              <a:t>11-</a:t>
            </a:r>
            <a:fld id="{6346295C-07D3-4FB0-A660-0D0663A09FA2}" type="slidenum">
              <a:rPr lang="en-CA" smtClean="0"/>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defRPr/>
            </a:pPr>
            <a:r>
              <a:rPr lang="en-CA" smtClean="0"/>
              <a:t>11-</a:t>
            </a:r>
            <a:fld id="{1C6FDA30-5F14-4CA4-AA40-2C18132C8679}" type="slidenum">
              <a:rPr lang="en-CA" smtClean="0"/>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defRPr/>
            </a:pPr>
            <a:r>
              <a:rPr lang="en-CA" smtClean="0"/>
              <a:t>11-</a:t>
            </a:r>
            <a:fld id="{3DA8D46F-FFD5-4C90-B329-A531A20C9178}" type="slidenum">
              <a:rPr lang="en-CA" smtClean="0"/>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defRPr/>
            </a:pPr>
            <a:r>
              <a:rPr lang="en-CA" smtClean="0"/>
              <a:t>11-</a:t>
            </a:r>
            <a:fld id="{4E3F8B1C-1BD3-4F3E-A2E8-F4762762473E}" type="slidenum">
              <a:rPr lang="en-CA" smtClean="0"/>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CA" smtClean="0"/>
              <a:t>11-</a:t>
            </a:r>
            <a:fld id="{7D086A64-4037-457C-BF84-632C539DE407}" type="slidenum">
              <a:rPr lang="en-CA" smtClean="0"/>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CA" smtClean="0"/>
              <a:t>11-</a:t>
            </a:r>
            <a:fld id="{B60CF290-1FC6-4805-8F91-FB1F0C5F02C7}" type="slidenum">
              <a:rPr lang="en-CA" smtClean="0"/>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11/1/2016</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r>
              <a:rPr lang="en-CA" smtClean="0"/>
              <a:t>11-</a:t>
            </a:r>
            <a:fld id="{B1D835A2-516E-4BB2-AC85-742B2F61D206}" type="slidenum">
              <a:rPr lang="en-CA" smtClean="0"/>
              <a:pPr>
                <a:defRPr/>
              </a:pPr>
              <a:t>‹#›</a:t>
            </a:fld>
            <a:endParaRPr lang="en-CA"/>
          </a:p>
        </p:txBody>
      </p:sp>
    </p:spTree>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12"/>
          </p:nvPr>
        </p:nvSpPr>
        <p:spPr>
          <a:noFill/>
        </p:spPr>
        <p:txBody>
          <a:bodyPr/>
          <a:lstStyle/>
          <a:p>
            <a:r>
              <a:rPr lang="en-CA"/>
              <a:t>11-</a:t>
            </a:r>
            <a:fld id="{474D833E-F313-41BF-BA63-108299194D6E}" type="slidenum">
              <a:rPr lang="en-CA"/>
              <a:pPr/>
              <a:t>1</a:t>
            </a:fld>
            <a:endParaRPr lang="en-CA"/>
          </a:p>
        </p:txBody>
      </p:sp>
      <p:sp>
        <p:nvSpPr>
          <p:cNvPr id="2051" name="Rectangle 2"/>
          <p:cNvSpPr>
            <a:spLocks noGrp="1" noChangeArrowheads="1"/>
          </p:cNvSpPr>
          <p:nvPr>
            <p:ph type="ctrTitle" idx="4294967295"/>
          </p:nvPr>
        </p:nvSpPr>
        <p:spPr>
          <a:xfrm>
            <a:off x="1371600" y="1905000"/>
            <a:ext cx="7772400" cy="1698625"/>
          </a:xfrm>
        </p:spPr>
        <p:txBody>
          <a:bodyPr>
            <a:normAutofit fontScale="90000"/>
          </a:bodyPr>
          <a:lstStyle/>
          <a:p>
            <a:r>
              <a:rPr lang="en-US" sz="4000" b="1" dirty="0" smtClean="0"/>
              <a:t>Marketing: An Introduction </a:t>
            </a:r>
            <a:br>
              <a:rPr lang="en-US" sz="4000" b="1" dirty="0" smtClean="0"/>
            </a:br>
            <a:r>
              <a:rPr lang="en-US" sz="1800" b="1" dirty="0" smtClean="0"/>
              <a:t>Sixth </a:t>
            </a:r>
            <a:r>
              <a:rPr lang="en-US" sz="1800" b="1" dirty="0" smtClean="0"/>
              <a:t>Canadian Edition</a:t>
            </a:r>
            <a:r>
              <a:rPr lang="en-US" sz="2800" b="1" dirty="0" smtClean="0"/>
              <a:t> </a:t>
            </a:r>
            <a:br>
              <a:rPr lang="en-US" sz="2800" b="1" dirty="0" smtClean="0"/>
            </a:br>
            <a:r>
              <a:rPr lang="en-US" sz="2200" b="1" dirty="0" smtClean="0"/>
              <a:t>Armstrong, Kotler, </a:t>
            </a:r>
            <a:r>
              <a:rPr lang="en-US" sz="2200" b="1" dirty="0" err="1" smtClean="0"/>
              <a:t>Trifts</a:t>
            </a:r>
            <a:r>
              <a:rPr lang="en-US" sz="2200" b="1" dirty="0" smtClean="0"/>
              <a:t>, </a:t>
            </a:r>
            <a:r>
              <a:rPr lang="en-US" sz="2200" b="1" dirty="0" err="1" smtClean="0"/>
              <a:t>Buchwitz</a:t>
            </a:r>
            <a:r>
              <a:rPr lang="en-US" sz="4000" dirty="0" smtClean="0"/>
              <a:t> </a:t>
            </a:r>
          </a:p>
        </p:txBody>
      </p:sp>
      <p:sp>
        <p:nvSpPr>
          <p:cNvPr id="2052" name="Rectangle 3"/>
          <p:cNvSpPr>
            <a:spLocks noGrp="1" noChangeArrowheads="1"/>
          </p:cNvSpPr>
          <p:nvPr>
            <p:ph type="subTitle" idx="4294967295"/>
          </p:nvPr>
        </p:nvSpPr>
        <p:spPr>
          <a:xfrm>
            <a:off x="0" y="4267200"/>
            <a:ext cx="6400800" cy="1752600"/>
          </a:xfrm>
        </p:spPr>
        <p:txBody>
          <a:bodyPr/>
          <a:lstStyle/>
          <a:p>
            <a:pPr marL="0" indent="0" algn="ctr">
              <a:buFontTx/>
              <a:buNone/>
            </a:pPr>
            <a:r>
              <a:rPr lang="en-US" sz="2400" b="1" smtClean="0">
                <a:solidFill>
                  <a:srgbClr val="009900"/>
                </a:solidFill>
              </a:rPr>
              <a:t>Chapter Eleven</a:t>
            </a:r>
          </a:p>
          <a:p>
            <a:pPr marL="0" indent="0" algn="ctr">
              <a:buFontTx/>
              <a:buNone/>
            </a:pPr>
            <a:r>
              <a:rPr lang="en-US" sz="2800" b="1" smtClean="0">
                <a:solidFill>
                  <a:srgbClr val="009900"/>
                </a:solidFill>
              </a:rPr>
              <a:t>Marketing Channels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2"/>
          </p:nvPr>
        </p:nvSpPr>
        <p:spPr>
          <a:noFill/>
        </p:spPr>
        <p:txBody>
          <a:bodyPr/>
          <a:lstStyle/>
          <a:p>
            <a:r>
              <a:rPr lang="en-CA"/>
              <a:t>11-</a:t>
            </a:r>
            <a:fld id="{6ADCD3E3-27D6-4F23-86C9-3C49178A28B8}" type="slidenum">
              <a:rPr lang="en-CA"/>
              <a:pPr/>
              <a:t>10</a:t>
            </a:fld>
            <a:endParaRPr lang="en-CA"/>
          </a:p>
        </p:txBody>
      </p:sp>
      <p:sp>
        <p:nvSpPr>
          <p:cNvPr id="11267" name="Title 1"/>
          <p:cNvSpPr>
            <a:spLocks noGrp="1"/>
          </p:cNvSpPr>
          <p:nvPr>
            <p:ph type="title" idx="4294967295"/>
          </p:nvPr>
        </p:nvSpPr>
        <p:spPr>
          <a:xfrm>
            <a:off x="1143000" y="762000"/>
            <a:ext cx="8001000" cy="990600"/>
          </a:xfrm>
        </p:spPr>
        <p:txBody>
          <a:bodyPr/>
          <a:lstStyle/>
          <a:p>
            <a:r>
              <a:rPr lang="en-US" sz="3600" smtClean="0"/>
              <a:t>Retailers </a:t>
            </a:r>
          </a:p>
        </p:txBody>
      </p:sp>
      <p:sp>
        <p:nvSpPr>
          <p:cNvPr id="11268" name="Content Placeholder 2"/>
          <p:cNvSpPr>
            <a:spLocks noGrp="1"/>
          </p:cNvSpPr>
          <p:nvPr>
            <p:ph idx="4294967295"/>
          </p:nvPr>
        </p:nvSpPr>
        <p:spPr>
          <a:xfrm>
            <a:off x="1143000" y="1752600"/>
            <a:ext cx="8001000" cy="3581400"/>
          </a:xfrm>
        </p:spPr>
        <p:txBody>
          <a:bodyPr/>
          <a:lstStyle/>
          <a:p>
            <a:r>
              <a:rPr lang="en-US" sz="2800" smtClean="0"/>
              <a:t>All activities involved in selling goods or services directly to final consumers for their personal (not business) use.</a:t>
            </a:r>
          </a:p>
          <a:p>
            <a:r>
              <a:rPr lang="en-US" sz="2800" smtClean="0"/>
              <a:t>Performs important functions in the channel.</a:t>
            </a:r>
          </a:p>
          <a:p>
            <a:r>
              <a:rPr lang="en-US" sz="2800" smtClean="0"/>
              <a:t>This is the closest channel to the final consumer.</a:t>
            </a:r>
          </a:p>
          <a:p>
            <a:r>
              <a:rPr lang="en-US" sz="2800" smtClean="0"/>
              <a:t>They are classified in many ways. </a:t>
            </a:r>
          </a:p>
          <a:p>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en-CA" smtClean="0"/>
              <a:t>Classification of Retailers</a:t>
            </a:r>
          </a:p>
        </p:txBody>
      </p:sp>
      <p:sp>
        <p:nvSpPr>
          <p:cNvPr id="12292" name="Rectangle 3"/>
          <p:cNvSpPr>
            <a:spLocks noGrp="1" noChangeArrowheads="1"/>
          </p:cNvSpPr>
          <p:nvPr>
            <p:ph idx="1"/>
          </p:nvPr>
        </p:nvSpPr>
        <p:spPr>
          <a:xfrm>
            <a:off x="762000" y="1752600"/>
            <a:ext cx="8001000" cy="4419600"/>
          </a:xfrm>
        </p:spPr>
        <p:txBody>
          <a:bodyPr/>
          <a:lstStyle/>
          <a:p>
            <a:pPr>
              <a:lnSpc>
                <a:spcPct val="90000"/>
              </a:lnSpc>
            </a:pPr>
            <a:r>
              <a:rPr lang="en-CA" smtClean="0"/>
              <a:t>By level of service</a:t>
            </a:r>
            <a:r>
              <a:rPr lang="en-CA" sz="2800" smtClean="0"/>
              <a:t>:</a:t>
            </a:r>
            <a:br>
              <a:rPr lang="en-CA" sz="2800" smtClean="0"/>
            </a:br>
            <a:r>
              <a:rPr lang="en-CA" sz="2800" smtClean="0"/>
              <a:t>self service, limited service, full service</a:t>
            </a:r>
            <a:endParaRPr lang="en-CA" smtClean="0"/>
          </a:p>
          <a:p>
            <a:pPr>
              <a:lnSpc>
                <a:spcPct val="90000"/>
              </a:lnSpc>
            </a:pPr>
            <a:r>
              <a:rPr lang="en-CA" smtClean="0"/>
              <a:t>By price:</a:t>
            </a:r>
            <a:br>
              <a:rPr lang="en-CA" smtClean="0"/>
            </a:br>
            <a:r>
              <a:rPr lang="en-CA" sz="2800" smtClean="0"/>
              <a:t>discount, off-price, independent, factory outlet, warehouse club</a:t>
            </a:r>
            <a:endParaRPr lang="en-CA" smtClean="0"/>
          </a:p>
          <a:p>
            <a:pPr>
              <a:lnSpc>
                <a:spcPct val="90000"/>
              </a:lnSpc>
            </a:pPr>
            <a:r>
              <a:rPr lang="en-CA" smtClean="0"/>
              <a:t>By product line:</a:t>
            </a:r>
            <a:br>
              <a:rPr lang="en-CA" smtClean="0"/>
            </a:br>
            <a:r>
              <a:rPr lang="en-CA" sz="2800" smtClean="0"/>
              <a:t>specialty store, department store, supermarket, convenience store, superstore</a:t>
            </a:r>
            <a:endParaRPr lang="en-CA" smtClean="0"/>
          </a:p>
          <a:p>
            <a:pPr>
              <a:lnSpc>
                <a:spcPct val="90000"/>
              </a:lnSpc>
            </a:pPr>
            <a:r>
              <a:rPr lang="en-CA" smtClean="0"/>
              <a:t>By retailer organization:</a:t>
            </a:r>
            <a:br>
              <a:rPr lang="en-CA" smtClean="0"/>
            </a:br>
            <a:r>
              <a:rPr lang="en-CA" sz="2800" smtClean="0"/>
              <a:t>chain store, franchise</a:t>
            </a:r>
            <a:endParaRPr lang="en-CA" smtClean="0"/>
          </a:p>
        </p:txBody>
      </p:sp>
      <p:sp>
        <p:nvSpPr>
          <p:cNvPr id="12290" name="Slide Number Placeholder 3"/>
          <p:cNvSpPr>
            <a:spLocks noGrp="1"/>
          </p:cNvSpPr>
          <p:nvPr>
            <p:ph type="sldNum" sz="quarter" idx="12"/>
          </p:nvPr>
        </p:nvSpPr>
        <p:spPr>
          <a:noFill/>
        </p:spPr>
        <p:txBody>
          <a:bodyPr/>
          <a:lstStyle/>
          <a:p>
            <a:r>
              <a:rPr lang="en-CA"/>
              <a:t>11-</a:t>
            </a:r>
            <a:fld id="{484BF087-C0DC-485B-A170-53625B5EE11A}" type="slidenum">
              <a:rPr lang="en-CA"/>
              <a:pPr/>
              <a:t>11</a:t>
            </a:fld>
            <a:endParaRPr lang="en-CA"/>
          </a:p>
        </p:txBody>
      </p:sp>
      <p:sp>
        <p:nvSpPr>
          <p:cNvPr id="12293" name="Text Box 4"/>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a:noFill/>
        </p:spPr>
        <p:txBody>
          <a:bodyPr/>
          <a:lstStyle/>
          <a:p>
            <a:r>
              <a:rPr lang="en-CA"/>
              <a:t>11-</a:t>
            </a:r>
            <a:fld id="{7B3D290B-F863-4F30-82EB-56F34D1C86B3}" type="slidenum">
              <a:rPr lang="en-CA"/>
              <a:pPr/>
              <a:t>12</a:t>
            </a:fld>
            <a:endParaRPr lang="en-CA"/>
          </a:p>
        </p:txBody>
      </p:sp>
      <p:sp>
        <p:nvSpPr>
          <p:cNvPr id="13315" name="Title 4"/>
          <p:cNvSpPr>
            <a:spLocks noGrp="1"/>
          </p:cNvSpPr>
          <p:nvPr>
            <p:ph type="title" idx="4294967295"/>
          </p:nvPr>
        </p:nvSpPr>
        <p:spPr>
          <a:xfrm>
            <a:off x="1143000" y="762000"/>
            <a:ext cx="8001000" cy="838200"/>
          </a:xfrm>
        </p:spPr>
        <p:txBody>
          <a:bodyPr>
            <a:normAutofit fontScale="90000"/>
          </a:bodyPr>
          <a:lstStyle/>
          <a:p>
            <a:r>
              <a:rPr lang="en-US" sz="3600" smtClean="0"/>
              <a:t/>
            </a:r>
            <a:br>
              <a:rPr lang="en-US" sz="3600" smtClean="0"/>
            </a:br>
            <a:r>
              <a:rPr lang="en-US" sz="3600" smtClean="0"/>
              <a:t>Classification by Level of Service</a:t>
            </a:r>
            <a:r>
              <a:rPr lang="en-US" b="1" smtClean="0"/>
              <a:t/>
            </a:r>
            <a:br>
              <a:rPr lang="en-US" b="1" smtClean="0"/>
            </a:br>
            <a:endParaRPr lang="en-US" smtClean="0"/>
          </a:p>
        </p:txBody>
      </p:sp>
      <p:sp>
        <p:nvSpPr>
          <p:cNvPr id="13316" name="Content Placeholder 5"/>
          <p:cNvSpPr>
            <a:spLocks noGrp="1"/>
          </p:cNvSpPr>
          <p:nvPr>
            <p:ph idx="4294967295"/>
          </p:nvPr>
        </p:nvSpPr>
        <p:spPr>
          <a:xfrm>
            <a:off x="1143000" y="1600200"/>
            <a:ext cx="8001000" cy="4724400"/>
          </a:xfrm>
        </p:spPr>
        <p:txBody>
          <a:bodyPr/>
          <a:lstStyle/>
          <a:p>
            <a:pPr>
              <a:lnSpc>
                <a:spcPct val="90000"/>
              </a:lnSpc>
            </a:pPr>
            <a:r>
              <a:rPr lang="en-US" smtClean="0"/>
              <a:t>Self-service retailers:</a:t>
            </a:r>
          </a:p>
          <a:p>
            <a:pPr lvl="1">
              <a:lnSpc>
                <a:spcPct val="90000"/>
              </a:lnSpc>
            </a:pPr>
            <a:r>
              <a:rPr lang="en-US" sz="2400" smtClean="0"/>
              <a:t>Serve customers who are willing to perform their own “locate-compare-select” process to save money.</a:t>
            </a:r>
          </a:p>
          <a:p>
            <a:pPr>
              <a:lnSpc>
                <a:spcPct val="90000"/>
              </a:lnSpc>
            </a:pPr>
            <a:r>
              <a:rPr lang="en-US" smtClean="0"/>
              <a:t>Limited-service retailers:</a:t>
            </a:r>
          </a:p>
          <a:p>
            <a:pPr lvl="1">
              <a:lnSpc>
                <a:spcPct val="90000"/>
              </a:lnSpc>
            </a:pPr>
            <a:r>
              <a:rPr lang="en-US" sz="2400" smtClean="0"/>
              <a:t>Provide more sales assistance because they carry more shopping goods about which customers need information.</a:t>
            </a:r>
          </a:p>
          <a:p>
            <a:pPr>
              <a:lnSpc>
                <a:spcPct val="90000"/>
              </a:lnSpc>
            </a:pPr>
            <a:r>
              <a:rPr lang="en-US" smtClean="0"/>
              <a:t>Full-service retailers:</a:t>
            </a:r>
          </a:p>
          <a:p>
            <a:pPr lvl="1">
              <a:lnSpc>
                <a:spcPct val="90000"/>
              </a:lnSpc>
            </a:pPr>
            <a:r>
              <a:rPr lang="en-US" sz="2400" smtClean="0"/>
              <a:t>Usually carry more specialty goods for which customers like to be “waited on.”</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a:noFill/>
        </p:spPr>
        <p:txBody>
          <a:bodyPr/>
          <a:lstStyle/>
          <a:p>
            <a:r>
              <a:rPr lang="en-CA"/>
              <a:t>11-</a:t>
            </a:r>
            <a:fld id="{4A80846F-9074-4110-BC93-A3BA553399D4}" type="slidenum">
              <a:rPr lang="en-CA"/>
              <a:pPr/>
              <a:t>13</a:t>
            </a:fld>
            <a:endParaRPr lang="en-CA"/>
          </a:p>
        </p:txBody>
      </p:sp>
      <p:sp>
        <p:nvSpPr>
          <p:cNvPr id="14339" name="Title 1"/>
          <p:cNvSpPr>
            <a:spLocks noGrp="1"/>
          </p:cNvSpPr>
          <p:nvPr>
            <p:ph type="title" idx="4294967295"/>
          </p:nvPr>
        </p:nvSpPr>
        <p:spPr>
          <a:xfrm>
            <a:off x="1143000" y="762000"/>
            <a:ext cx="8001000" cy="762000"/>
          </a:xfrm>
        </p:spPr>
        <p:txBody>
          <a:bodyPr>
            <a:normAutofit fontScale="90000"/>
          </a:bodyPr>
          <a:lstStyle/>
          <a:p>
            <a:r>
              <a:rPr lang="en-US" sz="3600" smtClean="0"/>
              <a:t/>
            </a:r>
            <a:br>
              <a:rPr lang="en-US" sz="3600" smtClean="0"/>
            </a:br>
            <a:r>
              <a:rPr lang="en-US" sz="3200" smtClean="0"/>
              <a:t>Classification by Product Lines They Carry</a:t>
            </a:r>
            <a:br>
              <a:rPr lang="en-US" sz="3200" smtClean="0"/>
            </a:br>
            <a:endParaRPr lang="en-US" sz="3600" smtClean="0"/>
          </a:p>
        </p:txBody>
      </p:sp>
      <p:sp>
        <p:nvSpPr>
          <p:cNvPr id="14340" name="Content Placeholder 2"/>
          <p:cNvSpPr>
            <a:spLocks noGrp="1"/>
          </p:cNvSpPr>
          <p:nvPr>
            <p:ph idx="4294967295"/>
          </p:nvPr>
        </p:nvSpPr>
        <p:spPr>
          <a:xfrm>
            <a:off x="1143000" y="1524000"/>
            <a:ext cx="8001000" cy="4191000"/>
          </a:xfrm>
        </p:spPr>
        <p:txBody>
          <a:bodyPr/>
          <a:lstStyle/>
          <a:p>
            <a:pPr>
              <a:lnSpc>
                <a:spcPct val="80000"/>
              </a:lnSpc>
            </a:pPr>
            <a:r>
              <a:rPr lang="en-CA" smtClean="0"/>
              <a:t>Specialty stores.</a:t>
            </a:r>
          </a:p>
          <a:p>
            <a:pPr lvl="1">
              <a:lnSpc>
                <a:spcPct val="80000"/>
              </a:lnSpc>
            </a:pPr>
            <a:r>
              <a:rPr lang="en-CA" smtClean="0"/>
              <a:t>Narrow product line, deep assortment.</a:t>
            </a:r>
          </a:p>
          <a:p>
            <a:pPr>
              <a:lnSpc>
                <a:spcPct val="80000"/>
              </a:lnSpc>
            </a:pPr>
            <a:r>
              <a:rPr lang="en-CA" smtClean="0"/>
              <a:t>Department stores.</a:t>
            </a:r>
          </a:p>
          <a:p>
            <a:pPr lvl="1">
              <a:lnSpc>
                <a:spcPct val="80000"/>
              </a:lnSpc>
            </a:pPr>
            <a:r>
              <a:rPr lang="en-CA" smtClean="0"/>
              <a:t>Wide variety of product lines.</a:t>
            </a:r>
          </a:p>
          <a:p>
            <a:pPr>
              <a:lnSpc>
                <a:spcPct val="80000"/>
              </a:lnSpc>
            </a:pPr>
            <a:r>
              <a:rPr lang="en-CA" smtClean="0"/>
              <a:t>Supermarkets.</a:t>
            </a:r>
          </a:p>
          <a:p>
            <a:pPr lvl="1">
              <a:lnSpc>
                <a:spcPct val="80000"/>
              </a:lnSpc>
            </a:pPr>
            <a:r>
              <a:rPr lang="en-CA" smtClean="0"/>
              <a:t>Wide variety of food, laundry, household products.</a:t>
            </a:r>
          </a:p>
          <a:p>
            <a:pPr>
              <a:lnSpc>
                <a:spcPct val="80000"/>
              </a:lnSpc>
            </a:pPr>
            <a:r>
              <a:rPr lang="en-CA" smtClean="0"/>
              <a:t>Convenience stores.</a:t>
            </a:r>
          </a:p>
          <a:p>
            <a:pPr lvl="1">
              <a:lnSpc>
                <a:spcPct val="80000"/>
              </a:lnSpc>
            </a:pPr>
            <a:r>
              <a:rPr lang="en-CA" smtClean="0"/>
              <a:t>Limited line of high-turnover goods.</a:t>
            </a:r>
          </a:p>
          <a:p>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a:noFill/>
        </p:spPr>
        <p:txBody>
          <a:bodyPr/>
          <a:lstStyle/>
          <a:p>
            <a:r>
              <a:rPr lang="en-CA"/>
              <a:t>11-</a:t>
            </a:r>
            <a:fld id="{7C52EBEE-58B2-4BA5-9B29-9B4171012FBD}" type="slidenum">
              <a:rPr lang="en-CA"/>
              <a:pPr/>
              <a:t>14</a:t>
            </a:fld>
            <a:endParaRPr lang="en-CA"/>
          </a:p>
        </p:txBody>
      </p:sp>
      <p:sp>
        <p:nvSpPr>
          <p:cNvPr id="15363" name="Title 1"/>
          <p:cNvSpPr>
            <a:spLocks noGrp="1"/>
          </p:cNvSpPr>
          <p:nvPr>
            <p:ph type="title" idx="4294967295"/>
          </p:nvPr>
        </p:nvSpPr>
        <p:spPr>
          <a:xfrm>
            <a:off x="1143000" y="762000"/>
            <a:ext cx="8001000" cy="762000"/>
          </a:xfrm>
        </p:spPr>
        <p:txBody>
          <a:bodyPr>
            <a:normAutofit fontScale="90000"/>
          </a:bodyPr>
          <a:lstStyle/>
          <a:p>
            <a:r>
              <a:rPr lang="en-US" sz="3600" smtClean="0"/>
              <a:t/>
            </a:r>
            <a:br>
              <a:rPr lang="en-US" sz="3600" smtClean="0"/>
            </a:br>
            <a:r>
              <a:rPr lang="en-US" sz="3600" smtClean="0"/>
              <a:t>Based on Product Lines They Carry</a:t>
            </a:r>
            <a:br>
              <a:rPr lang="en-US" sz="3600" smtClean="0"/>
            </a:br>
            <a:endParaRPr lang="en-US" sz="3600" smtClean="0"/>
          </a:p>
        </p:txBody>
      </p:sp>
      <p:sp>
        <p:nvSpPr>
          <p:cNvPr id="15364" name="Content Placeholder 2"/>
          <p:cNvSpPr>
            <a:spLocks noGrp="1"/>
          </p:cNvSpPr>
          <p:nvPr>
            <p:ph idx="4294967295"/>
          </p:nvPr>
        </p:nvSpPr>
        <p:spPr>
          <a:xfrm>
            <a:off x="1143000" y="1828800"/>
            <a:ext cx="8001000" cy="4572000"/>
          </a:xfrm>
        </p:spPr>
        <p:txBody>
          <a:bodyPr/>
          <a:lstStyle/>
          <a:p>
            <a:r>
              <a:rPr lang="en-CA" smtClean="0"/>
              <a:t>Superstores.</a:t>
            </a:r>
          </a:p>
          <a:p>
            <a:pPr lvl="1"/>
            <a:r>
              <a:rPr lang="en-CA" smtClean="0"/>
              <a:t>Large assortment of food and non-food items.</a:t>
            </a:r>
          </a:p>
          <a:p>
            <a:r>
              <a:rPr lang="en-CA" smtClean="0"/>
              <a:t>Category killer.</a:t>
            </a:r>
          </a:p>
          <a:p>
            <a:pPr lvl="1"/>
            <a:r>
              <a:rPr lang="en-CA" smtClean="0"/>
              <a:t>Big box specialty store.</a:t>
            </a:r>
          </a:p>
          <a:p>
            <a:r>
              <a:rPr lang="en-CA" smtClean="0"/>
              <a:t>Service retailers.</a:t>
            </a:r>
          </a:p>
          <a:p>
            <a:pPr lvl="1"/>
            <a:r>
              <a:rPr lang="en-CA" smtClean="0"/>
              <a:t>Provide services rather than tangible goods.</a:t>
            </a:r>
            <a:endParaRPr lang="en-CA" b="1" smtClean="0">
              <a:solidFill>
                <a:srgbClr val="000066"/>
              </a:solidFill>
            </a:endParaRPr>
          </a:p>
          <a:p>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a:noFill/>
        </p:spPr>
        <p:txBody>
          <a:bodyPr/>
          <a:lstStyle/>
          <a:p>
            <a:r>
              <a:rPr lang="en-CA"/>
              <a:t>11-</a:t>
            </a:r>
            <a:fld id="{E3556207-7D27-4D86-9128-8C2FB407C585}" type="slidenum">
              <a:rPr lang="en-CA"/>
              <a:pPr/>
              <a:t>15</a:t>
            </a:fld>
            <a:endParaRPr lang="en-CA"/>
          </a:p>
        </p:txBody>
      </p:sp>
      <p:sp>
        <p:nvSpPr>
          <p:cNvPr id="16387" name="Title 1"/>
          <p:cNvSpPr>
            <a:spLocks noGrp="1"/>
          </p:cNvSpPr>
          <p:nvPr>
            <p:ph type="title" idx="4294967295"/>
          </p:nvPr>
        </p:nvSpPr>
        <p:spPr>
          <a:xfrm>
            <a:off x="1143000" y="762000"/>
            <a:ext cx="8001000" cy="838200"/>
          </a:xfrm>
        </p:spPr>
        <p:txBody>
          <a:bodyPr>
            <a:normAutofit fontScale="90000"/>
          </a:bodyPr>
          <a:lstStyle/>
          <a:p>
            <a:r>
              <a:rPr lang="en-US" sz="3600" smtClean="0"/>
              <a:t/>
            </a:r>
            <a:br>
              <a:rPr lang="en-US" sz="3600" smtClean="0"/>
            </a:br>
            <a:r>
              <a:rPr lang="en-US" sz="3600" smtClean="0"/>
              <a:t>Based on Price Classification </a:t>
            </a:r>
            <a:r>
              <a:rPr lang="en-US" b="1" smtClean="0"/>
              <a:t/>
            </a:r>
            <a:br>
              <a:rPr lang="en-US" b="1" smtClean="0"/>
            </a:br>
            <a:endParaRPr lang="en-US" smtClean="0"/>
          </a:p>
        </p:txBody>
      </p:sp>
      <p:sp>
        <p:nvSpPr>
          <p:cNvPr id="16388" name="Content Placeholder 2"/>
          <p:cNvSpPr>
            <a:spLocks noGrp="1"/>
          </p:cNvSpPr>
          <p:nvPr>
            <p:ph idx="4294967295"/>
          </p:nvPr>
        </p:nvSpPr>
        <p:spPr>
          <a:xfrm>
            <a:off x="1143000" y="1828800"/>
            <a:ext cx="8001000" cy="4572000"/>
          </a:xfrm>
        </p:spPr>
        <p:txBody>
          <a:bodyPr/>
          <a:lstStyle/>
          <a:p>
            <a:r>
              <a:rPr lang="en-CA" sz="2400" smtClean="0"/>
              <a:t>Discount stores.</a:t>
            </a:r>
          </a:p>
          <a:p>
            <a:pPr lvl="1"/>
            <a:r>
              <a:rPr lang="en-US" sz="2400" smtClean="0"/>
              <a:t>Sells standard merchandise at lower prices by accepting lower margins and selling at higher volume.</a:t>
            </a:r>
            <a:endParaRPr lang="en-CA" sz="2400" smtClean="0"/>
          </a:p>
          <a:p>
            <a:r>
              <a:rPr lang="en-CA" sz="2400" smtClean="0"/>
              <a:t>Off-price retailers.</a:t>
            </a:r>
          </a:p>
          <a:p>
            <a:pPr lvl="1"/>
            <a:r>
              <a:rPr lang="en-US" sz="2400" smtClean="0"/>
              <a:t>Buys at below wholesale, sells at less than retail.</a:t>
            </a:r>
            <a:endParaRPr lang="en-CA" sz="2400" smtClean="0"/>
          </a:p>
          <a:p>
            <a:pPr lvl="2"/>
            <a:r>
              <a:rPr lang="en-CA" smtClean="0"/>
              <a:t>Independent retailers – owned by single owners</a:t>
            </a:r>
          </a:p>
          <a:p>
            <a:pPr lvl="2"/>
            <a:r>
              <a:rPr lang="en-CA" smtClean="0"/>
              <a:t>Factory outlets – operated by the manufacturer</a:t>
            </a:r>
          </a:p>
          <a:p>
            <a:pPr lvl="2"/>
            <a:r>
              <a:rPr lang="en-CA" smtClean="0"/>
              <a:t>Warehouse clubs – limited selection at discounts to membership.</a:t>
            </a:r>
            <a:endParaRPr lang="en-CA" sz="1600" b="1" smtClean="0">
              <a:solidFill>
                <a:srgbClr val="000066"/>
              </a:solidFill>
            </a:endParaRP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a:noFill/>
        </p:spPr>
        <p:txBody>
          <a:bodyPr/>
          <a:lstStyle/>
          <a:p>
            <a:r>
              <a:rPr lang="en-CA"/>
              <a:t>11-</a:t>
            </a:r>
            <a:fld id="{F9C95C06-7D99-4FF1-BB21-2680D51C3A5C}" type="slidenum">
              <a:rPr lang="en-CA"/>
              <a:pPr/>
              <a:t>16</a:t>
            </a:fld>
            <a:endParaRPr lang="en-CA"/>
          </a:p>
        </p:txBody>
      </p:sp>
      <p:sp>
        <p:nvSpPr>
          <p:cNvPr id="17411" name="Title 1"/>
          <p:cNvSpPr>
            <a:spLocks noGrp="1"/>
          </p:cNvSpPr>
          <p:nvPr>
            <p:ph type="title" idx="4294967295"/>
          </p:nvPr>
        </p:nvSpPr>
        <p:spPr>
          <a:xfrm>
            <a:off x="1143000" y="762000"/>
            <a:ext cx="8001000" cy="685800"/>
          </a:xfrm>
        </p:spPr>
        <p:txBody>
          <a:bodyPr>
            <a:normAutofit fontScale="90000"/>
          </a:bodyPr>
          <a:lstStyle/>
          <a:p>
            <a:r>
              <a:rPr lang="en-US" sz="3600" smtClean="0"/>
              <a:t/>
            </a:r>
            <a:br>
              <a:rPr lang="en-US" sz="3600" smtClean="0"/>
            </a:br>
            <a:r>
              <a:rPr lang="en-US" sz="3600" smtClean="0"/>
              <a:t>Based on Retailer Organization</a:t>
            </a:r>
            <a:r>
              <a:rPr lang="en-US" b="1" smtClean="0"/>
              <a:t/>
            </a:r>
            <a:br>
              <a:rPr lang="en-US" b="1" smtClean="0"/>
            </a:br>
            <a:endParaRPr lang="en-US" smtClean="0"/>
          </a:p>
        </p:txBody>
      </p:sp>
      <p:sp>
        <p:nvSpPr>
          <p:cNvPr id="17412" name="Content Placeholder 2"/>
          <p:cNvSpPr>
            <a:spLocks noGrp="1"/>
          </p:cNvSpPr>
          <p:nvPr>
            <p:ph idx="4294967295"/>
          </p:nvPr>
        </p:nvSpPr>
        <p:spPr>
          <a:xfrm>
            <a:off x="1143000" y="1447800"/>
            <a:ext cx="8001000" cy="4114800"/>
          </a:xfrm>
        </p:spPr>
        <p:txBody>
          <a:bodyPr/>
          <a:lstStyle/>
          <a:p>
            <a:r>
              <a:rPr lang="en-CA" smtClean="0"/>
              <a:t>Chain Stores</a:t>
            </a:r>
          </a:p>
          <a:p>
            <a:pPr lvl="1"/>
            <a:r>
              <a:rPr lang="en-US" smtClean="0"/>
              <a:t>Two or more outlets that owned and controlled by corporation and centrally managed.</a:t>
            </a:r>
            <a:endParaRPr lang="en-CA" smtClean="0"/>
          </a:p>
          <a:p>
            <a:r>
              <a:rPr lang="en-CA" smtClean="0"/>
              <a:t>Franchise organizations.</a:t>
            </a:r>
          </a:p>
          <a:p>
            <a:pPr lvl="1"/>
            <a:r>
              <a:rPr lang="en-CA" smtClean="0"/>
              <a:t>Contractual association between a manufacturer, wholesaler and independent business people.</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a:noFill/>
        </p:spPr>
        <p:txBody>
          <a:bodyPr/>
          <a:lstStyle/>
          <a:p>
            <a:r>
              <a:rPr lang="en-CA"/>
              <a:t>11-</a:t>
            </a:r>
            <a:fld id="{E1792D91-CBA4-464B-AE48-E1A606FB5D42}" type="slidenum">
              <a:rPr lang="en-CA"/>
              <a:pPr/>
              <a:t>17</a:t>
            </a:fld>
            <a:endParaRPr lang="en-CA"/>
          </a:p>
        </p:txBody>
      </p:sp>
      <p:sp>
        <p:nvSpPr>
          <p:cNvPr id="18435" name="Rectangle 2"/>
          <p:cNvSpPr>
            <a:spLocks noGrp="1" noChangeArrowheads="1"/>
          </p:cNvSpPr>
          <p:nvPr>
            <p:ph type="title" idx="4294967295"/>
          </p:nvPr>
        </p:nvSpPr>
        <p:spPr>
          <a:xfrm>
            <a:off x="1295400" y="838200"/>
            <a:ext cx="7848600" cy="762000"/>
          </a:xfrm>
        </p:spPr>
        <p:txBody>
          <a:bodyPr/>
          <a:lstStyle/>
          <a:p>
            <a:r>
              <a:rPr lang="en-US" sz="3600" smtClean="0"/>
              <a:t>Retailer Marketing Decisions</a:t>
            </a:r>
          </a:p>
        </p:txBody>
      </p:sp>
      <p:sp>
        <p:nvSpPr>
          <p:cNvPr id="18436" name="Rectangle 3"/>
          <p:cNvSpPr>
            <a:spLocks noGrp="1" noChangeArrowheads="1"/>
          </p:cNvSpPr>
          <p:nvPr>
            <p:ph type="body" idx="4294967295"/>
          </p:nvPr>
        </p:nvSpPr>
        <p:spPr>
          <a:xfrm>
            <a:off x="1295400" y="1524000"/>
            <a:ext cx="7848600" cy="4800600"/>
          </a:xfrm>
        </p:spPr>
        <p:txBody>
          <a:bodyPr/>
          <a:lstStyle/>
          <a:p>
            <a:r>
              <a:rPr lang="en-US" smtClean="0"/>
              <a:t>Retailer strategy.</a:t>
            </a:r>
            <a:r>
              <a:rPr lang="en-US" sz="3600" smtClean="0"/>
              <a:t> </a:t>
            </a:r>
          </a:p>
          <a:p>
            <a:pPr lvl="1"/>
            <a:r>
              <a:rPr lang="en-US" sz="2400" smtClean="0"/>
              <a:t>Segmentation </a:t>
            </a:r>
          </a:p>
          <a:p>
            <a:pPr lvl="1"/>
            <a:r>
              <a:rPr lang="en-US" sz="2400" smtClean="0"/>
              <a:t>Target market.</a:t>
            </a:r>
          </a:p>
          <a:p>
            <a:pPr lvl="1"/>
            <a:r>
              <a:rPr lang="en-US" sz="2400" smtClean="0"/>
              <a:t>Differentiation </a:t>
            </a:r>
          </a:p>
          <a:p>
            <a:pPr lvl="1"/>
            <a:r>
              <a:rPr lang="en-US" sz="2400" smtClean="0"/>
              <a:t>Retail store positioning</a:t>
            </a:r>
            <a:r>
              <a:rPr lang="en-US" smtClean="0"/>
              <a:t>.</a:t>
            </a:r>
          </a:p>
          <a:p>
            <a:r>
              <a:rPr lang="en-US" smtClean="0"/>
              <a:t>Retailer marketing mix.</a:t>
            </a:r>
          </a:p>
          <a:p>
            <a:pPr lvl="1"/>
            <a:r>
              <a:rPr lang="en-US" sz="2400" smtClean="0"/>
              <a:t>Product assortment.</a:t>
            </a:r>
          </a:p>
          <a:p>
            <a:pPr lvl="1"/>
            <a:r>
              <a:rPr lang="en-US" sz="2400" smtClean="0"/>
              <a:t>Prices.</a:t>
            </a:r>
          </a:p>
          <a:p>
            <a:pPr lvl="1"/>
            <a:r>
              <a:rPr lang="en-US" sz="2400" smtClean="0"/>
              <a:t>Promotion.</a:t>
            </a:r>
          </a:p>
          <a:p>
            <a:pPr lvl="1"/>
            <a:r>
              <a:rPr lang="en-US" sz="2400" smtClean="0"/>
              <a:t>Place (location).</a:t>
            </a: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762000" y="838200"/>
            <a:ext cx="8001000" cy="612775"/>
          </a:xfrm>
        </p:spPr>
        <p:txBody>
          <a:bodyPr>
            <a:normAutofit fontScale="90000"/>
          </a:bodyPr>
          <a:lstStyle/>
          <a:p>
            <a:r>
              <a:rPr lang="en-CA" smtClean="0"/>
              <a:t>Channel Conflict</a:t>
            </a:r>
            <a:endParaRPr lang="en-US" smtClean="0"/>
          </a:p>
        </p:txBody>
      </p:sp>
      <p:sp>
        <p:nvSpPr>
          <p:cNvPr id="19461" name="Rectangle 3"/>
          <p:cNvSpPr>
            <a:spLocks noGrp="1" noChangeArrowheads="1"/>
          </p:cNvSpPr>
          <p:nvPr>
            <p:ph sz="half" idx="1"/>
          </p:nvPr>
        </p:nvSpPr>
        <p:spPr>
          <a:xfrm>
            <a:off x="762000" y="1447800"/>
            <a:ext cx="8001000" cy="4495800"/>
          </a:xfrm>
        </p:spPr>
        <p:txBody>
          <a:bodyPr/>
          <a:lstStyle/>
          <a:p>
            <a:pPr>
              <a:lnSpc>
                <a:spcPct val="80000"/>
              </a:lnSpc>
            </a:pPr>
            <a:r>
              <a:rPr lang="en-CA" sz="3200" smtClean="0"/>
              <a:t>Disagreement between members over goals and roles.</a:t>
            </a:r>
          </a:p>
          <a:p>
            <a:pPr>
              <a:lnSpc>
                <a:spcPct val="80000"/>
              </a:lnSpc>
            </a:pPr>
            <a:r>
              <a:rPr lang="en-CA" sz="3200" smtClean="0"/>
              <a:t>Horizontal conflict.</a:t>
            </a:r>
          </a:p>
          <a:p>
            <a:pPr lvl="1">
              <a:lnSpc>
                <a:spcPct val="80000"/>
              </a:lnSpc>
            </a:pPr>
            <a:r>
              <a:rPr lang="en-CA" sz="2800" smtClean="0"/>
              <a:t>Conflict between firms on the same level.</a:t>
            </a:r>
          </a:p>
          <a:p>
            <a:pPr>
              <a:lnSpc>
                <a:spcPct val="80000"/>
              </a:lnSpc>
            </a:pPr>
            <a:r>
              <a:rPr lang="en-CA" sz="3200" smtClean="0"/>
              <a:t>Vertical conflict.</a:t>
            </a:r>
          </a:p>
          <a:p>
            <a:pPr lvl="1">
              <a:lnSpc>
                <a:spcPct val="80000"/>
              </a:lnSpc>
            </a:pPr>
            <a:r>
              <a:rPr lang="en-CA" sz="2800" smtClean="0"/>
              <a:t>Conflict between firms on different levels.</a:t>
            </a:r>
          </a:p>
          <a:p>
            <a:pPr>
              <a:lnSpc>
                <a:spcPct val="80000"/>
              </a:lnSpc>
            </a:pPr>
            <a:r>
              <a:rPr lang="en-CA" sz="3200" smtClean="0"/>
              <a:t>Disintermediation.</a:t>
            </a:r>
          </a:p>
          <a:p>
            <a:pPr lvl="1">
              <a:lnSpc>
                <a:spcPct val="80000"/>
              </a:lnSpc>
            </a:pPr>
            <a:r>
              <a:rPr lang="en-CA" sz="2800" smtClean="0"/>
              <a:t>Displacement of a traditional member from the marketing channel.</a:t>
            </a:r>
          </a:p>
          <a:p>
            <a:pPr lvl="1">
              <a:lnSpc>
                <a:spcPct val="80000"/>
              </a:lnSpc>
            </a:pPr>
            <a:r>
              <a:rPr lang="en-CA" sz="2800" smtClean="0"/>
              <a:t>Selling direct via the Internet.</a:t>
            </a:r>
          </a:p>
        </p:txBody>
      </p:sp>
      <p:sp>
        <p:nvSpPr>
          <p:cNvPr id="19458" name="Footer Placeholder 4"/>
          <p:cNvSpPr>
            <a:spLocks noGrp="1"/>
          </p:cNvSpPr>
          <p:nvPr>
            <p:ph type="ftr" sz="quarter" idx="11"/>
          </p:nvPr>
        </p:nvSpPr>
        <p:spPr bwMode="auto">
          <a:xfrm>
            <a:off x="762000" y="6553200"/>
            <a:ext cx="609600" cy="304800"/>
          </a:xfrm>
          <a:prstGeom prst="rect">
            <a:avLst/>
          </a:prstGeom>
          <a:noFill/>
          <a:ln>
            <a:miter lim="800000"/>
            <a:headEnd/>
            <a:tailEnd/>
          </a:ln>
        </p:spPr>
        <p:txBody>
          <a:bodyPr/>
          <a:lstStyle/>
          <a:p>
            <a:pPr algn="r"/>
            <a:r>
              <a:rPr lang="en-US" sz="1200"/>
              <a:t>Copyright © 2007 Pearson Education Canada</a:t>
            </a:r>
          </a:p>
        </p:txBody>
      </p:sp>
      <p:sp>
        <p:nvSpPr>
          <p:cNvPr id="19459" name="Slide Number Placeholder 5"/>
          <p:cNvSpPr>
            <a:spLocks noGrp="1"/>
          </p:cNvSpPr>
          <p:nvPr>
            <p:ph type="sldNum" sz="quarter" idx="12"/>
          </p:nvPr>
        </p:nvSpPr>
        <p:spPr>
          <a:xfrm>
            <a:off x="762000" y="6553200"/>
            <a:ext cx="838200" cy="304800"/>
          </a:xfrm>
          <a:noFill/>
        </p:spPr>
        <p:txBody>
          <a:bodyPr/>
          <a:lstStyle/>
          <a:p>
            <a:r>
              <a:rPr lang="en-US"/>
              <a:t>11-</a:t>
            </a:r>
            <a:fld id="{0AECE5B3-875C-4FE7-A1D1-7B66A6737E24}" type="slidenum">
              <a:rPr lang="en-US"/>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2"/>
          </p:nvPr>
        </p:nvSpPr>
        <p:spPr>
          <a:noFill/>
        </p:spPr>
        <p:txBody>
          <a:bodyPr/>
          <a:lstStyle/>
          <a:p>
            <a:r>
              <a:rPr lang="en-CA"/>
              <a:t>11-</a:t>
            </a:r>
            <a:fld id="{94DB2050-FD3C-46D5-BA30-C98E0E73C997}" type="slidenum">
              <a:rPr lang="en-CA"/>
              <a:pPr/>
              <a:t>19</a:t>
            </a:fld>
            <a:endParaRPr lang="en-CA"/>
          </a:p>
        </p:txBody>
      </p:sp>
      <p:sp>
        <p:nvSpPr>
          <p:cNvPr id="20483" name="Title 4"/>
          <p:cNvSpPr>
            <a:spLocks noGrp="1"/>
          </p:cNvSpPr>
          <p:nvPr>
            <p:ph type="title" idx="4294967295"/>
          </p:nvPr>
        </p:nvSpPr>
        <p:spPr>
          <a:xfrm>
            <a:off x="1143000" y="762000"/>
            <a:ext cx="8001000" cy="762000"/>
          </a:xfrm>
        </p:spPr>
        <p:txBody>
          <a:bodyPr>
            <a:normAutofit fontScale="90000"/>
          </a:bodyPr>
          <a:lstStyle/>
          <a:p>
            <a:r>
              <a:rPr lang="en-US" sz="3600" smtClean="0"/>
              <a:t>Organization of Marketing Channels</a:t>
            </a:r>
          </a:p>
        </p:txBody>
      </p:sp>
      <p:sp>
        <p:nvSpPr>
          <p:cNvPr id="6" name="Content Placeholder 5"/>
          <p:cNvSpPr>
            <a:spLocks noGrp="1"/>
          </p:cNvSpPr>
          <p:nvPr>
            <p:ph idx="4294967295"/>
          </p:nvPr>
        </p:nvSpPr>
        <p:spPr>
          <a:xfrm>
            <a:off x="1143000" y="1524000"/>
            <a:ext cx="8001000" cy="4724400"/>
          </a:xfrm>
        </p:spPr>
        <p:txBody>
          <a:bodyPr>
            <a:normAutofit fontScale="92500"/>
          </a:bodyPr>
          <a:lstStyle/>
          <a:p>
            <a:pPr>
              <a:lnSpc>
                <a:spcPts val="2800"/>
              </a:lnSpc>
              <a:spcBef>
                <a:spcPts val="0"/>
              </a:spcBef>
              <a:defRPr/>
            </a:pPr>
            <a:r>
              <a:rPr lang="en-US" sz="2400" b="1" dirty="0"/>
              <a:t>Vertical Marketing Channel </a:t>
            </a:r>
          </a:p>
          <a:p>
            <a:pPr lvl="1">
              <a:lnSpc>
                <a:spcPts val="2800"/>
              </a:lnSpc>
              <a:spcBef>
                <a:spcPts val="0"/>
              </a:spcBef>
              <a:defRPr/>
            </a:pPr>
            <a:r>
              <a:rPr lang="en-US" sz="2000" dirty="0">
                <a:ea typeface="+mn-ea"/>
                <a:cs typeface="+mn-cs"/>
              </a:rPr>
              <a:t>A distribution channel structure in which producers, wholesalers and retailers act as a unified system. </a:t>
            </a:r>
          </a:p>
          <a:p>
            <a:pPr>
              <a:lnSpc>
                <a:spcPts val="2800"/>
              </a:lnSpc>
              <a:spcBef>
                <a:spcPts val="0"/>
              </a:spcBef>
              <a:defRPr/>
            </a:pPr>
            <a:r>
              <a:rPr lang="en-US" sz="2400" b="1" dirty="0"/>
              <a:t>Horizontal Marketing System </a:t>
            </a:r>
          </a:p>
          <a:p>
            <a:pPr lvl="1">
              <a:lnSpc>
                <a:spcPts val="2800"/>
              </a:lnSpc>
              <a:spcBef>
                <a:spcPts val="0"/>
              </a:spcBef>
              <a:defRPr/>
            </a:pPr>
            <a:r>
              <a:rPr lang="en-US" sz="2000" dirty="0">
                <a:ea typeface="+mn-ea"/>
                <a:cs typeface="+mn-cs"/>
              </a:rPr>
              <a:t>A channel arrangement in which two or more companies at one level join together to follow a new marketing opportunity</a:t>
            </a:r>
            <a:r>
              <a:rPr lang="en-US" sz="1600" dirty="0"/>
              <a:t>.  </a:t>
            </a:r>
          </a:p>
          <a:p>
            <a:pPr>
              <a:lnSpc>
                <a:spcPts val="2800"/>
              </a:lnSpc>
              <a:spcBef>
                <a:spcPts val="0"/>
              </a:spcBef>
              <a:defRPr/>
            </a:pPr>
            <a:r>
              <a:rPr lang="en-US" sz="2400" b="1" dirty="0"/>
              <a:t>Multichannel distribution system </a:t>
            </a:r>
          </a:p>
          <a:p>
            <a:pPr lvl="1">
              <a:lnSpc>
                <a:spcPts val="2800"/>
              </a:lnSpc>
              <a:spcBef>
                <a:spcPts val="0"/>
              </a:spcBef>
              <a:defRPr/>
            </a:pPr>
            <a:r>
              <a:rPr lang="en-US" sz="2000" dirty="0">
                <a:ea typeface="+mn-ea"/>
                <a:cs typeface="+mn-cs"/>
              </a:rPr>
              <a:t>Is where a single form sets up two or more channels to reach one or more customer segments</a:t>
            </a:r>
          </a:p>
          <a:p>
            <a:pPr>
              <a:lnSpc>
                <a:spcPts val="2800"/>
              </a:lnSpc>
              <a:spcBef>
                <a:spcPts val="0"/>
              </a:spcBef>
              <a:defRPr/>
            </a:pPr>
            <a:r>
              <a:rPr lang="en-US" sz="2400" b="1" dirty="0"/>
              <a:t>Disintermediation </a:t>
            </a:r>
          </a:p>
          <a:p>
            <a:pPr lvl="1">
              <a:lnSpc>
                <a:spcPts val="2800"/>
              </a:lnSpc>
              <a:spcBef>
                <a:spcPts val="0"/>
              </a:spcBef>
              <a:defRPr/>
            </a:pPr>
            <a:r>
              <a:rPr lang="en-US" sz="2000" dirty="0">
                <a:ea typeface="+mn-ea"/>
                <a:cs typeface="+mn-cs"/>
              </a:rPr>
              <a:t>the cutting out of marketing channel intermediaries by product or service producers or the displacement of traditional resellers by radical new types of intermediaries</a:t>
            </a:r>
          </a:p>
          <a:p>
            <a:pPr>
              <a:defRPr/>
            </a:pPr>
            <a:endParaRPr lang="en-US" sz="2000" dirty="0"/>
          </a:p>
          <a:p>
            <a:pPr>
              <a:defRPr/>
            </a:pPr>
            <a:endParaRPr lang="en-US" sz="2000" dirty="0"/>
          </a:p>
        </p:txBody>
      </p:sp>
      <p:sp>
        <p:nvSpPr>
          <p:cNvPr id="20485"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1"/>
          <p:cNvSpPr>
            <a:spLocks noGrp="1"/>
          </p:cNvSpPr>
          <p:nvPr>
            <p:ph type="sldNum" sz="quarter" idx="12"/>
          </p:nvPr>
        </p:nvSpPr>
        <p:spPr>
          <a:noFill/>
        </p:spPr>
        <p:txBody>
          <a:bodyPr/>
          <a:lstStyle/>
          <a:p>
            <a:r>
              <a:rPr lang="en-CA"/>
              <a:t>11-</a:t>
            </a:r>
            <a:fld id="{860B2221-AF77-4FC9-96D5-10CB8B58FD68}" type="slidenum">
              <a:rPr lang="en-CA"/>
              <a:pPr/>
              <a:t>2</a:t>
            </a:fld>
            <a:endParaRPr lang="en-CA"/>
          </a:p>
        </p:txBody>
      </p:sp>
      <p:sp>
        <p:nvSpPr>
          <p:cNvPr id="3075" name="Title 1"/>
          <p:cNvSpPr>
            <a:spLocks noGrp="1"/>
          </p:cNvSpPr>
          <p:nvPr>
            <p:ph type="title" idx="4294967295"/>
          </p:nvPr>
        </p:nvSpPr>
        <p:spPr>
          <a:xfrm>
            <a:off x="1143000" y="762000"/>
            <a:ext cx="8001000" cy="990600"/>
          </a:xfrm>
        </p:spPr>
        <p:txBody>
          <a:bodyPr/>
          <a:lstStyle/>
          <a:p>
            <a:r>
              <a:rPr lang="en-US" sz="3600" smtClean="0"/>
              <a:t>Outline</a:t>
            </a:r>
          </a:p>
        </p:txBody>
      </p:sp>
      <p:sp>
        <p:nvSpPr>
          <p:cNvPr id="3076" name="Content Placeholder 2"/>
          <p:cNvSpPr>
            <a:spLocks noGrp="1"/>
          </p:cNvSpPr>
          <p:nvPr>
            <p:ph idx="4294967295"/>
          </p:nvPr>
        </p:nvSpPr>
        <p:spPr>
          <a:xfrm>
            <a:off x="609600" y="1600200"/>
            <a:ext cx="8534400" cy="4876800"/>
          </a:xfrm>
        </p:spPr>
        <p:txBody>
          <a:bodyPr>
            <a:normAutofit lnSpcReduction="10000"/>
          </a:bodyPr>
          <a:lstStyle/>
          <a:p>
            <a:r>
              <a:rPr lang="en-US" dirty="0" smtClean="0"/>
              <a:t>Define marketing channels and describe the main types of marketing channels for business and consumer products.</a:t>
            </a:r>
          </a:p>
          <a:p>
            <a:r>
              <a:rPr lang="en-US" dirty="0" smtClean="0"/>
              <a:t>Explain the role of the members of the marketing channel, and how they add value to the marketing process.</a:t>
            </a:r>
          </a:p>
          <a:p>
            <a:r>
              <a:rPr lang="en-US" dirty="0" smtClean="0"/>
              <a:t>List the types and forms of retailing, and the major marketing decisions retailers make.</a:t>
            </a:r>
          </a:p>
          <a:p>
            <a:r>
              <a:rPr lang="en-US" dirty="0" smtClean="0"/>
              <a:t>Describe the major channel design decisions, including international channels.</a:t>
            </a:r>
          </a:p>
          <a:p>
            <a:r>
              <a:rPr lang="en-US" dirty="0" smtClean="0"/>
              <a:t>Define and describe supply chain management.</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a:noFill/>
        </p:spPr>
        <p:txBody>
          <a:bodyPr/>
          <a:lstStyle/>
          <a:p>
            <a:r>
              <a:rPr lang="en-CA"/>
              <a:t>11-</a:t>
            </a:r>
            <a:fld id="{5AC668F1-B0A5-4802-B887-D8311898DA05}" type="slidenum">
              <a:rPr lang="en-CA"/>
              <a:pPr/>
              <a:t>20</a:t>
            </a:fld>
            <a:endParaRPr lang="en-CA"/>
          </a:p>
        </p:txBody>
      </p:sp>
      <p:sp>
        <p:nvSpPr>
          <p:cNvPr id="21507" name="Title 1"/>
          <p:cNvSpPr>
            <a:spLocks noGrp="1"/>
          </p:cNvSpPr>
          <p:nvPr>
            <p:ph type="title" idx="4294967295"/>
          </p:nvPr>
        </p:nvSpPr>
        <p:spPr>
          <a:xfrm>
            <a:off x="1143000" y="762000"/>
            <a:ext cx="8001000" cy="990600"/>
          </a:xfrm>
        </p:spPr>
        <p:txBody>
          <a:bodyPr/>
          <a:lstStyle/>
          <a:p>
            <a:r>
              <a:rPr lang="en-US" sz="3600" smtClean="0"/>
              <a:t>Disintermediation </a:t>
            </a:r>
          </a:p>
        </p:txBody>
      </p:sp>
      <p:sp>
        <p:nvSpPr>
          <p:cNvPr id="21508" name="Content Placeholder 2"/>
          <p:cNvSpPr>
            <a:spLocks noGrp="1"/>
          </p:cNvSpPr>
          <p:nvPr>
            <p:ph idx="4294967295"/>
          </p:nvPr>
        </p:nvSpPr>
        <p:spPr>
          <a:xfrm>
            <a:off x="1143000" y="1752600"/>
            <a:ext cx="8001000" cy="4267200"/>
          </a:xfrm>
        </p:spPr>
        <p:txBody>
          <a:bodyPr/>
          <a:lstStyle/>
          <a:p>
            <a:r>
              <a:rPr lang="en-US" sz="2800" smtClean="0"/>
              <a:t>The use of internet as a marketing channel  created the gradual disintermediation of physical channels</a:t>
            </a:r>
          </a:p>
          <a:p>
            <a:r>
              <a:rPr lang="en-US" sz="2800" smtClean="0"/>
              <a:t>Presents both opportunities an well as threats</a:t>
            </a:r>
          </a:p>
          <a:p>
            <a:pPr lvl="1"/>
            <a:r>
              <a:rPr lang="en-US" smtClean="0"/>
              <a:t>Opportunities could be to develop innovative channels.</a:t>
            </a:r>
          </a:p>
          <a:p>
            <a:pPr lvl="1"/>
            <a:r>
              <a:rPr lang="en-US" smtClean="0"/>
              <a:t>Threats would be for traditional channels if not adopt some new formats may eventually will run out of business.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a:noFill/>
        </p:spPr>
        <p:txBody>
          <a:bodyPr/>
          <a:lstStyle/>
          <a:p>
            <a:r>
              <a:rPr lang="en-CA"/>
              <a:t>11-</a:t>
            </a:r>
            <a:fld id="{A0192F74-CDC4-45E5-972A-179C0161AEAA}" type="slidenum">
              <a:rPr lang="en-CA"/>
              <a:pPr/>
              <a:t>21</a:t>
            </a:fld>
            <a:endParaRPr lang="en-CA"/>
          </a:p>
        </p:txBody>
      </p:sp>
      <p:sp>
        <p:nvSpPr>
          <p:cNvPr id="22531" name="Title 1"/>
          <p:cNvSpPr>
            <a:spLocks noGrp="1"/>
          </p:cNvSpPr>
          <p:nvPr>
            <p:ph type="title" idx="4294967295"/>
          </p:nvPr>
        </p:nvSpPr>
        <p:spPr>
          <a:xfrm>
            <a:off x="1143000" y="762000"/>
            <a:ext cx="8001000" cy="990600"/>
          </a:xfrm>
        </p:spPr>
        <p:txBody>
          <a:bodyPr/>
          <a:lstStyle/>
          <a:p>
            <a:r>
              <a:rPr lang="en-US" sz="3600" smtClean="0"/>
              <a:t>Designing Marketing Channels </a:t>
            </a:r>
          </a:p>
        </p:txBody>
      </p:sp>
      <p:sp>
        <p:nvSpPr>
          <p:cNvPr id="22532" name="Content Placeholder 2"/>
          <p:cNvSpPr>
            <a:spLocks noGrp="1"/>
          </p:cNvSpPr>
          <p:nvPr>
            <p:ph idx="4294967295"/>
          </p:nvPr>
        </p:nvSpPr>
        <p:spPr>
          <a:xfrm>
            <a:off x="1143000" y="1752600"/>
            <a:ext cx="8001000" cy="3352800"/>
          </a:xfrm>
        </p:spPr>
        <p:txBody>
          <a:bodyPr/>
          <a:lstStyle/>
          <a:p>
            <a:r>
              <a:rPr lang="en-US" smtClean="0"/>
              <a:t>Analyzing customer needs</a:t>
            </a:r>
          </a:p>
          <a:p>
            <a:r>
              <a:rPr lang="en-US" smtClean="0"/>
              <a:t>Setting channel objectives</a:t>
            </a:r>
          </a:p>
          <a:p>
            <a:r>
              <a:rPr lang="en-US" smtClean="0"/>
              <a:t>Selecting channel alternatives</a:t>
            </a:r>
          </a:p>
          <a:p>
            <a:pPr lvl="1"/>
            <a:r>
              <a:rPr lang="en-US" smtClean="0"/>
              <a:t>Types of intermediaries </a:t>
            </a:r>
          </a:p>
          <a:p>
            <a:pPr lvl="1"/>
            <a:r>
              <a:rPr lang="en-US" smtClean="0"/>
              <a:t>Number of intermediaries (intensive, exclusive or selective)</a:t>
            </a:r>
          </a:p>
        </p:txBody>
      </p:sp>
      <p:sp>
        <p:nvSpPr>
          <p:cNvPr id="22533"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2"/>
          </p:nvPr>
        </p:nvSpPr>
        <p:spPr>
          <a:noFill/>
        </p:spPr>
        <p:txBody>
          <a:bodyPr/>
          <a:lstStyle/>
          <a:p>
            <a:r>
              <a:rPr lang="en-CA"/>
              <a:t>11-</a:t>
            </a:r>
            <a:fld id="{3A91AA12-00C2-4313-8563-BB51353FA5DC}" type="slidenum">
              <a:rPr lang="en-CA"/>
              <a:pPr/>
              <a:t>22</a:t>
            </a:fld>
            <a:endParaRPr lang="en-CA"/>
          </a:p>
        </p:txBody>
      </p:sp>
      <p:sp>
        <p:nvSpPr>
          <p:cNvPr id="23555" name="Rectangle 2"/>
          <p:cNvSpPr>
            <a:spLocks noGrp="1" noChangeArrowheads="1"/>
          </p:cNvSpPr>
          <p:nvPr>
            <p:ph type="title" idx="4294967295"/>
          </p:nvPr>
        </p:nvSpPr>
        <p:spPr>
          <a:xfrm>
            <a:off x="1143000" y="838200"/>
            <a:ext cx="8001000" cy="990600"/>
          </a:xfrm>
        </p:spPr>
        <p:txBody>
          <a:bodyPr/>
          <a:lstStyle/>
          <a:p>
            <a:r>
              <a:rPr lang="en-US" sz="3600" smtClean="0"/>
              <a:t>How Many Intermediaries</a:t>
            </a:r>
          </a:p>
        </p:txBody>
      </p:sp>
      <p:sp>
        <p:nvSpPr>
          <p:cNvPr id="23556" name="Rectangle 3"/>
          <p:cNvSpPr>
            <a:spLocks noGrp="1" noChangeArrowheads="1"/>
          </p:cNvSpPr>
          <p:nvPr>
            <p:ph type="body" sz="half" idx="4294967295"/>
          </p:nvPr>
        </p:nvSpPr>
        <p:spPr>
          <a:xfrm>
            <a:off x="1295400" y="1828800"/>
            <a:ext cx="7848600" cy="3668713"/>
          </a:xfrm>
        </p:spPr>
        <p:txBody>
          <a:bodyPr/>
          <a:lstStyle/>
          <a:p>
            <a:r>
              <a:rPr lang="en-US" smtClean="0"/>
              <a:t>Intensive distribution.</a:t>
            </a:r>
          </a:p>
          <a:p>
            <a:pPr lvl="1"/>
            <a:r>
              <a:rPr lang="en-US" smtClean="0"/>
              <a:t>As many distributors as possible.</a:t>
            </a:r>
          </a:p>
          <a:p>
            <a:r>
              <a:rPr lang="en-US" smtClean="0"/>
              <a:t>Exclusive distribution.</a:t>
            </a:r>
          </a:p>
          <a:p>
            <a:pPr lvl="1"/>
            <a:r>
              <a:rPr lang="en-US" smtClean="0"/>
              <a:t>Only one distributor in a given territory.</a:t>
            </a:r>
          </a:p>
          <a:p>
            <a:r>
              <a:rPr lang="en-US" smtClean="0"/>
              <a:t>Selective distribution.</a:t>
            </a:r>
          </a:p>
          <a:p>
            <a:pPr lvl="1"/>
            <a:r>
              <a:rPr lang="en-US" smtClean="0"/>
              <a:t>A select few distributors in a given territory.</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a:noFill/>
        </p:spPr>
        <p:txBody>
          <a:bodyPr/>
          <a:lstStyle/>
          <a:p>
            <a:r>
              <a:rPr lang="en-CA"/>
              <a:t>11-</a:t>
            </a:r>
            <a:fld id="{A4B66384-DA8C-4179-9A64-EA99B906A722}" type="slidenum">
              <a:rPr lang="en-CA"/>
              <a:pPr/>
              <a:t>23</a:t>
            </a:fld>
            <a:endParaRPr lang="en-CA"/>
          </a:p>
        </p:txBody>
      </p:sp>
      <p:sp>
        <p:nvSpPr>
          <p:cNvPr id="24579" name="Title 1"/>
          <p:cNvSpPr>
            <a:spLocks noGrp="1"/>
          </p:cNvSpPr>
          <p:nvPr>
            <p:ph type="title" idx="4294967295"/>
          </p:nvPr>
        </p:nvSpPr>
        <p:spPr>
          <a:xfrm>
            <a:off x="1143000" y="762000"/>
            <a:ext cx="8001000" cy="990600"/>
          </a:xfrm>
        </p:spPr>
        <p:txBody>
          <a:bodyPr>
            <a:normAutofit fontScale="90000"/>
          </a:bodyPr>
          <a:lstStyle/>
          <a:p>
            <a:r>
              <a:rPr lang="en-US" sz="3600" smtClean="0"/>
              <a:t>Designing International Marketing Channels</a:t>
            </a:r>
          </a:p>
        </p:txBody>
      </p:sp>
      <p:sp>
        <p:nvSpPr>
          <p:cNvPr id="24580" name="Content Placeholder 2"/>
          <p:cNvSpPr>
            <a:spLocks noGrp="1"/>
          </p:cNvSpPr>
          <p:nvPr>
            <p:ph idx="4294967295"/>
          </p:nvPr>
        </p:nvSpPr>
        <p:spPr>
          <a:xfrm>
            <a:off x="1143000" y="1752600"/>
            <a:ext cx="8001000" cy="3886200"/>
          </a:xfrm>
        </p:spPr>
        <p:txBody>
          <a:bodyPr/>
          <a:lstStyle/>
          <a:p>
            <a:r>
              <a:rPr lang="en-US" sz="2800" smtClean="0"/>
              <a:t>Has the option of using 3 entry strategies</a:t>
            </a:r>
          </a:p>
          <a:p>
            <a:pPr lvl="1"/>
            <a:r>
              <a:rPr lang="en-US" sz="2400" smtClean="0"/>
              <a:t>Exporting </a:t>
            </a:r>
          </a:p>
          <a:p>
            <a:pPr lvl="1"/>
            <a:r>
              <a:rPr lang="en-US" sz="2400" smtClean="0"/>
              <a:t>Joint venturing </a:t>
            </a:r>
          </a:p>
          <a:p>
            <a:pPr lvl="2"/>
            <a:r>
              <a:rPr lang="en-US" smtClean="0"/>
              <a:t>Licensing</a:t>
            </a:r>
          </a:p>
          <a:p>
            <a:pPr lvl="2"/>
            <a:r>
              <a:rPr lang="en-US" smtClean="0"/>
              <a:t>Contract manufacturing </a:t>
            </a:r>
          </a:p>
          <a:p>
            <a:pPr lvl="2"/>
            <a:r>
              <a:rPr lang="en-US" smtClean="0"/>
              <a:t>Management contracting </a:t>
            </a:r>
          </a:p>
          <a:p>
            <a:pPr lvl="2"/>
            <a:r>
              <a:rPr lang="en-US" smtClean="0"/>
              <a:t>Joint ownership</a:t>
            </a:r>
          </a:p>
          <a:p>
            <a:pPr lvl="1"/>
            <a:r>
              <a:rPr lang="en-US" sz="2400" smtClean="0"/>
              <a:t>Direct investment</a:t>
            </a:r>
            <a:endParaRPr lang="en-US" smtClean="0"/>
          </a:p>
        </p:txBody>
      </p:sp>
      <p:sp>
        <p:nvSpPr>
          <p:cNvPr id="24581"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a:noFill/>
        </p:spPr>
        <p:txBody>
          <a:bodyPr/>
          <a:lstStyle/>
          <a:p>
            <a:r>
              <a:rPr lang="en-CA"/>
              <a:t>11-</a:t>
            </a:r>
            <a:fld id="{3E35B884-CF0B-4517-9B87-9D7011F707ED}" type="slidenum">
              <a:rPr lang="en-CA"/>
              <a:pPr/>
              <a:t>24</a:t>
            </a:fld>
            <a:endParaRPr lang="en-CA"/>
          </a:p>
        </p:txBody>
      </p:sp>
      <p:sp>
        <p:nvSpPr>
          <p:cNvPr id="25603" name="Title 1"/>
          <p:cNvSpPr>
            <a:spLocks noGrp="1"/>
          </p:cNvSpPr>
          <p:nvPr>
            <p:ph type="title" idx="4294967295"/>
          </p:nvPr>
        </p:nvSpPr>
        <p:spPr>
          <a:xfrm>
            <a:off x="1143000" y="838200"/>
            <a:ext cx="8001000" cy="1143000"/>
          </a:xfrm>
        </p:spPr>
        <p:txBody>
          <a:bodyPr>
            <a:normAutofit fontScale="90000"/>
          </a:bodyPr>
          <a:lstStyle/>
          <a:p>
            <a:r>
              <a:rPr lang="en-US" sz="3600" smtClean="0"/>
              <a:t>Critical Marketing Management:</a:t>
            </a:r>
            <a:br>
              <a:rPr lang="en-US" sz="3600" smtClean="0"/>
            </a:br>
            <a:r>
              <a:rPr lang="en-US" sz="3600" smtClean="0"/>
              <a:t>Logistics and Supply Chain</a:t>
            </a:r>
          </a:p>
        </p:txBody>
      </p:sp>
      <p:sp>
        <p:nvSpPr>
          <p:cNvPr id="25604" name="Content Placeholder 2"/>
          <p:cNvSpPr>
            <a:spLocks noGrp="1"/>
          </p:cNvSpPr>
          <p:nvPr>
            <p:ph idx="4294967295"/>
          </p:nvPr>
        </p:nvSpPr>
        <p:spPr>
          <a:xfrm>
            <a:off x="1143000" y="1981200"/>
            <a:ext cx="8001000" cy="3276600"/>
          </a:xfrm>
        </p:spPr>
        <p:txBody>
          <a:bodyPr/>
          <a:lstStyle/>
          <a:p>
            <a:r>
              <a:rPr lang="en-US" smtClean="0"/>
              <a:t>The tasks involved in planning, implementing, and controlling the physical flow of materials, final goods, and related information from points of origin to points of consumption to meet customer requirements at a profit.</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a:noFill/>
        </p:spPr>
        <p:txBody>
          <a:bodyPr/>
          <a:lstStyle/>
          <a:p>
            <a:r>
              <a:rPr lang="en-CA"/>
              <a:t>11-</a:t>
            </a:r>
            <a:fld id="{E0CFDA8D-B63D-4726-AE66-3716C737897A}" type="slidenum">
              <a:rPr lang="en-CA"/>
              <a:pPr/>
              <a:t>25</a:t>
            </a:fld>
            <a:endParaRPr lang="en-CA"/>
          </a:p>
        </p:txBody>
      </p:sp>
      <p:sp>
        <p:nvSpPr>
          <p:cNvPr id="26627" name="Title 1"/>
          <p:cNvSpPr>
            <a:spLocks noGrp="1"/>
          </p:cNvSpPr>
          <p:nvPr>
            <p:ph type="title" idx="4294967295"/>
          </p:nvPr>
        </p:nvSpPr>
        <p:spPr>
          <a:xfrm>
            <a:off x="1143000" y="762000"/>
            <a:ext cx="8001000" cy="990600"/>
          </a:xfrm>
        </p:spPr>
        <p:txBody>
          <a:bodyPr>
            <a:normAutofit fontScale="90000"/>
          </a:bodyPr>
          <a:lstStyle/>
          <a:p>
            <a:r>
              <a:rPr lang="en-US" sz="3200" smtClean="0"/>
              <a:t>Logistics and Supply Chain Management</a:t>
            </a:r>
            <a:r>
              <a:rPr lang="en-US" sz="3600" smtClean="0"/>
              <a:t> </a:t>
            </a:r>
          </a:p>
        </p:txBody>
      </p:sp>
      <p:sp>
        <p:nvSpPr>
          <p:cNvPr id="26628" name="Content Placeholder 2"/>
          <p:cNvSpPr>
            <a:spLocks noGrp="1"/>
          </p:cNvSpPr>
          <p:nvPr>
            <p:ph idx="4294967295"/>
          </p:nvPr>
        </p:nvSpPr>
        <p:spPr>
          <a:xfrm>
            <a:off x="1143000" y="1752600"/>
            <a:ext cx="8001000" cy="4267200"/>
          </a:xfrm>
        </p:spPr>
        <p:txBody>
          <a:bodyPr/>
          <a:lstStyle/>
          <a:p>
            <a:r>
              <a:rPr lang="en-US" smtClean="0"/>
              <a:t>Major supply chain management tasks include</a:t>
            </a:r>
          </a:p>
          <a:p>
            <a:pPr lvl="1"/>
            <a:r>
              <a:rPr lang="en-US" smtClean="0"/>
              <a:t>Managing warehouses</a:t>
            </a:r>
          </a:p>
          <a:p>
            <a:pPr lvl="1"/>
            <a:r>
              <a:rPr lang="en-US" smtClean="0"/>
              <a:t>Managing inventory</a:t>
            </a:r>
          </a:p>
          <a:p>
            <a:pPr lvl="1"/>
            <a:r>
              <a:rPr lang="en-US" smtClean="0"/>
              <a:t>Transportation of goods</a:t>
            </a:r>
          </a:p>
          <a:p>
            <a:pPr lvl="1"/>
            <a:r>
              <a:rPr lang="en-US" smtClean="0"/>
              <a:t>Managing logistics information</a:t>
            </a:r>
          </a:p>
          <a:p>
            <a:pPr lvl="1"/>
            <a:r>
              <a:rPr lang="en-US" smtClean="0"/>
              <a:t>Order processing </a:t>
            </a:r>
          </a:p>
          <a:p>
            <a:pPr lvl="1"/>
            <a:r>
              <a:rPr lang="en-US" smtClean="0"/>
              <a:t>Managing just in time logistics systems</a:t>
            </a:r>
          </a:p>
        </p:txBody>
      </p:sp>
      <p:sp>
        <p:nvSpPr>
          <p:cNvPr id="26629"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2"/>
          </p:nvPr>
        </p:nvSpPr>
        <p:spPr>
          <a:noFill/>
        </p:spPr>
        <p:txBody>
          <a:bodyPr/>
          <a:lstStyle/>
          <a:p>
            <a:r>
              <a:rPr lang="en-CA"/>
              <a:t>11-</a:t>
            </a:r>
            <a:fld id="{995AFB11-5D0B-449A-85BA-D094D29F162A}" type="slidenum">
              <a:rPr lang="en-CA"/>
              <a:pPr/>
              <a:t>26</a:t>
            </a:fld>
            <a:endParaRPr lang="en-CA"/>
          </a:p>
        </p:txBody>
      </p:sp>
      <p:sp>
        <p:nvSpPr>
          <p:cNvPr id="27651" name="TextBox 2"/>
          <p:cNvSpPr txBox="1">
            <a:spLocks noChangeArrowheads="1"/>
          </p:cNvSpPr>
          <p:nvPr/>
        </p:nvSpPr>
        <p:spPr bwMode="auto">
          <a:xfrm>
            <a:off x="381000" y="1905000"/>
            <a:ext cx="7315200" cy="708025"/>
          </a:xfrm>
          <a:prstGeom prst="rect">
            <a:avLst/>
          </a:prstGeom>
          <a:noFill/>
          <a:ln w="9525">
            <a:noFill/>
            <a:miter lim="800000"/>
            <a:headEnd/>
            <a:tailEnd/>
          </a:ln>
        </p:spPr>
        <p:txBody>
          <a:bodyPr>
            <a:spAutoFit/>
          </a:bodyPr>
          <a:lstStyle/>
          <a:p>
            <a:r>
              <a:rPr lang="en-US" sz="4000" b="1" i="1"/>
              <a:t>THANK YOU FOR YOUR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2"/>
          </p:nvPr>
        </p:nvSpPr>
        <p:spPr>
          <a:noFill/>
        </p:spPr>
        <p:txBody>
          <a:bodyPr/>
          <a:lstStyle/>
          <a:p>
            <a:r>
              <a:rPr lang="en-CA"/>
              <a:t>11-</a:t>
            </a:r>
            <a:fld id="{39CF8C59-E3FE-485E-9921-614F8AAE3DC5}" type="slidenum">
              <a:rPr lang="en-CA"/>
              <a:pPr/>
              <a:t>3</a:t>
            </a:fld>
            <a:endParaRPr lang="en-CA"/>
          </a:p>
        </p:txBody>
      </p:sp>
      <p:sp>
        <p:nvSpPr>
          <p:cNvPr id="4099" name="Rectangle 2"/>
          <p:cNvSpPr>
            <a:spLocks noGrp="1" noChangeArrowheads="1"/>
          </p:cNvSpPr>
          <p:nvPr>
            <p:ph type="title" idx="4294967295"/>
          </p:nvPr>
        </p:nvSpPr>
        <p:spPr>
          <a:xfrm>
            <a:off x="1143000" y="762000"/>
            <a:ext cx="8001000" cy="990600"/>
          </a:xfrm>
        </p:spPr>
        <p:txBody>
          <a:bodyPr>
            <a:normAutofit fontScale="90000"/>
          </a:bodyPr>
          <a:lstStyle/>
          <a:p>
            <a:r>
              <a:rPr lang="en-US" sz="4000" smtClean="0"/>
              <a:t>Marketing or Distribution Channel</a:t>
            </a:r>
          </a:p>
        </p:txBody>
      </p:sp>
      <p:sp>
        <p:nvSpPr>
          <p:cNvPr id="4100" name="Rectangle 3"/>
          <p:cNvSpPr>
            <a:spLocks noGrp="1" noChangeArrowheads="1"/>
          </p:cNvSpPr>
          <p:nvPr>
            <p:ph type="body" idx="4294967295"/>
          </p:nvPr>
        </p:nvSpPr>
        <p:spPr>
          <a:xfrm>
            <a:off x="1143000" y="1752600"/>
            <a:ext cx="8001000" cy="4037013"/>
          </a:xfrm>
        </p:spPr>
        <p:txBody>
          <a:bodyPr/>
          <a:lstStyle/>
          <a:p>
            <a:r>
              <a:rPr lang="en-US" sz="2800" dirty="0" smtClean="0"/>
              <a:t>A set of interdependent organizations involved in the process of making a product or service available for use or consumption by the consumer or business user.</a:t>
            </a:r>
          </a:p>
          <a:p>
            <a:endParaRPr lang="en-US" sz="2800" dirty="0" smtClean="0"/>
          </a:p>
          <a:p>
            <a:r>
              <a:rPr lang="en-US" sz="2800" dirty="0" smtClean="0"/>
              <a:t>A well designed channel provides value to customers and provides a competitive advantage to the organization.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p:spPr>
        <p:txBody>
          <a:bodyPr/>
          <a:lstStyle/>
          <a:p>
            <a:r>
              <a:rPr lang="en-CA"/>
              <a:t>11-</a:t>
            </a:r>
            <a:fld id="{49F947F5-91E6-4404-8632-3F6DD11F7A74}" type="slidenum">
              <a:rPr lang="en-CA"/>
              <a:pPr/>
              <a:t>4</a:t>
            </a:fld>
            <a:endParaRPr lang="en-CA"/>
          </a:p>
        </p:txBody>
      </p:sp>
      <p:sp>
        <p:nvSpPr>
          <p:cNvPr id="5123" name="Rectangle 2"/>
          <p:cNvSpPr>
            <a:spLocks noGrp="1" noChangeArrowheads="1"/>
          </p:cNvSpPr>
          <p:nvPr>
            <p:ph type="title" idx="4294967295"/>
          </p:nvPr>
        </p:nvSpPr>
        <p:spPr>
          <a:xfrm>
            <a:off x="1371600" y="914400"/>
            <a:ext cx="7772400" cy="669925"/>
          </a:xfrm>
        </p:spPr>
        <p:txBody>
          <a:bodyPr/>
          <a:lstStyle/>
          <a:p>
            <a:r>
              <a:rPr lang="en-US" sz="3600" smtClean="0"/>
              <a:t>Why Use Channel Members</a:t>
            </a:r>
          </a:p>
        </p:txBody>
      </p:sp>
      <p:sp>
        <p:nvSpPr>
          <p:cNvPr id="5124" name="Rectangle 3"/>
          <p:cNvSpPr>
            <a:spLocks noGrp="1" noChangeArrowheads="1"/>
          </p:cNvSpPr>
          <p:nvPr>
            <p:ph type="body" idx="4294967295"/>
          </p:nvPr>
        </p:nvSpPr>
        <p:spPr>
          <a:xfrm>
            <a:off x="1371600" y="1524000"/>
            <a:ext cx="7772400" cy="4800600"/>
          </a:xfrm>
        </p:spPr>
        <p:txBody>
          <a:bodyPr/>
          <a:lstStyle/>
          <a:p>
            <a:pPr>
              <a:lnSpc>
                <a:spcPct val="90000"/>
              </a:lnSpc>
            </a:pPr>
            <a:r>
              <a:rPr lang="en-US" dirty="0" smtClean="0"/>
              <a:t>The use of intermediaries results from their greater efficiency in making goods available to target markets</a:t>
            </a:r>
            <a:r>
              <a:rPr lang="en-US" sz="2800" dirty="0" smtClean="0"/>
              <a:t>. </a:t>
            </a:r>
            <a:br>
              <a:rPr lang="en-US" sz="2800" dirty="0" smtClean="0"/>
            </a:br>
            <a:r>
              <a:rPr lang="en-US" sz="2800" dirty="0" smtClean="0"/>
              <a:t>	(e.g.: ECONOMIES OF SCALE)</a:t>
            </a:r>
          </a:p>
          <a:p>
            <a:pPr>
              <a:lnSpc>
                <a:spcPct val="90000"/>
              </a:lnSpc>
            </a:pPr>
            <a:endParaRPr lang="en-US" dirty="0" smtClean="0"/>
          </a:p>
          <a:p>
            <a:pPr>
              <a:lnSpc>
                <a:spcPct val="90000"/>
              </a:lnSpc>
            </a:pPr>
            <a:r>
              <a:rPr lang="en-US" dirty="0" smtClean="0"/>
              <a:t>Offers the firm more than it can achieve on its own through the intermediaries:</a:t>
            </a:r>
          </a:p>
          <a:p>
            <a:pPr lvl="1">
              <a:lnSpc>
                <a:spcPct val="90000"/>
              </a:lnSpc>
            </a:pPr>
            <a:r>
              <a:rPr lang="en-US" dirty="0" smtClean="0"/>
              <a:t>Contacts.</a:t>
            </a:r>
          </a:p>
          <a:p>
            <a:pPr lvl="1">
              <a:lnSpc>
                <a:spcPct val="90000"/>
              </a:lnSpc>
            </a:pPr>
            <a:r>
              <a:rPr lang="en-US" dirty="0" smtClean="0"/>
              <a:t>Experience.</a:t>
            </a:r>
          </a:p>
          <a:p>
            <a:pPr lvl="1">
              <a:lnSpc>
                <a:spcPct val="90000"/>
              </a:lnSpc>
            </a:pPr>
            <a:r>
              <a:rPr lang="en-US" dirty="0" smtClean="0"/>
              <a:t>Specialization.</a:t>
            </a:r>
          </a:p>
          <a:p>
            <a:pPr lvl="1">
              <a:lnSpc>
                <a:spcPct val="90000"/>
              </a:lnSpc>
            </a:pPr>
            <a:r>
              <a:rPr lang="en-US" dirty="0" smtClean="0"/>
              <a:t>Scale of operation.</a:t>
            </a:r>
          </a:p>
        </p:txBody>
      </p:sp>
    </p:spTree>
  </p:cSld>
  <p:clrMapOvr>
    <a:masterClrMapping/>
  </p:clrMapOvr>
  <p:transition spd="slow" advClick="0">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1"/>
          <p:cNvSpPr>
            <a:spLocks noGrp="1"/>
          </p:cNvSpPr>
          <p:nvPr>
            <p:ph type="sldNum" sz="quarter" idx="12"/>
          </p:nvPr>
        </p:nvSpPr>
        <p:spPr>
          <a:noFill/>
        </p:spPr>
        <p:txBody>
          <a:bodyPr/>
          <a:lstStyle/>
          <a:p>
            <a:r>
              <a:rPr lang="en-CA"/>
              <a:t>11-</a:t>
            </a:r>
            <a:fld id="{85A5C903-ECA9-4FE1-B867-789A35B927E2}" type="slidenum">
              <a:rPr lang="en-CA"/>
              <a:pPr/>
              <a:t>5</a:t>
            </a:fld>
            <a:endParaRPr lang="en-CA"/>
          </a:p>
        </p:txBody>
      </p:sp>
      <p:sp>
        <p:nvSpPr>
          <p:cNvPr id="6147" name="Rectangle 2"/>
          <p:cNvSpPr>
            <a:spLocks noGrp="1" noChangeArrowheads="1"/>
          </p:cNvSpPr>
          <p:nvPr>
            <p:ph type="title" idx="4294967295"/>
          </p:nvPr>
        </p:nvSpPr>
        <p:spPr>
          <a:xfrm>
            <a:off x="1676400" y="838200"/>
            <a:ext cx="7467600" cy="990600"/>
          </a:xfrm>
        </p:spPr>
        <p:txBody>
          <a:bodyPr>
            <a:normAutofit fontScale="90000"/>
          </a:bodyPr>
          <a:lstStyle/>
          <a:p>
            <a:r>
              <a:rPr lang="en-US" sz="3600" smtClean="0"/>
              <a:t>How Channel Partners Add Value </a:t>
            </a:r>
          </a:p>
        </p:txBody>
      </p:sp>
      <p:sp>
        <p:nvSpPr>
          <p:cNvPr id="6148" name="Rectangle 8"/>
          <p:cNvSpPr>
            <a:spLocks noChangeArrowheads="1"/>
          </p:cNvSpPr>
          <p:nvPr/>
        </p:nvSpPr>
        <p:spPr bwMode="auto">
          <a:xfrm>
            <a:off x="914400" y="1828800"/>
            <a:ext cx="7467600" cy="4343400"/>
          </a:xfrm>
          <a:prstGeom prst="rect">
            <a:avLst/>
          </a:prstGeom>
          <a:solidFill>
            <a:schemeClr val="bg1"/>
          </a:solidFill>
          <a:ln w="9525">
            <a:noFill/>
            <a:miter lim="800000"/>
            <a:headEnd/>
            <a:tailEnd/>
          </a:ln>
        </p:spPr>
        <p:txBody>
          <a:bodyPr/>
          <a:lstStyle/>
          <a:p>
            <a:pPr marL="342900" indent="-342900" eaLnBrk="0" hangingPunct="0">
              <a:spcBef>
                <a:spcPct val="50000"/>
              </a:spcBef>
              <a:buFontTx/>
              <a:buChar char="•"/>
            </a:pPr>
            <a:r>
              <a:rPr lang="en-US" sz="3200">
                <a:latin typeface="Arial" charset="0"/>
              </a:rPr>
              <a:t>Reduce the number of transactions</a:t>
            </a:r>
          </a:p>
          <a:p>
            <a:pPr marL="342900" indent="-342900" eaLnBrk="0" hangingPunct="0">
              <a:spcBef>
                <a:spcPct val="50000"/>
              </a:spcBef>
              <a:buFontTx/>
              <a:buChar char="•"/>
            </a:pPr>
            <a:r>
              <a:rPr lang="en-US" sz="3200">
                <a:latin typeface="Arial" charset="0"/>
              </a:rPr>
              <a:t>Information functions </a:t>
            </a:r>
          </a:p>
          <a:p>
            <a:pPr marL="342900" indent="-342900" eaLnBrk="0" hangingPunct="0">
              <a:spcBef>
                <a:spcPct val="50000"/>
              </a:spcBef>
              <a:buFontTx/>
              <a:buChar char="•"/>
            </a:pPr>
            <a:r>
              <a:rPr lang="en-US" sz="3200">
                <a:latin typeface="Arial" charset="0"/>
              </a:rPr>
              <a:t>Help customize marketing offers</a:t>
            </a:r>
          </a:p>
          <a:p>
            <a:pPr marL="342900" indent="-342900" eaLnBrk="0" hangingPunct="0">
              <a:spcBef>
                <a:spcPct val="50000"/>
              </a:spcBef>
              <a:buFontTx/>
              <a:buChar char="•"/>
            </a:pPr>
            <a:r>
              <a:rPr lang="en-US" sz="3200">
                <a:latin typeface="Arial" charset="0"/>
              </a:rPr>
              <a:t>Handle logistics</a:t>
            </a:r>
          </a:p>
          <a:p>
            <a:pPr marL="342900" indent="-342900" eaLnBrk="0" hangingPunct="0">
              <a:spcBef>
                <a:spcPct val="50000"/>
              </a:spcBef>
              <a:buFontTx/>
              <a:buChar char="•"/>
            </a:pPr>
            <a:r>
              <a:rPr lang="en-US" sz="3200">
                <a:latin typeface="Arial" charset="0"/>
              </a:rPr>
              <a:t>After sales services </a:t>
            </a:r>
          </a:p>
          <a:p>
            <a:pPr marL="342900" indent="-342900" eaLnBrk="0" hangingPunct="0">
              <a:spcBef>
                <a:spcPct val="50000"/>
              </a:spcBef>
              <a:buFontTx/>
              <a:buChar char="•"/>
            </a:pPr>
            <a:r>
              <a:rPr lang="en-US" sz="3200">
                <a:latin typeface="Arial" charset="0"/>
              </a:rPr>
              <a:t>Support in promotional activities</a:t>
            </a:r>
          </a:p>
        </p:txBody>
      </p:sp>
      <p:sp>
        <p:nvSpPr>
          <p:cNvPr id="6149"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2"/>
          </p:nvPr>
        </p:nvSpPr>
        <p:spPr>
          <a:noFill/>
        </p:spPr>
        <p:txBody>
          <a:bodyPr/>
          <a:lstStyle/>
          <a:p>
            <a:r>
              <a:rPr lang="en-CA"/>
              <a:t>11-</a:t>
            </a:r>
            <a:fld id="{37B895D0-E724-4EC6-A496-40E8C81BF37F}" type="slidenum">
              <a:rPr lang="en-CA"/>
              <a:pPr/>
              <a:t>6</a:t>
            </a:fld>
            <a:endParaRPr lang="en-CA"/>
          </a:p>
        </p:txBody>
      </p:sp>
      <p:sp>
        <p:nvSpPr>
          <p:cNvPr id="7171" name="Title 1"/>
          <p:cNvSpPr>
            <a:spLocks noGrp="1"/>
          </p:cNvSpPr>
          <p:nvPr>
            <p:ph type="title" idx="4294967295"/>
          </p:nvPr>
        </p:nvSpPr>
        <p:spPr>
          <a:xfrm>
            <a:off x="1143000" y="762000"/>
            <a:ext cx="8001000" cy="990600"/>
          </a:xfrm>
        </p:spPr>
        <p:txBody>
          <a:bodyPr>
            <a:normAutofit fontScale="90000"/>
          </a:bodyPr>
          <a:lstStyle/>
          <a:p>
            <a:r>
              <a:rPr lang="en-US" sz="3600" smtClean="0"/>
              <a:t>Members of the Marketing Channel</a:t>
            </a:r>
          </a:p>
        </p:txBody>
      </p:sp>
      <p:sp>
        <p:nvSpPr>
          <p:cNvPr id="7172" name="Content Placeholder 2"/>
          <p:cNvSpPr>
            <a:spLocks noGrp="1"/>
          </p:cNvSpPr>
          <p:nvPr>
            <p:ph idx="4294967295"/>
          </p:nvPr>
        </p:nvSpPr>
        <p:spPr>
          <a:xfrm>
            <a:off x="1143000" y="1752600"/>
            <a:ext cx="8001000" cy="4343400"/>
          </a:xfrm>
        </p:spPr>
        <p:txBody>
          <a:bodyPr/>
          <a:lstStyle/>
          <a:p>
            <a:r>
              <a:rPr lang="en-US" dirty="0" smtClean="0"/>
              <a:t>Direct marketing channel</a:t>
            </a:r>
          </a:p>
          <a:p>
            <a:pPr lvl="1"/>
            <a:r>
              <a:rPr lang="en-US" dirty="0" smtClean="0"/>
              <a:t>A channel that has no intermediary levels: direct from manufacture to the consumer</a:t>
            </a:r>
          </a:p>
          <a:p>
            <a:pPr lvl="1"/>
            <a:endParaRPr lang="en-US" dirty="0" smtClean="0"/>
          </a:p>
          <a:p>
            <a:r>
              <a:rPr lang="en-US" dirty="0" smtClean="0"/>
              <a:t>Indirect marketing channel</a:t>
            </a:r>
          </a:p>
          <a:p>
            <a:pPr lvl="1"/>
            <a:r>
              <a:rPr lang="en-US" dirty="0" smtClean="0"/>
              <a:t>Distributors</a:t>
            </a:r>
          </a:p>
          <a:p>
            <a:pPr lvl="1"/>
            <a:r>
              <a:rPr lang="en-US" dirty="0" smtClean="0"/>
              <a:t>Wholesalers</a:t>
            </a:r>
          </a:p>
          <a:p>
            <a:pPr lvl="1"/>
            <a:r>
              <a:rPr lang="en-US" dirty="0" smtClean="0"/>
              <a:t>Jobbers, Drop Shippers, Agents, Brokers</a:t>
            </a:r>
          </a:p>
          <a:p>
            <a:pPr lvl="1"/>
            <a:r>
              <a:rPr lang="en-US" dirty="0" smtClean="0"/>
              <a:t>Retailers</a:t>
            </a:r>
          </a:p>
        </p:txBody>
      </p:sp>
      <p:sp>
        <p:nvSpPr>
          <p:cNvPr id="7173" name="Text Box 5"/>
          <p:cNvSpPr txBox="1">
            <a:spLocks noChangeArrowheads="1"/>
          </p:cNvSpPr>
          <p:nvPr/>
        </p:nvSpPr>
        <p:spPr bwMode="auto">
          <a:xfrm>
            <a:off x="762000" y="228600"/>
            <a:ext cx="3429000" cy="457200"/>
          </a:xfrm>
          <a:prstGeom prst="rect">
            <a:avLst/>
          </a:prstGeom>
          <a:noFill/>
          <a:ln w="9525">
            <a:noFill/>
            <a:miter lim="800000"/>
            <a:headEnd/>
            <a:tailEnd/>
          </a:ln>
        </p:spPr>
        <p:txBody>
          <a:bodyPr>
            <a:spAutoFit/>
          </a:bodyPr>
          <a:lstStyle/>
          <a:p>
            <a:pPr>
              <a:spcBef>
                <a:spcPct val="50000"/>
              </a:spcBef>
            </a:pPr>
            <a:r>
              <a:rPr lang="en-CA">
                <a:solidFill>
                  <a:srgbClr val="009900"/>
                </a:solidFill>
                <a:latin typeface="Arial" charset="0"/>
              </a:rPr>
              <a:t>in-class notes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2"/>
          </p:nvPr>
        </p:nvSpPr>
        <p:spPr>
          <a:noFill/>
        </p:spPr>
        <p:txBody>
          <a:bodyPr/>
          <a:lstStyle/>
          <a:p>
            <a:r>
              <a:rPr lang="en-CA"/>
              <a:t>11-</a:t>
            </a:r>
            <a:fld id="{0C3A9DBD-C5FE-494A-911A-1083B58A7E1D}" type="slidenum">
              <a:rPr lang="en-CA"/>
              <a:pPr/>
              <a:t>7</a:t>
            </a:fld>
            <a:endParaRPr lang="en-CA"/>
          </a:p>
        </p:txBody>
      </p:sp>
      <p:sp>
        <p:nvSpPr>
          <p:cNvPr id="819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8196" name="Picture 5" descr="duane7.gif"/>
          <p:cNvPicPr>
            <a:picLocks noChangeAspect="1"/>
          </p:cNvPicPr>
          <p:nvPr/>
        </p:nvPicPr>
        <p:blipFill>
          <a:blip r:embed="rId2" cstate="print"/>
          <a:srcRect/>
          <a:stretch>
            <a:fillRect/>
          </a:stretch>
        </p:blipFill>
        <p:spPr bwMode="auto">
          <a:xfrm>
            <a:off x="0" y="0"/>
            <a:ext cx="7038975" cy="6858000"/>
          </a:xfrm>
          <a:prstGeom prst="rect">
            <a:avLst/>
          </a:prstGeom>
          <a:noFill/>
          <a:ln w="9525">
            <a:noFill/>
            <a:miter lim="800000"/>
            <a:headEnd/>
            <a:tailEnd/>
          </a:ln>
        </p:spPr>
      </p:pic>
      <p:sp>
        <p:nvSpPr>
          <p:cNvPr id="8197" name="TextBox 6"/>
          <p:cNvSpPr txBox="1">
            <a:spLocks noChangeArrowheads="1"/>
          </p:cNvSpPr>
          <p:nvPr/>
        </p:nvSpPr>
        <p:spPr bwMode="auto">
          <a:xfrm>
            <a:off x="3657600" y="6019800"/>
            <a:ext cx="5486400" cy="461665"/>
          </a:xfrm>
          <a:prstGeom prst="rect">
            <a:avLst/>
          </a:prstGeom>
          <a:noFill/>
          <a:ln w="9525">
            <a:noFill/>
            <a:miter lim="800000"/>
            <a:headEnd/>
            <a:tailEnd/>
          </a:ln>
        </p:spPr>
        <p:txBody>
          <a:bodyPr wrap="square">
            <a:spAutoFit/>
          </a:bodyPr>
          <a:lstStyle/>
          <a:p>
            <a:r>
              <a:rPr lang="en-US" b="1" dirty="0">
                <a:solidFill>
                  <a:schemeClr val="accent3">
                    <a:lumMod val="75000"/>
                  </a:schemeClr>
                </a:solidFill>
              </a:rPr>
              <a:t>Image source:  Coughlan, </a:t>
            </a:r>
            <a:r>
              <a:rPr lang="en-US" sz="2000" b="1" dirty="0">
                <a:solidFill>
                  <a:schemeClr val="accent3">
                    <a:lumMod val="75000"/>
                  </a:schemeClr>
                </a:solidFill>
              </a:rPr>
              <a:t>et. al, 2006, p. 74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2"/>
          </p:nvPr>
        </p:nvSpPr>
        <p:spPr>
          <a:noFill/>
        </p:spPr>
        <p:txBody>
          <a:bodyPr/>
          <a:lstStyle/>
          <a:p>
            <a:r>
              <a:rPr lang="en-CA"/>
              <a:t>11-</a:t>
            </a:r>
            <a:fld id="{BB0DE57F-056B-46B8-B81E-436EFDC76BFC}" type="slidenum">
              <a:rPr lang="en-CA"/>
              <a:pPr/>
              <a:t>8</a:t>
            </a:fld>
            <a:endParaRPr lang="en-CA"/>
          </a:p>
        </p:txBody>
      </p:sp>
      <p:sp>
        <p:nvSpPr>
          <p:cNvPr id="9219" name="Title 1"/>
          <p:cNvSpPr>
            <a:spLocks noGrp="1"/>
          </p:cNvSpPr>
          <p:nvPr>
            <p:ph type="title" idx="4294967295"/>
          </p:nvPr>
        </p:nvSpPr>
        <p:spPr>
          <a:xfrm>
            <a:off x="1143000" y="762000"/>
            <a:ext cx="8001000" cy="990600"/>
          </a:xfrm>
        </p:spPr>
        <p:txBody>
          <a:bodyPr/>
          <a:lstStyle/>
          <a:p>
            <a:r>
              <a:rPr lang="en-US" sz="3600" smtClean="0"/>
              <a:t>Distributors and Wholesalers</a:t>
            </a:r>
          </a:p>
        </p:txBody>
      </p:sp>
      <p:sp>
        <p:nvSpPr>
          <p:cNvPr id="9220" name="Content Placeholder 2"/>
          <p:cNvSpPr>
            <a:spLocks noGrp="1"/>
          </p:cNvSpPr>
          <p:nvPr>
            <p:ph idx="4294967295"/>
          </p:nvPr>
        </p:nvSpPr>
        <p:spPr>
          <a:xfrm>
            <a:off x="1143000" y="1752600"/>
            <a:ext cx="8001000" cy="4572000"/>
          </a:xfrm>
        </p:spPr>
        <p:txBody>
          <a:bodyPr>
            <a:normAutofit lnSpcReduction="10000"/>
          </a:bodyPr>
          <a:lstStyle/>
          <a:p>
            <a:r>
              <a:rPr lang="en-US" sz="2800" smtClean="0"/>
              <a:t>A distributor is a company that physically distributes or moves the product from one geographical location to another. Usually from the manufacturer to the wholesaler or retailer</a:t>
            </a:r>
          </a:p>
          <a:p>
            <a:r>
              <a:rPr lang="en-US" sz="2800" smtClean="0"/>
              <a:t>The distributor also carries out the function of a wholesaler</a:t>
            </a:r>
          </a:p>
          <a:p>
            <a:r>
              <a:rPr lang="en-US" sz="2800" smtClean="0"/>
              <a:t>A wholesaler usually buys goods on bulk from the manufacturer or the distributor, and sells products in relatively smaller quantities to retailers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noFill/>
        </p:spPr>
        <p:txBody>
          <a:bodyPr/>
          <a:lstStyle/>
          <a:p>
            <a:r>
              <a:rPr lang="en-CA"/>
              <a:t>11-</a:t>
            </a:r>
            <a:fld id="{2413CBD1-5A12-4114-813F-48276C1B2BFF}" type="slidenum">
              <a:rPr lang="en-CA"/>
              <a:pPr/>
              <a:t>9</a:t>
            </a:fld>
            <a:endParaRPr lang="en-CA"/>
          </a:p>
        </p:txBody>
      </p:sp>
      <p:sp>
        <p:nvSpPr>
          <p:cNvPr id="10243" name="Title 1"/>
          <p:cNvSpPr>
            <a:spLocks noGrp="1"/>
          </p:cNvSpPr>
          <p:nvPr>
            <p:ph type="title" idx="4294967295"/>
          </p:nvPr>
        </p:nvSpPr>
        <p:spPr>
          <a:xfrm>
            <a:off x="1143000" y="762000"/>
            <a:ext cx="8001000" cy="838200"/>
          </a:xfrm>
        </p:spPr>
        <p:txBody>
          <a:bodyPr/>
          <a:lstStyle/>
          <a:p>
            <a:r>
              <a:rPr lang="en-US" sz="3600" smtClean="0"/>
              <a:t>Jobbers, Agents and Brokers</a:t>
            </a:r>
          </a:p>
        </p:txBody>
      </p:sp>
      <p:sp>
        <p:nvSpPr>
          <p:cNvPr id="10244" name="Content Placeholder 2"/>
          <p:cNvSpPr>
            <a:spLocks noGrp="1"/>
          </p:cNvSpPr>
          <p:nvPr>
            <p:ph idx="4294967295"/>
          </p:nvPr>
        </p:nvSpPr>
        <p:spPr>
          <a:xfrm>
            <a:off x="1143000" y="1524000"/>
            <a:ext cx="8001000" cy="4876800"/>
          </a:xfrm>
        </p:spPr>
        <p:txBody>
          <a:bodyPr>
            <a:normAutofit lnSpcReduction="10000"/>
          </a:bodyPr>
          <a:lstStyle/>
          <a:p>
            <a:pPr>
              <a:buFontTx/>
              <a:buNone/>
            </a:pPr>
            <a:r>
              <a:rPr lang="en-US" dirty="0" smtClean="0"/>
              <a:t> </a:t>
            </a:r>
            <a:r>
              <a:rPr lang="en-US" sz="2400" b="1" dirty="0" smtClean="0"/>
              <a:t>Jobbers &amp; Drop Ship Jobbers &amp; </a:t>
            </a:r>
            <a:r>
              <a:rPr lang="en-US" sz="2400" b="1" dirty="0" err="1"/>
              <a:t>R</a:t>
            </a:r>
            <a:r>
              <a:rPr lang="en-US" sz="2400" b="1" dirty="0" err="1" smtClean="0"/>
              <a:t>ackers</a:t>
            </a:r>
            <a:r>
              <a:rPr lang="en-US" sz="2400" dirty="0" smtClean="0"/>
              <a:t/>
            </a:r>
            <a:br>
              <a:rPr lang="en-US" sz="2400" dirty="0" smtClean="0"/>
            </a:br>
            <a:r>
              <a:rPr lang="en-US" sz="2400" dirty="0" smtClean="0"/>
              <a:t>A marketing intermediary that delivers inventory to retailers, sets it up in the store, and removes unsold items (</a:t>
            </a:r>
            <a:r>
              <a:rPr lang="en-US" sz="2000" i="1" dirty="0" smtClean="0"/>
              <a:t>the latter taking possession of the goods</a:t>
            </a:r>
            <a:r>
              <a:rPr lang="en-US" sz="2400" dirty="0" smtClean="0"/>
              <a:t>)</a:t>
            </a:r>
          </a:p>
          <a:p>
            <a:pPr>
              <a:buFontTx/>
              <a:buNone/>
            </a:pPr>
            <a:r>
              <a:rPr lang="en-US" sz="2400" b="1" dirty="0" smtClean="0"/>
              <a:t>Agent</a:t>
            </a:r>
            <a:r>
              <a:rPr lang="en-US" sz="2400" dirty="0" smtClean="0"/>
              <a:t/>
            </a:r>
            <a:br>
              <a:rPr lang="en-US" sz="2400" dirty="0" smtClean="0"/>
            </a:br>
            <a:r>
              <a:rPr lang="en-US" sz="2400" dirty="0" smtClean="0"/>
              <a:t>A marketing intermediary that acts on behalf of the buyer (retailer) or seller (manufacturer or wholesaler), but who does not take ownership of the product</a:t>
            </a:r>
          </a:p>
          <a:p>
            <a:pPr>
              <a:buFontTx/>
              <a:buNone/>
            </a:pPr>
            <a:r>
              <a:rPr lang="en-US" sz="2400" b="1" dirty="0" smtClean="0"/>
              <a:t>Broker</a:t>
            </a:r>
            <a:r>
              <a:rPr lang="en-US" sz="2400" dirty="0" smtClean="0"/>
              <a:t/>
            </a:r>
            <a:br>
              <a:rPr lang="en-US" sz="2400" dirty="0" smtClean="0"/>
            </a:br>
            <a:r>
              <a:rPr lang="en-US" sz="2400" dirty="0" smtClean="0"/>
              <a:t>A marketing intermediary that negotiates deals between buyer and seller, but who does not take ownership of the product</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1130</TotalTime>
  <Words>1007</Words>
  <Application>Microsoft Office PowerPoint</Application>
  <PresentationFormat>On-screen Show (4:3)</PresentationFormat>
  <Paragraphs>205</Paragraphs>
  <Slides>26</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Book Antiqua</vt:lpstr>
      <vt:lpstr>Lucida Sans</vt:lpstr>
      <vt:lpstr>Times New Roman</vt:lpstr>
      <vt:lpstr>Wingdings</vt:lpstr>
      <vt:lpstr>Wingdings 2</vt:lpstr>
      <vt:lpstr>Wingdings 3</vt:lpstr>
      <vt:lpstr>Apex</vt:lpstr>
      <vt:lpstr>Marketing: An Introduction  Sixth Canadian Edition  Armstrong, Kotler, Trifts, Buchwitz </vt:lpstr>
      <vt:lpstr>Outline</vt:lpstr>
      <vt:lpstr>Marketing or Distribution Channel</vt:lpstr>
      <vt:lpstr>Why Use Channel Members</vt:lpstr>
      <vt:lpstr>How Channel Partners Add Value </vt:lpstr>
      <vt:lpstr>Members of the Marketing Channel</vt:lpstr>
      <vt:lpstr>PowerPoint Presentation</vt:lpstr>
      <vt:lpstr>Distributors and Wholesalers</vt:lpstr>
      <vt:lpstr>Jobbers, Agents and Brokers</vt:lpstr>
      <vt:lpstr>Retailers </vt:lpstr>
      <vt:lpstr>Classification of Retailers</vt:lpstr>
      <vt:lpstr> Classification by Level of Service </vt:lpstr>
      <vt:lpstr> Classification by Product Lines They Carry </vt:lpstr>
      <vt:lpstr> Based on Product Lines They Carry </vt:lpstr>
      <vt:lpstr> Based on Price Classification  </vt:lpstr>
      <vt:lpstr> Based on Retailer Organization </vt:lpstr>
      <vt:lpstr>Retailer Marketing Decisions</vt:lpstr>
      <vt:lpstr>Channel Conflict</vt:lpstr>
      <vt:lpstr>Organization of Marketing Channels</vt:lpstr>
      <vt:lpstr>Disintermediation </vt:lpstr>
      <vt:lpstr>Designing Marketing Channels </vt:lpstr>
      <vt:lpstr>How Many Intermediaries</vt:lpstr>
      <vt:lpstr>Designing International Marketing Channels</vt:lpstr>
      <vt:lpstr>Critical Marketing Management: Logistics and Supply Chain</vt:lpstr>
      <vt:lpstr>Logistics and Supply Chain Management </vt:lpstr>
      <vt:lpstr>PowerPoint Presentation</vt:lpstr>
    </vt:vector>
  </TitlesOfParts>
  <Company>Pearson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Marketing?</dc:title>
  <dc:creator>VKurmAn</dc:creator>
  <cp:lastModifiedBy>Duane Weaver</cp:lastModifiedBy>
  <cp:revision>259</cp:revision>
  <dcterms:created xsi:type="dcterms:W3CDTF">2005-09-19T15:05:29Z</dcterms:created>
  <dcterms:modified xsi:type="dcterms:W3CDTF">2016-11-01T23:21:24Z</dcterms:modified>
</cp:coreProperties>
</file>