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AA96FB-2969-4108-BD33-C904426E974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E065A-E3AA-4EAF-A691-C9258E709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hyperlink" Target="http://www.brandsofthewor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Differentiation and Brand Positioning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Duane Weaver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8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Positioning</a:t>
            </a:r>
          </a:p>
          <a:p>
            <a:r>
              <a:rPr lang="en-US" dirty="0" smtClean="0"/>
              <a:t>Differentiation</a:t>
            </a:r>
          </a:p>
          <a:p>
            <a:r>
              <a:rPr lang="en-US" dirty="0" smtClean="0"/>
              <a:t>Marketer’s Brand Positioning Levers</a:t>
            </a:r>
          </a:p>
          <a:p>
            <a:r>
              <a:rPr lang="en-US" dirty="0" smtClean="0"/>
              <a:t>Brand Positioning Process</a:t>
            </a:r>
          </a:p>
          <a:p>
            <a:endParaRPr lang="en-US" dirty="0" smtClean="0"/>
          </a:p>
          <a:p>
            <a:pPr algn="r"/>
            <a:r>
              <a:rPr lang="en-US" sz="1100" dirty="0"/>
              <a:t>Images source: </a:t>
            </a:r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www.brandsoftheworld.com</a:t>
            </a:r>
            <a:r>
              <a:rPr lang="en-US" sz="1100" dirty="0"/>
              <a:t> </a:t>
            </a:r>
            <a:r>
              <a:rPr lang="en-US" sz="1100" dirty="0" smtClean="0"/>
              <a:t>(January 29, 2012)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381500"/>
            <a:ext cx="12573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219575"/>
            <a:ext cx="15811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81499"/>
            <a:ext cx="14192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76700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06660"/>
            <a:ext cx="13335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86400"/>
            <a:ext cx="13049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486400"/>
            <a:ext cx="1382334" cy="138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540160"/>
            <a:ext cx="1309687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61594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6" y="5410200"/>
            <a:ext cx="1428024" cy="142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36353"/>
            <a:ext cx="13335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67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Brand occupies in customers’ minds as it relates to their needs and available competitors’ offerings and…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Marketers’ decision making intended to create this position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Positioning</a:t>
            </a:r>
            <a:endParaRPr lang="en-US" dirty="0"/>
          </a:p>
        </p:txBody>
      </p:sp>
      <p:pic>
        <p:nvPicPr>
          <p:cNvPr id="1026" name="Picture 2" descr="C:\Documents and Settings\weaverd\Local Settings\Temporary Internet Files\Content.IE5\4XYZ056F\MC9001963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2203450"/>
            <a:ext cx="1585912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weaverd\Local Settings\Temporary Internet Files\Content.IE5\HRIAYXSH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95300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9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POSITIONING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e.g.: Ex. 7.2</a:t>
            </a:r>
            <a:br>
              <a:rPr lang="en-US" dirty="0" smtClean="0"/>
            </a:br>
            <a:r>
              <a:rPr lang="en-US" sz="2000" b="1" i="1" dirty="0" smtClean="0"/>
              <a:t>limitation</a:t>
            </a:r>
            <a:r>
              <a:rPr lang="en-US" sz="2000" i="1" dirty="0" smtClean="0"/>
              <a:t> – physical alone does not give clear insight into </a:t>
            </a:r>
            <a:r>
              <a:rPr lang="en-US" sz="2000" i="1" u="sng" dirty="0" smtClean="0"/>
              <a:t>“customers’ minds” </a:t>
            </a:r>
            <a:r>
              <a:rPr lang="en-US" sz="2000" i="1" dirty="0" smtClean="0"/>
              <a:t> positioning.</a:t>
            </a:r>
          </a:p>
          <a:p>
            <a:endParaRPr lang="en-US" sz="2400" i="1" dirty="0" smtClean="0"/>
          </a:p>
          <a:p>
            <a:r>
              <a:rPr lang="en-US" dirty="0" smtClean="0"/>
              <a:t>PERPETUAL POSITIONING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i="1" dirty="0" smtClean="0"/>
              <a:t>relates to </a:t>
            </a:r>
            <a:r>
              <a:rPr lang="en-US" sz="2000" b="1" i="1" u="sng" dirty="0" smtClean="0"/>
              <a:t>“benefits provided”</a:t>
            </a:r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8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into your teams and discuss examples of brands that you see competitively positioned. Provide a Brand example for each of the following levers that describes how they have established differentiation using that lever.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Simple physical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Complex physical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Essentially abstract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Marketers’ Brand Positioning Levers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2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5105400"/>
          </a:xfrm>
        </p:spPr>
        <p:txBody>
          <a:bodyPr>
            <a:normAutofit fontScale="70000" lnSpcReduction="2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Identify relevant set of </a:t>
            </a:r>
            <a:r>
              <a:rPr lang="en-US" u="sng" dirty="0" smtClean="0"/>
              <a:t>competitive products</a:t>
            </a:r>
          </a:p>
          <a:p>
            <a:pPr marL="914400" lvl="1" indent="-514350">
              <a:buFont typeface="+mj-lt"/>
              <a:buAutoNum type="arabicPeriod"/>
            </a:pPr>
            <a:endParaRPr lang="en-US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u="sng" dirty="0" smtClean="0"/>
              <a:t>determinant attr</a:t>
            </a:r>
            <a:r>
              <a:rPr lang="en-US" dirty="0" smtClean="0"/>
              <a:t>ibutes</a:t>
            </a:r>
          </a:p>
          <a:p>
            <a:pPr marL="1314450" lvl="2" indent="-514350"/>
            <a:r>
              <a:rPr lang="en-US" sz="1900" dirty="0" smtClean="0"/>
              <a:t>Features</a:t>
            </a:r>
          </a:p>
          <a:p>
            <a:pPr marL="1314450" lvl="2" indent="-514350"/>
            <a:r>
              <a:rPr lang="en-US" sz="1900" dirty="0" smtClean="0"/>
              <a:t>Benefits</a:t>
            </a:r>
          </a:p>
          <a:p>
            <a:pPr marL="1314450" lvl="2" indent="-514350"/>
            <a:r>
              <a:rPr lang="en-US" sz="1900" dirty="0" smtClean="0"/>
              <a:t>Parentage</a:t>
            </a:r>
          </a:p>
          <a:p>
            <a:pPr marL="1314450" lvl="2" indent="-514350"/>
            <a:r>
              <a:rPr lang="en-US" sz="1900" dirty="0" smtClean="0"/>
              <a:t>Manufacturing process</a:t>
            </a:r>
          </a:p>
          <a:p>
            <a:pPr marL="1314450" lvl="2" indent="-514350"/>
            <a:r>
              <a:rPr lang="en-US" sz="1900" dirty="0" smtClean="0"/>
              <a:t>Ingredients</a:t>
            </a:r>
          </a:p>
          <a:p>
            <a:pPr marL="1314450" lvl="2" indent="-514350"/>
            <a:endParaRPr lang="en-US" sz="19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Collect Data -- </a:t>
            </a:r>
            <a:r>
              <a:rPr lang="en-US" sz="2600" u="sng" dirty="0" smtClean="0"/>
              <a:t>CUSTOMER </a:t>
            </a:r>
            <a:r>
              <a:rPr lang="en-US" sz="2600" u="sng" dirty="0" smtClean="0"/>
              <a:t>PERCEPTIONS</a:t>
            </a:r>
          </a:p>
          <a:p>
            <a:pPr marL="914400" lvl="1" indent="-514350">
              <a:buFont typeface="+mj-lt"/>
              <a:buAutoNum type="arabicPeriod"/>
            </a:pPr>
            <a:endParaRPr lang="en-US" sz="2600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u="sng" dirty="0" smtClean="0"/>
              <a:t>Analyze </a:t>
            </a:r>
            <a:r>
              <a:rPr lang="en-US" u="sng" dirty="0" smtClean="0"/>
              <a:t>Current </a:t>
            </a:r>
            <a:r>
              <a:rPr lang="en-US" dirty="0" smtClean="0"/>
              <a:t>Brand Positions</a:t>
            </a:r>
            <a:br>
              <a:rPr lang="en-US" dirty="0" smtClean="0"/>
            </a:br>
            <a:r>
              <a:rPr lang="en-US" sz="2200" dirty="0" smtClean="0"/>
              <a:t>Positioning grid, Value Curve, Marketing Opportunities, Constraints</a:t>
            </a:r>
          </a:p>
          <a:p>
            <a:pPr marL="914400" lvl="1" indent="-514350">
              <a:buFont typeface="+mj-lt"/>
              <a:buAutoNum type="arabicPeriod"/>
            </a:pPr>
            <a:endParaRPr lang="en-US" sz="22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Customers’ </a:t>
            </a:r>
            <a:r>
              <a:rPr lang="en-US" u="sng" dirty="0" smtClean="0"/>
              <a:t>Most Preferred Combination </a:t>
            </a:r>
            <a:r>
              <a:rPr lang="en-US" dirty="0" smtClean="0"/>
              <a:t>of Attributes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Consider </a:t>
            </a:r>
            <a:r>
              <a:rPr lang="en-US" u="sng" dirty="0" smtClean="0"/>
              <a:t>Fit</a:t>
            </a:r>
            <a:r>
              <a:rPr lang="en-US" dirty="0" smtClean="0"/>
              <a:t> of Positions with Customer Needs and </a:t>
            </a:r>
            <a:r>
              <a:rPr lang="en-US" u="sng" dirty="0" smtClean="0"/>
              <a:t>Segment Attractiveness</a:t>
            </a:r>
          </a:p>
          <a:p>
            <a:pPr marL="914400" lvl="1" indent="-514350">
              <a:buFont typeface="+mj-lt"/>
              <a:buAutoNum type="arabicPeriod"/>
            </a:pPr>
            <a:endParaRPr lang="en-US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Positioning Statement or </a:t>
            </a:r>
            <a:r>
              <a:rPr lang="en-US" u="sng" dirty="0" smtClean="0"/>
              <a:t>Value Proposition </a:t>
            </a:r>
            <a:r>
              <a:rPr lang="en-US" dirty="0" smtClean="0"/>
              <a:t>to Guide Marketing Strategy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Preparing Marketing Strategy Foundation</a:t>
            </a:r>
            <a:br>
              <a:rPr lang="en-US" sz="3600" dirty="0" smtClean="0"/>
            </a:br>
            <a:r>
              <a:rPr lang="en-US" sz="3200" dirty="0" smtClean="0"/>
              <a:t>Brand Positioning Process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362200"/>
            <a:ext cx="60197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14450" lvl="2" indent="-514350">
              <a:buFont typeface="Arial" pitchFamily="34" charset="0"/>
              <a:buChar char="•"/>
            </a:pPr>
            <a:r>
              <a:rPr lang="en-US" sz="1500" dirty="0" smtClean="0"/>
              <a:t>Endorsements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en-US" sz="1500" dirty="0" smtClean="0"/>
              <a:t>Comparison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en-US" sz="1500" dirty="0" err="1" smtClean="0"/>
              <a:t>Proenvironment</a:t>
            </a:r>
            <a:endParaRPr lang="en-US" sz="1500" dirty="0" smtClean="0"/>
          </a:p>
          <a:p>
            <a:pPr marL="1314450" lvl="2" indent="-514350">
              <a:buFont typeface="Arial" pitchFamily="34" charset="0"/>
              <a:buChar char="•"/>
            </a:pPr>
            <a:r>
              <a:rPr lang="en-US" sz="1500" dirty="0" smtClean="0"/>
              <a:t>Price/quality (and any more trade-offs?)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5280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Team Time – work on pitches</a:t>
            </a:r>
          </a:p>
          <a:p>
            <a:endParaRPr lang="en-US" sz="3200" dirty="0" smtClean="0"/>
          </a:p>
          <a:p>
            <a:pPr lvl="1"/>
            <a:r>
              <a:rPr lang="en-US" dirty="0" smtClean="0"/>
              <a:t>FOCUS and PURPOSE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CONTENT</a:t>
            </a:r>
          </a:p>
          <a:p>
            <a:pPr lvl="2"/>
            <a:r>
              <a:rPr lang="en-US" dirty="0" smtClean="0"/>
              <a:t>PRAGMATIC/SUCCINCT/PROFESSIONAL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PRESENCE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PLAN B and 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92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172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Lucida Sans Unicode</vt:lpstr>
      <vt:lpstr>Verdana</vt:lpstr>
      <vt:lpstr>Wingdings 2</vt:lpstr>
      <vt:lpstr>Wingdings 3</vt:lpstr>
      <vt:lpstr>Concourse</vt:lpstr>
      <vt:lpstr>Differentiation and Brand Positioning</vt:lpstr>
      <vt:lpstr>Outline</vt:lpstr>
      <vt:lpstr>Brand Positioning</vt:lpstr>
      <vt:lpstr>Differentiation</vt:lpstr>
      <vt:lpstr>Marketers’ Brand Positioning Levers</vt:lpstr>
      <vt:lpstr>Preparing Marketing Strategy Foundation Brand Positioning Process</vt:lpstr>
      <vt:lpstr>THANK YOU FOR YOUR TIME</vt:lpstr>
    </vt:vector>
  </TitlesOfParts>
  <Company>Vancouver Island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Differention and Brand Positioning</dc:title>
  <dc:creator>weaverd</dc:creator>
  <cp:lastModifiedBy>Duane Weaver</cp:lastModifiedBy>
  <cp:revision>10</cp:revision>
  <dcterms:created xsi:type="dcterms:W3CDTF">2013-01-29T20:12:47Z</dcterms:created>
  <dcterms:modified xsi:type="dcterms:W3CDTF">2017-01-26T17:26:13Z</dcterms:modified>
</cp:coreProperties>
</file>