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3" d="100"/>
          <a:sy n="63" d="100"/>
        </p:scale>
        <p:origin x="54" y="5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8D50454A-7932-4947-90DF-39328AAFCD71}" type="datetimeFigureOut">
              <a:rPr lang="en-CA" smtClean="0"/>
              <a:t>2017-01-30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148098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D50454A-7932-4947-90DF-39328AAFCD71}" type="datetimeFigureOut">
              <a:rPr lang="en-CA" smtClean="0"/>
              <a:t>2017-01-30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273794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D50454A-7932-4947-90DF-39328AAFCD71}" type="datetimeFigureOut">
              <a:rPr lang="en-CA" smtClean="0"/>
              <a:t>2017-01-30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357285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D50454A-7932-4947-90DF-39328AAFCD71}" type="datetimeFigureOut">
              <a:rPr lang="en-CA" smtClean="0"/>
              <a:t>2017-01-30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266220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50454A-7932-4947-90DF-39328AAFCD71}" type="datetimeFigureOut">
              <a:rPr lang="en-CA" smtClean="0"/>
              <a:t>2017-01-30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36804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8D50454A-7932-4947-90DF-39328AAFCD71}" type="datetimeFigureOut">
              <a:rPr lang="en-CA" smtClean="0"/>
              <a:t>2017-01-30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258785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8D50454A-7932-4947-90DF-39328AAFCD71}" type="datetimeFigureOut">
              <a:rPr lang="en-CA" smtClean="0"/>
              <a:t>2017-01-30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119378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8D50454A-7932-4947-90DF-39328AAFCD71}" type="datetimeFigureOut">
              <a:rPr lang="en-CA" smtClean="0"/>
              <a:t>2017-01-30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1089909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0454A-7932-4947-90DF-39328AAFCD71}" type="datetimeFigureOut">
              <a:rPr lang="en-CA" smtClean="0"/>
              <a:t>2017-01-30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53001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50454A-7932-4947-90DF-39328AAFCD71}" type="datetimeFigureOut">
              <a:rPr lang="en-CA" smtClean="0"/>
              <a:t>2017-01-30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358456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50454A-7932-4947-90DF-39328AAFCD71}" type="datetimeFigureOut">
              <a:rPr lang="en-CA" smtClean="0"/>
              <a:t>2017-01-30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0071AA-5274-44BF-9776-A2236C905A06}" type="slidenum">
              <a:rPr lang="en-CA" smtClean="0"/>
              <a:t>‹#›</a:t>
            </a:fld>
            <a:endParaRPr lang="en-CA"/>
          </a:p>
        </p:txBody>
      </p:sp>
    </p:spTree>
    <p:extLst>
      <p:ext uri="{BB962C8B-B14F-4D97-AF65-F5344CB8AC3E}">
        <p14:creationId xmlns:p14="http://schemas.microsoft.com/office/powerpoint/2010/main" val="156281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0454A-7932-4947-90DF-39328AAFCD71}" type="datetimeFigureOut">
              <a:rPr lang="en-CA" smtClean="0"/>
              <a:t>2017-01-30</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071AA-5274-44BF-9776-A2236C905A06}" type="slidenum">
              <a:rPr lang="en-CA" smtClean="0"/>
              <a:t>‹#›</a:t>
            </a:fld>
            <a:endParaRPr lang="en-CA"/>
          </a:p>
        </p:txBody>
      </p:sp>
    </p:spTree>
    <p:extLst>
      <p:ext uri="{BB962C8B-B14F-4D97-AF65-F5344CB8AC3E}">
        <p14:creationId xmlns:p14="http://schemas.microsoft.com/office/powerpoint/2010/main" val="3246337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bc.ca/fifth/episodes/2014-2015/the-pour-treating-alcoholics-with-wine" TargetMode="External"/><Relationship Id="rId2" Type="http://schemas.openxmlformats.org/officeDocument/2006/relationships/hyperlink" Target="http://www.220.ro/funny/Penn-Teller-Bullshit-Stepping/iofNP1sRKA/" TargetMode="External"/><Relationship Id="rId1" Type="http://schemas.openxmlformats.org/officeDocument/2006/relationships/slideLayout" Target="../slideLayouts/slideLayout1.xml"/><Relationship Id="rId6" Type="http://schemas.openxmlformats.org/officeDocument/2006/relationships/hyperlink" Target="http://www.peele.net/lib/glass.html" TargetMode="External"/><Relationship Id="rId5" Type="http://schemas.openxmlformats.org/officeDocument/2006/relationships/hyperlink" Target="http://www.moderation.org/press/ControlledDrinking.htm" TargetMode="External"/><Relationship Id="rId4" Type="http://schemas.openxmlformats.org/officeDocument/2006/relationships/hyperlink" Target="http://theinfluence.org/that-time-when-a-devastating-attack-on-a-seminal-controlled-drinking-study-set-us-back-decad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towardtheheart.com/naloxo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phs.c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78761" y="1492415"/>
            <a:ext cx="2645789" cy="369332"/>
          </a:xfrm>
          <a:prstGeom prst="rect">
            <a:avLst/>
          </a:prstGeom>
          <a:noFill/>
        </p:spPr>
        <p:txBody>
          <a:bodyPr wrap="none" rtlCol="0">
            <a:spAutoFit/>
          </a:bodyPr>
          <a:lstStyle/>
          <a:p>
            <a:r>
              <a:rPr lang="en-CA" dirty="0">
                <a:hlinkClick r:id="rId2"/>
              </a:rPr>
              <a:t>Bullshit with Penn &amp; Teller</a:t>
            </a:r>
            <a:endParaRPr lang="en-CA" dirty="0"/>
          </a:p>
        </p:txBody>
      </p:sp>
      <p:sp>
        <p:nvSpPr>
          <p:cNvPr id="5" name="TextBox 4"/>
          <p:cNvSpPr txBox="1"/>
          <p:nvPr/>
        </p:nvSpPr>
        <p:spPr>
          <a:xfrm>
            <a:off x="4743178" y="2302582"/>
            <a:ext cx="1516954" cy="369332"/>
          </a:xfrm>
          <a:prstGeom prst="rect">
            <a:avLst/>
          </a:prstGeom>
          <a:noFill/>
        </p:spPr>
        <p:txBody>
          <a:bodyPr wrap="none" rtlCol="0">
            <a:spAutoFit/>
          </a:bodyPr>
          <a:lstStyle/>
          <a:p>
            <a:r>
              <a:rPr lang="en-CA" dirty="0">
                <a:hlinkClick r:id="rId3"/>
              </a:rPr>
              <a:t>Pour with CBC</a:t>
            </a:r>
            <a:endParaRPr lang="en-CA" dirty="0"/>
          </a:p>
        </p:txBody>
      </p:sp>
      <p:sp>
        <p:nvSpPr>
          <p:cNvPr id="6" name="TextBox 5">
            <a:hlinkClick r:id="rId4"/>
          </p:cNvPr>
          <p:cNvSpPr txBox="1"/>
          <p:nvPr/>
        </p:nvSpPr>
        <p:spPr>
          <a:xfrm>
            <a:off x="3221720" y="3074847"/>
            <a:ext cx="4979312" cy="369332"/>
          </a:xfrm>
          <a:prstGeom prst="rect">
            <a:avLst/>
          </a:prstGeom>
          <a:noFill/>
        </p:spPr>
        <p:txBody>
          <a:bodyPr wrap="none" rtlCol="0">
            <a:spAutoFit/>
          </a:bodyPr>
          <a:lstStyle/>
          <a:p>
            <a:r>
              <a:rPr lang="en-CA" dirty="0">
                <a:hlinkClick r:id="rId5"/>
              </a:rPr>
              <a:t>Controlled Drinking: More than Just a Controversy</a:t>
            </a:r>
            <a:endParaRPr lang="en-CA" dirty="0"/>
          </a:p>
        </p:txBody>
      </p:sp>
      <p:sp>
        <p:nvSpPr>
          <p:cNvPr id="8" name="TextBox 7"/>
          <p:cNvSpPr txBox="1"/>
          <p:nvPr/>
        </p:nvSpPr>
        <p:spPr>
          <a:xfrm>
            <a:off x="4265034" y="3979773"/>
            <a:ext cx="2526141" cy="369332"/>
          </a:xfrm>
          <a:prstGeom prst="rect">
            <a:avLst/>
          </a:prstGeom>
          <a:noFill/>
        </p:spPr>
        <p:txBody>
          <a:bodyPr wrap="none" rtlCol="0">
            <a:spAutoFit/>
          </a:bodyPr>
          <a:lstStyle/>
          <a:p>
            <a:r>
              <a:rPr lang="en-CA" dirty="0">
                <a:hlinkClick r:id="rId6"/>
              </a:rPr>
              <a:t>Through the Glass Darkly</a:t>
            </a:r>
            <a:endParaRPr lang="en-CA" dirty="0"/>
          </a:p>
        </p:txBody>
      </p:sp>
    </p:spTree>
    <p:extLst>
      <p:ext uri="{BB962C8B-B14F-4D97-AF65-F5344CB8AC3E}">
        <p14:creationId xmlns:p14="http://schemas.microsoft.com/office/powerpoint/2010/main" val="57871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Mark and Linda </a:t>
            </a:r>
            <a:r>
              <a:rPr lang="en-CA" dirty="0" err="1"/>
              <a:t>Sobell</a:t>
            </a:r>
            <a:endParaRPr lang="en-CA" dirty="0"/>
          </a:p>
        </p:txBody>
      </p:sp>
      <p:sp>
        <p:nvSpPr>
          <p:cNvPr id="3" name="Content Placeholder 2"/>
          <p:cNvSpPr>
            <a:spLocks noGrp="1"/>
          </p:cNvSpPr>
          <p:nvPr>
            <p:ph idx="1"/>
          </p:nvPr>
        </p:nvSpPr>
        <p:spPr>
          <a:xfrm>
            <a:off x="838200" y="1413434"/>
            <a:ext cx="10515600" cy="5153190"/>
          </a:xfrm>
        </p:spPr>
        <p:txBody>
          <a:bodyPr>
            <a:normAutofit lnSpcReduction="10000"/>
          </a:bodyPr>
          <a:lstStyle/>
          <a:p>
            <a:r>
              <a:rPr lang="en-CA" dirty="0"/>
              <a:t>1982 – husband and wife PhD team at the Patton State VA Hospital used behavioral techniques to teach 20 chronic alcoholics to moderate their drinking (Individualized Behavioral Therapy for Alcoholics or Controlled Drinking) – subjects were randomly assigned</a:t>
            </a:r>
          </a:p>
          <a:p>
            <a:r>
              <a:rPr lang="en-CA" dirty="0"/>
              <a:t>Reported significantly better outcomes in CD patients after one and two years when compared to 12-step abstinence-orientated programs</a:t>
            </a:r>
          </a:p>
          <a:p>
            <a:r>
              <a:rPr lang="en-CA" dirty="0"/>
              <a:t>The principle attack on the </a:t>
            </a:r>
            <a:r>
              <a:rPr lang="en-CA" dirty="0" err="1"/>
              <a:t>the</a:t>
            </a:r>
            <a:r>
              <a:rPr lang="en-CA" dirty="0"/>
              <a:t> </a:t>
            </a:r>
            <a:r>
              <a:rPr lang="en-CA" dirty="0" err="1"/>
              <a:t>Sobell’s</a:t>
            </a:r>
            <a:r>
              <a:rPr lang="en-CA" dirty="0"/>
              <a:t> research came from Mary </a:t>
            </a:r>
            <a:r>
              <a:rPr lang="en-CA" dirty="0" err="1"/>
              <a:t>Pendery</a:t>
            </a:r>
            <a:r>
              <a:rPr lang="en-CA" dirty="0"/>
              <a:t> – an AA advocate and alcohol and drug counsellor at Patton</a:t>
            </a:r>
          </a:p>
          <a:p>
            <a:r>
              <a:rPr lang="en-CA" dirty="0"/>
              <a:t>The attach lasted for nearly 10 years and culminated with a her joining two other professors, a psychologist from UCLA names </a:t>
            </a:r>
            <a:r>
              <a:rPr lang="en-CA" dirty="0" err="1"/>
              <a:t>Maltzman</a:t>
            </a:r>
            <a:r>
              <a:rPr lang="en-CA" dirty="0"/>
              <a:t> and West (head of UCLA’s psychiatry department) and publishing a paper in Science that virtually accused the </a:t>
            </a:r>
            <a:r>
              <a:rPr lang="en-CA" dirty="0" err="1"/>
              <a:t>Sobell</a:t>
            </a:r>
            <a:r>
              <a:rPr lang="en-CA" dirty="0"/>
              <a:t> of fraud. </a:t>
            </a:r>
          </a:p>
        </p:txBody>
      </p:sp>
    </p:spTree>
    <p:extLst>
      <p:ext uri="{BB962C8B-B14F-4D97-AF65-F5344CB8AC3E}">
        <p14:creationId xmlns:p14="http://schemas.microsoft.com/office/powerpoint/2010/main" val="192576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212" y="461131"/>
            <a:ext cx="10515600" cy="4351338"/>
          </a:xfrm>
        </p:spPr>
        <p:txBody>
          <a:bodyPr/>
          <a:lstStyle/>
          <a:p>
            <a:r>
              <a:rPr lang="en-CA" dirty="0"/>
              <a:t>The Science paper became the basis of a media campaign that emphasizing the fatal effects of CD</a:t>
            </a:r>
          </a:p>
          <a:p>
            <a:r>
              <a:rPr lang="en-CA" dirty="0" err="1"/>
              <a:t>Sobells</a:t>
            </a:r>
            <a:r>
              <a:rPr lang="en-CA" dirty="0"/>
              <a:t> were working at the ARF (now call the centre for Addiction and Mental Health in Toronto) who dispatched 4 distinguished scientists to review the dispute – ultimately clearing them of any wrong doing </a:t>
            </a:r>
          </a:p>
          <a:p>
            <a:r>
              <a:rPr lang="en-CA" dirty="0"/>
              <a:t>Supporter include Alan </a:t>
            </a:r>
            <a:r>
              <a:rPr lang="en-CA" dirty="0" err="1"/>
              <a:t>Marlatt</a:t>
            </a:r>
            <a:r>
              <a:rPr lang="en-CA" dirty="0"/>
              <a:t> at the University of Washington and Bill Miller at the University of New Mexico</a:t>
            </a:r>
          </a:p>
        </p:txBody>
      </p:sp>
    </p:spTree>
    <p:extLst>
      <p:ext uri="{BB962C8B-B14F-4D97-AF65-F5344CB8AC3E}">
        <p14:creationId xmlns:p14="http://schemas.microsoft.com/office/powerpoint/2010/main" val="356099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Ethan </a:t>
            </a:r>
            <a:r>
              <a:rPr lang="en-CA" dirty="0" err="1"/>
              <a:t>Nadelmann’s</a:t>
            </a:r>
            <a:r>
              <a:rPr lang="en-CA" dirty="0"/>
              <a:t> Tragedy of the 12 Steps and Clean Needles</a:t>
            </a:r>
          </a:p>
        </p:txBody>
      </p:sp>
      <p:sp>
        <p:nvSpPr>
          <p:cNvPr id="3" name="Content Placeholder 2"/>
          <p:cNvSpPr>
            <a:spLocks noGrp="1"/>
          </p:cNvSpPr>
          <p:nvPr>
            <p:ph idx="1"/>
          </p:nvPr>
        </p:nvSpPr>
        <p:spPr/>
        <p:txBody>
          <a:bodyPr/>
          <a:lstStyle/>
          <a:p>
            <a:r>
              <a:rPr lang="en-CA" dirty="0"/>
              <a:t>Where the 12-step thing has the most to own up to is it role in impeding harm reduction to stem the spread of HIV/AIDS/</a:t>
            </a:r>
            <a:r>
              <a:rPr lang="en-CA" dirty="0" err="1"/>
              <a:t>Hepitatis</a:t>
            </a:r>
            <a:r>
              <a:rPr lang="en-CA" dirty="0"/>
              <a:t>. Why was Australia, England &amp; the Netherlands were able to stop the spread  of HIV, and keep the number of injection drug users 5-10% while the US was not able to. </a:t>
            </a:r>
          </a:p>
          <a:p>
            <a:r>
              <a:rPr lang="en-CA" dirty="0"/>
              <a:t>It’s that notion that abstinence is the only permissible approach, that we are going to be enabling junkies by giving them clean needles. </a:t>
            </a:r>
          </a:p>
          <a:p>
            <a:r>
              <a:rPr lang="en-CA" dirty="0"/>
              <a:t>There has to be an owning up to that role in hundreds of thousand of people dying unnecessarily</a:t>
            </a:r>
          </a:p>
        </p:txBody>
      </p:sp>
    </p:spTree>
    <p:extLst>
      <p:ext uri="{BB962C8B-B14F-4D97-AF65-F5344CB8AC3E}">
        <p14:creationId xmlns:p14="http://schemas.microsoft.com/office/powerpoint/2010/main" val="267301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Centre for Disease Control in BC</a:t>
            </a:r>
          </a:p>
        </p:txBody>
      </p:sp>
      <p:sp>
        <p:nvSpPr>
          <p:cNvPr id="3" name="Content Placeholder 2"/>
          <p:cNvSpPr>
            <a:spLocks noGrp="1"/>
          </p:cNvSpPr>
          <p:nvPr>
            <p:ph idx="1"/>
          </p:nvPr>
        </p:nvSpPr>
        <p:spPr/>
        <p:txBody>
          <a:bodyPr>
            <a:normAutofit fontScale="77500" lnSpcReduction="20000"/>
          </a:bodyPr>
          <a:lstStyle/>
          <a:p>
            <a:pPr lvl="0"/>
            <a:r>
              <a:rPr lang="en-US" b="1" dirty="0"/>
              <a:t>Overdose prevention and response training: </a:t>
            </a:r>
            <a:r>
              <a:rPr lang="en-US" dirty="0"/>
              <a:t>Provide training and </a:t>
            </a:r>
            <a:r>
              <a:rPr lang="en-US" u="sng" dirty="0">
                <a:hlinkClick r:id="rId2"/>
              </a:rPr>
              <a:t>take home naloxone kits</a:t>
            </a:r>
            <a:r>
              <a:rPr lang="en-US" dirty="0"/>
              <a:t> to reduce opioid overdose-related harms and deaths</a:t>
            </a:r>
            <a:endParaRPr lang="en-CA" dirty="0"/>
          </a:p>
          <a:p>
            <a:pPr lvl="0"/>
            <a:r>
              <a:rPr lang="en-US" b="1" dirty="0"/>
              <a:t>Impaired driving prevention campaigns</a:t>
            </a:r>
            <a:r>
              <a:rPr lang="en-US" dirty="0"/>
              <a:t>: Create awareness of the risks of driving under the influence of alcohol and other legal or illegal substances</a:t>
            </a:r>
            <a:endParaRPr lang="en-CA" dirty="0"/>
          </a:p>
          <a:p>
            <a:pPr lvl="0"/>
            <a:r>
              <a:rPr lang="en-US" b="1" dirty="0"/>
              <a:t>Peer support programs</a:t>
            </a:r>
            <a:r>
              <a:rPr lang="en-US" dirty="0"/>
              <a:t>: Groups for people who use substances - to improve their quality of life and to address gaps in services</a:t>
            </a:r>
            <a:endParaRPr lang="en-CA" dirty="0"/>
          </a:p>
          <a:p>
            <a:pPr lvl="0"/>
            <a:r>
              <a:rPr lang="en-US" b="1" dirty="0"/>
              <a:t>Needle distribution programs</a:t>
            </a:r>
            <a:r>
              <a:rPr lang="en-US" dirty="0"/>
              <a:t>: Distribute clean needles and other harm reduction supplies and educate on their safe disposal</a:t>
            </a:r>
            <a:endParaRPr lang="en-CA" dirty="0"/>
          </a:p>
          <a:p>
            <a:pPr lvl="0"/>
            <a:r>
              <a:rPr lang="en-US" b="1" dirty="0"/>
              <a:t>Outreach and education</a:t>
            </a:r>
            <a:r>
              <a:rPr lang="en-US" dirty="0"/>
              <a:t>: Make contact with people who use substances to encourage safer </a:t>
            </a:r>
            <a:r>
              <a:rPr lang="en-US" dirty="0" err="1"/>
              <a:t>behaviour</a:t>
            </a:r>
            <a:endParaRPr lang="en-CA" dirty="0"/>
          </a:p>
          <a:p>
            <a:pPr lvl="0"/>
            <a:r>
              <a:rPr lang="en-US" b="1" dirty="0"/>
              <a:t>Substitution therapies</a:t>
            </a:r>
            <a:r>
              <a:rPr lang="en-US" dirty="0"/>
              <a:t>: Substitute illegal heroin with legal, non-injection methadone or prescription heroin</a:t>
            </a:r>
            <a:endParaRPr lang="en-CA" dirty="0"/>
          </a:p>
          <a:p>
            <a:pPr lvl="0"/>
            <a:r>
              <a:rPr lang="en-US" b="1" dirty="0"/>
              <a:t>Supervised consumption facilities</a:t>
            </a:r>
            <a:r>
              <a:rPr lang="en-US" dirty="0"/>
              <a:t>: Prevent overdose deaths and other harms by providing a safer, supervised environment for people using substances</a:t>
            </a:r>
            <a:endParaRPr lang="en-CA" dirty="0"/>
          </a:p>
          <a:p>
            <a:endParaRPr lang="en-CA" dirty="0"/>
          </a:p>
        </p:txBody>
      </p:sp>
    </p:spTree>
    <p:extLst>
      <p:ext uri="{BB962C8B-B14F-4D97-AF65-F5344CB8AC3E}">
        <p14:creationId xmlns:p14="http://schemas.microsoft.com/office/powerpoint/2010/main" val="102867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Practices of the Harm Reduction Society</a:t>
            </a:r>
          </a:p>
        </p:txBody>
      </p:sp>
      <p:sp>
        <p:nvSpPr>
          <p:cNvPr id="3" name="Content Placeholder 2"/>
          <p:cNvSpPr>
            <a:spLocks noGrp="1"/>
          </p:cNvSpPr>
          <p:nvPr>
            <p:ph idx="1"/>
          </p:nvPr>
        </p:nvSpPr>
        <p:spPr>
          <a:xfrm>
            <a:off x="644344" y="1355018"/>
            <a:ext cx="11195478" cy="5358478"/>
          </a:xfrm>
        </p:spPr>
        <p:txBody>
          <a:bodyPr>
            <a:normAutofit fontScale="70000" lnSpcReduction="20000"/>
          </a:bodyPr>
          <a:lstStyle/>
          <a:p>
            <a:pPr lvl="0" fontAlgn="base"/>
            <a:r>
              <a:rPr lang="en-US" dirty="0"/>
              <a:t>Accepts, for better and or worse, that licit and illicit drug use is part of our world and chooses to work to minimize its harmful effects rather than simply ignore or condemn them.</a:t>
            </a:r>
            <a:endParaRPr lang="en-CA" dirty="0"/>
          </a:p>
          <a:p>
            <a:pPr lvl="0" fontAlgn="base"/>
            <a:r>
              <a:rPr lang="en-US" dirty="0"/>
              <a:t>Understands drug use as a complex, multi-faceted phenomenon that encompasses a continuum of behaviors from severe abuse to total abstinence, and acknowledges that some ways of using drugs are clearly safer than others.</a:t>
            </a:r>
            <a:endParaRPr lang="en-CA" dirty="0"/>
          </a:p>
          <a:p>
            <a:pPr lvl="0" fontAlgn="base"/>
            <a:r>
              <a:rPr lang="en-US" dirty="0"/>
              <a:t>Establishes quality of individual and community life and well-being–not necessarily cessation of all drug use–as the criteria for successful interventions and policies.</a:t>
            </a:r>
            <a:endParaRPr lang="en-CA" dirty="0"/>
          </a:p>
          <a:p>
            <a:pPr lvl="0" fontAlgn="base"/>
            <a:r>
              <a:rPr lang="en-US" dirty="0"/>
              <a:t>Calls for the non-judgmental, non-coercive provision of services and resources to people who use drugs and the communities in which they live in order to assist them in reducing attendant harm.</a:t>
            </a:r>
            <a:endParaRPr lang="en-CA" dirty="0"/>
          </a:p>
          <a:p>
            <a:pPr lvl="0" fontAlgn="base"/>
            <a:r>
              <a:rPr lang="en-US" dirty="0"/>
              <a:t>Ensures that drug users and those with a history of drug use routinely have a real voice in the creation of programs and policies designed to serve them.</a:t>
            </a:r>
            <a:endParaRPr lang="en-CA" dirty="0"/>
          </a:p>
          <a:p>
            <a:pPr lvl="0" fontAlgn="base"/>
            <a:r>
              <a:rPr lang="en-US" dirty="0"/>
              <a:t>Affirms drugs users themselves as the primary agents of reducing the harms of their drug use, and seeks to empower users to share information and support each other in strategies which meet their actual conditions of use.</a:t>
            </a:r>
            <a:endParaRPr lang="en-CA" dirty="0"/>
          </a:p>
          <a:p>
            <a:pPr lvl="0" fontAlgn="base"/>
            <a:r>
              <a:rPr lang="en-US" dirty="0"/>
              <a:t>Recognizes that the realities of poverty, class, racism, social isolation, past trauma, sex-based discrimination and other social inequalities affect both people’s vulnerability to and capacity for effectively dealing with drug-related harm.</a:t>
            </a:r>
            <a:endParaRPr lang="en-CA" dirty="0"/>
          </a:p>
          <a:p>
            <a:pPr lvl="0" fontAlgn="base"/>
            <a:r>
              <a:rPr lang="en-US" dirty="0"/>
              <a:t>Does not attempt to minimize or ignore the real and tragic harm and danger associated with licit and illicit drug use.</a:t>
            </a:r>
            <a:endParaRPr lang="en-CA" dirty="0"/>
          </a:p>
        </p:txBody>
      </p:sp>
    </p:spTree>
    <p:extLst>
      <p:ext uri="{BB962C8B-B14F-4D97-AF65-F5344CB8AC3E}">
        <p14:creationId xmlns:p14="http://schemas.microsoft.com/office/powerpoint/2010/main" val="4057259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Harm Reduction </a:t>
            </a:r>
            <a:r>
              <a:rPr lang="en-CA" dirty="0" err="1"/>
              <a:t>Stratergies</a:t>
            </a:r>
            <a:endParaRPr lang="en-CA" dirty="0"/>
          </a:p>
        </p:txBody>
      </p:sp>
      <p:sp>
        <p:nvSpPr>
          <p:cNvPr id="3" name="Content Placeholder 2"/>
          <p:cNvSpPr>
            <a:spLocks noGrp="1"/>
          </p:cNvSpPr>
          <p:nvPr>
            <p:ph idx="1"/>
          </p:nvPr>
        </p:nvSpPr>
        <p:spPr/>
        <p:txBody>
          <a:bodyPr>
            <a:normAutofit lnSpcReduction="10000"/>
          </a:bodyPr>
          <a:lstStyle/>
          <a:p>
            <a:r>
              <a:rPr lang="en-CA" dirty="0"/>
              <a:t>Clean needles/equipment</a:t>
            </a:r>
          </a:p>
          <a:p>
            <a:r>
              <a:rPr lang="en-CA" dirty="0"/>
              <a:t>Safe Injection sites</a:t>
            </a:r>
          </a:p>
          <a:p>
            <a:r>
              <a:rPr lang="en-CA" dirty="0"/>
              <a:t>Access to evidence based treatment</a:t>
            </a:r>
          </a:p>
          <a:p>
            <a:r>
              <a:rPr lang="en-CA" dirty="0"/>
              <a:t>Methadone, </a:t>
            </a:r>
            <a:r>
              <a:rPr lang="en-CA" dirty="0" err="1"/>
              <a:t>Suboxone</a:t>
            </a:r>
            <a:r>
              <a:rPr lang="en-CA" dirty="0"/>
              <a:t>, Hydromorphone (IV) and Heroin (IV)</a:t>
            </a:r>
          </a:p>
          <a:p>
            <a:r>
              <a:rPr lang="en-CA" dirty="0">
                <a:hlinkClick r:id="rId2"/>
              </a:rPr>
              <a:t>Portland Hotel Society</a:t>
            </a:r>
            <a:r>
              <a:rPr lang="en-CA" dirty="0"/>
              <a:t> </a:t>
            </a:r>
            <a:r>
              <a:rPr lang="en-CA" dirty="0"/>
              <a:t>PHS mental health workers, food program, harm reduction services and supplies, home support, medication and methadone dispensation, HIV outreach, advocacy, embedded primary care clinic, creative workshops, acupuncture and massage therapy, barber shop</a:t>
            </a:r>
          </a:p>
          <a:p>
            <a:r>
              <a:rPr lang="en-CA" dirty="0"/>
              <a:t>Controlled Drinking</a:t>
            </a:r>
          </a:p>
          <a:p>
            <a:endParaRPr lang="en-CA" dirty="0"/>
          </a:p>
        </p:txBody>
      </p:sp>
    </p:spTree>
    <p:extLst>
      <p:ext uri="{BB962C8B-B14F-4D97-AF65-F5344CB8AC3E}">
        <p14:creationId xmlns:p14="http://schemas.microsoft.com/office/powerpoint/2010/main" val="37413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3977</TotalTime>
  <Words>691</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Mark and Linda Sobell</vt:lpstr>
      <vt:lpstr>PowerPoint Presentation</vt:lpstr>
      <vt:lpstr>Ethan Nadelmann’s Tragedy of the 12 Steps and Clean Needles</vt:lpstr>
      <vt:lpstr>Centre for Disease Control in BC</vt:lpstr>
      <vt:lpstr>Practices of the Harm Reduction Society</vt:lpstr>
      <vt:lpstr>Harm Reduction Stratergies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elliott</dc:creator>
  <cp:lastModifiedBy>elliott</cp:lastModifiedBy>
  <cp:revision>13</cp:revision>
  <dcterms:created xsi:type="dcterms:W3CDTF">2017-01-30T23:37:45Z</dcterms:created>
  <dcterms:modified xsi:type="dcterms:W3CDTF">2017-02-02T17:54:56Z</dcterms:modified>
</cp:coreProperties>
</file>