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3" autoAdjust="0"/>
    <p:restoredTop sz="94660"/>
  </p:normalViewPr>
  <p:slideViewPr>
    <p:cSldViewPr snapToGrid="0">
      <p:cViewPr varScale="1">
        <p:scale>
          <a:sx n="101" d="100"/>
          <a:sy n="101" d="100"/>
        </p:scale>
        <p:origin x="66"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5C569982-822D-4474-8AFF-59F54B938A39}" type="datetimeFigureOut">
              <a:rPr lang="en-CA" smtClean="0"/>
              <a:t>2018-01-16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DCBC863-8180-487B-98FE-CF6974F3FF2E}" type="slidenum">
              <a:rPr lang="en-CA" smtClean="0"/>
              <a:t>‹#›</a:t>
            </a:fld>
            <a:endParaRPr lang="en-CA"/>
          </a:p>
        </p:txBody>
      </p:sp>
    </p:spTree>
    <p:extLst>
      <p:ext uri="{BB962C8B-B14F-4D97-AF65-F5344CB8AC3E}">
        <p14:creationId xmlns:p14="http://schemas.microsoft.com/office/powerpoint/2010/main" val="1471413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C569982-822D-4474-8AFF-59F54B938A39}" type="datetimeFigureOut">
              <a:rPr lang="en-CA" smtClean="0"/>
              <a:t>2018-01-16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DCBC863-8180-487B-98FE-CF6974F3FF2E}" type="slidenum">
              <a:rPr lang="en-CA" smtClean="0"/>
              <a:t>‹#›</a:t>
            </a:fld>
            <a:endParaRPr lang="en-CA"/>
          </a:p>
        </p:txBody>
      </p:sp>
    </p:spTree>
    <p:extLst>
      <p:ext uri="{BB962C8B-B14F-4D97-AF65-F5344CB8AC3E}">
        <p14:creationId xmlns:p14="http://schemas.microsoft.com/office/powerpoint/2010/main" val="427642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C569982-822D-4474-8AFF-59F54B938A39}" type="datetimeFigureOut">
              <a:rPr lang="en-CA" smtClean="0"/>
              <a:t>2018-01-16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DCBC863-8180-487B-98FE-CF6974F3FF2E}" type="slidenum">
              <a:rPr lang="en-CA" smtClean="0"/>
              <a:t>‹#›</a:t>
            </a:fld>
            <a:endParaRPr lang="en-CA"/>
          </a:p>
        </p:txBody>
      </p:sp>
    </p:spTree>
    <p:extLst>
      <p:ext uri="{BB962C8B-B14F-4D97-AF65-F5344CB8AC3E}">
        <p14:creationId xmlns:p14="http://schemas.microsoft.com/office/powerpoint/2010/main" val="2074339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C569982-822D-4474-8AFF-59F54B938A39}" type="datetimeFigureOut">
              <a:rPr lang="en-CA" smtClean="0"/>
              <a:t>2018-01-16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DCBC863-8180-487B-98FE-CF6974F3FF2E}" type="slidenum">
              <a:rPr lang="en-CA" smtClean="0"/>
              <a:t>‹#›</a:t>
            </a:fld>
            <a:endParaRPr lang="en-CA"/>
          </a:p>
        </p:txBody>
      </p:sp>
    </p:spTree>
    <p:extLst>
      <p:ext uri="{BB962C8B-B14F-4D97-AF65-F5344CB8AC3E}">
        <p14:creationId xmlns:p14="http://schemas.microsoft.com/office/powerpoint/2010/main" val="3668172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569982-822D-4474-8AFF-59F54B938A39}" type="datetimeFigureOut">
              <a:rPr lang="en-CA" smtClean="0"/>
              <a:t>2018-01-16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DCBC863-8180-487B-98FE-CF6974F3FF2E}" type="slidenum">
              <a:rPr lang="en-CA" smtClean="0"/>
              <a:t>‹#›</a:t>
            </a:fld>
            <a:endParaRPr lang="en-CA"/>
          </a:p>
        </p:txBody>
      </p:sp>
    </p:spTree>
    <p:extLst>
      <p:ext uri="{BB962C8B-B14F-4D97-AF65-F5344CB8AC3E}">
        <p14:creationId xmlns:p14="http://schemas.microsoft.com/office/powerpoint/2010/main" val="2952077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5C569982-822D-4474-8AFF-59F54B938A39}" type="datetimeFigureOut">
              <a:rPr lang="en-CA" smtClean="0"/>
              <a:t>2018-01-16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DCBC863-8180-487B-98FE-CF6974F3FF2E}" type="slidenum">
              <a:rPr lang="en-CA" smtClean="0"/>
              <a:t>‹#›</a:t>
            </a:fld>
            <a:endParaRPr lang="en-CA"/>
          </a:p>
        </p:txBody>
      </p:sp>
    </p:spTree>
    <p:extLst>
      <p:ext uri="{BB962C8B-B14F-4D97-AF65-F5344CB8AC3E}">
        <p14:creationId xmlns:p14="http://schemas.microsoft.com/office/powerpoint/2010/main" val="1931189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5C569982-822D-4474-8AFF-59F54B938A39}" type="datetimeFigureOut">
              <a:rPr lang="en-CA" smtClean="0"/>
              <a:t>2018-01-16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4DCBC863-8180-487B-98FE-CF6974F3FF2E}" type="slidenum">
              <a:rPr lang="en-CA" smtClean="0"/>
              <a:t>‹#›</a:t>
            </a:fld>
            <a:endParaRPr lang="en-CA"/>
          </a:p>
        </p:txBody>
      </p:sp>
    </p:spTree>
    <p:extLst>
      <p:ext uri="{BB962C8B-B14F-4D97-AF65-F5344CB8AC3E}">
        <p14:creationId xmlns:p14="http://schemas.microsoft.com/office/powerpoint/2010/main" val="3322957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5C569982-822D-4474-8AFF-59F54B938A39}" type="datetimeFigureOut">
              <a:rPr lang="en-CA" smtClean="0"/>
              <a:t>2018-01-16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4DCBC863-8180-487B-98FE-CF6974F3FF2E}" type="slidenum">
              <a:rPr lang="en-CA" smtClean="0"/>
              <a:t>‹#›</a:t>
            </a:fld>
            <a:endParaRPr lang="en-CA"/>
          </a:p>
        </p:txBody>
      </p:sp>
    </p:spTree>
    <p:extLst>
      <p:ext uri="{BB962C8B-B14F-4D97-AF65-F5344CB8AC3E}">
        <p14:creationId xmlns:p14="http://schemas.microsoft.com/office/powerpoint/2010/main" val="2117414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569982-822D-4474-8AFF-59F54B938A39}" type="datetimeFigureOut">
              <a:rPr lang="en-CA" smtClean="0"/>
              <a:t>2018-01-16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4DCBC863-8180-487B-98FE-CF6974F3FF2E}" type="slidenum">
              <a:rPr lang="en-CA" smtClean="0"/>
              <a:t>‹#›</a:t>
            </a:fld>
            <a:endParaRPr lang="en-CA"/>
          </a:p>
        </p:txBody>
      </p:sp>
    </p:spTree>
    <p:extLst>
      <p:ext uri="{BB962C8B-B14F-4D97-AF65-F5344CB8AC3E}">
        <p14:creationId xmlns:p14="http://schemas.microsoft.com/office/powerpoint/2010/main" val="570412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C569982-822D-4474-8AFF-59F54B938A39}" type="datetimeFigureOut">
              <a:rPr lang="en-CA" smtClean="0"/>
              <a:t>2018-01-16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DCBC863-8180-487B-98FE-CF6974F3FF2E}" type="slidenum">
              <a:rPr lang="en-CA" smtClean="0"/>
              <a:t>‹#›</a:t>
            </a:fld>
            <a:endParaRPr lang="en-CA"/>
          </a:p>
        </p:txBody>
      </p:sp>
    </p:spTree>
    <p:extLst>
      <p:ext uri="{BB962C8B-B14F-4D97-AF65-F5344CB8AC3E}">
        <p14:creationId xmlns:p14="http://schemas.microsoft.com/office/powerpoint/2010/main" val="3318961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C569982-822D-4474-8AFF-59F54B938A39}" type="datetimeFigureOut">
              <a:rPr lang="en-CA" smtClean="0"/>
              <a:t>2018-01-16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DCBC863-8180-487B-98FE-CF6974F3FF2E}" type="slidenum">
              <a:rPr lang="en-CA" smtClean="0"/>
              <a:t>‹#›</a:t>
            </a:fld>
            <a:endParaRPr lang="en-CA"/>
          </a:p>
        </p:txBody>
      </p:sp>
    </p:spTree>
    <p:extLst>
      <p:ext uri="{BB962C8B-B14F-4D97-AF65-F5344CB8AC3E}">
        <p14:creationId xmlns:p14="http://schemas.microsoft.com/office/powerpoint/2010/main" val="698164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69982-822D-4474-8AFF-59F54B938A39}" type="datetimeFigureOut">
              <a:rPr lang="en-CA" smtClean="0"/>
              <a:t>2018-01-16</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CBC863-8180-487B-98FE-CF6974F3FF2E}" type="slidenum">
              <a:rPr lang="en-CA" smtClean="0"/>
              <a:t>‹#›</a:t>
            </a:fld>
            <a:endParaRPr lang="en-CA"/>
          </a:p>
        </p:txBody>
      </p:sp>
    </p:spTree>
    <p:extLst>
      <p:ext uri="{BB962C8B-B14F-4D97-AF65-F5344CB8AC3E}">
        <p14:creationId xmlns:p14="http://schemas.microsoft.com/office/powerpoint/2010/main" val="1026010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Free Will &amp; Addiction </a:t>
            </a:r>
          </a:p>
        </p:txBody>
      </p:sp>
    </p:spTree>
    <p:extLst>
      <p:ext uri="{BB962C8B-B14F-4D97-AF65-F5344CB8AC3E}">
        <p14:creationId xmlns:p14="http://schemas.microsoft.com/office/powerpoint/2010/main" val="267449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endParaRPr lang="en-CA"/>
          </a:p>
        </p:txBody>
      </p:sp>
    </p:spTree>
    <p:extLst>
      <p:ext uri="{BB962C8B-B14F-4D97-AF65-F5344CB8AC3E}">
        <p14:creationId xmlns:p14="http://schemas.microsoft.com/office/powerpoint/2010/main" val="3327211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endParaRPr lang="en-CA"/>
          </a:p>
        </p:txBody>
      </p:sp>
    </p:spTree>
    <p:extLst>
      <p:ext uri="{BB962C8B-B14F-4D97-AF65-F5344CB8AC3E}">
        <p14:creationId xmlns:p14="http://schemas.microsoft.com/office/powerpoint/2010/main" val="927811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13893"/>
            <a:ext cx="10622280" cy="6047867"/>
          </a:xfrm>
        </p:spPr>
        <p:txBody>
          <a:bodyPr>
            <a:normAutofit/>
          </a:bodyPr>
          <a:lstStyle/>
          <a:p>
            <a:r>
              <a:rPr lang="en-CA" dirty="0"/>
              <a:t>On a blank piece of paper with your name on it answer the following questions. </a:t>
            </a:r>
            <a:br>
              <a:rPr lang="en-CA" dirty="0"/>
            </a:br>
            <a:br>
              <a:rPr lang="en-CA" dirty="0"/>
            </a:br>
            <a:r>
              <a:rPr lang="en-CA" dirty="0"/>
              <a:t>1) define free will and what does it have to do with addiction</a:t>
            </a:r>
            <a:br>
              <a:rPr lang="en-CA" dirty="0"/>
            </a:br>
            <a:r>
              <a:rPr lang="en-CA" dirty="0"/>
              <a:t>2) what is a black swan in regards to the reading</a:t>
            </a:r>
            <a:br>
              <a:rPr lang="en-CA" dirty="0"/>
            </a:br>
            <a:endParaRPr lang="en-CA" dirty="0"/>
          </a:p>
        </p:txBody>
      </p:sp>
    </p:spTree>
    <p:extLst>
      <p:ext uri="{BB962C8B-B14F-4D97-AF65-F5344CB8AC3E}">
        <p14:creationId xmlns:p14="http://schemas.microsoft.com/office/powerpoint/2010/main" val="1791168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99745" y="250612"/>
            <a:ext cx="9582912" cy="4154984"/>
          </a:xfrm>
          <a:prstGeom prst="rect">
            <a:avLst/>
          </a:prstGeom>
          <a:noFill/>
        </p:spPr>
        <p:txBody>
          <a:bodyPr wrap="square" rtlCol="0">
            <a:spAutoFit/>
          </a:bodyPr>
          <a:lstStyle/>
          <a:p>
            <a:r>
              <a:rPr lang="en-CA" sz="2800" dirty="0"/>
              <a:t>Soul Stealing Drugs (maybe) for Consideration </a:t>
            </a:r>
          </a:p>
          <a:p>
            <a:endParaRPr lang="en-CA" sz="2800" dirty="0"/>
          </a:p>
          <a:p>
            <a:r>
              <a:rPr lang="en-CA" sz="2800" dirty="0"/>
              <a:t>- need to be taken everyday?</a:t>
            </a:r>
          </a:p>
          <a:p>
            <a:r>
              <a:rPr lang="en-CA" dirty="0"/>
              <a:t>- usurps a great deal of attention</a:t>
            </a:r>
          </a:p>
          <a:p>
            <a:r>
              <a:rPr lang="en-CA" dirty="0"/>
              <a:t> </a:t>
            </a:r>
          </a:p>
          <a:p>
            <a:pPr marL="342900" indent="-342900">
              <a:buAutoNum type="arabicPeriod"/>
            </a:pPr>
            <a:r>
              <a:rPr lang="en-CA" dirty="0"/>
              <a:t>Heroin</a:t>
            </a:r>
          </a:p>
          <a:p>
            <a:pPr marL="342900" indent="-342900">
              <a:buAutoNum type="arabicPeriod"/>
            </a:pPr>
            <a:r>
              <a:rPr lang="en-CA" dirty="0"/>
              <a:t>Tobacco</a:t>
            </a:r>
          </a:p>
          <a:p>
            <a:pPr marL="342900" indent="-342900">
              <a:buAutoNum type="arabicPeriod"/>
            </a:pPr>
            <a:r>
              <a:rPr lang="en-CA" dirty="0"/>
              <a:t>Alcohol </a:t>
            </a:r>
          </a:p>
          <a:p>
            <a:pPr marL="342900" indent="-342900">
              <a:buAutoNum type="arabicPeriod"/>
            </a:pPr>
            <a:r>
              <a:rPr lang="en-CA" dirty="0"/>
              <a:t>Methamphetamine </a:t>
            </a:r>
          </a:p>
          <a:p>
            <a:endParaRPr lang="en-CA" dirty="0"/>
          </a:p>
          <a:p>
            <a:r>
              <a:rPr lang="en-CA" dirty="0"/>
              <a:t>Are they soul stealing if you get the drug from the medical system? Like heroin?</a:t>
            </a:r>
          </a:p>
          <a:p>
            <a:r>
              <a:rPr lang="en-CA" dirty="0"/>
              <a:t>https://www.youtube.com/watch?v=bSiZPR6zUrA </a:t>
            </a:r>
          </a:p>
          <a:p>
            <a:r>
              <a:rPr lang="en-CA" dirty="0"/>
              <a:t>https://vimeo.com/198133082</a:t>
            </a:r>
          </a:p>
        </p:txBody>
      </p:sp>
      <p:sp>
        <p:nvSpPr>
          <p:cNvPr id="5" name="TextBox 4"/>
          <p:cNvSpPr txBox="1"/>
          <p:nvPr/>
        </p:nvSpPr>
        <p:spPr>
          <a:xfrm>
            <a:off x="600251" y="4500554"/>
            <a:ext cx="11192256" cy="1200329"/>
          </a:xfrm>
          <a:prstGeom prst="rect">
            <a:avLst/>
          </a:prstGeom>
          <a:noFill/>
        </p:spPr>
        <p:txBody>
          <a:bodyPr wrap="square" rtlCol="0">
            <a:spAutoFit/>
          </a:bodyPr>
          <a:lstStyle/>
          <a:p>
            <a:r>
              <a:rPr lang="en-CA" dirty="0"/>
              <a:t>Are we talking about a continuum? Is there free will when someone is clean (after using drugs for sometime). Is free will compromised when on is going through withdrawal? How about when one is under the influence? Does it very by drug? </a:t>
            </a:r>
          </a:p>
          <a:p>
            <a:endParaRPr lang="en-CA" dirty="0"/>
          </a:p>
        </p:txBody>
      </p:sp>
      <p:sp>
        <p:nvSpPr>
          <p:cNvPr id="6" name="Rectangle 5"/>
          <p:cNvSpPr/>
          <p:nvPr/>
        </p:nvSpPr>
        <p:spPr>
          <a:xfrm>
            <a:off x="2950464" y="5788075"/>
            <a:ext cx="6096000" cy="646331"/>
          </a:xfrm>
          <a:prstGeom prst="rect">
            <a:avLst/>
          </a:prstGeom>
        </p:spPr>
        <p:txBody>
          <a:bodyPr>
            <a:spAutoFit/>
          </a:bodyPr>
          <a:lstStyle/>
          <a:p>
            <a:r>
              <a:rPr lang="en-CA" b="0" i="0" dirty="0">
                <a:solidFill>
                  <a:srgbClr val="333333"/>
                </a:solidFill>
                <a:effectLst/>
                <a:latin typeface="Arial" panose="020B0604020202020204" pitchFamily="34" charset="0"/>
              </a:rPr>
              <a:t>Depriving a person of liberty … is an extraordinary measure.'</a:t>
            </a:r>
            <a:r>
              <a:rPr lang="en-CA" b="0" i="0" dirty="0">
                <a:solidFill>
                  <a:srgbClr val="595959"/>
                </a:solidFill>
                <a:effectLst/>
                <a:latin typeface="Arial" panose="020B0604020202020204" pitchFamily="34" charset="0"/>
              </a:rPr>
              <a:t>- John </a:t>
            </a:r>
            <a:r>
              <a:rPr lang="en-CA" b="0" i="0" dirty="0" err="1">
                <a:solidFill>
                  <a:srgbClr val="595959"/>
                </a:solidFill>
                <a:effectLst/>
                <a:latin typeface="Arial" panose="020B0604020202020204" pitchFamily="34" charset="0"/>
              </a:rPr>
              <a:t>Haggie</a:t>
            </a:r>
            <a:endParaRPr lang="en-CA" dirty="0"/>
          </a:p>
        </p:txBody>
      </p:sp>
    </p:spTree>
    <p:extLst>
      <p:ext uri="{BB962C8B-B14F-4D97-AF65-F5344CB8AC3E}">
        <p14:creationId xmlns:p14="http://schemas.microsoft.com/office/powerpoint/2010/main" val="3526033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5880" y="2791333"/>
            <a:ext cx="10515600" cy="1325563"/>
          </a:xfrm>
        </p:spPr>
        <p:txBody>
          <a:bodyPr>
            <a:noAutofit/>
          </a:bodyPr>
          <a:lstStyle/>
          <a:p>
            <a:r>
              <a:rPr lang="en-CA" sz="2400" dirty="0"/>
              <a:t>Free will consists of two main things..</a:t>
            </a:r>
            <a:br>
              <a:rPr lang="en-CA" sz="2400" dirty="0"/>
            </a:br>
            <a:br>
              <a:rPr lang="en-CA" sz="2400" dirty="0"/>
            </a:br>
            <a:r>
              <a:rPr lang="en-CA" sz="2400" dirty="0"/>
              <a:t>1) One is autonomy, in the sense that behavior is caused by factors</a:t>
            </a:r>
            <a:br>
              <a:rPr lang="en-CA" sz="2400" dirty="0"/>
            </a:br>
            <a:r>
              <a:rPr lang="en-CA" sz="2400" dirty="0"/>
              <a:t>inside the person, such that behavioral choices are ultimately made by</a:t>
            </a:r>
            <a:br>
              <a:rPr lang="en-CA" sz="2400" dirty="0"/>
            </a:br>
            <a:r>
              <a:rPr lang="en-CA" sz="2400" dirty="0"/>
              <a:t>the individual. To be sure, external factors will have influence, but free</a:t>
            </a:r>
            <a:br>
              <a:rPr lang="en-CA" sz="2400" dirty="0"/>
            </a:br>
            <a:r>
              <a:rPr lang="en-CA" sz="2400" dirty="0"/>
              <a:t>will means autonomy in the sense of self-government and thus ultimately</a:t>
            </a:r>
            <a:br>
              <a:rPr lang="en-CA" sz="2400" dirty="0"/>
            </a:br>
            <a:r>
              <a:rPr lang="en-CA" sz="2400" dirty="0"/>
              <a:t>being able to decide as unity, somewhat independent of the external</a:t>
            </a:r>
            <a:br>
              <a:rPr lang="en-CA" sz="2400" dirty="0"/>
            </a:br>
            <a:r>
              <a:rPr lang="en-CA" sz="2400" dirty="0"/>
              <a:t>environment. </a:t>
            </a:r>
            <a:br>
              <a:rPr lang="en-CA" sz="2400" dirty="0"/>
            </a:br>
            <a:br>
              <a:rPr lang="en-CA" sz="2400" dirty="0"/>
            </a:br>
            <a:r>
              <a:rPr lang="en-CA" sz="2400" dirty="0"/>
              <a:t>2) Responsibility means that the individual understands the implications and contingencies and makes the choice with an acceptance of the possible consequences. </a:t>
            </a:r>
            <a:br>
              <a:rPr lang="en-CA" sz="2400" dirty="0"/>
            </a:br>
            <a:br>
              <a:rPr lang="en-CA" sz="2400" dirty="0"/>
            </a:br>
            <a:r>
              <a:rPr lang="en-CA" sz="2400" dirty="0"/>
              <a:t>Free will thus entails that the person recognizes multiple options</a:t>
            </a:r>
            <a:br>
              <a:rPr lang="en-CA" sz="2400" dirty="0"/>
            </a:br>
            <a:r>
              <a:rPr lang="en-CA" sz="2400" dirty="0"/>
              <a:t>and can choose consciously which one to realize. Loss of free will</a:t>
            </a:r>
            <a:br>
              <a:rPr lang="en-CA" sz="2400" dirty="0"/>
            </a:br>
            <a:r>
              <a:rPr lang="en-CA" sz="2400" dirty="0"/>
              <a:t>would mean that the person becomes unable to choose some options.</a:t>
            </a:r>
            <a:br>
              <a:rPr lang="en-CA" sz="2400" dirty="0"/>
            </a:br>
            <a:r>
              <a:rPr lang="en-CA" sz="2400" dirty="0"/>
              <a:t>In the absence of free will, the person has no choice and can only do</a:t>
            </a:r>
            <a:br>
              <a:rPr lang="en-CA" sz="2400" dirty="0"/>
            </a:br>
            <a:r>
              <a:rPr lang="en-CA" sz="2400" dirty="0"/>
              <a:t>one thing, regardless of the person's values, conscious wishes and preferences,</a:t>
            </a:r>
            <a:br>
              <a:rPr lang="en-CA" sz="2400" dirty="0"/>
            </a:br>
            <a:r>
              <a:rPr lang="en-CA" sz="2400" dirty="0"/>
              <a:t>and so forth.</a:t>
            </a:r>
          </a:p>
        </p:txBody>
      </p:sp>
    </p:spTree>
    <p:extLst>
      <p:ext uri="{BB962C8B-B14F-4D97-AF65-F5344CB8AC3E}">
        <p14:creationId xmlns:p14="http://schemas.microsoft.com/office/powerpoint/2010/main" val="3938286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672" y="2998597"/>
            <a:ext cx="11329416" cy="1325563"/>
          </a:xfrm>
        </p:spPr>
        <p:txBody>
          <a:bodyPr>
            <a:noAutofit/>
          </a:bodyPr>
          <a:lstStyle/>
          <a:p>
            <a:pPr fontAlgn="base"/>
            <a:r>
              <a:rPr lang="en-CA" sz="2400" dirty="0">
                <a:latin typeface="+mn-lt"/>
              </a:rPr>
              <a:t>A Victoria father is pleading for the power to check his 15-year-old daughter, who he says is addicted to heroin, into rehab. British Columbia does not allow parents to force their children into treatment facilities or secure care against their will. </a:t>
            </a:r>
            <a:r>
              <a:rPr kumimoji="0" lang="en-US" altLang="en-US" sz="2400" b="0" i="0" u="none" strike="noStrike" cap="none" normalizeH="0" baseline="0" dirty="0">
                <a:ln>
                  <a:noFill/>
                </a:ln>
                <a:solidFill>
                  <a:srgbClr val="000000"/>
                </a:solidFill>
                <a:effectLst/>
                <a:latin typeface="+mn-lt"/>
              </a:rPr>
              <a:t>The father says it breaks his heart to watch his daughter make life-threatening decisions. As a parent, he says, this is one he should be able to make for her.</a:t>
            </a:r>
            <a:br>
              <a:rPr kumimoji="0" lang="en-US" altLang="en-US" sz="2400" b="0" i="0" u="none" strike="noStrike" cap="none" normalizeH="0" baseline="0" dirty="0">
                <a:ln>
                  <a:noFill/>
                </a:ln>
                <a:solidFill>
                  <a:schemeClr val="tx1"/>
                </a:solidFill>
                <a:effectLst/>
                <a:latin typeface="+mn-lt"/>
              </a:rPr>
            </a:br>
            <a:r>
              <a:rPr kumimoji="0" lang="en-US" altLang="en-US" sz="2400" b="0" i="0" u="none" strike="noStrike" cap="none" normalizeH="0" baseline="0" dirty="0">
                <a:ln>
                  <a:noFill/>
                </a:ln>
                <a:solidFill>
                  <a:srgbClr val="000000"/>
                </a:solidFill>
                <a:effectLst/>
                <a:latin typeface="+mn-lt"/>
              </a:rPr>
              <a:t>“She’s a child. Her brain is not completely developed. She’s already suffering emotional issues and now the drugs are doing the talking for her. She’s not thinking rationally,” said the father, whose name can not be used to protect his daughter’s privacy. “I don’t think she will go to rehab voluntarily until she hits rock bottom. But I don’t think there is another rock bottom. I think the only thing that could happen is for her to die.”</a:t>
            </a:r>
            <a:br>
              <a:rPr kumimoji="0" lang="en-US" altLang="en-US" sz="2400" b="0" i="0" u="none" strike="noStrike" cap="none" normalizeH="0" baseline="0" dirty="0">
                <a:ln>
                  <a:noFill/>
                </a:ln>
                <a:solidFill>
                  <a:srgbClr val="000000"/>
                </a:solidFill>
                <a:effectLst/>
                <a:latin typeface="+mn-lt"/>
              </a:rPr>
            </a:br>
            <a:br>
              <a:rPr kumimoji="0" lang="en-US" altLang="en-US" sz="2400" b="0" i="0" u="none" strike="noStrike" cap="none" normalizeH="0" baseline="0" dirty="0">
                <a:ln>
                  <a:noFill/>
                </a:ln>
                <a:solidFill>
                  <a:srgbClr val="000000"/>
                </a:solidFill>
                <a:effectLst/>
                <a:latin typeface="+mn-lt"/>
              </a:rPr>
            </a:br>
            <a:r>
              <a:rPr lang="en-CA" sz="2400" dirty="0">
                <a:latin typeface="+mn-lt"/>
              </a:rPr>
              <a:t>Alberta has allowed parents to get a court order to send their children in mandatory addiction treatment programs since 2006. The period of confinement was extended to 10 days from five in 2012, and there is a provision that lets a judge extend that to 15 days.</a:t>
            </a:r>
            <a:br>
              <a:rPr lang="en-CA" sz="2400" dirty="0">
                <a:latin typeface="+mn-lt"/>
              </a:rPr>
            </a:br>
            <a:r>
              <a:rPr lang="en-CA" sz="2400" dirty="0">
                <a:latin typeface="+mn-lt"/>
              </a:rPr>
              <a:t>Saskatchewan, Manitoba, Ontario, Quebec, New Brunswick and Nova Scotia have similar legislation.</a:t>
            </a:r>
            <a:br>
              <a:rPr lang="en-CA" sz="2000" dirty="0">
                <a:latin typeface="+mn-lt"/>
              </a:rPr>
            </a:br>
            <a:br>
              <a:rPr lang="en-CA" sz="2000" dirty="0">
                <a:latin typeface="+mn-lt"/>
              </a:rPr>
            </a:br>
            <a:br>
              <a:rPr kumimoji="0" lang="en-US" altLang="en-US" sz="2000" b="0" i="0" u="none" strike="noStrike" cap="none" normalizeH="0" baseline="0" dirty="0">
                <a:ln>
                  <a:noFill/>
                </a:ln>
                <a:solidFill>
                  <a:schemeClr val="tx1"/>
                </a:solidFill>
                <a:effectLst/>
                <a:latin typeface="+mn-lt"/>
              </a:rPr>
            </a:br>
            <a:br>
              <a:rPr lang="en-CA" sz="2000" dirty="0">
                <a:latin typeface="+mn-lt"/>
              </a:rPr>
            </a:br>
            <a:br>
              <a:rPr lang="en-CA" sz="2000" dirty="0">
                <a:latin typeface="+mn-lt"/>
              </a:rPr>
            </a:br>
            <a:endParaRPr lang="en-CA" sz="2000" dirty="0">
              <a:latin typeface="+mn-lt"/>
            </a:endParaRPr>
          </a:p>
        </p:txBody>
      </p:sp>
    </p:spTree>
    <p:extLst>
      <p:ext uri="{BB962C8B-B14F-4D97-AF65-F5344CB8AC3E}">
        <p14:creationId xmlns:p14="http://schemas.microsoft.com/office/powerpoint/2010/main" val="1777509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Home work….read provide papers and ….</a:t>
            </a:r>
          </a:p>
        </p:txBody>
      </p:sp>
      <p:sp>
        <p:nvSpPr>
          <p:cNvPr id="3" name="Content Placeholder 2"/>
          <p:cNvSpPr>
            <a:spLocks noGrp="1"/>
          </p:cNvSpPr>
          <p:nvPr>
            <p:ph idx="1"/>
          </p:nvPr>
        </p:nvSpPr>
        <p:spPr/>
        <p:txBody>
          <a:bodyPr/>
          <a:lstStyle/>
          <a:p>
            <a:r>
              <a:rPr lang="en-CA" dirty="0"/>
              <a:t>Find a peer reviewed paper connecting genetics and addiction….read it and be prepared to talk about it to the class</a:t>
            </a:r>
          </a:p>
          <a:p>
            <a:endParaRPr lang="en-CA" dirty="0"/>
          </a:p>
        </p:txBody>
      </p:sp>
    </p:spTree>
    <p:extLst>
      <p:ext uri="{BB962C8B-B14F-4D97-AF65-F5344CB8AC3E}">
        <p14:creationId xmlns:p14="http://schemas.microsoft.com/office/powerpoint/2010/main" val="3766634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endParaRPr lang="en-CA"/>
          </a:p>
        </p:txBody>
      </p:sp>
    </p:spTree>
    <p:extLst>
      <p:ext uri="{BB962C8B-B14F-4D97-AF65-F5344CB8AC3E}">
        <p14:creationId xmlns:p14="http://schemas.microsoft.com/office/powerpoint/2010/main" val="3584062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endParaRPr lang="en-CA"/>
          </a:p>
        </p:txBody>
      </p:sp>
    </p:spTree>
    <p:extLst>
      <p:ext uri="{BB962C8B-B14F-4D97-AF65-F5344CB8AC3E}">
        <p14:creationId xmlns:p14="http://schemas.microsoft.com/office/powerpoint/2010/main" val="136724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endParaRPr lang="en-CA"/>
          </a:p>
        </p:txBody>
      </p:sp>
    </p:spTree>
    <p:extLst>
      <p:ext uri="{BB962C8B-B14F-4D97-AF65-F5344CB8AC3E}">
        <p14:creationId xmlns:p14="http://schemas.microsoft.com/office/powerpoint/2010/main" val="14623211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3732</TotalTime>
  <Words>251</Words>
  <Application>Microsoft Office PowerPoint</Application>
  <PresentationFormat>Widescreen</PresentationFormat>
  <Paragraphs>21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Free Will &amp; Addiction </vt:lpstr>
      <vt:lpstr>On a blank piece of paper with your name on it answer the following questions.   1) define free will and what does it have to do with addiction 2) what is a black swan in regards to the reading </vt:lpstr>
      <vt:lpstr>PowerPoint Presentation</vt:lpstr>
      <vt:lpstr>Free will consists of two main things..  1) One is autonomy, in the sense that behavior is caused by factors inside the person, such that behavioral choices are ultimately made by the individual. To be sure, external factors will have influence, but free will means autonomy in the sense of self-government and thus ultimately being able to decide as unity, somewhat independent of the external environment.   2) Responsibility means that the individual understands the implications and contingencies and makes the choice with an acceptance of the possible consequences.   Free will thus entails that the person recognizes multiple options and can choose consciously which one to realize. Loss of free will would mean that the person becomes unable to choose some options. In the absence of free will, the person has no choice and can only do one thing, regardless of the person's values, conscious wishes and preferences, and so forth.</vt:lpstr>
      <vt:lpstr>A Victoria father is pleading for the power to check his 15-year-old daughter, who he says is addicted to heroin, into rehab. British Columbia does not allow parents to force their children into treatment facilities or secure care against their will. The father says it breaks his heart to watch his daughter make life-threatening decisions. As a parent, he says, this is one he should be able to make for her. “She’s a child. Her brain is not completely developed. She’s already suffering emotional issues and now the drugs are doing the talking for her. She’s not thinking rationally,” said the father, whose name can not be used to protect his daughter’s privacy. “I don’t think she will go to rehab voluntarily until she hits rock bottom. But I don’t think there is another rock bottom. I think the only thing that could happen is for her to die.”  Alberta has allowed parents to get a court order to send their children in mandatory addiction treatment programs since 2006. The period of confinement was extended to 10 days from five in 2012, and there is a provision that lets a judge extend that to 15 days. Saskatchewan, Manitoba, Ontario, Quebec, New Brunswick and Nova Scotia have similar legislation.     </vt:lpstr>
      <vt:lpstr>Home work….read provide papers and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Will &amp; Addiction</dc:title>
  <dc:creator>Think_User</dc:creator>
  <cp:lastModifiedBy>Elliott Marchant</cp:lastModifiedBy>
  <cp:revision>18</cp:revision>
  <dcterms:created xsi:type="dcterms:W3CDTF">2018-01-12T17:57:39Z</dcterms:created>
  <dcterms:modified xsi:type="dcterms:W3CDTF">2018-01-17T04:58:42Z</dcterms:modified>
</cp:coreProperties>
</file>