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59" r:id="rId6"/>
    <p:sldId id="261" r:id="rId7"/>
    <p:sldId id="262" r:id="rId8"/>
    <p:sldId id="260" r:id="rId9"/>
    <p:sldId id="268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84"/>
  </p:normalViewPr>
  <p:slideViewPr>
    <p:cSldViewPr snapToGrid="0" snapToObjects="1">
      <p:cViewPr varScale="1">
        <p:scale>
          <a:sx n="79" d="100"/>
          <a:sy n="79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7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0C6A-08AD-7E4D-B3AB-8929CB9F753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0313A-0548-0740-BEBE-AC1F46F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ccewh.bc.ca/wp-content/uploads/2012/05/2013_TIP-Guide.pdf" TargetMode="External"/><Relationship Id="rId2" Type="http://schemas.openxmlformats.org/officeDocument/2006/relationships/hyperlink" Target="http://jeantweed.com/wp-content/themes/JTC/pdfs/Highlights%20-%20TI%20Practices%203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hs.gov/telebehavioral/includes/themes/newihstheme/display_objects/documents/slides/historicaltrauma/htalcoholdrugabuse_041213.pdf" TargetMode="External"/><Relationship Id="rId4" Type="http://schemas.openxmlformats.org/officeDocument/2006/relationships/hyperlink" Target="https://trauma-informed.ca/wp-content/uploads/2013/10/Trauma-informed_Toolki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Trauma &amp; Addiction</a:t>
            </a:r>
            <a:br>
              <a:rPr lang="en-US" dirty="0" smtClean="0"/>
            </a:br>
            <a:r>
              <a:rPr lang="en-US" sz="3200" dirty="0" smtClean="0"/>
              <a:t>Louise Stern MSW, PhD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4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Trauma Informed Practice and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 approach to care </a:t>
            </a:r>
            <a:r>
              <a:rPr lang="en-US" dirty="0" smtClean="0"/>
              <a:t>and services that take into </a:t>
            </a:r>
            <a:r>
              <a:rPr lang="en-US" dirty="0"/>
              <a:t>account an understanding of trauma </a:t>
            </a:r>
            <a:r>
              <a:rPr lang="en-US" i="1" u="sng" dirty="0">
                <a:solidFill>
                  <a:srgbClr val="C00000"/>
                </a:solidFill>
              </a:rPr>
              <a:t>in all aspects of service delivery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dirty="0"/>
              <a:t>and place priority on the individual’s </a:t>
            </a:r>
            <a:r>
              <a:rPr lang="en-US" b="1" dirty="0"/>
              <a:t>safety, choice, and </a:t>
            </a:r>
            <a:r>
              <a:rPr lang="en-US" b="1" dirty="0" smtClean="0"/>
              <a:t>control</a:t>
            </a:r>
            <a:r>
              <a:rPr lang="en-US" dirty="0" smtClean="0"/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Helps: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Appreciate context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Changes how we understand behaviour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Helps with engagement of clients </a:t>
            </a:r>
            <a:r>
              <a:rPr lang="en-US" dirty="0" smtClean="0"/>
              <a:t>– choice and control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Provides </a:t>
            </a:r>
            <a:r>
              <a:rPr lang="en-US" dirty="0" smtClean="0"/>
              <a:t>safety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Prevents re-traumatization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Builds on </a:t>
            </a:r>
            <a:r>
              <a:rPr lang="en-US" dirty="0" smtClean="0"/>
              <a:t>strengths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Acknowledges role of vicarious trauma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8392392" y="3306035"/>
            <a:ext cx="3207326" cy="2429747"/>
          </a:xfrm>
          <a:prstGeom prst="wedgeRectCallout">
            <a:avLst>
              <a:gd name="adj1" fmla="val -35148"/>
              <a:gd name="adj2" fmla="val 7601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80765" y="3602182"/>
            <a:ext cx="2230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HAPPENED TO YOU?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34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Key Principles of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ACKNOWLEDGEMENT </a:t>
            </a:r>
            <a:r>
              <a:rPr lang="en-US" dirty="0" smtClean="0"/>
              <a:t>(building awareness)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TRUSTWORTHINESS </a:t>
            </a:r>
            <a:r>
              <a:rPr lang="en-US" dirty="0" smtClean="0"/>
              <a:t>(power)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SAFETY </a:t>
            </a:r>
            <a:r>
              <a:rPr lang="en-US" dirty="0" smtClean="0"/>
              <a:t>(physical and emotional)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CHOICE &amp; </a:t>
            </a:r>
            <a:r>
              <a:rPr lang="en-US" b="1" dirty="0" smtClean="0"/>
              <a:t>CONTROL </a:t>
            </a:r>
            <a:r>
              <a:rPr lang="en-US" dirty="0" smtClean="0"/>
              <a:t>(starting where the client is at; harm reduction)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RELATIONAL &amp; </a:t>
            </a:r>
            <a:r>
              <a:rPr lang="en-US" b="1" dirty="0" smtClean="0"/>
              <a:t>COLLABORATIVE </a:t>
            </a:r>
            <a:r>
              <a:rPr lang="en-US" dirty="0" smtClean="0"/>
              <a:t>(working together)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STRENGTH BASED &amp; EMPOWERMENT </a:t>
            </a:r>
            <a:r>
              <a:rPr lang="en-US" dirty="0" smtClean="0"/>
              <a:t>(develop resilience and </a:t>
            </a:r>
            <a:r>
              <a:rPr lang="en-US" smtClean="0"/>
              <a:t>coping skills)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GENDER &amp; </a:t>
            </a:r>
            <a:r>
              <a:rPr lang="en-US" b="1" dirty="0" smtClean="0"/>
              <a:t>CULTURE </a:t>
            </a:r>
            <a:r>
              <a:rPr lang="en-US" dirty="0" smtClean="0"/>
              <a:t>(different groups experience trauma differently + oppression at multiple level)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93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invalidUrl="http://jeantweed.com/wp-content/themes/JTC/pdfs/Highlights - TI Practices 37.pdf"/>
              </a:rPr>
              <a:t>http</a:t>
            </a:r>
            <a:r>
              <a:rPr lang="en-US" dirty="0">
                <a:hlinkClick r:id="rId2" invalidUrl="http://jeantweed.com/wp-content/themes/JTC/pdfs/Highlights - TI Practices 37.pdf"/>
              </a:rPr>
              <a:t>://jeantweed.com/wp-content/themes/JTC/pdfs/Highlights%20-%</a:t>
            </a:r>
            <a:r>
              <a:rPr lang="en-US" dirty="0" smtClean="0">
                <a:hlinkClick r:id="rId2" invalidUrl="http://jeantweed.com/wp-content/themes/JTC/pdfs/Highlights - TI Practices 37.pdf"/>
              </a:rPr>
              <a:t>20TI%20Practices%2037.pdf</a:t>
            </a:r>
            <a:r>
              <a:rPr lang="en-US" dirty="0" smtClean="0"/>
              <a:t>  (Jean Tweed Centre)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bccewh.bc.ca/wp-content/uploads/2012/05/2013_TIP-Guide.pdf</a:t>
            </a:r>
            <a:r>
              <a:rPr lang="en-US" dirty="0" smtClean="0"/>
              <a:t> BC Trauma Informed Practice Guide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trauma-informed.ca/wp-content/uploads/2013/10/Trauma-informed_Toolkit.pdf</a:t>
            </a:r>
            <a:r>
              <a:rPr lang="en-US" dirty="0" smtClean="0"/>
              <a:t> The Trauma Toolkit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www.ihs.gov/telebehavioral/includes/themes/newihstheme/display_objects/documents/slides/historicaltrauma/htalcoholdrugabuse_041213.pdf</a:t>
            </a:r>
            <a:r>
              <a:rPr lang="en-US" dirty="0" smtClean="0"/>
              <a:t> (Maria </a:t>
            </a:r>
            <a:r>
              <a:rPr lang="en-US" dirty="0" err="1" smtClean="0"/>
              <a:t>Braveheart</a:t>
            </a:r>
            <a:r>
              <a:rPr lang="en-US" dirty="0"/>
              <a:t> </a:t>
            </a:r>
            <a:r>
              <a:rPr lang="en-US" dirty="0" smtClean="0"/>
              <a:t>IGT and Alcohol &amp; Drug Use)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0691" y="2105891"/>
            <a:ext cx="7772400" cy="25545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Experiencing trauma does not mean a person will develop an ‘addiction’, but research shows that trauma underlies addictive behaviours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50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75" y="401781"/>
            <a:ext cx="6804598" cy="6055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27" y="512618"/>
            <a:ext cx="2964873" cy="3139321"/>
          </a:xfrm>
          <a:prstGeom prst="rect">
            <a:avLst/>
          </a:prstGeom>
          <a:solidFill>
            <a:srgbClr val="FF8AD8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Single incident</a:t>
            </a:r>
          </a:p>
          <a:p>
            <a:endParaRPr lang="en-US" dirty="0"/>
          </a:p>
          <a:p>
            <a:r>
              <a:rPr lang="en-US" dirty="0" smtClean="0"/>
              <a:t>Complex</a:t>
            </a:r>
          </a:p>
          <a:p>
            <a:endParaRPr lang="en-US" dirty="0" smtClean="0"/>
          </a:p>
          <a:p>
            <a:r>
              <a:rPr lang="en-US" dirty="0" smtClean="0"/>
              <a:t>Repetitive</a:t>
            </a:r>
          </a:p>
          <a:p>
            <a:endParaRPr lang="en-US" dirty="0"/>
          </a:p>
          <a:p>
            <a:r>
              <a:rPr lang="en-US" dirty="0" smtClean="0"/>
              <a:t>Developmental</a:t>
            </a:r>
          </a:p>
          <a:p>
            <a:endParaRPr lang="en-US" dirty="0"/>
          </a:p>
          <a:p>
            <a:r>
              <a:rPr lang="en-US" dirty="0" smtClean="0"/>
              <a:t>Historical</a:t>
            </a:r>
          </a:p>
          <a:p>
            <a:endParaRPr lang="en-US" dirty="0"/>
          </a:p>
          <a:p>
            <a:r>
              <a:rPr lang="en-US" dirty="0" smtClean="0"/>
              <a:t>Intergenerational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trauma?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s-I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Trauma is not the thing that happened </a:t>
            </a:r>
            <a:r>
              <a:rPr lang="is-IS" sz="2000" dirty="0"/>
              <a:t>…. </a:t>
            </a:r>
            <a:r>
              <a:rPr lang="en-US" sz="2000" dirty="0"/>
              <a:t>I</a:t>
            </a:r>
            <a:r>
              <a:rPr lang="is-IS" sz="2000" dirty="0"/>
              <a:t>t is the sum of the event, the experiences and the effect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is-IS" sz="20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is-IS" sz="2000" dirty="0"/>
              <a:t>It is culmulative and additive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is-IS" sz="20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is-IS" sz="2000" dirty="0"/>
              <a:t>There are multiple causes and outcomes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31" y="1596373"/>
            <a:ext cx="7480325" cy="4776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3631" y="622570"/>
            <a:ext cx="65497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Substance use found to manage emotional distress, decrease impacts of trauma symptoms, and manage impacts of trauma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Psychological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ACES</a:t>
            </a:r>
          </a:p>
          <a:p>
            <a:r>
              <a:rPr lang="en-US" dirty="0" smtClean="0"/>
              <a:t>Childhood Maltreatment and Abuse (developmental and </a:t>
            </a:r>
            <a:r>
              <a:rPr lang="en-US" dirty="0" err="1" smtClean="0"/>
              <a:t>peri</a:t>
            </a:r>
            <a:r>
              <a:rPr lang="en-US" dirty="0" smtClean="0"/>
              <a:t>-natal)</a:t>
            </a:r>
          </a:p>
          <a:p>
            <a:r>
              <a:rPr lang="en-US" dirty="0" smtClean="0"/>
              <a:t>Sexual Assault/Abuse</a:t>
            </a:r>
          </a:p>
          <a:p>
            <a:r>
              <a:rPr lang="en-US" dirty="0" smtClean="0"/>
              <a:t>PTSD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Childhood Experiences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45189" y="1960309"/>
            <a:ext cx="5708611" cy="428593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662" y="1960309"/>
            <a:ext cx="5181600" cy="42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/>
          </a:solidFill>
        </p:spPr>
        <p:txBody>
          <a:bodyPr>
            <a:normAutofit fontScale="92500"/>
          </a:bodyPr>
          <a:lstStyle/>
          <a:p>
            <a:r>
              <a:rPr lang="en-US" dirty="0"/>
              <a:t>Diagnostic </a:t>
            </a:r>
            <a:r>
              <a:rPr lang="en-US" dirty="0" smtClean="0"/>
              <a:t>criteria (DSM 5) </a:t>
            </a:r>
            <a:r>
              <a:rPr lang="en-US" dirty="0"/>
              <a:t>for PTSD include a history of exposure to a traumatic event that meets specific stipulations and symptoms from each of four symptom clusters: intrusion, avoidance, negative alterations in cognitions and mood, and alterations in arousal and </a:t>
            </a:r>
            <a:r>
              <a:rPr lang="en-US" dirty="0" smtClean="0"/>
              <a:t>reactivity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rgbClr val="4E8F00">
                  <a:tint val="66000"/>
                  <a:satMod val="160000"/>
                </a:srgbClr>
              </a:gs>
              <a:gs pos="50000">
                <a:srgbClr val="4E8F00">
                  <a:tint val="44500"/>
                  <a:satMod val="160000"/>
                </a:srgbClr>
              </a:gs>
              <a:gs pos="100000">
                <a:srgbClr val="4E8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2500"/>
          </a:bodyPr>
          <a:lstStyle/>
          <a:p>
            <a:r>
              <a:rPr lang="en-US" dirty="0" smtClean="0"/>
              <a:t>Co-morbidity established  between PTSD and substance misuse</a:t>
            </a:r>
          </a:p>
          <a:p>
            <a:r>
              <a:rPr lang="en-US" dirty="0" smtClean="0"/>
              <a:t>Presence of PTSD complicates recovery process</a:t>
            </a:r>
          </a:p>
          <a:p>
            <a:r>
              <a:rPr lang="en-US" dirty="0" smtClean="0"/>
              <a:t>Exposure to trauma or triggers increases cravings</a:t>
            </a:r>
          </a:p>
          <a:p>
            <a:r>
              <a:rPr lang="en-US" dirty="0" smtClean="0"/>
              <a:t>When treated separately, relapse is more likely</a:t>
            </a:r>
          </a:p>
          <a:p>
            <a:r>
              <a:rPr lang="en-US" dirty="0" smtClean="0"/>
              <a:t>Treatment should address both but</a:t>
            </a:r>
            <a:r>
              <a:rPr lang="is-IS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Collective/Historical Trauma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b="1" dirty="0"/>
              <a:t>Collective trauma</a:t>
            </a:r>
            <a:r>
              <a:rPr lang="en-US" sz="3400" dirty="0"/>
              <a:t> is </a:t>
            </a:r>
            <a:r>
              <a:rPr lang="en-US" sz="3400" b="1" dirty="0"/>
              <a:t>trauma</a:t>
            </a:r>
            <a:r>
              <a:rPr lang="en-US" sz="3400" dirty="0"/>
              <a:t> that happens to large groups of individuals and can be transmitted </a:t>
            </a:r>
            <a:r>
              <a:rPr lang="en-US" sz="3400" dirty="0" smtClean="0"/>
              <a:t>trans-generationally </a:t>
            </a:r>
            <a:r>
              <a:rPr lang="en-US" sz="3400" dirty="0"/>
              <a:t>and across communities. War, genocide, slavery, terrorism, and natural disasters can cause </a:t>
            </a:r>
            <a:r>
              <a:rPr lang="en-US" sz="3400" b="1" dirty="0"/>
              <a:t>collective trauma</a:t>
            </a:r>
            <a:r>
              <a:rPr lang="en-US" sz="3400" dirty="0"/>
              <a:t>, which can be further defined as historical, ancestral, or cultural.</a:t>
            </a:r>
          </a:p>
          <a:p>
            <a:r>
              <a:rPr lang="en-US" sz="3400" dirty="0"/>
              <a:t>Historical trauma is a </a:t>
            </a:r>
            <a:r>
              <a:rPr lang="en-US" sz="3400" b="1" dirty="0"/>
              <a:t>cumulative emotional and psychological wounding </a:t>
            </a:r>
            <a:r>
              <a:rPr lang="en-US" sz="3400" dirty="0"/>
              <a:t>over the lifespan and across generations  emanating form massive group trauma (</a:t>
            </a:r>
            <a:r>
              <a:rPr lang="en-US" sz="3400" dirty="0" err="1"/>
              <a:t>Braveheart</a:t>
            </a:r>
            <a:r>
              <a:rPr lang="en-US" sz="3400" dirty="0"/>
              <a:t>, 1998)</a:t>
            </a:r>
          </a:p>
          <a:p>
            <a:r>
              <a:rPr lang="en-US" sz="3400" dirty="0"/>
              <a:t>Intergenerational or multi-generational trauma happens when </a:t>
            </a:r>
            <a:r>
              <a:rPr lang="en-US" sz="3400" b="1" dirty="0"/>
              <a:t>the effects of trauma are not resolved in one generation</a:t>
            </a:r>
            <a:r>
              <a:rPr lang="en-US" sz="3400" dirty="0"/>
              <a:t>.</a:t>
            </a:r>
          </a:p>
          <a:p>
            <a:r>
              <a:rPr lang="en-US" sz="3400" b="1" dirty="0"/>
              <a:t>Transmission</a:t>
            </a:r>
            <a:r>
              <a:rPr lang="en-US" sz="3400" dirty="0"/>
              <a:t> of historical trauma can be:</a:t>
            </a:r>
          </a:p>
          <a:p>
            <a:pPr>
              <a:buFont typeface="Wingdings" charset="2"/>
              <a:buChar char="Ø"/>
            </a:pPr>
            <a:r>
              <a:rPr lang="en-US" sz="3400" i="1" dirty="0"/>
              <a:t>Social</a:t>
            </a:r>
          </a:p>
          <a:p>
            <a:pPr>
              <a:buFont typeface="Wingdings" charset="2"/>
              <a:buChar char="Ø"/>
            </a:pPr>
            <a:r>
              <a:rPr lang="en-US" sz="3400" i="1" dirty="0"/>
              <a:t>Cultural</a:t>
            </a:r>
          </a:p>
          <a:p>
            <a:pPr>
              <a:buFont typeface="Wingdings" charset="2"/>
              <a:buChar char="Ø"/>
            </a:pPr>
            <a:r>
              <a:rPr lang="en-US" sz="3400" i="1" dirty="0"/>
              <a:t>Biological/Genetic</a:t>
            </a:r>
          </a:p>
          <a:p>
            <a:r>
              <a:rPr lang="en-US" sz="3400" b="1" dirty="0"/>
              <a:t>Ongoing structural violence and discrimination </a:t>
            </a:r>
            <a:r>
              <a:rPr lang="en-US" sz="3400" dirty="0"/>
              <a:t>impacts ability of some groups to heal or alter the transmission (</a:t>
            </a:r>
            <a:r>
              <a:rPr lang="en-US" sz="3400" dirty="0" err="1"/>
              <a:t>Kirmayer</a:t>
            </a:r>
            <a:r>
              <a:rPr lang="en-US" sz="3400" dirty="0"/>
              <a:t>, Gone &amp; Moses,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296" y="1184410"/>
            <a:ext cx="11155680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Often people who have experienced trauma view their use of substances</a:t>
            </a:r>
          </a:p>
          <a:p>
            <a:pPr algn="ctr"/>
            <a:r>
              <a:rPr lang="en-US" sz="2800" b="1" dirty="0" smtClean="0"/>
              <a:t>beneficial in coping with trauma related stress. </a:t>
            </a:r>
          </a:p>
          <a:p>
            <a:pPr algn="ctr"/>
            <a:r>
              <a:rPr lang="en-US" sz="2800" b="1" dirty="0" smtClean="0"/>
              <a:t>This adaptive coping mechanism can </a:t>
            </a:r>
          </a:p>
          <a:p>
            <a:pPr algn="ctr"/>
            <a:r>
              <a:rPr lang="en-US" sz="2800" b="1" dirty="0" smtClean="0"/>
              <a:t>make them more vulnerable to substance misuse.</a:t>
            </a:r>
            <a:endParaRPr lang="en-C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828288"/>
            <a:ext cx="88392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Given that the experience of trauma is associated with substance misuse, to meaningfully facilitate change and healing requires helping to make those connections</a:t>
            </a:r>
            <a:r>
              <a:rPr lang="en-US" b="1" dirty="0" smtClean="0"/>
              <a:t>.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60320" y="5705856"/>
            <a:ext cx="727862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Don’t treat the trauma, but instead approach the work with the understanding of how common trauma is  and how it is manifested in peoples lives. 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8556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453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Trauma &amp; Addiction Louise Stern MSW, PhD</vt:lpstr>
      <vt:lpstr>PowerPoint Presentation</vt:lpstr>
      <vt:lpstr>PowerPoint Presentation</vt:lpstr>
      <vt:lpstr>What is trauma?</vt:lpstr>
      <vt:lpstr>Psychological Trauma</vt:lpstr>
      <vt:lpstr>Adverse Childhood Experiences Study</vt:lpstr>
      <vt:lpstr>PTSD</vt:lpstr>
      <vt:lpstr>Collective/Historical Trauma</vt:lpstr>
      <vt:lpstr>PowerPoint Presentation</vt:lpstr>
      <vt:lpstr>Trauma Informed Practice and Care</vt:lpstr>
      <vt:lpstr>Key Principles of TIP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&amp; Addiction Louise Stern MSW, PhD</dc:title>
  <dc:creator>Microsoft Office User</dc:creator>
  <cp:lastModifiedBy>Louise Stern</cp:lastModifiedBy>
  <cp:revision>18</cp:revision>
  <dcterms:created xsi:type="dcterms:W3CDTF">2018-02-25T18:32:41Z</dcterms:created>
  <dcterms:modified xsi:type="dcterms:W3CDTF">2018-03-20T23:21:10Z</dcterms:modified>
</cp:coreProperties>
</file>