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1" r:id="rId7"/>
    <p:sldId id="278" r:id="rId8"/>
    <p:sldId id="262" r:id="rId9"/>
    <p:sldId id="263" r:id="rId10"/>
    <p:sldId id="264" r:id="rId11"/>
    <p:sldId id="265" r:id="rId12"/>
    <p:sldId id="266" r:id="rId13"/>
    <p:sldId id="267" r:id="rId14"/>
    <p:sldId id="277" r:id="rId15"/>
    <p:sldId id="276" r:id="rId16"/>
    <p:sldId id="268" r:id="rId17"/>
    <p:sldId id="269" r:id="rId18"/>
    <p:sldId id="270" r:id="rId19"/>
    <p:sldId id="271" r:id="rId20"/>
    <p:sldId id="275" r:id="rId21"/>
    <p:sldId id="272" r:id="rId22"/>
    <p:sldId id="273" r:id="rId23"/>
    <p:sldId id="274"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1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5A7D9-5481-4278-8095-F35019CBF47D}" type="datetimeFigureOut">
              <a:rPr lang="en-CA" smtClean="0"/>
              <a:pPr/>
              <a:t>2017-10-18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C88FB1-65B9-417B-80D2-9A464732E4E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5A7D9-5481-4278-8095-F35019CBF47D}" type="datetimeFigureOut">
              <a:rPr lang="en-CA" smtClean="0"/>
              <a:pPr/>
              <a:t>2017-10-18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88FB1-65B9-417B-80D2-9A464732E4E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3.bp.blogspot.com/-ewHrsc3GVNg/TzStHua8neI/AAAAAAAAA1U/gLocPQfG0HU/s1600/quantum_dot_neuron.pn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s://www.youtube.com/watch?v=w5l5SmKvS1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Visualizing the Nervous System Structure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s3.mm.bing.net/th?id=H.4956380610955554&amp;pid=15.1"/>
          <p:cNvPicPr>
            <a:picLocks noChangeAspect="1" noChangeArrowheads="1"/>
          </p:cNvPicPr>
          <p:nvPr/>
        </p:nvPicPr>
        <p:blipFill>
          <a:blip r:embed="rId2" cstate="print"/>
          <a:srcRect/>
          <a:stretch>
            <a:fillRect/>
          </a:stretch>
        </p:blipFill>
        <p:spPr bwMode="auto">
          <a:xfrm>
            <a:off x="251520" y="332656"/>
            <a:ext cx="2857500" cy="1819276"/>
          </a:xfrm>
          <a:prstGeom prst="rect">
            <a:avLst/>
          </a:prstGeom>
          <a:noFill/>
        </p:spPr>
      </p:pic>
      <p:pic>
        <p:nvPicPr>
          <p:cNvPr id="11268" name="Picture 4" descr="http://www.visembryo.com/images/neuron%20mouse%20brain.gif"/>
          <p:cNvPicPr>
            <a:picLocks noChangeAspect="1" noChangeArrowheads="1"/>
          </p:cNvPicPr>
          <p:nvPr/>
        </p:nvPicPr>
        <p:blipFill>
          <a:blip r:embed="rId3" cstate="print"/>
          <a:srcRect/>
          <a:stretch>
            <a:fillRect/>
          </a:stretch>
        </p:blipFill>
        <p:spPr bwMode="auto">
          <a:xfrm>
            <a:off x="2483768" y="2204864"/>
            <a:ext cx="4608512" cy="36972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58700" tIns="45720" rIns="15870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cs typeface="Arial" charset="0"/>
              </a:rPr>
              <a:t>Quantum Dots Used to Stimulate Neurons </a:t>
            </a: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sz="900" b="0" i="0" u="none" strike="noStrike" cap="none" normalizeH="0" baseline="0">
                <a:ln>
                  <a:noFill/>
                </a:ln>
                <a:solidFill>
                  <a:schemeClr val="tx1"/>
                </a:solidFill>
                <a:effectLst/>
                <a:latin typeface="Arial" charset="0"/>
                <a:cs typeface="Arial" charset="0"/>
              </a:rPr>
            </a:br>
            <a:br>
              <a:rPr kumimoji="0" lang="en-US" sz="900" b="0" i="0" u="none" strike="noStrike" cap="none" normalizeH="0" baseline="0">
                <a:ln>
                  <a:noFill/>
                </a:ln>
                <a:solidFill>
                  <a:schemeClr val="tx1"/>
                </a:solidFill>
                <a:effectLst/>
                <a:latin typeface="Arial" charset="0"/>
                <a:cs typeface="Arial" charset="0"/>
              </a:rPr>
            </a:br>
            <a:endParaRPr kumimoji="0" lang="en-US" sz="18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charset="0"/>
                <a:cs typeface="Arial" charset="0"/>
              </a:rPr>
            </a:br>
            <a:br>
              <a:rPr kumimoji="0" lang="en-US" sz="1800" b="0" i="0" u="none" strike="noStrike" cap="none" normalizeH="0" baseline="0">
                <a:ln>
                  <a:noFill/>
                </a:ln>
                <a:solidFill>
                  <a:schemeClr val="tx1"/>
                </a:solidFill>
                <a:effectLst/>
                <a:latin typeface="Arial" charset="0"/>
                <a:cs typeface="Arial" charset="0"/>
              </a:rPr>
            </a:br>
            <a:endParaRPr kumimoji="0" lang="en-US" sz="18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charset="0"/>
                <a:cs typeface="Arial" charset="0"/>
              </a:rPr>
            </a:br>
            <a:endParaRPr kumimoji="0" lang="en-US" sz="18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hlinkClick r:id="rId2"/>
              </a:rPr>
              <a:t>  </a:t>
            </a:r>
            <a:endParaRPr kumimoji="0" lang="en-US" sz="18100" b="0" i="0" u="none" strike="noStrike" cap="none" normalizeH="0" baseline="0">
              <a:ln>
                <a:noFill/>
              </a:ln>
              <a:solidFill>
                <a:schemeClr val="tx1"/>
              </a:solidFill>
              <a:effectLst/>
              <a:latin typeface="Arial" charset="0"/>
              <a:cs typeface="Arial" charset="0"/>
            </a:endParaRPr>
          </a:p>
        </p:txBody>
      </p:sp>
      <p:pic>
        <p:nvPicPr>
          <p:cNvPr id="10242" name="Picture 2" descr="http://3.bp.blogspot.com/-ewHrsc3GVNg/TzStHua8neI/AAAAAAAAA1U/gLocPQfG0HU/s640/quantum_dot_neuron.png">
            <a:hlinkClick r:id="rId2"/>
          </p:cNvPr>
          <p:cNvPicPr>
            <a:picLocks noChangeAspect="1" noChangeArrowheads="1"/>
          </p:cNvPicPr>
          <p:nvPr/>
        </p:nvPicPr>
        <p:blipFill>
          <a:blip r:embed="rId3" cstate="print"/>
          <a:srcRect/>
          <a:stretch>
            <a:fillRect/>
          </a:stretch>
        </p:blipFill>
        <p:spPr bwMode="auto">
          <a:xfrm>
            <a:off x="1187624" y="1988840"/>
            <a:ext cx="6096000" cy="2876550"/>
          </a:xfrm>
          <a:prstGeom prst="rect">
            <a:avLst/>
          </a:prstGeom>
          <a:noFill/>
        </p:spPr>
      </p:pic>
      <p:sp>
        <p:nvSpPr>
          <p:cNvPr id="4" name="Rectangle 3"/>
          <p:cNvSpPr/>
          <p:nvPr/>
        </p:nvSpPr>
        <p:spPr>
          <a:xfrm>
            <a:off x="2339752" y="980728"/>
            <a:ext cx="4572000" cy="923330"/>
          </a:xfrm>
          <a:prstGeom prst="rect">
            <a:avLst/>
          </a:prstGeom>
        </p:spPr>
        <p:txBody>
          <a:bodyPr>
            <a:spAutoFit/>
          </a:bodyPr>
          <a:lstStyle/>
          <a:p>
            <a:r>
              <a:rPr lang="en-CA" b="1" dirty="0"/>
              <a:t>Quantum Dots Used to Stimulate Neurons </a:t>
            </a:r>
          </a:p>
          <a:p>
            <a:br>
              <a:rPr lang="en-CA" dirty="0"/>
            </a:b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2.bp.blogspot.com/-nCag8QPUFJw/UDBwyeC5ceI/AAAAAAAACzE/mjaYWta6Ewc/s640/Autoradiography+in+chromatography.JPG"/>
          <p:cNvPicPr>
            <a:picLocks noChangeAspect="1" noChangeArrowheads="1"/>
          </p:cNvPicPr>
          <p:nvPr/>
        </p:nvPicPr>
        <p:blipFill>
          <a:blip r:embed="rId2" cstate="print"/>
          <a:srcRect/>
          <a:stretch>
            <a:fillRect/>
          </a:stretch>
        </p:blipFill>
        <p:spPr bwMode="auto">
          <a:xfrm>
            <a:off x="0" y="2132856"/>
            <a:ext cx="5143500" cy="2476501"/>
          </a:xfrm>
          <a:prstGeom prst="rect">
            <a:avLst/>
          </a:prstGeom>
          <a:noFill/>
        </p:spPr>
      </p:pic>
      <p:sp>
        <p:nvSpPr>
          <p:cNvPr id="9219" name="Rectangle 3"/>
          <p:cNvSpPr>
            <a:spLocks noChangeArrowheads="1"/>
          </p:cNvSpPr>
          <p:nvPr/>
        </p:nvSpPr>
        <p:spPr bwMode="auto">
          <a:xfrm>
            <a:off x="0" y="0"/>
            <a:ext cx="80283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rgbClr val="000000"/>
                </a:solidFill>
                <a:effectLst/>
                <a:latin typeface="Verdana" pitchFamily="34" charset="0"/>
                <a:cs typeface="Arial" pitchFamily="34" charset="0"/>
              </a:rPr>
              <a:t>How Autoradiography Works</a:t>
            </a:r>
            <a:r>
              <a:rPr kumimoji="0" lang="en-US" sz="1600" b="0" i="0" u="none" strike="noStrike" cap="none" normalizeH="0" baseline="0" dirty="0">
                <a:ln>
                  <a:noFill/>
                </a:ln>
                <a:solidFill>
                  <a:srgbClr val="000000"/>
                </a:solidFill>
                <a:effectLst/>
                <a:latin typeface="Verdana" pitchFamily="34" charset="0"/>
                <a:cs typeface="Arial" pitchFamily="34" charset="0"/>
              </a:rPr>
              <a:t> </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rgbClr val="000000"/>
                </a:solidFill>
                <a:effectLst/>
                <a:latin typeface="Verdana" pitchFamily="34" charset="0"/>
                <a:cs typeface="Arial" pitchFamily="34" charset="0"/>
              </a:rPr>
              <a:t>Rays emitted by the isotope act on a photographic emulsion containing silver bromide crystals in a gelatin matrix.  Beta particles activate Ag</a:t>
            </a:r>
            <a:r>
              <a:rPr kumimoji="0" lang="en-US" sz="1600" b="0" i="0" u="none" strike="noStrike" cap="none" normalizeH="0" baseline="30000" dirty="0">
                <a:ln>
                  <a:noFill/>
                </a:ln>
                <a:solidFill>
                  <a:srgbClr val="000000"/>
                </a:solidFill>
                <a:effectLst/>
                <a:latin typeface="Verdana" pitchFamily="34" charset="0"/>
                <a:cs typeface="Arial" pitchFamily="34" charset="0"/>
              </a:rPr>
              <a:t>+</a:t>
            </a:r>
            <a:r>
              <a:rPr kumimoji="0" lang="en-US" sz="1600" b="0" i="0" u="none" strike="noStrike" cap="none" normalizeH="0" baseline="0" dirty="0">
                <a:ln>
                  <a:noFill/>
                </a:ln>
                <a:solidFill>
                  <a:srgbClr val="000000"/>
                </a:solidFill>
                <a:effectLst/>
                <a:latin typeface="Verdana" pitchFamily="34" charset="0"/>
                <a:cs typeface="Arial" pitchFamily="34" charset="0"/>
              </a:rPr>
              <a:t> ions when the particles interact with the silver ions.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600" b="0" i="0" u="none" strike="noStrike" cap="none" normalizeH="0" baseline="0" dirty="0">
                <a:ln>
                  <a:noFill/>
                </a:ln>
                <a:solidFill>
                  <a:srgbClr val="000000"/>
                </a:solidFill>
                <a:effectLst/>
                <a:latin typeface="Verdana" pitchFamily="34" charset="0"/>
                <a:cs typeface="Arial" pitchFamily="34" charset="0"/>
              </a:rPr>
              <a:t>During development, the activated Ag</a:t>
            </a:r>
            <a:r>
              <a:rPr kumimoji="0" lang="en-US" sz="1600" b="0" i="0" u="none" strike="noStrike" cap="none" normalizeH="0" baseline="30000" dirty="0">
                <a:ln>
                  <a:noFill/>
                </a:ln>
                <a:solidFill>
                  <a:srgbClr val="000000"/>
                </a:solidFill>
                <a:effectLst/>
                <a:latin typeface="Verdana" pitchFamily="34" charset="0"/>
                <a:cs typeface="Arial" pitchFamily="34" charset="0"/>
              </a:rPr>
              <a:t>+</a:t>
            </a:r>
            <a:r>
              <a:rPr kumimoji="0" lang="en-US" sz="1600" b="0" i="0" u="none" strike="noStrike" cap="none" normalizeH="0" baseline="0" dirty="0">
                <a:ln>
                  <a:noFill/>
                </a:ln>
                <a:solidFill>
                  <a:srgbClr val="000000"/>
                </a:solidFill>
                <a:effectLst/>
                <a:latin typeface="Verdana" pitchFamily="34" charset="0"/>
                <a:cs typeface="Arial" pitchFamily="34" charset="0"/>
              </a:rPr>
              <a:t> ions are reduced to Ag</a:t>
            </a:r>
            <a:r>
              <a:rPr kumimoji="0" lang="en-US" sz="1600" b="0" i="0" u="none" strike="noStrike" cap="none" normalizeH="0" baseline="-30000" dirty="0">
                <a:ln>
                  <a:noFill/>
                </a:ln>
                <a:solidFill>
                  <a:srgbClr val="000000"/>
                </a:solidFill>
                <a:effectLst/>
                <a:latin typeface="Verdana" pitchFamily="34" charset="0"/>
                <a:cs typeface="Arial" pitchFamily="34" charset="0"/>
              </a:rPr>
              <a:t>(s)</a:t>
            </a:r>
            <a:r>
              <a:rPr kumimoji="0" lang="en-US" sz="1600" b="0" i="0" u="none" strike="noStrike" cap="none" normalizeH="0" baseline="0" dirty="0">
                <a:ln>
                  <a:noFill/>
                </a:ln>
                <a:solidFill>
                  <a:srgbClr val="000000"/>
                </a:solidFill>
                <a:effectLst/>
                <a:latin typeface="Verdana" pitchFamily="34" charset="0"/>
                <a:cs typeface="Arial" pitchFamily="34" charset="0"/>
              </a:rPr>
              <a:t>.  These small grains of silver can be seen under a microscope as black grains. </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1600" b="0" i="0" u="none" strike="noStrike" cap="none" normalizeH="0" baseline="0" dirty="0">
                <a:ln>
                  <a:noFill/>
                </a:ln>
                <a:solidFill>
                  <a:srgbClr val="000000"/>
                </a:solidFill>
                <a:effectLst/>
                <a:latin typeface="Verdana" pitchFamily="34" charset="0"/>
                <a:cs typeface="Arial" pitchFamily="34" charset="0"/>
              </a:rPr>
              <a:t>The unaffected Ag</a:t>
            </a:r>
            <a:r>
              <a:rPr kumimoji="0" lang="en-US" sz="1600" b="0" i="0" u="none" strike="noStrike" cap="none" normalizeH="0" baseline="30000" dirty="0">
                <a:ln>
                  <a:noFill/>
                </a:ln>
                <a:solidFill>
                  <a:srgbClr val="000000"/>
                </a:solidFill>
                <a:effectLst/>
                <a:latin typeface="Verdana" pitchFamily="34" charset="0"/>
                <a:cs typeface="Arial" pitchFamily="34" charset="0"/>
              </a:rPr>
              <a:t>+</a:t>
            </a:r>
            <a:r>
              <a:rPr kumimoji="0" lang="en-US" sz="1600" b="0" i="0" u="none" strike="noStrike" cap="none" normalizeH="0" baseline="0" dirty="0">
                <a:ln>
                  <a:noFill/>
                </a:ln>
                <a:solidFill>
                  <a:srgbClr val="000000"/>
                </a:solidFill>
                <a:effectLst/>
                <a:latin typeface="Verdana" pitchFamily="34" charset="0"/>
                <a:cs typeface="Arial" pitchFamily="34" charset="0"/>
              </a:rPr>
              <a:t> ions are removed by fixation, leaving grains of Ag</a:t>
            </a:r>
            <a:r>
              <a:rPr kumimoji="0" lang="en-US" sz="1600" b="0" i="0" u="none" strike="noStrike" cap="none" normalizeH="0" baseline="-30000" dirty="0">
                <a:ln>
                  <a:noFill/>
                </a:ln>
                <a:solidFill>
                  <a:srgbClr val="000000"/>
                </a:solidFill>
                <a:effectLst/>
                <a:latin typeface="Verdana" pitchFamily="34" charset="0"/>
                <a:cs typeface="Arial" pitchFamily="34" charset="0"/>
              </a:rPr>
              <a:t>(s)</a:t>
            </a:r>
            <a:r>
              <a:rPr kumimoji="0" lang="en-US" sz="1600" b="0" i="0" u="none" strike="noStrike" cap="none" normalizeH="0" baseline="0" dirty="0">
                <a:ln>
                  <a:noFill/>
                </a:ln>
                <a:solidFill>
                  <a:srgbClr val="000000"/>
                </a:solidFill>
                <a:effectLst/>
                <a:latin typeface="Verdana" pitchFamily="34" charset="0"/>
                <a:cs typeface="Arial" pitchFamily="34" charset="0"/>
              </a:rPr>
              <a:t> to mark the path of the beta particles. </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9221" name="Picture 5" descr="How Autoradiography Works"/>
          <p:cNvPicPr>
            <a:picLocks noChangeAspect="1" noChangeArrowheads="1"/>
          </p:cNvPicPr>
          <p:nvPr/>
        </p:nvPicPr>
        <p:blipFill>
          <a:blip r:embed="rId3" cstate="print"/>
          <a:srcRect/>
          <a:stretch>
            <a:fillRect/>
          </a:stretch>
        </p:blipFill>
        <p:spPr bwMode="auto">
          <a:xfrm>
            <a:off x="5076056" y="2276872"/>
            <a:ext cx="3810000" cy="3810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luorescent in situ hybridization - Fluorescence In Situ"/>
          <p:cNvPicPr>
            <a:picLocks noChangeAspect="1" noChangeArrowheads="1"/>
          </p:cNvPicPr>
          <p:nvPr/>
        </p:nvPicPr>
        <p:blipFill>
          <a:blip r:embed="rId2" cstate="print"/>
          <a:srcRect/>
          <a:stretch>
            <a:fillRect/>
          </a:stretch>
        </p:blipFill>
        <p:spPr bwMode="auto">
          <a:xfrm>
            <a:off x="0" y="0"/>
            <a:ext cx="2916324" cy="1944216"/>
          </a:xfrm>
          <a:prstGeom prst="rect">
            <a:avLst/>
          </a:prstGeom>
          <a:noFill/>
        </p:spPr>
      </p:pic>
      <p:pic>
        <p:nvPicPr>
          <p:cNvPr id="1026" name="Picture 2" descr="https://www.intechopen.com/source/html/40396/media/image1.jpeg">
            <a:extLst>
              <a:ext uri="{FF2B5EF4-FFF2-40B4-BE49-F238E27FC236}">
                <a16:creationId xmlns:a16="http://schemas.microsoft.com/office/drawing/2014/main" id="{E57F21C5-0989-4630-A79C-39DDF1E85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935" y="44624"/>
            <a:ext cx="6430065" cy="6669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5A2B50-FEBD-4435-970D-2158E7DD782C}"/>
              </a:ext>
            </a:extLst>
          </p:cNvPr>
          <p:cNvSpPr txBox="1"/>
          <p:nvPr/>
        </p:nvSpPr>
        <p:spPr>
          <a:xfrm>
            <a:off x="611560" y="4355812"/>
            <a:ext cx="598241" cy="369332"/>
          </a:xfrm>
          <a:prstGeom prst="rect">
            <a:avLst/>
          </a:prstGeom>
          <a:noFill/>
        </p:spPr>
        <p:txBody>
          <a:bodyPr wrap="none" rtlCol="0">
            <a:spAutoFit/>
          </a:bodyPr>
          <a:lstStyle/>
          <a:p>
            <a:r>
              <a:rPr lang="en-CA" dirty="0">
                <a:hlinkClick r:id="rId4"/>
              </a:rPr>
              <a:t>FISH</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165BBD-6C67-4DD4-A75C-9FCEA1C27051}"/>
              </a:ext>
            </a:extLst>
          </p:cNvPr>
          <p:cNvSpPr/>
          <p:nvPr/>
        </p:nvSpPr>
        <p:spPr>
          <a:xfrm>
            <a:off x="2286000" y="3105835"/>
            <a:ext cx="4572000" cy="646331"/>
          </a:xfrm>
          <a:prstGeom prst="rect">
            <a:avLst/>
          </a:prstGeom>
        </p:spPr>
        <p:txBody>
          <a:bodyPr>
            <a:spAutoFit/>
          </a:bodyPr>
          <a:lstStyle/>
          <a:p>
            <a:r>
              <a:rPr lang="en-CA" dirty="0"/>
              <a:t>https://www.youtube.com/watch?v=41P3hJEa96w</a:t>
            </a:r>
          </a:p>
        </p:txBody>
      </p:sp>
    </p:spTree>
    <p:extLst>
      <p:ext uri="{BB962C8B-B14F-4D97-AF65-F5344CB8AC3E}">
        <p14:creationId xmlns:p14="http://schemas.microsoft.com/office/powerpoint/2010/main" val="113576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trograde and anterograde tracers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895350"/>
            <a:ext cx="470535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28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431376.r76.cf2.rackcdn.com/876/fnins-03-032/image_n/fnins-03-032-g003.gif"/>
          <p:cNvPicPr>
            <a:picLocks noChangeAspect="1" noChangeArrowheads="1"/>
          </p:cNvPicPr>
          <p:nvPr/>
        </p:nvPicPr>
        <p:blipFill>
          <a:blip r:embed="rId2" cstate="print"/>
          <a:srcRect/>
          <a:stretch>
            <a:fillRect/>
          </a:stretch>
        </p:blipFill>
        <p:spPr bwMode="auto">
          <a:xfrm>
            <a:off x="2267744" y="182730"/>
            <a:ext cx="4896544" cy="66626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431376.r76.cf2.rackcdn.com/876/fnins-03-032/image_n/fnins-03-032-g001.gif"/>
          <p:cNvPicPr>
            <a:picLocks noChangeAspect="1" noChangeArrowheads="1"/>
          </p:cNvPicPr>
          <p:nvPr/>
        </p:nvPicPr>
        <p:blipFill>
          <a:blip r:embed="rId2" cstate="print"/>
          <a:srcRect/>
          <a:stretch>
            <a:fillRect/>
          </a:stretch>
        </p:blipFill>
        <p:spPr bwMode="auto">
          <a:xfrm>
            <a:off x="1691680" y="857250"/>
            <a:ext cx="5334000" cy="6000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431376.r76.cf2.rackcdn.com/876/fnins-03-032/image_m/fnins-03-032-g002.jpg"/>
          <p:cNvPicPr>
            <a:picLocks noChangeAspect="1" noChangeArrowheads="1"/>
          </p:cNvPicPr>
          <p:nvPr/>
        </p:nvPicPr>
        <p:blipFill>
          <a:blip r:embed="rId2" cstate="print"/>
          <a:srcRect/>
          <a:stretch>
            <a:fillRect/>
          </a:stretch>
        </p:blipFill>
        <p:spPr bwMode="auto">
          <a:xfrm>
            <a:off x="1547664" y="378884"/>
            <a:ext cx="5851773" cy="64791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p:cNvPicPr>
            <a:picLocks noChangeAspect="1" noChangeArrowheads="1"/>
          </p:cNvPicPr>
          <p:nvPr/>
        </p:nvPicPr>
        <p:blipFill>
          <a:blip r:embed="rId2" cstate="print"/>
          <a:srcRect/>
          <a:stretch>
            <a:fillRect/>
          </a:stretch>
        </p:blipFill>
        <p:spPr bwMode="auto">
          <a:xfrm>
            <a:off x="179512" y="209197"/>
            <a:ext cx="5688632" cy="4635631"/>
          </a:xfrm>
          <a:prstGeom prst="rect">
            <a:avLst/>
          </a:prstGeom>
          <a:noFill/>
        </p:spPr>
      </p:pic>
      <p:sp>
        <p:nvSpPr>
          <p:cNvPr id="3" name="Rectangle 2"/>
          <p:cNvSpPr/>
          <p:nvPr/>
        </p:nvSpPr>
        <p:spPr>
          <a:xfrm>
            <a:off x="1475656" y="4919008"/>
            <a:ext cx="5958408" cy="1938992"/>
          </a:xfrm>
          <a:prstGeom prst="rect">
            <a:avLst/>
          </a:prstGeom>
        </p:spPr>
        <p:txBody>
          <a:bodyPr wrap="square">
            <a:spAutoFit/>
          </a:bodyPr>
          <a:lstStyle/>
          <a:p>
            <a:r>
              <a:rPr lang="en-CA" sz="1500" dirty="0" err="1"/>
              <a:t>Anterograde</a:t>
            </a:r>
            <a:r>
              <a:rPr lang="en-CA" sz="1500" dirty="0"/>
              <a:t> (BDA, </a:t>
            </a:r>
            <a:r>
              <a:rPr lang="en-CA" sz="1500" dirty="0" err="1"/>
              <a:t>PhaL</a:t>
            </a:r>
            <a:r>
              <a:rPr lang="en-CA" sz="1500" dirty="0"/>
              <a:t>) and retrograde (</a:t>
            </a:r>
            <a:r>
              <a:rPr lang="en-CA" sz="1500" dirty="0" err="1"/>
              <a:t>Fluorogold</a:t>
            </a:r>
            <a:r>
              <a:rPr lang="en-CA" sz="1500" dirty="0"/>
              <a:t>, </a:t>
            </a:r>
            <a:r>
              <a:rPr lang="en-CA" sz="1500" dirty="0" err="1"/>
              <a:t>CTb</a:t>
            </a:r>
            <a:r>
              <a:rPr lang="en-CA" sz="1500" dirty="0"/>
              <a:t>) neuronal tract-tracing, combination of tracers.</a:t>
            </a:r>
          </a:p>
          <a:p>
            <a:r>
              <a:rPr lang="en-CA" sz="1500" dirty="0" err="1"/>
              <a:t>Iontophoretic</a:t>
            </a:r>
            <a:r>
              <a:rPr lang="en-CA" sz="1500" dirty="0"/>
              <a:t> microinjections.</a:t>
            </a:r>
          </a:p>
          <a:p>
            <a:r>
              <a:rPr lang="en-CA" sz="1500" dirty="0" err="1"/>
              <a:t>Juxtacellular</a:t>
            </a:r>
            <a:r>
              <a:rPr lang="en-CA" sz="1500" dirty="0"/>
              <a:t> labeling.</a:t>
            </a:r>
          </a:p>
          <a:p>
            <a:r>
              <a:rPr lang="en-CA" sz="1500" dirty="0" err="1"/>
              <a:t>Stereotaxic</a:t>
            </a:r>
            <a:r>
              <a:rPr lang="en-CA" sz="1500" dirty="0"/>
              <a:t> viral-mediated gene transfer in brain structures.</a:t>
            </a:r>
          </a:p>
          <a:p>
            <a:r>
              <a:rPr lang="en-CA" sz="1500" dirty="0"/>
              <a:t>Unitary reconstructions, 2D and 3D (</a:t>
            </a:r>
            <a:r>
              <a:rPr lang="en-CA" sz="1500" dirty="0" err="1"/>
              <a:t>Neurolucida</a:t>
            </a:r>
            <a:r>
              <a:rPr lang="en-CA" sz="1500" dirty="0"/>
              <a:t> </a:t>
            </a:r>
            <a:r>
              <a:rPr lang="en-CA" sz="1500" dirty="0" err="1"/>
              <a:t>plateform</a:t>
            </a:r>
            <a:r>
              <a:rPr lang="en-CA" sz="1500" dirty="0"/>
              <a:t>).</a:t>
            </a:r>
          </a:p>
          <a:p>
            <a:r>
              <a:rPr lang="en-CA" sz="1500" dirty="0" err="1"/>
              <a:t>Immunohistochemistry</a:t>
            </a:r>
            <a:r>
              <a:rPr lang="en-CA" sz="1500" dirty="0"/>
              <a:t>, </a:t>
            </a:r>
            <a:r>
              <a:rPr lang="en-CA" sz="1500" dirty="0" err="1"/>
              <a:t>immunofluorescence</a:t>
            </a:r>
            <a:r>
              <a:rPr lang="en-CA" sz="1500" dirty="0"/>
              <a:t>.</a:t>
            </a:r>
          </a:p>
          <a:p>
            <a:r>
              <a:rPr lang="en-CA" sz="1500" dirty="0"/>
              <a:t>In vivo extracellular electrophysiology.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s3.mm.bing.net/th?id=H.4683078966576498&amp;pid=15.1"/>
          <p:cNvPicPr>
            <a:picLocks noChangeAspect="1" noChangeArrowheads="1"/>
          </p:cNvPicPr>
          <p:nvPr/>
        </p:nvPicPr>
        <p:blipFill>
          <a:blip r:embed="rId2" cstate="print"/>
          <a:srcRect/>
          <a:stretch>
            <a:fillRect/>
          </a:stretch>
        </p:blipFill>
        <p:spPr bwMode="auto">
          <a:xfrm>
            <a:off x="0" y="0"/>
            <a:ext cx="2952750" cy="4095750"/>
          </a:xfrm>
          <a:prstGeom prst="rect">
            <a:avLst/>
          </a:prstGeom>
          <a:noFill/>
        </p:spPr>
      </p:pic>
      <p:pic>
        <p:nvPicPr>
          <p:cNvPr id="17412" name="Picture 4" descr="http://cfile25.uf.tistory.com/image/202466274C0F88C103F4EC"/>
          <p:cNvPicPr>
            <a:picLocks noChangeAspect="1" noChangeArrowheads="1"/>
          </p:cNvPicPr>
          <p:nvPr/>
        </p:nvPicPr>
        <p:blipFill>
          <a:blip r:embed="rId3" cstate="print"/>
          <a:srcRect/>
          <a:stretch>
            <a:fillRect/>
          </a:stretch>
        </p:blipFill>
        <p:spPr bwMode="auto">
          <a:xfrm>
            <a:off x="4355976" y="3428999"/>
            <a:ext cx="4572000" cy="3429001"/>
          </a:xfrm>
          <a:prstGeom prst="rect">
            <a:avLst/>
          </a:prstGeom>
          <a:noFill/>
        </p:spPr>
      </p:pic>
      <p:pic>
        <p:nvPicPr>
          <p:cNvPr id="17414" name="Picture 6" descr="http://ts4.mm.bing.net/th?id=H.4956049888381199&amp;pid=15.1"/>
          <p:cNvPicPr>
            <a:picLocks noChangeAspect="1" noChangeArrowheads="1"/>
          </p:cNvPicPr>
          <p:nvPr/>
        </p:nvPicPr>
        <p:blipFill>
          <a:blip r:embed="rId4" cstate="print"/>
          <a:srcRect/>
          <a:stretch>
            <a:fillRect/>
          </a:stretch>
        </p:blipFill>
        <p:spPr bwMode="auto">
          <a:xfrm>
            <a:off x="4860032" y="260648"/>
            <a:ext cx="2859782" cy="3177536"/>
          </a:xfrm>
          <a:prstGeom prst="rect">
            <a:avLst/>
          </a:prstGeom>
          <a:noFill/>
        </p:spPr>
      </p:pic>
      <p:pic>
        <p:nvPicPr>
          <p:cNvPr id="17416" name="Picture 8" descr="http://ts2.mm.bing.net/th?id=H.4697312476792893&amp;pid=15.1"/>
          <p:cNvPicPr>
            <a:picLocks noChangeAspect="1" noChangeArrowheads="1"/>
          </p:cNvPicPr>
          <p:nvPr/>
        </p:nvPicPr>
        <p:blipFill>
          <a:blip r:embed="rId5" cstate="print"/>
          <a:srcRect/>
          <a:stretch>
            <a:fillRect/>
          </a:stretch>
        </p:blipFill>
        <p:spPr bwMode="auto">
          <a:xfrm>
            <a:off x="323528" y="4005064"/>
            <a:ext cx="2143125" cy="1790701"/>
          </a:xfrm>
          <a:prstGeom prst="rect">
            <a:avLst/>
          </a:prstGeom>
          <a:noFill/>
        </p:spPr>
      </p:pic>
      <p:pic>
        <p:nvPicPr>
          <p:cNvPr id="17418" name="Picture 10" descr="http://ts4.mm.bing.net/th?id=H.4581198087194875&amp;pid=15.1"/>
          <p:cNvPicPr>
            <a:picLocks noChangeAspect="1" noChangeArrowheads="1"/>
          </p:cNvPicPr>
          <p:nvPr/>
        </p:nvPicPr>
        <p:blipFill>
          <a:blip r:embed="rId6" cstate="print"/>
          <a:srcRect/>
          <a:stretch>
            <a:fillRect/>
          </a:stretch>
        </p:blipFill>
        <p:spPr bwMode="auto">
          <a:xfrm>
            <a:off x="2267744" y="4077072"/>
            <a:ext cx="1948780" cy="194878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116632"/>
            <a:ext cx="8208912" cy="5755422"/>
          </a:xfrm>
          <a:prstGeom prst="rect">
            <a:avLst/>
          </a:prstGeom>
          <a:noFill/>
        </p:spPr>
        <p:txBody>
          <a:bodyPr wrap="square" rtlCol="0">
            <a:spAutoFit/>
          </a:bodyPr>
          <a:lstStyle/>
          <a:p>
            <a:pPr lvl="0" algn="just" fontAlgn="base">
              <a:spcBef>
                <a:spcPct val="0"/>
              </a:spcBef>
              <a:spcAft>
                <a:spcPct val="0"/>
              </a:spcAft>
            </a:pPr>
            <a:r>
              <a:rPr lang="en-US" sz="1600" b="1" dirty="0">
                <a:solidFill>
                  <a:srgbClr val="FF0000"/>
                </a:solidFill>
                <a:latin typeface="Arial" pitchFamily="34" charset="0"/>
                <a:cs typeface="Arial" pitchFamily="34" charset="0"/>
              </a:rPr>
              <a:t>The </a:t>
            </a:r>
            <a:r>
              <a:rPr lang="en-US" sz="1600" b="1" dirty="0" err="1">
                <a:solidFill>
                  <a:srgbClr val="FF0000"/>
                </a:solidFill>
                <a:latin typeface="Arial" pitchFamily="34" charset="0"/>
                <a:cs typeface="Arial" pitchFamily="34" charset="0"/>
              </a:rPr>
              <a:t>juxtacellular</a:t>
            </a:r>
            <a:r>
              <a:rPr lang="en-US" sz="1600" b="1" dirty="0">
                <a:solidFill>
                  <a:srgbClr val="FF0000"/>
                </a:solidFill>
                <a:latin typeface="Arial" pitchFamily="34" charset="0"/>
                <a:cs typeface="Arial" pitchFamily="34" charset="0"/>
              </a:rPr>
              <a:t> technique:</a:t>
            </a:r>
            <a:endParaRPr lang="en-US" sz="1600" dirty="0">
              <a:latin typeface="Arial" pitchFamily="34" charset="0"/>
              <a:cs typeface="Arial" pitchFamily="34" charset="0"/>
            </a:endParaRPr>
          </a:p>
          <a:p>
            <a:pPr lvl="0" algn="just" eaLnBrk="0" fontAlgn="base" hangingPunct="0">
              <a:spcBef>
                <a:spcPct val="0"/>
              </a:spcBef>
              <a:spcAft>
                <a:spcPct val="0"/>
              </a:spcAft>
            </a:pPr>
            <a:r>
              <a:rPr lang="en-US" sz="1600" dirty="0">
                <a:latin typeface="Arial" pitchFamily="34" charset="0"/>
                <a:cs typeface="Arial" pitchFamily="34" charset="0"/>
              </a:rPr>
              <a:t>The single-cell </a:t>
            </a:r>
            <a:r>
              <a:rPr lang="en-US" sz="1600" dirty="0" err="1">
                <a:latin typeface="Arial" pitchFamily="34" charset="0"/>
                <a:cs typeface="Arial" pitchFamily="34" charset="0"/>
              </a:rPr>
              <a:t>juxtacellular</a:t>
            </a:r>
            <a:r>
              <a:rPr lang="en-US" sz="1600" dirty="0">
                <a:latin typeface="Arial" pitchFamily="34" charset="0"/>
                <a:cs typeface="Arial" pitchFamily="34" charset="0"/>
              </a:rPr>
              <a:t> recording-labeling technique makes it possible to label the neuron recorded </a:t>
            </a:r>
            <a:r>
              <a:rPr lang="en-US" sz="1600" dirty="0" err="1">
                <a:latin typeface="Arial" pitchFamily="34" charset="0"/>
                <a:cs typeface="Arial" pitchFamily="34" charset="0"/>
              </a:rPr>
              <a:t>extracellularly</a:t>
            </a:r>
            <a:r>
              <a:rPr lang="en-US" sz="1600" dirty="0">
                <a:latin typeface="Arial" pitchFamily="34" charset="0"/>
                <a:cs typeface="Arial" pitchFamily="34" charset="0"/>
              </a:rPr>
              <a:t>. It is a very useful tool for achieving single-cell structure-function correlation studies in living, intact neural networks and for determining their phenotype and genotype. It can reveal the overall picture of the smallest neurons, including </a:t>
            </a:r>
            <a:r>
              <a:rPr lang="en-US" sz="1600" dirty="0" err="1">
                <a:latin typeface="Arial" pitchFamily="34" charset="0"/>
                <a:cs typeface="Arial" pitchFamily="34" charset="0"/>
              </a:rPr>
              <a:t>interneurons</a:t>
            </a:r>
            <a:r>
              <a:rPr lang="en-US" sz="1600" dirty="0">
                <a:latin typeface="Arial" pitchFamily="34" charset="0"/>
                <a:cs typeface="Arial" pitchFamily="34" charset="0"/>
              </a:rPr>
              <a:t>. It can be combined with other electrophysiological techniques (</a:t>
            </a:r>
            <a:r>
              <a:rPr lang="en-US" sz="1600" dirty="0" err="1">
                <a:latin typeface="Arial" pitchFamily="34" charset="0"/>
                <a:cs typeface="Arial" pitchFamily="34" charset="0"/>
              </a:rPr>
              <a:t>e.g</a:t>
            </a:r>
            <a:r>
              <a:rPr lang="en-US" sz="1600" dirty="0">
                <a:latin typeface="Arial" pitchFamily="34" charset="0"/>
                <a:cs typeface="Arial" pitchFamily="34" charset="0"/>
              </a:rPr>
              <a:t>, electro-encephalographic recordings and </a:t>
            </a:r>
            <a:r>
              <a:rPr lang="en-US" sz="1600" dirty="0" err="1">
                <a:latin typeface="Arial" pitchFamily="34" charset="0"/>
                <a:cs typeface="Arial" pitchFamily="34" charset="0"/>
              </a:rPr>
              <a:t>intracerebral</a:t>
            </a:r>
            <a:r>
              <a:rPr lang="en-US" sz="1600" dirty="0">
                <a:latin typeface="Arial" pitchFamily="34" charset="0"/>
                <a:cs typeface="Arial" pitchFamily="34" charset="0"/>
              </a:rPr>
              <a:t> electrical stimulation), electron microscope, </a:t>
            </a:r>
            <a:r>
              <a:rPr lang="en-US" sz="1600" dirty="0" err="1">
                <a:latin typeface="Arial" pitchFamily="34" charset="0"/>
                <a:cs typeface="Arial" pitchFamily="34" charset="0"/>
              </a:rPr>
              <a:t>immunohistochemical</a:t>
            </a:r>
            <a:r>
              <a:rPr lang="en-US" sz="1600" dirty="0">
                <a:latin typeface="Arial" pitchFamily="34" charset="0"/>
                <a:cs typeface="Arial" pitchFamily="34" charset="0"/>
              </a:rPr>
              <a:t>, molecular and/or genetic techniques. Its principle consists in applying, under electrophysiological monitoring, stimulating current pulses (0.5-8 </a:t>
            </a:r>
            <a:r>
              <a:rPr lang="en-US" sz="1600" dirty="0" err="1">
                <a:latin typeface="Arial" pitchFamily="34" charset="0"/>
                <a:cs typeface="Arial" pitchFamily="34" charset="0"/>
              </a:rPr>
              <a:t>nA</a:t>
            </a:r>
            <a:r>
              <a:rPr lang="en-US" sz="1600" dirty="0">
                <a:latin typeface="Arial" pitchFamily="34" charset="0"/>
                <a:cs typeface="Arial" pitchFamily="34" charset="0"/>
              </a:rPr>
              <a:t>) onto the membrane of the neuron being recorded with a micropipette (tip diameter: ~1 µm) containing a neuronal tracer (</a:t>
            </a:r>
            <a:r>
              <a:rPr lang="en-US" sz="1600" dirty="0" err="1">
                <a:latin typeface="Arial" pitchFamily="34" charset="0"/>
                <a:cs typeface="Arial" pitchFamily="34" charset="0"/>
              </a:rPr>
              <a:t>e.g</a:t>
            </a:r>
            <a:r>
              <a:rPr lang="en-US" sz="1600" dirty="0">
                <a:latin typeface="Arial" pitchFamily="34" charset="0"/>
                <a:cs typeface="Arial" pitchFamily="34" charset="0"/>
              </a:rPr>
              <a:t>, </a:t>
            </a:r>
            <a:r>
              <a:rPr lang="en-US" sz="1600" dirty="0" err="1">
                <a:latin typeface="Arial" pitchFamily="34" charset="0"/>
                <a:cs typeface="Arial" pitchFamily="34" charset="0"/>
              </a:rPr>
              <a:t>biocytin</a:t>
            </a:r>
            <a:r>
              <a:rPr lang="en-US" sz="1600" dirty="0">
                <a:latin typeface="Arial" pitchFamily="34" charset="0"/>
                <a:cs typeface="Arial" pitchFamily="34" charset="0"/>
              </a:rPr>
              <a:t>, </a:t>
            </a:r>
            <a:r>
              <a:rPr lang="en-US" sz="1600" dirty="0" err="1">
                <a:latin typeface="Arial" pitchFamily="34" charset="0"/>
                <a:cs typeface="Arial" pitchFamily="34" charset="0"/>
              </a:rPr>
              <a:t>Neurobiotin</a:t>
            </a:r>
            <a:r>
              <a:rPr lang="en-US" sz="1600" dirty="0">
                <a:latin typeface="Arial" pitchFamily="34" charset="0"/>
                <a:cs typeface="Arial" pitchFamily="34" charset="0"/>
              </a:rPr>
              <a:t>, biotin-</a:t>
            </a:r>
            <a:r>
              <a:rPr lang="en-US" sz="1600" dirty="0" err="1">
                <a:latin typeface="Arial" pitchFamily="34" charset="0"/>
                <a:cs typeface="Arial" pitchFamily="34" charset="0"/>
              </a:rPr>
              <a:t>dextran</a:t>
            </a:r>
            <a:r>
              <a:rPr lang="en-US" sz="1600" dirty="0">
                <a:latin typeface="Arial" pitchFamily="34" charset="0"/>
                <a:cs typeface="Arial" pitchFamily="34" charset="0"/>
              </a:rPr>
              <a:t>) dissolved in a saline solution (</a:t>
            </a:r>
            <a:r>
              <a:rPr lang="en-US" sz="1600" dirty="0" err="1">
                <a:latin typeface="Arial" pitchFamily="34" charset="0"/>
                <a:cs typeface="Arial" pitchFamily="34" charset="0"/>
              </a:rPr>
              <a:t>e.g</a:t>
            </a:r>
            <a:r>
              <a:rPr lang="en-US" sz="1600" dirty="0">
                <a:latin typeface="Arial" pitchFamily="34" charset="0"/>
                <a:cs typeface="Arial" pitchFamily="34" charset="0"/>
              </a:rPr>
              <a:t>, </a:t>
            </a:r>
            <a:r>
              <a:rPr lang="en-US" sz="1600" dirty="0" err="1">
                <a:latin typeface="Arial" pitchFamily="34" charset="0"/>
                <a:cs typeface="Arial" pitchFamily="34" charset="0"/>
              </a:rPr>
              <a:t>NaCl</a:t>
            </a:r>
            <a:r>
              <a:rPr lang="en-US" sz="1600" dirty="0">
                <a:latin typeface="Arial" pitchFamily="34" charset="0"/>
                <a:cs typeface="Arial" pitchFamily="34" charset="0"/>
              </a:rPr>
              <a:t>, </a:t>
            </a:r>
            <a:r>
              <a:rPr lang="en-US" sz="1600" dirty="0" err="1">
                <a:latin typeface="Arial" pitchFamily="34" charset="0"/>
                <a:cs typeface="Arial" pitchFamily="34" charset="0"/>
              </a:rPr>
              <a:t>KAc</a:t>
            </a:r>
            <a:r>
              <a:rPr lang="en-US" sz="1600" dirty="0">
                <a:latin typeface="Arial" pitchFamily="34" charset="0"/>
                <a:cs typeface="Arial" pitchFamily="34" charset="0"/>
              </a:rPr>
              <a:t>). The </a:t>
            </a:r>
            <a:r>
              <a:rPr lang="en-US" sz="1600" dirty="0" err="1">
                <a:latin typeface="Arial" pitchFamily="34" charset="0"/>
                <a:cs typeface="Arial" pitchFamily="34" charset="0"/>
              </a:rPr>
              <a:t>juxtacellular</a:t>
            </a:r>
            <a:r>
              <a:rPr lang="en-US" sz="1600" dirty="0">
                <a:latin typeface="Arial" pitchFamily="34" charset="0"/>
                <a:cs typeface="Arial" pitchFamily="34" charset="0"/>
              </a:rPr>
              <a:t> </a:t>
            </a:r>
            <a:r>
              <a:rPr lang="en-US" sz="1600" dirty="0" err="1">
                <a:latin typeface="Arial" pitchFamily="34" charset="0"/>
                <a:cs typeface="Arial" pitchFamily="34" charset="0"/>
              </a:rPr>
              <a:t>nano</a:t>
            </a:r>
            <a:r>
              <a:rPr lang="en-US" sz="1600" dirty="0">
                <a:latin typeface="Arial" pitchFamily="34" charset="0"/>
                <a:cs typeface="Arial" pitchFamily="34" charset="0"/>
              </a:rPr>
              <a:t>-stimulation and </a:t>
            </a:r>
            <a:r>
              <a:rPr lang="en-US" sz="1600" dirty="0" err="1">
                <a:latin typeface="Arial" pitchFamily="34" charset="0"/>
                <a:cs typeface="Arial" pitchFamily="34" charset="0"/>
              </a:rPr>
              <a:t>nano-iontophoresis</a:t>
            </a:r>
            <a:r>
              <a:rPr lang="en-US" sz="1600" dirty="0">
                <a:latin typeface="Arial" pitchFamily="34" charset="0"/>
                <a:cs typeface="Arial" pitchFamily="34" charset="0"/>
              </a:rPr>
              <a:t> induce increased firing and internalization of the tracer through a reversible micro-</a:t>
            </a:r>
            <a:r>
              <a:rPr lang="en-US" sz="1600" dirty="0" err="1">
                <a:latin typeface="Arial" pitchFamily="34" charset="0"/>
                <a:cs typeface="Arial" pitchFamily="34" charset="0"/>
              </a:rPr>
              <a:t>electroporation</a:t>
            </a:r>
            <a:r>
              <a:rPr lang="en-US" sz="1600" dirty="0">
                <a:latin typeface="Arial" pitchFamily="34" charset="0"/>
                <a:cs typeface="Arial" pitchFamily="34" charset="0"/>
              </a:rPr>
              <a:t>, respectively. This non-invasive single-cell filling procedure allows keeping alive the recorded and stimulated neuron and to retrieve it labeled in 80-100% of attempts. Since this procedure allows single neurons to be recorded for long periods, many electrophysiological features can be collected, and the finest and remotest axonal ramifications can be marked. In spite of some limitations and pitfalls, the </a:t>
            </a:r>
            <a:r>
              <a:rPr lang="en-US" sz="1600" dirty="0" err="1">
                <a:latin typeface="Arial" pitchFamily="34" charset="0"/>
                <a:cs typeface="Arial" pitchFamily="34" charset="0"/>
              </a:rPr>
              <a:t>juxtacellular</a:t>
            </a:r>
            <a:r>
              <a:rPr lang="en-US" sz="1600" dirty="0">
                <a:latin typeface="Arial" pitchFamily="34" charset="0"/>
                <a:cs typeface="Arial" pitchFamily="34" charset="0"/>
              </a:rPr>
              <a:t> technique remains the high standard for investigating the genetic, molecular, physiological and architectural bases of cell-cell communication. It is also a very versatile and useful tool when it comes to decipher, for instance, the molecular, cellular and network mechanisms of brain state, physiological and pathological oscillations.</a:t>
            </a:r>
          </a:p>
        </p:txBody>
      </p:sp>
      <p:pic>
        <p:nvPicPr>
          <p:cNvPr id="1029" name="Picture 5" descr="http://link.springer.com/content/esm/art:10.1007/s00424-013-1304-2/file/MediaObjects/424_2013_1304_Fig8_ESM.jpg"/>
          <p:cNvPicPr>
            <a:picLocks noChangeAspect="1" noChangeArrowheads="1"/>
          </p:cNvPicPr>
          <p:nvPr/>
        </p:nvPicPr>
        <p:blipFill>
          <a:blip r:embed="rId2" cstate="print"/>
          <a:srcRect/>
          <a:stretch>
            <a:fillRect/>
          </a:stretch>
        </p:blipFill>
        <p:spPr bwMode="auto">
          <a:xfrm>
            <a:off x="3131840" y="5589240"/>
            <a:ext cx="3447545" cy="13681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sych.wisc.edu/berridge/files/VTA_FG.jpg"/>
          <p:cNvPicPr>
            <a:picLocks noChangeAspect="1" noChangeArrowheads="1"/>
          </p:cNvPicPr>
          <p:nvPr/>
        </p:nvPicPr>
        <p:blipFill>
          <a:blip r:embed="rId2" cstate="print"/>
          <a:srcRect/>
          <a:stretch>
            <a:fillRect/>
          </a:stretch>
        </p:blipFill>
        <p:spPr bwMode="auto">
          <a:xfrm>
            <a:off x="539552" y="3356992"/>
            <a:ext cx="7715250" cy="1905000"/>
          </a:xfrm>
          <a:prstGeom prst="rect">
            <a:avLst/>
          </a:prstGeom>
          <a:noFill/>
        </p:spPr>
      </p:pic>
      <p:pic>
        <p:nvPicPr>
          <p:cNvPr id="3076" name="Picture 4" descr="http://psych.wisc.edu/berridge/files/lab18.jpg"/>
          <p:cNvPicPr>
            <a:picLocks noChangeAspect="1" noChangeArrowheads="1"/>
          </p:cNvPicPr>
          <p:nvPr/>
        </p:nvPicPr>
        <p:blipFill>
          <a:blip r:embed="rId3" cstate="print"/>
          <a:srcRect/>
          <a:stretch>
            <a:fillRect/>
          </a:stretch>
        </p:blipFill>
        <p:spPr bwMode="auto">
          <a:xfrm>
            <a:off x="503497" y="260647"/>
            <a:ext cx="2124288" cy="3018727"/>
          </a:xfrm>
          <a:prstGeom prst="rect">
            <a:avLst/>
          </a:prstGeom>
          <a:noFill/>
        </p:spPr>
      </p:pic>
      <p:sp>
        <p:nvSpPr>
          <p:cNvPr id="4" name="TextBox 3"/>
          <p:cNvSpPr txBox="1"/>
          <p:nvPr/>
        </p:nvSpPr>
        <p:spPr>
          <a:xfrm>
            <a:off x="467544" y="5380672"/>
            <a:ext cx="7992888" cy="1477328"/>
          </a:xfrm>
          <a:prstGeom prst="rect">
            <a:avLst/>
          </a:prstGeom>
          <a:noFill/>
        </p:spPr>
        <p:txBody>
          <a:bodyPr wrap="square" rtlCol="0">
            <a:spAutoFit/>
          </a:bodyPr>
          <a:lstStyle/>
          <a:p>
            <a:r>
              <a:rPr lang="en-CA" dirty="0"/>
              <a:t>A combination of retrograde tracing techniques and </a:t>
            </a:r>
            <a:r>
              <a:rPr lang="en-CA" dirty="0" err="1"/>
              <a:t>immunohistochemistry</a:t>
            </a:r>
            <a:r>
              <a:rPr lang="en-CA" dirty="0"/>
              <a:t> reveals which neurons within the ventral </a:t>
            </a:r>
            <a:r>
              <a:rPr lang="en-CA" dirty="0" err="1"/>
              <a:t>tegmental</a:t>
            </a:r>
            <a:r>
              <a:rPr lang="en-CA" dirty="0"/>
              <a:t> area are activated (</a:t>
            </a:r>
            <a:r>
              <a:rPr lang="en-CA" dirty="0" err="1"/>
              <a:t>fos</a:t>
            </a:r>
            <a:r>
              <a:rPr lang="en-CA" dirty="0"/>
              <a:t>) by a given treatment. In Panel B, </a:t>
            </a:r>
            <a:r>
              <a:rPr lang="en-CA" dirty="0" err="1"/>
              <a:t>dopaminergic</a:t>
            </a:r>
            <a:r>
              <a:rPr lang="en-CA" dirty="0"/>
              <a:t> neurons are identified (TH). In Panel C, prefrontal cortex-projecting neurons are identified (FG). Double-labeled cells are indicated by the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vectorlabs.com/data/descriptions/images/descr_7448_MLFluor.jpg"/>
          <p:cNvPicPr>
            <a:picLocks noChangeAspect="1" noChangeArrowheads="1"/>
          </p:cNvPicPr>
          <p:nvPr/>
        </p:nvPicPr>
        <p:blipFill>
          <a:blip r:embed="rId2" cstate="print"/>
          <a:srcRect/>
          <a:stretch>
            <a:fillRect/>
          </a:stretch>
        </p:blipFill>
        <p:spPr bwMode="auto">
          <a:xfrm>
            <a:off x="539552" y="548680"/>
            <a:ext cx="7972425" cy="3171826"/>
          </a:xfrm>
          <a:prstGeom prst="rect">
            <a:avLst/>
          </a:prstGeom>
          <a:noFill/>
        </p:spPr>
      </p:pic>
      <p:pic>
        <p:nvPicPr>
          <p:cNvPr id="3076" name="Picture 4" descr="http://www.nanoprobes.com/Images/Vol6_Iss8_Fig1.jpg"/>
          <p:cNvPicPr>
            <a:picLocks noChangeAspect="1" noChangeArrowheads="1"/>
          </p:cNvPicPr>
          <p:nvPr/>
        </p:nvPicPr>
        <p:blipFill>
          <a:blip r:embed="rId3" cstate="print"/>
          <a:srcRect/>
          <a:stretch>
            <a:fillRect/>
          </a:stretch>
        </p:blipFill>
        <p:spPr bwMode="auto">
          <a:xfrm>
            <a:off x="1979712" y="4005064"/>
            <a:ext cx="5715000" cy="18192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Immunohistochemical arginine vasopressin (AVP) and vasoactive intestinal polypeptide (VIP) protein expression in a coronal section of the rat SCN, processed for double-label immunofluorescence and viewed using excitation wavelengths of 488 nm (green, for AVP) and 568 nm (red, for VIP)."/>
          <p:cNvPicPr>
            <a:picLocks noChangeAspect="1" noChangeArrowheads="1"/>
          </p:cNvPicPr>
          <p:nvPr/>
        </p:nvPicPr>
        <p:blipFill>
          <a:blip r:embed="rId2" cstate="print"/>
          <a:srcRect/>
          <a:stretch>
            <a:fillRect/>
          </a:stretch>
        </p:blipFill>
        <p:spPr bwMode="auto">
          <a:xfrm>
            <a:off x="395536" y="404664"/>
            <a:ext cx="4572000" cy="3876676"/>
          </a:xfrm>
          <a:prstGeom prst="rect">
            <a:avLst/>
          </a:prstGeom>
          <a:noFill/>
        </p:spPr>
      </p:pic>
      <p:pic>
        <p:nvPicPr>
          <p:cNvPr id="2052" name="Picture 4" descr="Figure 3. The SCN exhibits endogenous day-night rhythms in energy metabolism, gene expression, and electrophysiological activity."/>
          <p:cNvPicPr>
            <a:picLocks noChangeAspect="1" noChangeArrowheads="1"/>
          </p:cNvPicPr>
          <p:nvPr/>
        </p:nvPicPr>
        <p:blipFill>
          <a:blip r:embed="rId3" cstate="print"/>
          <a:srcRect/>
          <a:stretch>
            <a:fillRect/>
          </a:stretch>
        </p:blipFill>
        <p:spPr bwMode="auto">
          <a:xfrm>
            <a:off x="4067944" y="3356992"/>
            <a:ext cx="4705350" cy="30765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D5E6CA-89FB-4E9E-B027-AE06FB7DB336}"/>
              </a:ext>
            </a:extLst>
          </p:cNvPr>
          <p:cNvSpPr txBox="1"/>
          <p:nvPr/>
        </p:nvSpPr>
        <p:spPr>
          <a:xfrm>
            <a:off x="2267744" y="620688"/>
            <a:ext cx="4146648" cy="369332"/>
          </a:xfrm>
          <a:prstGeom prst="rect">
            <a:avLst/>
          </a:prstGeom>
          <a:noFill/>
        </p:spPr>
        <p:txBody>
          <a:bodyPr wrap="none" rtlCol="0">
            <a:spAutoFit/>
          </a:bodyPr>
          <a:lstStyle/>
          <a:p>
            <a:r>
              <a:rPr lang="en-CA" dirty="0"/>
              <a:t>Design – Let the Project Determine Design</a:t>
            </a:r>
          </a:p>
        </p:txBody>
      </p:sp>
      <p:sp>
        <p:nvSpPr>
          <p:cNvPr id="3" name="TextBox 2">
            <a:extLst>
              <a:ext uri="{FF2B5EF4-FFF2-40B4-BE49-F238E27FC236}">
                <a16:creationId xmlns:a16="http://schemas.microsoft.com/office/drawing/2014/main" id="{8C0EE40C-9673-468B-9B4F-FF8EE2655991}"/>
              </a:ext>
            </a:extLst>
          </p:cNvPr>
          <p:cNvSpPr txBox="1"/>
          <p:nvPr/>
        </p:nvSpPr>
        <p:spPr>
          <a:xfrm>
            <a:off x="611560" y="1124744"/>
            <a:ext cx="8352928" cy="5355312"/>
          </a:xfrm>
          <a:prstGeom prst="rect">
            <a:avLst/>
          </a:prstGeom>
          <a:noFill/>
        </p:spPr>
        <p:txBody>
          <a:bodyPr wrap="square" rtlCol="0">
            <a:spAutoFit/>
          </a:bodyPr>
          <a:lstStyle/>
          <a:p>
            <a:r>
              <a:rPr lang="en-CA" dirty="0"/>
              <a:t>Questions – To think about…..</a:t>
            </a:r>
          </a:p>
          <a:p>
            <a:endParaRPr lang="en-CA" dirty="0"/>
          </a:p>
          <a:p>
            <a:pPr marL="342900" indent="-342900">
              <a:buAutoNum type="arabicPeriod"/>
            </a:pPr>
            <a:r>
              <a:rPr lang="en-CA" dirty="0"/>
              <a:t>Model </a:t>
            </a:r>
          </a:p>
          <a:p>
            <a:r>
              <a:rPr lang="en-CA" dirty="0"/>
              <a:t>a) What is the most common paradigms in the area? </a:t>
            </a:r>
          </a:p>
          <a:p>
            <a:r>
              <a:rPr lang="en-CA" dirty="0"/>
              <a:t>b) Is there debate about the models …which is the best? </a:t>
            </a:r>
          </a:p>
          <a:p>
            <a:r>
              <a:rPr lang="en-CA" dirty="0"/>
              <a:t>c) Can you learn different things with each of the different models? </a:t>
            </a:r>
          </a:p>
          <a:p>
            <a:r>
              <a:rPr lang="en-CA" dirty="0"/>
              <a:t>d) Validity and reliability or model</a:t>
            </a:r>
          </a:p>
          <a:p>
            <a:r>
              <a:rPr lang="en-CA" dirty="0"/>
              <a:t>d) Is there a cost difference with the models? </a:t>
            </a:r>
          </a:p>
          <a:p>
            <a:endParaRPr lang="en-CA" dirty="0"/>
          </a:p>
          <a:p>
            <a:r>
              <a:rPr lang="en-CA" dirty="0"/>
              <a:t>Pick the best model possible! </a:t>
            </a:r>
          </a:p>
          <a:p>
            <a:endParaRPr lang="en-CA" dirty="0"/>
          </a:p>
          <a:p>
            <a:r>
              <a:rPr lang="en-CA" dirty="0"/>
              <a:t>2. Procedures </a:t>
            </a:r>
          </a:p>
          <a:p>
            <a:pPr marL="342900" indent="-342900">
              <a:buAutoNum type="alphaLcParenR"/>
            </a:pPr>
            <a:r>
              <a:rPr lang="en-CA" dirty="0"/>
              <a:t>What is the most design details to investigate your phenomena</a:t>
            </a:r>
          </a:p>
          <a:p>
            <a:pPr marL="342900" indent="-342900">
              <a:buAutoNum type="alphaLcParenR"/>
            </a:pPr>
            <a:r>
              <a:rPr lang="en-CA" dirty="0"/>
              <a:t>think about everything you learned (or should have) in </a:t>
            </a:r>
            <a:r>
              <a:rPr lang="en-CA" dirty="0" err="1"/>
              <a:t>Psyc</a:t>
            </a:r>
            <a:r>
              <a:rPr lang="en-CA" dirty="0"/>
              <a:t> 204</a:t>
            </a:r>
          </a:p>
          <a:p>
            <a:pPr marL="342900" indent="-342900">
              <a:buAutoNum type="alphaLcParenR"/>
            </a:pPr>
            <a:r>
              <a:rPr lang="en-CA" dirty="0"/>
              <a:t>Repeated measures or between subjects? </a:t>
            </a:r>
          </a:p>
          <a:p>
            <a:pPr marL="342900" indent="-342900">
              <a:buAutoNum type="alphaLcParenR"/>
            </a:pPr>
            <a:r>
              <a:rPr lang="en-CA" dirty="0"/>
              <a:t>Common errors (recognized or not) in prior publications /can you address</a:t>
            </a:r>
          </a:p>
          <a:p>
            <a:pPr marL="342900" indent="-342900">
              <a:buAutoNum type="alphaLcParenR"/>
            </a:pPr>
            <a:r>
              <a:rPr lang="en-CA" dirty="0"/>
              <a:t>Are there time issues and or space issues? </a:t>
            </a:r>
          </a:p>
          <a:p>
            <a:pPr marL="342900" indent="-342900">
              <a:buAutoNum type="alphaLcParenR"/>
            </a:pPr>
            <a:endParaRPr lang="en-CA" dirty="0"/>
          </a:p>
          <a:p>
            <a:endParaRPr lang="en-CA" dirty="0"/>
          </a:p>
        </p:txBody>
      </p:sp>
    </p:spTree>
    <p:extLst>
      <p:ext uri="{BB962C8B-B14F-4D97-AF65-F5344CB8AC3E}">
        <p14:creationId xmlns:p14="http://schemas.microsoft.com/office/powerpoint/2010/main" val="367502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7E5213-7D7C-486E-834A-11F6A6645245}"/>
              </a:ext>
            </a:extLst>
          </p:cNvPr>
          <p:cNvSpPr txBox="1"/>
          <p:nvPr/>
        </p:nvSpPr>
        <p:spPr>
          <a:xfrm>
            <a:off x="467544" y="548680"/>
            <a:ext cx="7704856" cy="2308324"/>
          </a:xfrm>
          <a:prstGeom prst="rect">
            <a:avLst/>
          </a:prstGeom>
          <a:noFill/>
        </p:spPr>
        <p:txBody>
          <a:bodyPr wrap="square" rtlCol="0">
            <a:spAutoFit/>
          </a:bodyPr>
          <a:lstStyle/>
          <a:p>
            <a:r>
              <a:rPr lang="en-CA" dirty="0"/>
              <a:t>Writing your Introduction…..</a:t>
            </a:r>
          </a:p>
          <a:p>
            <a:endParaRPr lang="en-CA" dirty="0"/>
          </a:p>
          <a:p>
            <a:pPr marL="342900" indent="-342900">
              <a:buAutoNum type="arabicPeriod"/>
            </a:pPr>
            <a:r>
              <a:rPr lang="en-CA" dirty="0"/>
              <a:t>Look at published papers on the same topic</a:t>
            </a:r>
          </a:p>
          <a:p>
            <a:pPr marL="342900" indent="-342900">
              <a:buAutoNum type="arabicPeriod"/>
            </a:pPr>
            <a:r>
              <a:rPr lang="en-CA" dirty="0"/>
              <a:t>Draft out an outline for you based those papers</a:t>
            </a:r>
          </a:p>
          <a:p>
            <a:r>
              <a:rPr lang="en-CA" dirty="0"/>
              <a:t>	-structure </a:t>
            </a:r>
          </a:p>
          <a:p>
            <a:endParaRPr lang="en-CA" dirty="0"/>
          </a:p>
          <a:p>
            <a:endParaRPr lang="en-CA" dirty="0"/>
          </a:p>
          <a:p>
            <a:endParaRPr lang="en-CA" dirty="0"/>
          </a:p>
        </p:txBody>
      </p:sp>
    </p:spTree>
    <p:extLst>
      <p:ext uri="{BB962C8B-B14F-4D97-AF65-F5344CB8AC3E}">
        <p14:creationId xmlns:p14="http://schemas.microsoft.com/office/powerpoint/2010/main" val="111190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lay.psych.mun.ca/%7Esmilway/perfusion.jpg"/>
          <p:cNvPicPr>
            <a:picLocks noChangeAspect="1" noChangeArrowheads="1"/>
          </p:cNvPicPr>
          <p:nvPr/>
        </p:nvPicPr>
        <p:blipFill>
          <a:blip r:embed="rId2" cstate="print"/>
          <a:srcRect/>
          <a:stretch>
            <a:fillRect/>
          </a:stretch>
        </p:blipFill>
        <p:spPr bwMode="auto">
          <a:xfrm>
            <a:off x="3790950" y="476672"/>
            <a:ext cx="5353050" cy="3686176"/>
          </a:xfrm>
          <a:prstGeom prst="rect">
            <a:avLst/>
          </a:prstGeom>
          <a:noFill/>
        </p:spPr>
      </p:pic>
      <p:sp>
        <p:nvSpPr>
          <p:cNvPr id="3" name="Rectangle 2"/>
          <p:cNvSpPr/>
          <p:nvPr/>
        </p:nvSpPr>
        <p:spPr>
          <a:xfrm>
            <a:off x="179512" y="3318570"/>
            <a:ext cx="6678488" cy="3539430"/>
          </a:xfrm>
          <a:prstGeom prst="rect">
            <a:avLst/>
          </a:prstGeom>
        </p:spPr>
        <p:txBody>
          <a:bodyPr wrap="square">
            <a:spAutoFit/>
          </a:bodyPr>
          <a:lstStyle/>
          <a:p>
            <a:r>
              <a:rPr lang="en-CA" sz="1400" b="1" dirty="0"/>
              <a:t>Perfusion Method</a:t>
            </a:r>
          </a:p>
          <a:p>
            <a:r>
              <a:rPr lang="en-CA" sz="1400" dirty="0"/>
              <a:t>anaesthetize the rat.</a:t>
            </a:r>
          </a:p>
          <a:p>
            <a:r>
              <a:rPr lang="en-CA" sz="1400" dirty="0"/>
              <a:t>Lay the rat on dorsal surface on a rack above a sink.</a:t>
            </a:r>
          </a:p>
          <a:p>
            <a:r>
              <a:rPr lang="en-CA" sz="1400" dirty="0"/>
              <a:t>Make a lateral incision of about 6 cm just below the sternum.</a:t>
            </a:r>
          </a:p>
          <a:p>
            <a:r>
              <a:rPr lang="en-CA" sz="1400" dirty="0"/>
              <a:t>Attach a pair of haemostatic forceps to the </a:t>
            </a:r>
            <a:r>
              <a:rPr lang="en-CA" sz="1400" dirty="0" err="1"/>
              <a:t>Xyphoid</a:t>
            </a:r>
            <a:r>
              <a:rPr lang="en-CA" sz="1400" dirty="0"/>
              <a:t> process.</a:t>
            </a:r>
          </a:p>
          <a:p>
            <a:r>
              <a:rPr lang="en-CA" sz="1400" dirty="0"/>
              <a:t>Pull up on the forceps to view the diaphragm. </a:t>
            </a:r>
          </a:p>
          <a:p>
            <a:r>
              <a:rPr lang="en-CA" sz="1400" dirty="0"/>
              <a:t>Using scissors poke a hole in the diaphragm close to the </a:t>
            </a:r>
            <a:r>
              <a:rPr lang="en-CA" sz="1400" dirty="0" err="1"/>
              <a:t>Xyphoid</a:t>
            </a:r>
            <a:r>
              <a:rPr lang="en-CA" sz="1400" dirty="0"/>
              <a:t> process. Then cut the diaphragm away from the ribs. You should be able to see into the thoracic cavity.</a:t>
            </a:r>
          </a:p>
          <a:p>
            <a:r>
              <a:rPr lang="en-CA" sz="1400" dirty="0"/>
              <a:t>Using heavy </a:t>
            </a:r>
            <a:r>
              <a:rPr lang="en-CA" sz="1400" dirty="0" err="1"/>
              <a:t>shears,make</a:t>
            </a:r>
            <a:r>
              <a:rPr lang="en-CA" sz="1400" dirty="0"/>
              <a:t> two </a:t>
            </a:r>
            <a:r>
              <a:rPr lang="en-CA" sz="1400" dirty="0" err="1"/>
              <a:t>longtitdinal</a:t>
            </a:r>
            <a:r>
              <a:rPr lang="en-CA" sz="1400" dirty="0"/>
              <a:t> cuts, one on each side of and about 1 cm lateral to the haemostatic </a:t>
            </a:r>
            <a:r>
              <a:rPr lang="en-CA" sz="1400" dirty="0" err="1"/>
              <a:t>forcips</a:t>
            </a:r>
            <a:r>
              <a:rPr lang="en-CA" sz="1400" dirty="0"/>
              <a:t>. Be careful to avoid damaging the heart or lungs. The chest can be exposed by pulling the haemostatic forceps up over the head.</a:t>
            </a:r>
          </a:p>
          <a:p>
            <a:r>
              <a:rPr lang="en-CA" sz="1400" dirty="0"/>
              <a:t>The heart is covered with a membrane, the pericardium. Use forceps to tear away the pericardium.</a:t>
            </a:r>
          </a:p>
          <a:p>
            <a:r>
              <a:rPr lang="en-CA" sz="1400" dirty="0"/>
              <a:t>With blunt forceps, grab the heart at the apex.</a:t>
            </a:r>
          </a:p>
          <a:p>
            <a:br>
              <a:rPr lang="en-CA" sz="1400" dirty="0"/>
            </a:br>
            <a:endParaRPr lang="en-CA"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43608" y="2492896"/>
          <a:ext cx="6096000" cy="1920240"/>
        </p:xfrm>
        <a:graphic>
          <a:graphicData uri="http://schemas.openxmlformats.org/drawingml/2006/table">
            <a:tbl>
              <a:tblPr/>
              <a:tblGrid>
                <a:gridCol w="134112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4112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0">
                <a:tc>
                  <a:txBody>
                    <a:bodyPr/>
                    <a:lstStyle/>
                    <a:p>
                      <a:r>
                        <a:rPr lang="en-CA" dirty="0"/>
                        <a:t> </a:t>
                      </a:r>
                    </a:p>
                    <a:p>
                      <a:r>
                        <a:rPr lang="en-CA" dirty="0" err="1"/>
                        <a:t>Paraformaldehyde</a:t>
                      </a:r>
                      <a:endParaRPr lang="en-CA" dirty="0"/>
                    </a:p>
                  </a:txBody>
                  <a:tcPr marL="0" marR="0" marT="0" marB="0" anchor="ctr">
                    <a:lnL>
                      <a:noFill/>
                    </a:lnL>
                    <a:lnR>
                      <a:noFill/>
                    </a:lnR>
                    <a:lnT>
                      <a:noFill/>
                    </a:lnT>
                    <a:lnB>
                      <a:noFill/>
                    </a:lnB>
                  </a:tcPr>
                </a:tc>
                <a:tc>
                  <a:txBody>
                    <a:bodyPr/>
                    <a:lstStyle/>
                    <a:p>
                      <a:pPr algn="ctr"/>
                      <a:r>
                        <a:rPr lang="en-CA" b="1">
                          <a:solidFill>
                            <a:srgbClr val="000000"/>
                          </a:solidFill>
                        </a:rPr>
                        <a:t>For 1000 ml Total</a:t>
                      </a:r>
                      <a:endParaRPr lang="en-CA"/>
                    </a:p>
                    <a:p>
                      <a:pPr algn="ctr"/>
                      <a:r>
                        <a:rPr lang="en-CA"/>
                        <a:t>40 g</a:t>
                      </a:r>
                    </a:p>
                  </a:txBody>
                  <a:tcPr marL="0" marR="0" marT="0" marB="0" anchor="ctr">
                    <a:lnL>
                      <a:noFill/>
                    </a:lnL>
                    <a:lnR>
                      <a:noFill/>
                    </a:lnR>
                    <a:lnT>
                      <a:noFill/>
                    </a:lnT>
                    <a:lnB>
                      <a:noFill/>
                    </a:lnB>
                  </a:tcPr>
                </a:tc>
                <a:tc>
                  <a:txBody>
                    <a:bodyPr/>
                    <a:lstStyle/>
                    <a:p>
                      <a:pPr algn="ctr"/>
                      <a:r>
                        <a:rPr lang="en-CA" b="1">
                          <a:solidFill>
                            <a:srgbClr val="000000"/>
                          </a:solidFill>
                        </a:rPr>
                        <a:t>For 2000 ml Total</a:t>
                      </a:r>
                      <a:endParaRPr lang="en-CA"/>
                    </a:p>
                    <a:p>
                      <a:pPr algn="ctr"/>
                      <a:r>
                        <a:rPr lang="en-CA"/>
                        <a:t>80 g</a:t>
                      </a:r>
                    </a:p>
                  </a:txBody>
                  <a:tcPr marL="0" marR="0" marT="0" marB="0" anchor="ctr">
                    <a:lnL>
                      <a:noFill/>
                    </a:lnL>
                    <a:lnR>
                      <a:noFill/>
                    </a:lnR>
                    <a:lnT>
                      <a:noFill/>
                    </a:lnT>
                    <a:lnB>
                      <a:noFill/>
                    </a:lnB>
                  </a:tcPr>
                </a:tc>
                <a:tc>
                  <a:txBody>
                    <a:bodyPr/>
                    <a:lstStyle/>
                    <a:p>
                      <a:pPr algn="ctr"/>
                      <a:r>
                        <a:rPr lang="en-CA" b="1" dirty="0">
                          <a:solidFill>
                            <a:srgbClr val="000000"/>
                          </a:solidFill>
                        </a:rPr>
                        <a:t>For 4000 ml Total</a:t>
                      </a:r>
                      <a:endParaRPr lang="en-CA" dirty="0"/>
                    </a:p>
                    <a:p>
                      <a:pPr algn="ctr"/>
                      <a:r>
                        <a:rPr lang="en-CA" dirty="0"/>
                        <a:t>160 g</a:t>
                      </a:r>
                    </a:p>
                  </a:txBody>
                  <a:tcPr marL="0" marR="0" marT="0" marB="0" anchor="ctr">
                    <a:lnL>
                      <a:noFill/>
                    </a:lnL>
                    <a:lnR>
                      <a:noFill/>
                    </a:lnR>
                    <a:lnT>
                      <a:noFill/>
                    </a:lnT>
                    <a:lnB>
                      <a:noFill/>
                    </a:lnB>
                  </a:tcPr>
                </a:tc>
                <a:tc>
                  <a:txBody>
                    <a:bodyPr/>
                    <a:lstStyle/>
                    <a:p>
                      <a:pPr algn="ctr"/>
                      <a:r>
                        <a:rPr lang="en-CA" b="1">
                          <a:solidFill>
                            <a:srgbClr val="000000"/>
                          </a:solidFill>
                        </a:rPr>
                        <a:t>Final %</a:t>
                      </a:r>
                      <a:endParaRPr lang="en-CA"/>
                    </a:p>
                    <a:p>
                      <a:pPr algn="ctr"/>
                      <a:r>
                        <a:rPr lang="en-CA"/>
                        <a:t>4%</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CA"/>
                        <a:t>Sucrose</a:t>
                      </a:r>
                    </a:p>
                  </a:txBody>
                  <a:tcPr marL="0" marR="0" marT="0" marB="0" anchor="ctr">
                    <a:lnL>
                      <a:noFill/>
                    </a:lnL>
                    <a:lnR>
                      <a:noFill/>
                    </a:lnR>
                    <a:lnT>
                      <a:noFill/>
                    </a:lnT>
                    <a:lnB>
                      <a:noFill/>
                    </a:lnB>
                  </a:tcPr>
                </a:tc>
                <a:tc>
                  <a:txBody>
                    <a:bodyPr/>
                    <a:lstStyle/>
                    <a:p>
                      <a:pPr algn="ctr"/>
                      <a:r>
                        <a:rPr lang="en-CA"/>
                        <a:t>40 g</a:t>
                      </a:r>
                    </a:p>
                  </a:txBody>
                  <a:tcPr marL="0" marR="0" marT="0" marB="0" anchor="ctr">
                    <a:lnL>
                      <a:noFill/>
                    </a:lnL>
                    <a:lnR>
                      <a:noFill/>
                    </a:lnR>
                    <a:lnT>
                      <a:noFill/>
                    </a:lnT>
                    <a:lnB>
                      <a:noFill/>
                    </a:lnB>
                  </a:tcPr>
                </a:tc>
                <a:tc>
                  <a:txBody>
                    <a:bodyPr/>
                    <a:lstStyle/>
                    <a:p>
                      <a:pPr algn="ctr"/>
                      <a:r>
                        <a:rPr lang="en-CA"/>
                        <a:t>80 g</a:t>
                      </a:r>
                    </a:p>
                  </a:txBody>
                  <a:tcPr marL="0" marR="0" marT="0" marB="0" anchor="ctr">
                    <a:lnL>
                      <a:noFill/>
                    </a:lnL>
                    <a:lnR>
                      <a:noFill/>
                    </a:lnR>
                    <a:lnT>
                      <a:noFill/>
                    </a:lnT>
                    <a:lnB>
                      <a:noFill/>
                    </a:lnB>
                  </a:tcPr>
                </a:tc>
                <a:tc>
                  <a:txBody>
                    <a:bodyPr/>
                    <a:lstStyle/>
                    <a:p>
                      <a:pPr algn="ctr"/>
                      <a:r>
                        <a:rPr lang="en-CA"/>
                        <a:t>160 g</a:t>
                      </a:r>
                    </a:p>
                  </a:txBody>
                  <a:tcPr marL="0" marR="0" marT="0" marB="0" anchor="ctr">
                    <a:lnL>
                      <a:noFill/>
                    </a:lnL>
                    <a:lnR>
                      <a:noFill/>
                    </a:lnR>
                    <a:lnT>
                      <a:noFill/>
                    </a:lnT>
                    <a:lnB>
                      <a:noFill/>
                    </a:lnB>
                  </a:tcPr>
                </a:tc>
                <a:tc>
                  <a:txBody>
                    <a:bodyPr/>
                    <a:lstStyle/>
                    <a:p>
                      <a:pPr algn="ctr"/>
                      <a:r>
                        <a:rPr lang="en-CA"/>
                        <a:t>4%</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CA"/>
                        <a:t>Phosphate Buffer</a:t>
                      </a:r>
                      <a:br>
                        <a:rPr lang="en-CA"/>
                      </a:br>
                      <a:r>
                        <a:rPr lang="en-CA"/>
                        <a:t>0.2M; pH 7.2</a:t>
                      </a:r>
                    </a:p>
                  </a:txBody>
                  <a:tcPr marL="0" marR="0" marT="0" marB="0" anchor="ctr">
                    <a:lnL>
                      <a:noFill/>
                    </a:lnL>
                    <a:lnR>
                      <a:noFill/>
                    </a:lnR>
                    <a:lnT>
                      <a:noFill/>
                    </a:lnT>
                    <a:lnB>
                      <a:noFill/>
                    </a:lnB>
                  </a:tcPr>
                </a:tc>
                <a:tc>
                  <a:txBody>
                    <a:bodyPr/>
                    <a:lstStyle/>
                    <a:p>
                      <a:pPr algn="ctr"/>
                      <a:r>
                        <a:rPr lang="en-CA"/>
                        <a:t>500 ml</a:t>
                      </a:r>
                    </a:p>
                  </a:txBody>
                  <a:tcPr marL="0" marR="0" marT="0" marB="0" anchor="ctr">
                    <a:lnL>
                      <a:noFill/>
                    </a:lnL>
                    <a:lnR>
                      <a:noFill/>
                    </a:lnR>
                    <a:lnT>
                      <a:noFill/>
                    </a:lnT>
                    <a:lnB>
                      <a:noFill/>
                    </a:lnB>
                  </a:tcPr>
                </a:tc>
                <a:tc>
                  <a:txBody>
                    <a:bodyPr/>
                    <a:lstStyle/>
                    <a:p>
                      <a:pPr algn="ctr"/>
                      <a:r>
                        <a:rPr lang="en-CA"/>
                        <a:t>1000 ml</a:t>
                      </a:r>
                    </a:p>
                  </a:txBody>
                  <a:tcPr marL="0" marR="0" marT="0" marB="0" anchor="ctr">
                    <a:lnL>
                      <a:noFill/>
                    </a:lnL>
                    <a:lnR>
                      <a:noFill/>
                    </a:lnR>
                    <a:lnT>
                      <a:noFill/>
                    </a:lnT>
                    <a:lnB>
                      <a:noFill/>
                    </a:lnB>
                  </a:tcPr>
                </a:tc>
                <a:tc>
                  <a:txBody>
                    <a:bodyPr/>
                    <a:lstStyle/>
                    <a:p>
                      <a:pPr algn="ctr"/>
                      <a:r>
                        <a:rPr lang="en-CA"/>
                        <a:t>2000 ml</a:t>
                      </a:r>
                    </a:p>
                  </a:txBody>
                  <a:tcPr marL="0" marR="0" marT="0" marB="0" anchor="ctr">
                    <a:lnL>
                      <a:noFill/>
                    </a:lnL>
                    <a:lnR>
                      <a:noFill/>
                    </a:lnR>
                    <a:lnT>
                      <a:noFill/>
                    </a:lnT>
                    <a:lnB>
                      <a:noFill/>
                    </a:lnB>
                  </a:tcPr>
                </a:tc>
                <a:tc>
                  <a:txBody>
                    <a:bodyPr/>
                    <a:lstStyle/>
                    <a:p>
                      <a:pPr algn="ctr"/>
                      <a:r>
                        <a:rPr lang="en-CA" dirty="0"/>
                        <a:t>---</a:t>
                      </a:r>
                    </a:p>
                  </a:txBody>
                  <a:tcPr marL="0" marR="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5361" name="Rectangle 1"/>
          <p:cNvSpPr>
            <a:spLocks noChangeArrowheads="1"/>
          </p:cNvSpPr>
          <p:nvPr/>
        </p:nvSpPr>
        <p:spPr bwMode="auto">
          <a:xfrm>
            <a:off x="1" y="263077"/>
            <a:ext cx="8820472" cy="2831520"/>
          </a:xfrm>
          <a:prstGeom prst="rect">
            <a:avLst/>
          </a:prstGeom>
          <a:noFill/>
          <a:ln w="9525">
            <a:noFill/>
            <a:miter lim="800000"/>
            <a:headEnd/>
            <a:tailEnd/>
          </a:ln>
          <a:effectLst/>
        </p:spPr>
        <p:txBody>
          <a:bodyPr vert="horz" wrap="squar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Perfusion Fix: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For 1000 ml Total:</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a:ln>
                  <a:noFill/>
                </a:ln>
                <a:solidFill>
                  <a:schemeClr val="tx1"/>
                </a:solidFill>
                <a:effectLst/>
                <a:latin typeface="Arial" charset="0"/>
                <a:cs typeface="Arial" charset="0"/>
              </a:rPr>
              <a:t>Begin with 500 ml of dH20 and heat to 60°-65°C (~104° F) on a heater/ magnetic stirrer.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400" b="0" i="0" u="none" strike="noStrike" cap="none" normalizeH="0" baseline="0" dirty="0">
                <a:ln>
                  <a:noFill/>
                </a:ln>
                <a:solidFill>
                  <a:schemeClr val="tx1"/>
                </a:solidFill>
                <a:effectLst/>
                <a:latin typeface="Arial" charset="0"/>
                <a:cs typeface="Arial" charset="0"/>
              </a:rPr>
              <a:t>Add the sucrose.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1400" b="0" i="0" u="none" strike="noStrike" cap="none" normalizeH="0" baseline="0" dirty="0">
                <a:ln>
                  <a:noFill/>
                </a:ln>
                <a:solidFill>
                  <a:schemeClr val="tx1"/>
                </a:solidFill>
                <a:effectLst/>
                <a:latin typeface="Arial" charset="0"/>
                <a:cs typeface="Arial" charset="0"/>
              </a:rPr>
              <a:t>Create a deep vortex using a magnetic stirrer bar. Gradually sprinkle the finely powdered </a:t>
            </a:r>
            <a:r>
              <a:rPr kumimoji="0" lang="en-US" sz="1400" b="0" i="0" u="none" strike="noStrike" cap="none" normalizeH="0" baseline="0" dirty="0" err="1">
                <a:ln>
                  <a:noFill/>
                </a:ln>
                <a:solidFill>
                  <a:schemeClr val="tx1"/>
                </a:solidFill>
                <a:effectLst/>
                <a:latin typeface="Arial" charset="0"/>
                <a:cs typeface="Arial" charset="0"/>
              </a:rPr>
              <a:t>paraformaldehyde</a:t>
            </a:r>
            <a:r>
              <a:rPr kumimoji="0" lang="en-US" sz="1400" b="0" i="0" u="none" strike="noStrike" cap="none" normalizeH="0" baseline="0" dirty="0">
                <a:ln>
                  <a:noFill/>
                </a:ln>
                <a:solidFill>
                  <a:schemeClr val="tx1"/>
                </a:solidFill>
                <a:effectLst/>
                <a:latin typeface="Arial" charset="0"/>
                <a:cs typeface="Arial" charset="0"/>
              </a:rPr>
              <a:t> onto the vortex surface. The solution will be quite milky.</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sz="1400" b="0" i="0" u="none" strike="noStrike" cap="none" normalizeH="0" baseline="0" dirty="0">
                <a:ln>
                  <a:noFill/>
                </a:ln>
                <a:solidFill>
                  <a:schemeClr val="tx1"/>
                </a:solidFill>
                <a:effectLst/>
                <a:latin typeface="Arial" charset="0"/>
                <a:cs typeface="Arial" charset="0"/>
              </a:rPr>
              <a:t>Allow to cool to room temperature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sz="1400" b="0" i="0" u="none" strike="noStrike" cap="none" normalizeH="0" baseline="0" dirty="0">
                <a:ln>
                  <a:noFill/>
                </a:ln>
                <a:solidFill>
                  <a:schemeClr val="tx1"/>
                </a:solidFill>
                <a:effectLst/>
                <a:latin typeface="Arial" charset="0"/>
                <a:cs typeface="Arial" charset="0"/>
              </a:rPr>
              <a:t>Bring the total volume to 1000 ml with 0.2M Phosphate Buffer and verify the </a:t>
            </a:r>
            <a:r>
              <a:rPr kumimoji="0" lang="en-US" sz="1400" b="0" i="0" u="none" strike="noStrike" cap="none" normalizeH="0" baseline="0" dirty="0" err="1">
                <a:ln>
                  <a:noFill/>
                </a:ln>
                <a:solidFill>
                  <a:schemeClr val="tx1"/>
                </a:solidFill>
                <a:effectLst/>
                <a:latin typeface="Arial" charset="0"/>
                <a:cs typeface="Arial" charset="0"/>
              </a:rPr>
              <a:t>pH.</a:t>
            </a: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sz="1400" b="0" i="0" u="none" strike="noStrike" cap="none" normalizeH="0" baseline="0" dirty="0">
                <a:ln>
                  <a:noFill/>
                </a:ln>
                <a:solidFill>
                  <a:schemeClr val="tx1"/>
                </a:solidFill>
                <a:effectLst/>
                <a:latin typeface="Arial" charset="0"/>
                <a:cs typeface="Arial" charset="0"/>
              </a:rPr>
              <a:t>Filter the solution using a qualitative paper.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ee the first ultra-high resolution, 3D scan of the entire human brain"/>
          <p:cNvPicPr>
            <a:picLocks noChangeAspect="1" noChangeArrowheads="1"/>
          </p:cNvPicPr>
          <p:nvPr/>
        </p:nvPicPr>
        <p:blipFill>
          <a:blip r:embed="rId2" cstate="print"/>
          <a:srcRect/>
          <a:stretch>
            <a:fillRect/>
          </a:stretch>
        </p:blipFill>
        <p:spPr bwMode="auto">
          <a:xfrm>
            <a:off x="1187624" y="2492896"/>
            <a:ext cx="6096000" cy="3552825"/>
          </a:xfrm>
          <a:prstGeom prst="rect">
            <a:avLst/>
          </a:prstGeom>
          <a:noFill/>
        </p:spPr>
      </p:pic>
      <p:pic>
        <p:nvPicPr>
          <p:cNvPr id="16388" name="Picture 4" descr="http://ts1.mm.bing.net/th?id=H.4757570882504312&amp;pid=15.1"/>
          <p:cNvPicPr>
            <a:picLocks noChangeAspect="1" noChangeArrowheads="1"/>
          </p:cNvPicPr>
          <p:nvPr/>
        </p:nvPicPr>
        <p:blipFill>
          <a:blip r:embed="rId3" cstate="print"/>
          <a:srcRect/>
          <a:stretch>
            <a:fillRect/>
          </a:stretch>
        </p:blipFill>
        <p:spPr bwMode="auto">
          <a:xfrm>
            <a:off x="5796136" y="332656"/>
            <a:ext cx="2857500" cy="2181226"/>
          </a:xfrm>
          <a:prstGeom prst="rect">
            <a:avLst/>
          </a:prstGeom>
          <a:noFill/>
        </p:spPr>
      </p:pic>
      <p:pic>
        <p:nvPicPr>
          <p:cNvPr id="16390" name="Picture 6" descr="http://ts3.mm.bing.net/th?id=H.4886385512548966&amp;pid=15.1"/>
          <p:cNvPicPr>
            <a:picLocks noChangeAspect="1" noChangeArrowheads="1"/>
          </p:cNvPicPr>
          <p:nvPr/>
        </p:nvPicPr>
        <p:blipFill>
          <a:blip r:embed="rId4" cstate="print"/>
          <a:srcRect/>
          <a:stretch>
            <a:fillRect/>
          </a:stretch>
        </p:blipFill>
        <p:spPr bwMode="auto">
          <a:xfrm>
            <a:off x="1619672" y="62626"/>
            <a:ext cx="3217540" cy="241315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resyl Violet Staining"/>
          <p:cNvPicPr>
            <a:picLocks noChangeAspect="1" noChangeArrowheads="1"/>
          </p:cNvPicPr>
          <p:nvPr/>
        </p:nvPicPr>
        <p:blipFill>
          <a:blip r:embed="rId2" cstate="print"/>
          <a:srcRect/>
          <a:stretch>
            <a:fillRect/>
          </a:stretch>
        </p:blipFill>
        <p:spPr bwMode="auto">
          <a:xfrm>
            <a:off x="1619672" y="404664"/>
            <a:ext cx="5922372" cy="5805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issl stain SCN">
            <a:extLst>
              <a:ext uri="{FF2B5EF4-FFF2-40B4-BE49-F238E27FC236}">
                <a16:creationId xmlns:a16="http://schemas.microsoft.com/office/drawing/2014/main" id="{10FDEBC9-0194-4F9A-862C-28E101FA9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878485"/>
            <a:ext cx="6625270" cy="521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9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D Neurotech Golgi 1"/>
          <p:cNvPicPr>
            <a:picLocks noChangeAspect="1" noChangeArrowheads="1"/>
          </p:cNvPicPr>
          <p:nvPr/>
        </p:nvPicPr>
        <p:blipFill>
          <a:blip r:embed="rId2" cstate="print"/>
          <a:srcRect/>
          <a:stretch>
            <a:fillRect/>
          </a:stretch>
        </p:blipFill>
        <p:spPr bwMode="auto">
          <a:xfrm>
            <a:off x="6219825" y="188640"/>
            <a:ext cx="2924175" cy="1924051"/>
          </a:xfrm>
          <a:prstGeom prst="rect">
            <a:avLst/>
          </a:prstGeom>
          <a:noFill/>
        </p:spPr>
      </p:pic>
      <p:pic>
        <p:nvPicPr>
          <p:cNvPr id="13316" name="Picture 4" descr="http://ts4.mm.bing.net/th?id=HN.608044962584332123&amp;pid=15.1"/>
          <p:cNvPicPr>
            <a:picLocks noChangeAspect="1" noChangeArrowheads="1"/>
          </p:cNvPicPr>
          <p:nvPr/>
        </p:nvPicPr>
        <p:blipFill>
          <a:blip r:embed="rId3" cstate="print"/>
          <a:srcRect/>
          <a:stretch>
            <a:fillRect/>
          </a:stretch>
        </p:blipFill>
        <p:spPr bwMode="auto">
          <a:xfrm>
            <a:off x="4139952" y="332656"/>
            <a:ext cx="1905000" cy="1724025"/>
          </a:xfrm>
          <a:prstGeom prst="rect">
            <a:avLst/>
          </a:prstGeom>
          <a:noFill/>
        </p:spPr>
      </p:pic>
      <p:pic>
        <p:nvPicPr>
          <p:cNvPr id="13318" name="Picture 6" descr="http://ts2.mm.bing.net/th?id=HN.608027112708637477&amp;pid=15.1"/>
          <p:cNvPicPr>
            <a:picLocks noChangeAspect="1" noChangeArrowheads="1"/>
          </p:cNvPicPr>
          <p:nvPr/>
        </p:nvPicPr>
        <p:blipFill>
          <a:blip r:embed="rId4" cstate="print"/>
          <a:srcRect/>
          <a:stretch>
            <a:fillRect/>
          </a:stretch>
        </p:blipFill>
        <p:spPr bwMode="auto">
          <a:xfrm>
            <a:off x="6601577" y="2204864"/>
            <a:ext cx="2362911" cy="4633160"/>
          </a:xfrm>
          <a:prstGeom prst="rect">
            <a:avLst/>
          </a:prstGeom>
          <a:noFill/>
        </p:spPr>
      </p:pic>
      <p:pic>
        <p:nvPicPr>
          <p:cNvPr id="13320" name="Picture 8" descr="http://upload.wikimedia.org/wikipedia/commons/thumb/c/c6/Cajal-mi.jpg/220px-Cajal-mi.jpg"/>
          <p:cNvPicPr>
            <a:picLocks noChangeAspect="1" noChangeArrowheads="1"/>
          </p:cNvPicPr>
          <p:nvPr/>
        </p:nvPicPr>
        <p:blipFill>
          <a:blip r:embed="rId5" cstate="print"/>
          <a:srcRect/>
          <a:stretch>
            <a:fillRect/>
          </a:stretch>
        </p:blipFill>
        <p:spPr bwMode="auto">
          <a:xfrm>
            <a:off x="683568" y="3573016"/>
            <a:ext cx="2095500" cy="2952751"/>
          </a:xfrm>
          <a:prstGeom prst="rect">
            <a:avLst/>
          </a:prstGeom>
          <a:noFill/>
        </p:spPr>
      </p:pic>
      <p:pic>
        <p:nvPicPr>
          <p:cNvPr id="13322" name="Picture 10" descr="http://ts2.mm.bing.net/th?id=H.4929313722796757&amp;pid=15.1"/>
          <p:cNvPicPr>
            <a:picLocks noChangeAspect="1" noChangeArrowheads="1"/>
          </p:cNvPicPr>
          <p:nvPr/>
        </p:nvPicPr>
        <p:blipFill>
          <a:blip r:embed="rId6" cstate="print"/>
          <a:srcRect/>
          <a:stretch>
            <a:fillRect/>
          </a:stretch>
        </p:blipFill>
        <p:spPr bwMode="auto">
          <a:xfrm>
            <a:off x="2843808" y="3861048"/>
            <a:ext cx="2857500" cy="2105026"/>
          </a:xfrm>
          <a:prstGeom prst="rect">
            <a:avLst/>
          </a:prstGeom>
          <a:noFill/>
        </p:spPr>
      </p:pic>
      <p:pic>
        <p:nvPicPr>
          <p:cNvPr id="13324" name="Picture 12" descr="intro"/>
          <p:cNvPicPr>
            <a:picLocks noChangeAspect="1" noChangeArrowheads="1"/>
          </p:cNvPicPr>
          <p:nvPr/>
        </p:nvPicPr>
        <p:blipFill>
          <a:blip r:embed="rId7" cstate="print"/>
          <a:srcRect/>
          <a:stretch>
            <a:fillRect/>
          </a:stretch>
        </p:blipFill>
        <p:spPr bwMode="auto">
          <a:xfrm>
            <a:off x="251520" y="2204864"/>
            <a:ext cx="4905375" cy="809626"/>
          </a:xfrm>
          <a:prstGeom prst="rect">
            <a:avLst/>
          </a:prstGeom>
          <a:noFill/>
        </p:spPr>
      </p:pic>
      <p:sp>
        <p:nvSpPr>
          <p:cNvPr id="8" name="TextBox 7"/>
          <p:cNvSpPr txBox="1"/>
          <p:nvPr/>
        </p:nvSpPr>
        <p:spPr>
          <a:xfrm>
            <a:off x="755576" y="908720"/>
            <a:ext cx="2867836" cy="369332"/>
          </a:xfrm>
          <a:prstGeom prst="rect">
            <a:avLst/>
          </a:prstGeom>
          <a:noFill/>
        </p:spPr>
        <p:txBody>
          <a:bodyPr wrap="none" rtlCol="0">
            <a:spAutoFit/>
          </a:bodyPr>
          <a:lstStyle/>
          <a:p>
            <a:r>
              <a:rPr lang="en-CA" dirty="0"/>
              <a:t>1906 – how the brain looked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rainpickings.org/wp-content/uploads/2010/10/brain2.jpg"/>
          <p:cNvPicPr>
            <a:picLocks noChangeAspect="1" noChangeArrowheads="1"/>
          </p:cNvPicPr>
          <p:nvPr/>
        </p:nvPicPr>
        <p:blipFill>
          <a:blip r:embed="rId2" cstate="print"/>
          <a:srcRect/>
          <a:stretch>
            <a:fillRect/>
          </a:stretch>
        </p:blipFill>
        <p:spPr bwMode="auto">
          <a:xfrm>
            <a:off x="1763688" y="0"/>
            <a:ext cx="6120680" cy="5687134"/>
          </a:xfrm>
          <a:prstGeom prst="rect">
            <a:avLst/>
          </a:prstGeom>
          <a:noFill/>
        </p:spPr>
      </p:pic>
      <p:sp>
        <p:nvSpPr>
          <p:cNvPr id="3" name="Rectangle 2"/>
          <p:cNvSpPr/>
          <p:nvPr/>
        </p:nvSpPr>
        <p:spPr>
          <a:xfrm>
            <a:off x="575048" y="5733256"/>
            <a:ext cx="8568952" cy="923330"/>
          </a:xfrm>
          <a:prstGeom prst="rect">
            <a:avLst/>
          </a:prstGeom>
        </p:spPr>
        <p:txBody>
          <a:bodyPr wrap="square">
            <a:spAutoFit/>
          </a:bodyPr>
          <a:lstStyle/>
          <a:p>
            <a:r>
              <a:rPr lang="en-CA" dirty="0"/>
              <a:t>Hippocampus (Photomicrograph, 2005) | Genetically-encoded fluorescent proteins illuminate neurons in different colors in a modern version of the Golgi stain, a simple chemical coloring traditionally done with silver nitrate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11084</TotalTime>
  <Words>859</Words>
  <Application>Microsoft Office PowerPoint</Application>
  <PresentationFormat>On-screen Show (4:3)</PresentationFormat>
  <Paragraphs>92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Verdana</vt:lpstr>
      <vt:lpstr>Office Theme</vt:lpstr>
      <vt:lpstr>Visualizing the Nervous System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Visualizing the Nervous System Structure</dc:title>
  <dc:creator>Think_User</dc:creator>
  <cp:lastModifiedBy>elliott</cp:lastModifiedBy>
  <cp:revision>37</cp:revision>
  <dcterms:created xsi:type="dcterms:W3CDTF">2014-02-13T17:19:07Z</dcterms:created>
  <dcterms:modified xsi:type="dcterms:W3CDTF">2017-10-19T01:51:15Z</dcterms:modified>
</cp:coreProperties>
</file>