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9" r:id="rId4"/>
    <p:sldId id="257" r:id="rId5"/>
    <p:sldId id="258" r:id="rId6"/>
    <p:sldId id="262" r:id="rId7"/>
    <p:sldId id="259" r:id="rId8"/>
    <p:sldId id="260" r:id="rId9"/>
    <p:sldId id="263" r:id="rId10"/>
    <p:sldId id="264" r:id="rId11"/>
    <p:sldId id="261"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6" autoAdjust="0"/>
    <p:restoredTop sz="94660"/>
  </p:normalViewPr>
  <p:slideViewPr>
    <p:cSldViewPr>
      <p:cViewPr varScale="1">
        <p:scale>
          <a:sx n="86" d="100"/>
          <a:sy n="86" d="100"/>
        </p:scale>
        <p:origin x="167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E5C5-664F-4F9D-BE44-C97BD7CC1A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72D9BC23-C11D-4857-892D-81E9DD69768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A1E35AC-230E-4083-B2F5-937B2CFC1B3B}"/>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9A7549F4-3FE8-482A-8B89-F88E6E4731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592195-54AF-4711-B86A-650EEA54B64E}"/>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428507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FE9B-151C-4654-81EB-7E9E805BA9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BEC459A-7BDF-4CF9-93F7-22EE21F800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2F8EE4-6148-428A-88AF-1E317F195B92}"/>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9BAF64D6-6356-45C6-9F3A-F2622F7F0A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2F515F-C342-4D7C-AC5E-CEE159D27475}"/>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246574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84176-1019-4502-A819-0572B7C4CCC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D4EA2E-C8D0-410D-80C1-C7F0A927D4F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55445F-3FD3-435D-910C-8B1710F1F7EE}"/>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E32406C8-E7B8-4324-A2C4-A18E56780E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3EA6CE-C428-416B-A563-5E5F36FEB52D}"/>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89152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808B-F104-4A1E-9EF7-0BDA523501C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CFF488-8000-4A34-970C-B43A477ECE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C61B24-75EE-4A60-BF5A-AED166F5A3C5}"/>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E7E4E8D3-DCE8-4E41-835B-1D21847289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CD92C8-0BA7-4D7D-A3B5-9F4C068D1011}"/>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142138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196B-F5D1-4292-8C5F-2A571FE5AE3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970F6F-6C7A-4E6D-B3E1-DA01FB8ABCD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A9794A-07C9-445A-85B1-652086223318}"/>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9438C4AB-713C-436B-8093-8486BE311A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9F4A80-BCAE-481F-8E5D-892F6CEB8C77}"/>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12439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ABAB-A204-436C-AADF-C2095331E8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5944AFF-3F42-44F4-87A3-B00236D1DDD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F53DE7F-1FB4-411F-AF92-EEDCDC25B45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839E3C5-E494-4908-89BE-98F12AE19733}"/>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6" name="Footer Placeholder 5">
            <a:extLst>
              <a:ext uri="{FF2B5EF4-FFF2-40B4-BE49-F238E27FC236}">
                <a16:creationId xmlns:a16="http://schemas.microsoft.com/office/drawing/2014/main" id="{BF9DFBE0-1269-48B5-9E93-9C2E4F8612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66BC9F-ED44-40FB-A088-17D01EA614AC}"/>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508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9103-2AD9-4EF2-816B-331BFA09BB3E}"/>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BC4565-D9AE-4EBD-A85C-2AE6F811FD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F2C7F58-4057-4FF5-80AB-086A0FEAF21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C718D9B-9164-4AF7-80A6-FD603F9131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110EE8F-9183-484F-9930-C820ACD1654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30697D1-E010-4CDD-80F7-68964D877655}"/>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8" name="Footer Placeholder 7">
            <a:extLst>
              <a:ext uri="{FF2B5EF4-FFF2-40B4-BE49-F238E27FC236}">
                <a16:creationId xmlns:a16="http://schemas.microsoft.com/office/drawing/2014/main" id="{9083E324-0E2F-4970-9438-8746600928A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521E0CB-0FED-4A36-B98C-476B85D1966A}"/>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274070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2631-25FE-4026-94AA-238581AB243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E6ED6B7-9A55-48CF-9288-322413B46F53}"/>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4" name="Footer Placeholder 3">
            <a:extLst>
              <a:ext uri="{FF2B5EF4-FFF2-40B4-BE49-F238E27FC236}">
                <a16:creationId xmlns:a16="http://schemas.microsoft.com/office/drawing/2014/main" id="{61D625DE-DD3E-4FDA-8989-7C8C3589B5D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1E1F80E-B24D-46D1-B4D3-D3FCAAFE2B12}"/>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406541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82732-25BC-4896-A9D7-1ABD0D9684C6}"/>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3" name="Footer Placeholder 2">
            <a:extLst>
              <a:ext uri="{FF2B5EF4-FFF2-40B4-BE49-F238E27FC236}">
                <a16:creationId xmlns:a16="http://schemas.microsoft.com/office/drawing/2014/main" id="{819D58BA-9B83-474E-ABBA-B8E015FD582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FAC4139-FCD5-4528-89DC-2A8D577D3E55}"/>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361819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B28-3DC3-4CC0-AF52-17508AC3BC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E22EFC-2F44-452C-BFAF-C944C447F0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1A36355-376F-4182-9847-CBDBA79012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75B808-B1EB-4B8C-A45B-2E5A21887120}"/>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6" name="Footer Placeholder 5">
            <a:extLst>
              <a:ext uri="{FF2B5EF4-FFF2-40B4-BE49-F238E27FC236}">
                <a16:creationId xmlns:a16="http://schemas.microsoft.com/office/drawing/2014/main" id="{B6CCBBE0-FEB3-4739-B7AE-66F065F3C7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AC8122-19E8-4EFA-AC13-2D916344B683}"/>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75271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F607-CA15-4182-A58D-785549F1AC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C382229-F212-42F1-80B0-E8223A94ED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FB115A62-DBA3-4035-8862-4E3BC21099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23E861-2C32-480A-BAEC-67FCCD73EFC5}"/>
              </a:ext>
            </a:extLst>
          </p:cNvPr>
          <p:cNvSpPr>
            <a:spLocks noGrp="1"/>
          </p:cNvSpPr>
          <p:nvPr>
            <p:ph type="dt" sz="half" idx="10"/>
          </p:nvPr>
        </p:nvSpPr>
        <p:spPr/>
        <p:txBody>
          <a:bodyPr/>
          <a:lstStyle/>
          <a:p>
            <a:fld id="{A9D53C54-8EAF-4E66-A0F0-C75350159D5D}" type="datetimeFigureOut">
              <a:rPr lang="en-CA" smtClean="0"/>
              <a:t>2017-10-25</a:t>
            </a:fld>
            <a:endParaRPr lang="en-CA"/>
          </a:p>
        </p:txBody>
      </p:sp>
      <p:sp>
        <p:nvSpPr>
          <p:cNvPr id="6" name="Footer Placeholder 5">
            <a:extLst>
              <a:ext uri="{FF2B5EF4-FFF2-40B4-BE49-F238E27FC236}">
                <a16:creationId xmlns:a16="http://schemas.microsoft.com/office/drawing/2014/main" id="{B6E369F6-7773-4592-9D86-E7CD2D3C485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65D09C-F4D0-4210-8802-C14AA5561D20}"/>
              </a:ext>
            </a:extLst>
          </p:cNvPr>
          <p:cNvSpPr>
            <a:spLocks noGrp="1"/>
          </p:cNvSpPr>
          <p:nvPr>
            <p:ph type="sldNum" sz="quarter" idx="12"/>
          </p:nvPr>
        </p:nvSpPr>
        <p:spPr/>
        <p:txBody>
          <a:bodyPr/>
          <a:lstStyle/>
          <a:p>
            <a:fld id="{3F0A906D-D475-4880-8851-B16D34BAEB35}" type="slidenum">
              <a:rPr lang="en-CA" smtClean="0"/>
              <a:t>‹#›</a:t>
            </a:fld>
            <a:endParaRPr lang="en-CA"/>
          </a:p>
        </p:txBody>
      </p:sp>
    </p:spTree>
    <p:extLst>
      <p:ext uri="{BB962C8B-B14F-4D97-AF65-F5344CB8AC3E}">
        <p14:creationId xmlns:p14="http://schemas.microsoft.com/office/powerpoint/2010/main" val="276262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F6D7C-6208-4FB7-836D-18A3CB1C9F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FF4F6E-9BDE-4985-8249-937D366B46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D93E26-AF0C-4DA2-93E9-37F6635C68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D53C54-8EAF-4E66-A0F0-C75350159D5D}" type="datetimeFigureOut">
              <a:rPr lang="en-CA" smtClean="0"/>
              <a:t>2017-10-25</a:t>
            </a:fld>
            <a:endParaRPr lang="en-CA"/>
          </a:p>
        </p:txBody>
      </p:sp>
      <p:sp>
        <p:nvSpPr>
          <p:cNvPr id="5" name="Footer Placeholder 4">
            <a:extLst>
              <a:ext uri="{FF2B5EF4-FFF2-40B4-BE49-F238E27FC236}">
                <a16:creationId xmlns:a16="http://schemas.microsoft.com/office/drawing/2014/main" id="{BBA1FAEF-D5F2-404B-A739-FA347FE82E1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2FCA9AF-6D03-45E3-9700-088DF7E4AF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0A906D-D475-4880-8851-B16D34BAEB35}" type="slidenum">
              <a:rPr lang="en-CA" smtClean="0"/>
              <a:t>‹#›</a:t>
            </a:fld>
            <a:endParaRPr lang="en-CA"/>
          </a:p>
        </p:txBody>
      </p:sp>
    </p:spTree>
    <p:extLst>
      <p:ext uri="{BB962C8B-B14F-4D97-AF65-F5344CB8AC3E}">
        <p14:creationId xmlns:p14="http://schemas.microsoft.com/office/powerpoint/2010/main" val="198772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WCoz_ghNt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6858000" cy="2387600"/>
          </a:xfrm>
        </p:spPr>
        <p:txBody>
          <a:bodyPr/>
          <a:lstStyle/>
          <a:p>
            <a:r>
              <a:rPr lang="en-CA" dirty="0"/>
              <a:t>Visualizing Nervous System Function</a:t>
            </a:r>
          </a:p>
        </p:txBody>
      </p:sp>
      <p:pic>
        <p:nvPicPr>
          <p:cNvPr id="1026" name="Picture 2" descr="Image result for c Fos">
            <a:extLst>
              <a:ext uri="{FF2B5EF4-FFF2-40B4-BE49-F238E27FC236}">
                <a16:creationId xmlns:a16="http://schemas.microsoft.com/office/drawing/2014/main" id="{107D34C1-2BBB-4619-A8E3-5866C4BB4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4943475" cy="37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871"/>
            <a:ext cx="7696200" cy="609600"/>
          </a:xfrm>
        </p:spPr>
        <p:txBody>
          <a:bodyPr>
            <a:normAutofit/>
          </a:bodyPr>
          <a:lstStyle/>
          <a:p>
            <a:r>
              <a:rPr lang="en-CA" dirty="0"/>
              <a:t>Visualizing Protein Function</a:t>
            </a:r>
          </a:p>
        </p:txBody>
      </p:sp>
      <p:sp>
        <p:nvSpPr>
          <p:cNvPr id="3" name="Content Placeholder 2"/>
          <p:cNvSpPr>
            <a:spLocks noGrp="1"/>
          </p:cNvSpPr>
          <p:nvPr>
            <p:ph idx="1"/>
          </p:nvPr>
        </p:nvSpPr>
        <p:spPr>
          <a:xfrm>
            <a:off x="551835" y="609600"/>
            <a:ext cx="8001000" cy="3978223"/>
          </a:xfrm>
        </p:spPr>
        <p:txBody>
          <a:bodyPr>
            <a:normAutofit/>
          </a:bodyPr>
          <a:lstStyle/>
          <a:p>
            <a:r>
              <a:rPr lang="en-CA" dirty="0" err="1"/>
              <a:t>Photoactivation</a:t>
            </a:r>
            <a:r>
              <a:rPr lang="en-CA" dirty="0"/>
              <a:t> &amp; </a:t>
            </a:r>
            <a:r>
              <a:rPr lang="en-CA" dirty="0" err="1"/>
              <a:t>Photoconversion</a:t>
            </a:r>
            <a:endParaRPr lang="en-CA" dirty="0"/>
          </a:p>
          <a:p>
            <a:pPr lvl="1"/>
            <a:r>
              <a:rPr lang="en-CA" dirty="0" err="1"/>
              <a:t>Photoactivation</a:t>
            </a:r>
            <a:endParaRPr lang="en-CA" dirty="0"/>
          </a:p>
          <a:p>
            <a:pPr lvl="2"/>
            <a:r>
              <a:rPr lang="en-CA" dirty="0"/>
              <a:t>When some fluorescent proteins only activate when hit with a specific wavelength, called ‘</a:t>
            </a:r>
            <a:r>
              <a:rPr lang="en-CA" dirty="0" err="1"/>
              <a:t>Photoactivation</a:t>
            </a:r>
            <a:r>
              <a:rPr lang="en-CA" dirty="0"/>
              <a:t>’</a:t>
            </a:r>
          </a:p>
          <a:p>
            <a:pPr lvl="1"/>
            <a:r>
              <a:rPr lang="en-CA" dirty="0" err="1"/>
              <a:t>Photoconversion</a:t>
            </a:r>
            <a:endParaRPr lang="en-CA" dirty="0"/>
          </a:p>
          <a:p>
            <a:pPr lvl="2"/>
            <a:r>
              <a:rPr lang="en-CA" dirty="0"/>
              <a:t>Serves a similar purpose, but rather than activating a previously non-fluorescent molecule, a pulse of light causes a fluorophore to change its emission spectra from one color to another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95800"/>
            <a:ext cx="4205533" cy="208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63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Optically Manipulating Protein Function</a:t>
            </a:r>
          </a:p>
        </p:txBody>
      </p:sp>
      <p:sp>
        <p:nvSpPr>
          <p:cNvPr id="3" name="Content Placeholder 2"/>
          <p:cNvSpPr>
            <a:spLocks noGrp="1"/>
          </p:cNvSpPr>
          <p:nvPr>
            <p:ph idx="1"/>
          </p:nvPr>
        </p:nvSpPr>
        <p:spPr/>
        <p:txBody>
          <a:bodyPr/>
          <a:lstStyle/>
          <a:p>
            <a:r>
              <a:rPr lang="en-CA" dirty="0"/>
              <a:t>Photo-activation/ Photo-Uncaging</a:t>
            </a:r>
          </a:p>
          <a:p>
            <a:pPr lvl="2"/>
            <a:r>
              <a:rPr lang="en-CA" dirty="0"/>
              <a:t>Technique can be used more generally for optical control over many molecules</a:t>
            </a:r>
          </a:p>
          <a:p>
            <a:r>
              <a:rPr lang="en-CA" dirty="0"/>
              <a:t>Photo-inactivation</a:t>
            </a:r>
          </a:p>
          <a:p>
            <a:pPr lvl="2"/>
            <a:r>
              <a:rPr lang="en-CA" dirty="0"/>
              <a:t>Chromophore-assisted laser inactivation (CALI) is a method used to inhibit the activity of specific proteins in precise subcellular regions</a:t>
            </a:r>
          </a:p>
        </p:txBody>
      </p:sp>
    </p:spTree>
    <p:extLst>
      <p:ext uri="{BB962C8B-B14F-4D97-AF65-F5344CB8AC3E}">
        <p14:creationId xmlns:p14="http://schemas.microsoft.com/office/powerpoint/2010/main" val="411813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934200" cy="1189038"/>
          </a:xfrm>
        </p:spPr>
        <p:txBody>
          <a:bodyPr>
            <a:normAutofit/>
          </a:bodyPr>
          <a:lstStyle/>
          <a:p>
            <a:r>
              <a:rPr lang="en-CA" dirty="0"/>
              <a:t>Visualizing Nervous System Function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8061406"/>
              </p:ext>
            </p:extLst>
          </p:nvPr>
        </p:nvGraphicFramePr>
        <p:xfrm>
          <a:off x="457200" y="1523999"/>
          <a:ext cx="8229600" cy="2773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62000">
                <a:tc>
                  <a:txBody>
                    <a:bodyPr/>
                    <a:lstStyle/>
                    <a:p>
                      <a:pPr algn="ctr"/>
                      <a:r>
                        <a:rPr lang="en-CA" dirty="0"/>
                        <a:t>Reporter Genes</a:t>
                      </a:r>
                    </a:p>
                  </a:txBody>
                  <a:tcPr/>
                </a:tc>
                <a:tc>
                  <a:txBody>
                    <a:bodyPr/>
                    <a:lstStyle/>
                    <a:p>
                      <a:r>
                        <a:rPr lang="en-CA" b="0" dirty="0"/>
                        <a:t>Useful</a:t>
                      </a:r>
                      <a:r>
                        <a:rPr lang="en-CA" b="0" baseline="0" dirty="0"/>
                        <a:t> for observing behaviour, localization, or movements of tagged protein</a:t>
                      </a:r>
                      <a:endParaRPr lang="en-CA" b="0" dirty="0"/>
                    </a:p>
                  </a:txBody>
                  <a:tcPr/>
                </a:tc>
                <a:extLst>
                  <a:ext uri="{0D108BD9-81ED-4DB2-BD59-A6C34878D82A}">
                    <a16:rowId xmlns:a16="http://schemas.microsoft.com/office/drawing/2014/main" val="10000"/>
                  </a:ext>
                </a:extLst>
              </a:tr>
              <a:tr h="370840">
                <a:tc>
                  <a:txBody>
                    <a:bodyPr/>
                    <a:lstStyle/>
                    <a:p>
                      <a:pPr algn="ctr"/>
                      <a:r>
                        <a:rPr lang="en-CA" b="1" dirty="0"/>
                        <a:t>FRET</a:t>
                      </a:r>
                    </a:p>
                  </a:txBody>
                  <a:tcPr/>
                </a:tc>
                <a:tc>
                  <a:txBody>
                    <a:bodyPr/>
                    <a:lstStyle/>
                    <a:p>
                      <a:pPr algn="ctr"/>
                      <a:r>
                        <a:rPr lang="en-CA" dirty="0"/>
                        <a:t>Useful for observing interactions between</a:t>
                      </a:r>
                      <a:r>
                        <a:rPr lang="en-CA" baseline="0" dirty="0"/>
                        <a:t> two tagged proteins or two parts of a single protein</a:t>
                      </a:r>
                      <a:endParaRPr lang="en-CA" dirty="0"/>
                    </a:p>
                  </a:txBody>
                  <a:tcPr/>
                </a:tc>
                <a:extLst>
                  <a:ext uri="{0D108BD9-81ED-4DB2-BD59-A6C34878D82A}">
                    <a16:rowId xmlns:a16="http://schemas.microsoft.com/office/drawing/2014/main" val="10001"/>
                  </a:ext>
                </a:extLst>
              </a:tr>
              <a:tr h="370840">
                <a:tc>
                  <a:txBody>
                    <a:bodyPr/>
                    <a:lstStyle/>
                    <a:p>
                      <a:pPr algn="ctr"/>
                      <a:r>
                        <a:rPr lang="en-CA" b="1" dirty="0" err="1"/>
                        <a:t>BiFC</a:t>
                      </a:r>
                      <a:endParaRPr lang="en-CA" b="1" dirty="0"/>
                    </a:p>
                  </a:txBody>
                  <a:tcPr/>
                </a:tc>
                <a:tc>
                  <a:txBody>
                    <a:bodyPr/>
                    <a:lstStyle/>
                    <a:p>
                      <a:r>
                        <a:rPr lang="en-CA" dirty="0"/>
                        <a:t>Measures change in fluorescent intensity to indicate whether</a:t>
                      </a:r>
                      <a:r>
                        <a:rPr lang="en-CA" baseline="0" dirty="0"/>
                        <a:t> the two proteins are near each other</a:t>
                      </a:r>
                      <a:endParaRPr lang="en-CA" dirty="0"/>
                    </a:p>
                  </a:txBody>
                  <a:tcPr/>
                </a:tc>
                <a:extLst>
                  <a:ext uri="{0D108BD9-81ED-4DB2-BD59-A6C34878D82A}">
                    <a16:rowId xmlns:a16="http://schemas.microsoft.com/office/drawing/2014/main" val="10002"/>
                  </a:ext>
                </a:extLst>
              </a:tr>
              <a:tr h="370840">
                <a:tc>
                  <a:txBody>
                    <a:bodyPr/>
                    <a:lstStyle/>
                    <a:p>
                      <a:pPr algn="ctr"/>
                      <a:r>
                        <a:rPr lang="en-CA" b="1" dirty="0"/>
                        <a:t>FRAP</a:t>
                      </a:r>
                    </a:p>
                  </a:txBody>
                  <a:tcPr/>
                </a:tc>
                <a:tc>
                  <a:txBody>
                    <a:bodyPr/>
                    <a:lstStyle/>
                    <a:p>
                      <a:r>
                        <a:rPr lang="en-CA" dirty="0"/>
                        <a:t>Useful for observing dynamics of</a:t>
                      </a:r>
                      <a:r>
                        <a:rPr lang="en-CA" baseline="0" dirty="0"/>
                        <a:t> trafficking, diffusion, or binding/dissociation of fluorescently tagged proteins  </a:t>
                      </a:r>
                      <a:endParaRPr lang="en-CA" dirty="0"/>
                    </a:p>
                  </a:txBody>
                  <a:tcPr/>
                </a:tc>
                <a:extLst>
                  <a:ext uri="{0D108BD9-81ED-4DB2-BD59-A6C34878D82A}">
                    <a16:rowId xmlns:a16="http://schemas.microsoft.com/office/drawing/2014/main" val="10003"/>
                  </a:ext>
                </a:extLst>
              </a:tr>
              <a:tr h="370840">
                <a:tc>
                  <a:txBody>
                    <a:bodyPr/>
                    <a:lstStyle/>
                    <a:p>
                      <a:pPr algn="ctr"/>
                      <a:r>
                        <a:rPr lang="en-CA" b="1" dirty="0" err="1"/>
                        <a:t>Photoactivation</a:t>
                      </a:r>
                      <a:r>
                        <a:rPr lang="en-CA" b="1" dirty="0"/>
                        <a:t>/</a:t>
                      </a:r>
                      <a:r>
                        <a:rPr lang="en-CA" b="1" dirty="0" err="1"/>
                        <a:t>Photoconversion</a:t>
                      </a:r>
                      <a:endParaRPr lang="en-CA" b="1" dirty="0"/>
                    </a:p>
                  </a:txBody>
                  <a:tcPr/>
                </a:tc>
                <a:tc>
                  <a:txBody>
                    <a:bodyPr/>
                    <a:lstStyle/>
                    <a:p>
                      <a:r>
                        <a:rPr lang="en-CA" dirty="0"/>
                        <a:t>Useful for tracking localization</a:t>
                      </a:r>
                      <a:r>
                        <a:rPr lang="en-CA" baseline="0" dirty="0"/>
                        <a:t> changes of small populations or individual cells, organelles, or proteins. </a:t>
                      </a:r>
                      <a:endParaRPr lang="en-CA"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732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Visualizing Nervous System Function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747852"/>
              </p:ext>
            </p:extLst>
          </p:nvPr>
        </p:nvGraphicFramePr>
        <p:xfrm>
          <a:off x="628650" y="1825625"/>
          <a:ext cx="7886700" cy="16230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pPr algn="ctr"/>
                      <a:r>
                        <a:rPr lang="en-CA" dirty="0" err="1"/>
                        <a:t>Photoactivation</a:t>
                      </a:r>
                      <a:r>
                        <a:rPr lang="en-CA" dirty="0"/>
                        <a:t>/Photo-Uncaging</a:t>
                      </a:r>
                    </a:p>
                  </a:txBody>
                  <a:tcPr marL="87630" marR="87630"/>
                </a:tc>
                <a:tc>
                  <a:txBody>
                    <a:bodyPr/>
                    <a:lstStyle/>
                    <a:p>
                      <a:r>
                        <a:rPr lang="en-CA" b="0" dirty="0"/>
                        <a:t>Light removes an inhibiting chemical group from a “caged” compound. Rapid acting with experimenter control over spatial and</a:t>
                      </a:r>
                      <a:r>
                        <a:rPr lang="en-CA" b="0" baseline="0" dirty="0"/>
                        <a:t> temporal release of compounds</a:t>
                      </a:r>
                      <a:endParaRPr lang="en-CA" b="0" dirty="0"/>
                    </a:p>
                  </a:txBody>
                  <a:tcPr marL="87630" marR="87630"/>
                </a:tc>
                <a:extLst>
                  <a:ext uri="{0D108BD9-81ED-4DB2-BD59-A6C34878D82A}">
                    <a16:rowId xmlns:a16="http://schemas.microsoft.com/office/drawing/2014/main" val="10000"/>
                  </a:ext>
                </a:extLst>
              </a:tr>
              <a:tr h="370840">
                <a:tc>
                  <a:txBody>
                    <a:bodyPr/>
                    <a:lstStyle/>
                    <a:p>
                      <a:pPr algn="ctr"/>
                      <a:r>
                        <a:rPr lang="en-CA" b="1" dirty="0"/>
                        <a:t>CALI</a:t>
                      </a:r>
                    </a:p>
                  </a:txBody>
                  <a:tcPr marL="87630" marR="87630"/>
                </a:tc>
                <a:tc>
                  <a:txBody>
                    <a:bodyPr/>
                    <a:lstStyle/>
                    <a:p>
                      <a:r>
                        <a:rPr lang="en-CA" dirty="0"/>
                        <a:t>Light</a:t>
                      </a:r>
                      <a:r>
                        <a:rPr lang="en-CA" baseline="0" dirty="0"/>
                        <a:t> stimulates chromophore to produce ROS that destroy targeted proteins. Proteins can be targeted through the use of antibodies or genetic tags</a:t>
                      </a:r>
                      <a:endParaRPr lang="en-CA" dirty="0"/>
                    </a:p>
                  </a:txBody>
                  <a:tcPr marL="87630" marR="8763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118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jpregu.physiology.org/content/ajpregu/288/1/R234/F2.large.jpg?width=800&amp;height=600&amp;carousel=1">
            <a:extLst>
              <a:ext uri="{FF2B5EF4-FFF2-40B4-BE49-F238E27FC236}">
                <a16:creationId xmlns:a16="http://schemas.microsoft.com/office/drawing/2014/main" id="{6AED8849-E3A7-4496-B890-03B21B2A6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469"/>
            <a:ext cx="7102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476F66-CF18-4721-B997-EED5601BEDF6}"/>
              </a:ext>
            </a:extLst>
          </p:cNvPr>
          <p:cNvSpPr/>
          <p:nvPr/>
        </p:nvSpPr>
        <p:spPr>
          <a:xfrm>
            <a:off x="76200" y="4648200"/>
            <a:ext cx="5791200" cy="1938992"/>
          </a:xfrm>
          <a:prstGeom prst="rect">
            <a:avLst/>
          </a:prstGeom>
        </p:spPr>
        <p:txBody>
          <a:bodyPr wrap="square">
            <a:spAutoFit/>
          </a:bodyPr>
          <a:lstStyle/>
          <a:p>
            <a:r>
              <a:rPr lang="en-CA" sz="1200" b="0" i="0" dirty="0">
                <a:effectLst/>
                <a:latin typeface="Helvetica" panose="020B0604020202020204" pitchFamily="34" charset="0"/>
              </a:rPr>
              <a:t>Effects of wheel-running activity on the integration of a photoperiodic change by the suprachiasmatic nucleus (SCN). Hamsters were exposed to the short photoperiod [10:14-h light-dark cycle (LD10:14)] for only 1 day (LPLP groups), for 4 </a:t>
            </a:r>
            <a:r>
              <a:rPr lang="en-CA" sz="1200" b="0" i="0" dirty="0" err="1">
                <a:effectLst/>
                <a:latin typeface="Helvetica" panose="020B0604020202020204" pitchFamily="34" charset="0"/>
              </a:rPr>
              <a:t>wk</a:t>
            </a:r>
            <a:r>
              <a:rPr lang="en-CA" sz="1200" b="0" i="0" dirty="0">
                <a:effectLst/>
                <a:latin typeface="Helvetica" panose="020B0604020202020204" pitchFamily="34" charset="0"/>
              </a:rPr>
              <a:t> (LPSP groups), or for 12 </a:t>
            </a:r>
            <a:r>
              <a:rPr lang="en-CA" sz="1200" b="0" i="0" dirty="0" err="1">
                <a:effectLst/>
                <a:latin typeface="Helvetica" panose="020B0604020202020204" pitchFamily="34" charset="0"/>
              </a:rPr>
              <a:t>wk</a:t>
            </a:r>
            <a:r>
              <a:rPr lang="en-CA" sz="1200" b="0" i="0" dirty="0">
                <a:effectLst/>
                <a:latin typeface="Helvetica" panose="020B0604020202020204" pitchFamily="34" charset="0"/>
              </a:rPr>
              <a:t> (SPSP groups). Some hamsters had free access to a running wheel for 4 </a:t>
            </a:r>
            <a:r>
              <a:rPr lang="en-CA" sz="1200" b="0" i="0" dirty="0" err="1">
                <a:effectLst/>
                <a:latin typeface="Helvetica" panose="020B0604020202020204" pitchFamily="34" charset="0"/>
              </a:rPr>
              <a:t>wk</a:t>
            </a:r>
            <a:r>
              <a:rPr lang="en-CA" sz="1200" b="0" i="0" dirty="0">
                <a:effectLst/>
                <a:latin typeface="Helvetica" panose="020B0604020202020204" pitchFamily="34" charset="0"/>
              </a:rPr>
              <a:t> before death, and some hamsters were light stimulated at the end of the night. See materials and methods for details. </a:t>
            </a:r>
            <a:r>
              <a:rPr lang="en-CA" sz="1200" b="0" i="1" dirty="0">
                <a:effectLst/>
                <a:latin typeface="Helvetica" panose="020B0604020202020204" pitchFamily="34" charset="0"/>
              </a:rPr>
              <a:t>A</a:t>
            </a:r>
            <a:r>
              <a:rPr lang="en-CA" sz="1200" b="0" i="0" dirty="0">
                <a:effectLst/>
                <a:latin typeface="Helvetica" panose="020B0604020202020204" pitchFamily="34" charset="0"/>
              </a:rPr>
              <a:t>: representative photomicrographs of c-</a:t>
            </a:r>
            <a:r>
              <a:rPr lang="en-CA" sz="1200" b="0" i="0" dirty="0" err="1">
                <a:effectLst/>
                <a:latin typeface="Helvetica" panose="020B0604020202020204" pitchFamily="34" charset="0"/>
              </a:rPr>
              <a:t>Fos</a:t>
            </a:r>
            <a:r>
              <a:rPr lang="en-CA" sz="1200" b="0" i="0" dirty="0">
                <a:effectLst/>
                <a:latin typeface="Helvetica" panose="020B0604020202020204" pitchFamily="34" charset="0"/>
              </a:rPr>
              <a:t> immunoreactivity within the SCN. Scale bar = 250 </a:t>
            </a:r>
            <a:r>
              <a:rPr lang="en-CA" sz="1200" b="0" i="0" dirty="0" err="1">
                <a:effectLst/>
                <a:latin typeface="Helvetica" panose="020B0604020202020204" pitchFamily="34" charset="0"/>
              </a:rPr>
              <a:t>μm</a:t>
            </a:r>
            <a:r>
              <a:rPr lang="en-CA" sz="1200" b="0" i="0" dirty="0">
                <a:effectLst/>
                <a:latin typeface="Helvetica" panose="020B0604020202020204" pitchFamily="34" charset="0"/>
              </a:rPr>
              <a:t>. </a:t>
            </a:r>
            <a:r>
              <a:rPr lang="en-CA" sz="1200" b="0" i="1" dirty="0">
                <a:effectLst/>
                <a:latin typeface="Helvetica" panose="020B0604020202020204" pitchFamily="34" charset="0"/>
              </a:rPr>
              <a:t>B</a:t>
            </a:r>
            <a:r>
              <a:rPr lang="en-CA" sz="1200" b="0" i="0" dirty="0">
                <a:effectLst/>
                <a:latin typeface="Helvetica" panose="020B0604020202020204" pitchFamily="34" charset="0"/>
              </a:rPr>
              <a:t>: quantification of c-</a:t>
            </a:r>
            <a:r>
              <a:rPr lang="en-CA" sz="1200" b="0" i="0" dirty="0" err="1">
                <a:effectLst/>
                <a:latin typeface="Helvetica" panose="020B0604020202020204" pitchFamily="34" charset="0"/>
              </a:rPr>
              <a:t>Fos</a:t>
            </a:r>
            <a:r>
              <a:rPr lang="en-CA" sz="1200" b="0" i="0" dirty="0">
                <a:effectLst/>
                <a:latin typeface="Helvetica" panose="020B0604020202020204" pitchFamily="34" charset="0"/>
              </a:rPr>
              <a:t> immunoreactivity (</a:t>
            </a:r>
            <a:r>
              <a:rPr lang="en-CA" sz="1200" b="0" i="0" dirty="0" err="1">
                <a:effectLst/>
                <a:latin typeface="Helvetica" panose="020B0604020202020204" pitchFamily="34" charset="0"/>
              </a:rPr>
              <a:t>ir</a:t>
            </a:r>
            <a:r>
              <a:rPr lang="en-CA" sz="1200" b="0" i="0" dirty="0">
                <a:effectLst/>
                <a:latin typeface="Helvetica" panose="020B0604020202020204" pitchFamily="34" charset="0"/>
              </a:rPr>
              <a:t>) within the SCN of hamsters exposed to different light-dark conditions, with or without a wheel, and light stimulated or not (</a:t>
            </a:r>
            <a:r>
              <a:rPr lang="en-CA" sz="1200" b="0" i="1" dirty="0">
                <a:effectLst/>
                <a:latin typeface="Helvetica" panose="020B0604020202020204" pitchFamily="34" charset="0"/>
              </a:rPr>
              <a:t>n</a:t>
            </a:r>
            <a:r>
              <a:rPr lang="en-CA" sz="1200" b="0" i="0" dirty="0">
                <a:effectLst/>
                <a:latin typeface="Helvetica" panose="020B0604020202020204" pitchFamily="34" charset="0"/>
              </a:rPr>
              <a:t> = 5 in each group). Values are mean ± SE.</a:t>
            </a:r>
            <a:endParaRPr lang="en-CA" sz="1200" dirty="0"/>
          </a:p>
        </p:txBody>
      </p:sp>
    </p:spTree>
    <p:extLst>
      <p:ext uri="{BB962C8B-B14F-4D97-AF65-F5344CB8AC3E}">
        <p14:creationId xmlns:p14="http://schemas.microsoft.com/office/powerpoint/2010/main" val="216456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3. Photic stimulation of c-Fos and Fra-2 immunoreactivities in the ventrolateral SCN. Representative coronal brain sections of the unilateral SCN from rats killed during subjective night, either in darkness or after a single 2-h (CT 19–21) or 4-h (CT 19–23) light pulse, and processed for immunohistochemistry. Scale bar 0.1 mm. &#10;                ">
            <a:extLst>
              <a:ext uri="{FF2B5EF4-FFF2-40B4-BE49-F238E27FC236}">
                <a16:creationId xmlns:a16="http://schemas.microsoft.com/office/drawing/2014/main" id="{67B4625C-8BBD-41AE-BDF6-6954D1009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457325"/>
            <a:ext cx="75152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1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r>
              <a:rPr lang="en-CA" dirty="0"/>
              <a:t>Static Markers of Activity</a:t>
            </a:r>
          </a:p>
        </p:txBody>
      </p:sp>
      <p:sp>
        <p:nvSpPr>
          <p:cNvPr id="3" name="Content Placeholder 2"/>
          <p:cNvSpPr>
            <a:spLocks noGrp="1"/>
          </p:cNvSpPr>
          <p:nvPr>
            <p:ph idx="1"/>
          </p:nvPr>
        </p:nvSpPr>
        <p:spPr>
          <a:xfrm>
            <a:off x="152400" y="914400"/>
            <a:ext cx="8229600" cy="1981200"/>
          </a:xfrm>
        </p:spPr>
        <p:txBody>
          <a:bodyPr/>
          <a:lstStyle/>
          <a:p>
            <a:r>
              <a:rPr lang="en-CA" dirty="0"/>
              <a:t>Assaying Neural Activity in Fixed Tissue</a:t>
            </a:r>
          </a:p>
          <a:p>
            <a:pPr lvl="1"/>
            <a:r>
              <a:rPr lang="en-CA" dirty="0"/>
              <a:t>Immediate Early Genes (IEGs)</a:t>
            </a:r>
          </a:p>
          <a:p>
            <a:pPr lvl="2"/>
            <a:r>
              <a:rPr lang="en-CA" dirty="0"/>
              <a:t>Encode diverse range of proteins, not often used as a stand-alone indicator of activity</a:t>
            </a:r>
          </a:p>
          <a:p>
            <a:pPr marL="914400" lvl="2" indent="0">
              <a:buNone/>
            </a:pPr>
            <a:endParaRPr lang="en-CA" dirty="0"/>
          </a:p>
        </p:txBody>
      </p:sp>
      <p:sp>
        <p:nvSpPr>
          <p:cNvPr id="5" name="Content Placeholder 2"/>
          <p:cNvSpPr txBox="1">
            <a:spLocks/>
          </p:cNvSpPr>
          <p:nvPr/>
        </p:nvSpPr>
        <p:spPr>
          <a:xfrm>
            <a:off x="119149" y="1846811"/>
            <a:ext cx="82296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Assaying Cellular Function in Fixed Tissue</a:t>
            </a:r>
          </a:p>
          <a:p>
            <a:pPr lvl="1"/>
            <a:r>
              <a:rPr lang="en-CA" dirty="0"/>
              <a:t>Cell proliferation</a:t>
            </a:r>
          </a:p>
          <a:p>
            <a:pPr lvl="2"/>
            <a:r>
              <a:rPr lang="en-CA" dirty="0"/>
              <a:t>Thymidine Analogs</a:t>
            </a:r>
          </a:p>
          <a:p>
            <a:pPr lvl="2"/>
            <a:endParaRPr lang="en-CA" dirty="0"/>
          </a:p>
        </p:txBody>
      </p:sp>
      <p:sp>
        <p:nvSpPr>
          <p:cNvPr id="4" name="Rectangle 3">
            <a:extLst>
              <a:ext uri="{FF2B5EF4-FFF2-40B4-BE49-F238E27FC236}">
                <a16:creationId xmlns:a16="http://schemas.microsoft.com/office/drawing/2014/main" id="{8CE6F05A-BF0C-4ADD-85FC-A08D26A3CFF1}"/>
              </a:ext>
            </a:extLst>
          </p:cNvPr>
          <p:cNvSpPr/>
          <p:nvPr/>
        </p:nvSpPr>
        <p:spPr>
          <a:xfrm>
            <a:off x="76200" y="3200400"/>
            <a:ext cx="8991600" cy="3785652"/>
          </a:xfrm>
          <a:prstGeom prst="rect">
            <a:avLst/>
          </a:prstGeom>
        </p:spPr>
        <p:txBody>
          <a:bodyPr wrap="square">
            <a:spAutoFit/>
          </a:bodyPr>
          <a:lstStyle/>
          <a:p>
            <a:r>
              <a:rPr lang="en-CA" sz="2400" b="1" dirty="0" err="1"/>
              <a:t>BrdU</a:t>
            </a:r>
            <a:r>
              <a:rPr lang="en-CA" sz="2400" b="1" dirty="0"/>
              <a:t> </a:t>
            </a:r>
            <a:r>
              <a:rPr lang="en-CA" sz="2400" dirty="0"/>
              <a:t>(</a:t>
            </a:r>
            <a:r>
              <a:rPr lang="en-CA" sz="2400" dirty="0" err="1"/>
              <a:t>bromo-deoxyuridine</a:t>
            </a:r>
            <a:r>
              <a:rPr lang="en-CA" sz="2400" dirty="0"/>
              <a:t>), a synthetic analog of the</a:t>
            </a:r>
          </a:p>
          <a:p>
            <a:r>
              <a:rPr lang="en-CA" sz="2400" dirty="0"/>
              <a:t>DNA base thymidine, or radioactive tritiated thymidine (</a:t>
            </a:r>
            <a:r>
              <a:rPr lang="en-CA" sz="2400" b="0" i="0" u="none" strike="noStrike" baseline="0" dirty="0"/>
              <a:t>3</a:t>
            </a:r>
            <a:r>
              <a:rPr lang="en-CA" sz="2400" dirty="0"/>
              <a:t>H-thymidine)</a:t>
            </a:r>
          </a:p>
          <a:p>
            <a:endParaRPr lang="en-CA" sz="2400" dirty="0"/>
          </a:p>
          <a:p>
            <a:r>
              <a:rPr lang="en-CA" sz="2400" dirty="0"/>
              <a:t>KI67 - During interphase, the antigen can be exclusively detected within the nucleus, whereas in mitosis most of the protein is relocated to the surface of the chromosomes. The fact that the Ki-67 protein is present during all active phases of the cell cycle (G(1), S, G(2), and mitosis), but is absent from resting cells (G(0)), makes it an excellent marker for determining the so-called growth fraction of a given cell population</a:t>
            </a:r>
          </a:p>
        </p:txBody>
      </p:sp>
    </p:spTree>
    <p:extLst>
      <p:ext uri="{BB962C8B-B14F-4D97-AF65-F5344CB8AC3E}">
        <p14:creationId xmlns:p14="http://schemas.microsoft.com/office/powerpoint/2010/main" val="285119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777240"/>
          </a:xfrm>
        </p:spPr>
        <p:txBody>
          <a:bodyPr/>
          <a:lstStyle/>
          <a:p>
            <a:r>
              <a:rPr lang="en-CA" dirty="0"/>
              <a:t>Visualizing Neural Activity</a:t>
            </a:r>
          </a:p>
        </p:txBody>
      </p:sp>
      <p:sp>
        <p:nvSpPr>
          <p:cNvPr id="3" name="Content Placeholder 2"/>
          <p:cNvSpPr>
            <a:spLocks noGrp="1"/>
          </p:cNvSpPr>
          <p:nvPr>
            <p:ph idx="1"/>
          </p:nvPr>
        </p:nvSpPr>
        <p:spPr>
          <a:xfrm>
            <a:off x="457200" y="838200"/>
            <a:ext cx="8077200" cy="2743200"/>
          </a:xfrm>
        </p:spPr>
        <p:txBody>
          <a:bodyPr>
            <a:normAutofit/>
          </a:bodyPr>
          <a:lstStyle/>
          <a:p>
            <a:pPr lvl="1"/>
            <a:r>
              <a:rPr lang="en-CA" dirty="0"/>
              <a:t>Protein Trafficking</a:t>
            </a:r>
          </a:p>
          <a:p>
            <a:pPr lvl="2"/>
            <a:r>
              <a:rPr lang="en-CA" dirty="0"/>
              <a:t>Pulse-chase Labeling</a:t>
            </a:r>
          </a:p>
          <a:p>
            <a:pPr marL="914400" lvl="2" indent="0">
              <a:buNone/>
            </a:pPr>
            <a:endParaRPr lang="en-CA" dirty="0"/>
          </a:p>
          <a:p>
            <a:r>
              <a:rPr lang="en-CA" dirty="0"/>
              <a:t>Imaging Voltage</a:t>
            </a:r>
          </a:p>
          <a:p>
            <a:pPr lvl="1"/>
            <a:r>
              <a:rPr lang="en-CA" dirty="0"/>
              <a:t>Voltage-Sensitive Dye Imaging (VSDI)</a:t>
            </a:r>
          </a:p>
          <a:p>
            <a:pPr lvl="2"/>
            <a:r>
              <a:rPr lang="en-CA" dirty="0"/>
              <a:t>Primary method to visualize changes in voltage</a:t>
            </a:r>
          </a:p>
          <a:p>
            <a:pPr lvl="2"/>
            <a:r>
              <a:rPr lang="en-CA" dirty="0"/>
              <a:t>These dyes shift their absorption based on membrane potential </a:t>
            </a:r>
          </a:p>
          <a:p>
            <a:pPr lvl="2"/>
            <a:r>
              <a:rPr lang="en-CA" dirty="0"/>
              <a:t>Able to detect subthreshold synaptic potentials</a:t>
            </a:r>
          </a:p>
        </p:txBody>
      </p:sp>
      <p:sp>
        <p:nvSpPr>
          <p:cNvPr id="6" name="Content Placeholder 2"/>
          <p:cNvSpPr txBox="1">
            <a:spLocks/>
          </p:cNvSpPr>
          <p:nvPr/>
        </p:nvSpPr>
        <p:spPr>
          <a:xfrm>
            <a:off x="457200" y="3352800"/>
            <a:ext cx="8229600" cy="3276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Imaging Synaptic Transmission</a:t>
            </a:r>
          </a:p>
          <a:p>
            <a:pPr lvl="1"/>
            <a:r>
              <a:rPr lang="en-CA" dirty="0"/>
              <a:t>FM dyes</a:t>
            </a:r>
          </a:p>
          <a:p>
            <a:pPr lvl="2"/>
            <a:r>
              <a:rPr lang="en-CA" dirty="0"/>
              <a:t>Lipophilic </a:t>
            </a:r>
            <a:r>
              <a:rPr lang="en-CA" dirty="0" err="1"/>
              <a:t>styryl</a:t>
            </a:r>
            <a:r>
              <a:rPr lang="en-CA" dirty="0"/>
              <a:t> dyes that fluoresce when bound to membranes. Useful for exocytosis and endocytosis</a:t>
            </a:r>
          </a:p>
          <a:p>
            <a:pPr lvl="1"/>
            <a:r>
              <a:rPr lang="en-CA" dirty="0"/>
              <a:t>Neurotransmitters</a:t>
            </a:r>
          </a:p>
          <a:p>
            <a:pPr lvl="2"/>
            <a:r>
              <a:rPr lang="en-CA" dirty="0"/>
              <a:t>Release examined using genetically encoded synaptic transmission reporter </a:t>
            </a:r>
            <a:r>
              <a:rPr lang="en-CA" dirty="0" err="1"/>
              <a:t>synapto-pHluorin</a:t>
            </a:r>
            <a:r>
              <a:rPr lang="en-CA" dirty="0"/>
              <a:t>, which uses pH-sensitive mutants of GFP</a:t>
            </a:r>
          </a:p>
          <a:p>
            <a:pPr marL="914400" lvl="2" indent="0">
              <a:buFont typeface="Arial" panose="020B0604020202020204" pitchFamily="34" charset="0"/>
              <a:buNone/>
            </a:pPr>
            <a:endParaRPr lang="en-CA" dirty="0"/>
          </a:p>
        </p:txBody>
      </p:sp>
    </p:spTree>
    <p:extLst>
      <p:ext uri="{BB962C8B-B14F-4D97-AF65-F5344CB8AC3E}">
        <p14:creationId xmlns:p14="http://schemas.microsoft.com/office/powerpoint/2010/main" val="117102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13" y="152400"/>
            <a:ext cx="8229600" cy="715962"/>
          </a:xfrm>
        </p:spPr>
        <p:txBody>
          <a:bodyPr>
            <a:normAutofit/>
          </a:bodyPr>
          <a:lstStyle/>
          <a:p>
            <a:r>
              <a:rPr lang="en-CA" dirty="0"/>
              <a:t>Visualizing Neural Activity </a:t>
            </a:r>
          </a:p>
        </p:txBody>
      </p:sp>
      <p:sp>
        <p:nvSpPr>
          <p:cNvPr id="3" name="Content Placeholder 2"/>
          <p:cNvSpPr>
            <a:spLocks noGrp="1"/>
          </p:cNvSpPr>
          <p:nvPr>
            <p:ph idx="1"/>
          </p:nvPr>
        </p:nvSpPr>
        <p:spPr>
          <a:xfrm>
            <a:off x="457200" y="838200"/>
            <a:ext cx="8305800" cy="2438400"/>
          </a:xfrm>
        </p:spPr>
        <p:txBody>
          <a:bodyPr>
            <a:normAutofit/>
          </a:bodyPr>
          <a:lstStyle/>
          <a:p>
            <a:r>
              <a:rPr lang="en-CA" dirty="0"/>
              <a:t>Imaging Calcium</a:t>
            </a:r>
          </a:p>
          <a:p>
            <a:pPr lvl="2"/>
            <a:r>
              <a:rPr lang="en-CA" dirty="0"/>
              <a:t>Calcium central to many physiological processes</a:t>
            </a:r>
          </a:p>
          <a:p>
            <a:pPr lvl="2"/>
            <a:r>
              <a:rPr lang="en-CA" dirty="0"/>
              <a:t>Calcium dynamics link electrical activity and biochemical events</a:t>
            </a:r>
          </a:p>
          <a:p>
            <a:pPr lvl="2"/>
            <a:r>
              <a:rPr lang="en-CA" dirty="0"/>
              <a:t>Indicator dyes are organic molecules that change their spectral properties when bound to Ca 2+</a:t>
            </a:r>
          </a:p>
        </p:txBody>
      </p:sp>
      <p:pic>
        <p:nvPicPr>
          <p:cNvPr id="1026" name="Picture 2" descr="Image result for imaging calcium in neur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352800"/>
            <a:ext cx="5292226" cy="315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Optically Manipulating Neural Activity</a:t>
            </a:r>
          </a:p>
        </p:txBody>
      </p:sp>
      <p:sp>
        <p:nvSpPr>
          <p:cNvPr id="3" name="Content Placeholder 2"/>
          <p:cNvSpPr>
            <a:spLocks noGrp="1"/>
          </p:cNvSpPr>
          <p:nvPr>
            <p:ph idx="1"/>
          </p:nvPr>
        </p:nvSpPr>
        <p:spPr>
          <a:xfrm>
            <a:off x="304800" y="1219200"/>
            <a:ext cx="8229600" cy="1752600"/>
          </a:xfrm>
        </p:spPr>
        <p:txBody>
          <a:bodyPr/>
          <a:lstStyle/>
          <a:p>
            <a:r>
              <a:rPr lang="en-CA" dirty="0"/>
              <a:t>Stimulation through Uncaging Molecules</a:t>
            </a:r>
          </a:p>
          <a:p>
            <a:pPr marL="457200" lvl="1" indent="0">
              <a:buNone/>
            </a:pPr>
            <a:r>
              <a:rPr lang="en-CA" dirty="0">
                <a:hlinkClick r:id="rId2"/>
              </a:rPr>
              <a:t>https://www.youtube.com/watch?v=MWCoz_ghNtQ</a:t>
            </a:r>
            <a:endParaRPr lang="en-CA" dirty="0"/>
          </a:p>
          <a:p>
            <a:pPr marL="457200" lvl="1" indent="0">
              <a:buNone/>
            </a:pPr>
            <a:endParaRPr lang="en-CA" dirty="0"/>
          </a:p>
        </p:txBody>
      </p:sp>
      <p:sp>
        <p:nvSpPr>
          <p:cNvPr id="5" name="Content Placeholder 2"/>
          <p:cNvSpPr txBox="1">
            <a:spLocks/>
          </p:cNvSpPr>
          <p:nvPr/>
        </p:nvSpPr>
        <p:spPr>
          <a:xfrm>
            <a:off x="304800" y="2895600"/>
            <a:ext cx="85344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Light-Activated Channels</a:t>
            </a:r>
          </a:p>
          <a:p>
            <a:pPr lvl="2"/>
            <a:r>
              <a:rPr lang="en-CA" dirty="0"/>
              <a:t>SPARK (synthetic </a:t>
            </a:r>
            <a:r>
              <a:rPr lang="en-CA" dirty="0" err="1"/>
              <a:t>photoisomerizable</a:t>
            </a:r>
            <a:r>
              <a:rPr lang="en-CA" dirty="0"/>
              <a:t> </a:t>
            </a:r>
            <a:r>
              <a:rPr lang="en-CA" dirty="0" err="1"/>
              <a:t>azobenzene</a:t>
            </a:r>
            <a:r>
              <a:rPr lang="en-CA" dirty="0"/>
              <a:t>-regulated K+) channels are potassium channels fused to a molecular tether containing an ion that can block the channel pore. Long wavelengths (500nm green) block the channel pore, short wavelengths (380nm blue) allow efflux of K ions out. </a:t>
            </a:r>
          </a:p>
          <a:p>
            <a:pPr lvl="2"/>
            <a:r>
              <a:rPr lang="en-CA" dirty="0"/>
              <a:t>Using light instead of electrical stimulation is beneficial because it eliminates artifacts. </a:t>
            </a:r>
          </a:p>
        </p:txBody>
      </p:sp>
    </p:spTree>
    <p:extLst>
      <p:ext uri="{BB962C8B-B14F-4D97-AF65-F5344CB8AC3E}">
        <p14:creationId xmlns:p14="http://schemas.microsoft.com/office/powerpoint/2010/main" val="304515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1"/>
            <a:ext cx="8229600" cy="1143000"/>
          </a:xfrm>
        </p:spPr>
        <p:txBody>
          <a:bodyPr/>
          <a:lstStyle/>
          <a:p>
            <a:r>
              <a:rPr lang="en-CA" dirty="0"/>
              <a:t>Visualizing Protein Function</a:t>
            </a:r>
          </a:p>
        </p:txBody>
      </p:sp>
      <p:sp>
        <p:nvSpPr>
          <p:cNvPr id="3" name="Content Placeholder 2"/>
          <p:cNvSpPr>
            <a:spLocks noGrp="1"/>
          </p:cNvSpPr>
          <p:nvPr>
            <p:ph idx="1"/>
          </p:nvPr>
        </p:nvSpPr>
        <p:spPr>
          <a:xfrm>
            <a:off x="304799" y="990601"/>
            <a:ext cx="8514735" cy="1371600"/>
          </a:xfrm>
        </p:spPr>
        <p:txBody>
          <a:bodyPr>
            <a:normAutofit/>
          </a:bodyPr>
          <a:lstStyle/>
          <a:p>
            <a:r>
              <a:rPr lang="en-CA" dirty="0"/>
              <a:t>Time-Lapse Imaging with Reporter Genes</a:t>
            </a:r>
          </a:p>
          <a:p>
            <a:pPr lvl="2"/>
            <a:r>
              <a:rPr lang="en-CA" dirty="0"/>
              <a:t>Non-endogenous gene encoding an enzyme or fluorescent protein whose expression is controlled by a promoter for a separate gene of interest </a:t>
            </a:r>
          </a:p>
        </p:txBody>
      </p:sp>
      <p:sp>
        <p:nvSpPr>
          <p:cNvPr id="4" name="Content Placeholder 2"/>
          <p:cNvSpPr txBox="1">
            <a:spLocks/>
          </p:cNvSpPr>
          <p:nvPr/>
        </p:nvSpPr>
        <p:spPr>
          <a:xfrm>
            <a:off x="155575" y="2396613"/>
            <a:ext cx="4267200" cy="4038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Fluorescence Resonance Energy Transfer (FRET)</a:t>
            </a:r>
          </a:p>
          <a:p>
            <a:pPr lvl="2"/>
            <a:r>
              <a:rPr lang="en-CA" dirty="0"/>
              <a:t>Used to monitor interactions between proteins</a:t>
            </a:r>
          </a:p>
          <a:p>
            <a:pPr lvl="2"/>
            <a:r>
              <a:rPr lang="en-CA" dirty="0"/>
              <a:t>Two molecules of interest labeled with different fluorophore, each chosen such that the emission spectrum of one overlaps with the absorption of the other</a:t>
            </a:r>
          </a:p>
        </p:txBody>
      </p:sp>
      <p:sp>
        <p:nvSpPr>
          <p:cNvPr id="5" name="AutoShape 2" descr="Image result for fluorescence resonance energy transf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86449"/>
            <a:ext cx="3099619" cy="232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4568006"/>
            <a:ext cx="45910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7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62000"/>
          </a:xfrm>
        </p:spPr>
        <p:txBody>
          <a:bodyPr/>
          <a:lstStyle/>
          <a:p>
            <a:r>
              <a:rPr lang="en-CA" dirty="0"/>
              <a:t>Visualizing Protein Function</a:t>
            </a:r>
          </a:p>
        </p:txBody>
      </p:sp>
      <p:sp>
        <p:nvSpPr>
          <p:cNvPr id="3" name="Content Placeholder 2"/>
          <p:cNvSpPr>
            <a:spLocks noGrp="1"/>
          </p:cNvSpPr>
          <p:nvPr>
            <p:ph idx="1"/>
          </p:nvPr>
        </p:nvSpPr>
        <p:spPr>
          <a:xfrm>
            <a:off x="457200" y="990600"/>
            <a:ext cx="8229600" cy="5715000"/>
          </a:xfrm>
        </p:spPr>
        <p:txBody>
          <a:bodyPr>
            <a:normAutofit/>
          </a:bodyPr>
          <a:lstStyle/>
          <a:p>
            <a:r>
              <a:rPr lang="en-CA" dirty="0"/>
              <a:t>Biomolecular Fluorescence Complementation (</a:t>
            </a:r>
            <a:r>
              <a:rPr lang="en-CA" dirty="0" err="1"/>
              <a:t>BiFC</a:t>
            </a:r>
            <a:r>
              <a:rPr lang="en-CA" dirty="0"/>
              <a:t>)</a:t>
            </a:r>
          </a:p>
          <a:p>
            <a:pPr lvl="2"/>
            <a:r>
              <a:rPr lang="en-CA" dirty="0"/>
              <a:t>Similar to FRET, but rather than two separate fluorophores, two halves of a single fluorophore is fused to one protein and does not fluoresce. When two halves are close enough, they fold and form a single functional fluorophore</a:t>
            </a:r>
          </a:p>
          <a:p>
            <a:r>
              <a:rPr lang="en-CA" dirty="0"/>
              <a:t>Fluorescence Recovery after </a:t>
            </a:r>
            <a:r>
              <a:rPr lang="en-CA" dirty="0" err="1"/>
              <a:t>Photobleaching</a:t>
            </a:r>
            <a:r>
              <a:rPr lang="en-CA" dirty="0"/>
              <a:t> (FRAP)</a:t>
            </a:r>
          </a:p>
          <a:p>
            <a:pPr lvl="2"/>
            <a:r>
              <a:rPr lang="en-CA" dirty="0"/>
              <a:t>Limitation of fluorophores is that </a:t>
            </a:r>
            <a:r>
              <a:rPr lang="en-CA" dirty="0" err="1"/>
              <a:t>photobleaching</a:t>
            </a:r>
            <a:r>
              <a:rPr lang="en-CA" dirty="0"/>
              <a:t> results in decreased fluorescence intensity over time</a:t>
            </a:r>
          </a:p>
          <a:p>
            <a:pPr lvl="2"/>
            <a:r>
              <a:rPr lang="en-CA" dirty="0"/>
              <a:t>This technique uses strong laser illumination to bleach the fluorescent molecules in a particular region</a:t>
            </a:r>
          </a:p>
          <a:p>
            <a:pPr lvl="2"/>
            <a:r>
              <a:rPr lang="en-CA" dirty="0"/>
              <a:t>Then measures the time-course of fluorescence returning to the bleached region</a:t>
            </a:r>
          </a:p>
        </p:txBody>
      </p:sp>
    </p:spTree>
    <p:extLst>
      <p:ext uri="{BB962C8B-B14F-4D97-AF65-F5344CB8AC3E}">
        <p14:creationId xmlns:p14="http://schemas.microsoft.com/office/powerpoint/2010/main" val="383388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5048</TotalTime>
  <Words>847</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Visualizing Nervous System Function</vt:lpstr>
      <vt:lpstr>PowerPoint Presentation</vt:lpstr>
      <vt:lpstr>PowerPoint Presentation</vt:lpstr>
      <vt:lpstr>Static Markers of Activity</vt:lpstr>
      <vt:lpstr>Visualizing Neural Activity</vt:lpstr>
      <vt:lpstr>Visualizing Neural Activity </vt:lpstr>
      <vt:lpstr>Optically Manipulating Neural Activity</vt:lpstr>
      <vt:lpstr>Visualizing Protein Function</vt:lpstr>
      <vt:lpstr>Visualizing Protein Function</vt:lpstr>
      <vt:lpstr>Visualizing Protein Function</vt:lpstr>
      <vt:lpstr>Optically Manipulating Protein Function</vt:lpstr>
      <vt:lpstr>Visualizing Nervous System Function Summary</vt:lpstr>
      <vt:lpstr>Visualizing Nervous System Function Summary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Nervous System Function</dc:title>
  <dc:creator>Kimberly</dc:creator>
  <cp:lastModifiedBy>elliott</cp:lastModifiedBy>
  <cp:revision>39</cp:revision>
  <dcterms:created xsi:type="dcterms:W3CDTF">2016-10-08T18:18:14Z</dcterms:created>
  <dcterms:modified xsi:type="dcterms:W3CDTF">2017-10-26T00:54:57Z</dcterms:modified>
</cp:coreProperties>
</file>