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307" r:id="rId2"/>
    <p:sldId id="279" r:id="rId3"/>
    <p:sldId id="312"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7" r:id="rId19"/>
    <p:sldId id="328" r:id="rId20"/>
    <p:sldId id="329" r:id="rId21"/>
    <p:sldId id="330" r:id="rId22"/>
    <p:sldId id="331" r:id="rId23"/>
    <p:sldId id="332" r:id="rId24"/>
    <p:sldId id="280" r:id="rId25"/>
    <p:sldId id="278" r:id="rId26"/>
    <p:sldId id="282" r:id="rId27"/>
    <p:sldId id="283" r:id="rId28"/>
    <p:sldId id="284" r:id="rId29"/>
    <p:sldId id="285" r:id="rId30"/>
    <p:sldId id="262" r:id="rId31"/>
    <p:sldId id="306" r:id="rId32"/>
    <p:sldId id="293" r:id="rId33"/>
    <p:sldId id="289" r:id="rId34"/>
    <p:sldId id="290" r:id="rId35"/>
    <p:sldId id="291" r:id="rId36"/>
    <p:sldId id="292" r:id="rId37"/>
    <p:sldId id="296" r:id="rId38"/>
    <p:sldId id="294" r:id="rId39"/>
    <p:sldId id="297" r:id="rId40"/>
    <p:sldId id="295" r:id="rId41"/>
    <p:sldId id="287" r:id="rId42"/>
    <p:sldId id="274" r:id="rId43"/>
    <p:sldId id="310" r:id="rId44"/>
    <p:sldId id="299" r:id="rId45"/>
    <p:sldId id="305" r:id="rId46"/>
    <p:sldId id="301" r:id="rId47"/>
    <p:sldId id="302" r:id="rId48"/>
    <p:sldId id="304" r:id="rId49"/>
    <p:sldId id="303" r:id="rId5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48">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00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9" autoAdjust="0"/>
    <p:restoredTop sz="71332" autoAdjust="0"/>
  </p:normalViewPr>
  <p:slideViewPr>
    <p:cSldViewPr>
      <p:cViewPr varScale="1">
        <p:scale>
          <a:sx n="65" d="100"/>
          <a:sy n="65" d="100"/>
        </p:scale>
        <p:origin x="2088" y="36"/>
      </p:cViewPr>
      <p:guideLst>
        <p:guide orient="horz" pos="48"/>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0" d="100"/>
          <a:sy n="70" d="100"/>
        </p:scale>
        <p:origin x="-1440"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4" Type="http://schemas.openxmlformats.org/officeDocument/2006/relationships/image" Target="../media/image41.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553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554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554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B16D8E9-8EB6-496C-9577-83CA0A56587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56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56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8A39837-AD5B-416E-B74B-F23D4CD89C6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A8A7D94F-7644-4097-A9A0-FF431F45A3C8}" type="slidenum">
              <a:rPr lang="en-US" smtClean="0"/>
              <a:pPr/>
              <a:t>2</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a:t>Let do a little refresher/introduction to some basic molecular biology, and I mean basic as molecular biology is not my strong point.</a:t>
            </a:r>
          </a:p>
          <a:p>
            <a:pPr eaLnBrk="1" hangingPunct="1"/>
            <a:r>
              <a:rPr lang="en-US"/>
              <a:t>Most cells respond to changing environment by altering DNA transcription and protein translation, the proteins are then responsible for modifying cellular function</a:t>
            </a:r>
          </a:p>
          <a:p>
            <a:pPr eaLnBrk="1" hangingPunct="1"/>
            <a:endParaRPr lang="en-US"/>
          </a:p>
          <a:p>
            <a:pPr eaLnBrk="1" hangingPunct="1"/>
            <a:r>
              <a:rPr lang="en-US"/>
              <a:t>mRNA represent a specific genetic code released from the control center or nucleus of the cell or nucleus for the construction of proteins of every shape and size.  Proteins are the building blocks of all biological tissue, making mRNA the blueprints for the operations of the cell</a:t>
            </a:r>
          </a:p>
          <a:p>
            <a:pPr eaLnBrk="1" hangingPunct="1"/>
            <a:r>
              <a:rPr lang="en-US"/>
              <a:t> </a:t>
            </a:r>
          </a:p>
          <a:p>
            <a:pPr eaLnBrk="1" hangingPunct="1"/>
            <a:r>
              <a:rPr lang="en-US"/>
              <a:t>Once the human genome project has mapped out the entire genetic code, it nearly completed, the next challenge will be determining the functional relevance of all the coded bits of information, either at the mRNA or protein levels.</a:t>
            </a:r>
          </a:p>
          <a:p>
            <a:pPr eaLnBrk="1" hangingPunct="1"/>
            <a:endParaRPr lang="en-US"/>
          </a:p>
          <a:p>
            <a:pPr eaLnBrk="1" hangingPunct="1"/>
            <a:r>
              <a:rPr lang="en-US"/>
              <a:t>The gene chip microarray is designed for this purpose.  </a:t>
            </a:r>
          </a:p>
          <a:p>
            <a:pPr eaLnBrk="1" hangingPunct="1"/>
            <a:endParaRPr lang="en-US"/>
          </a:p>
          <a:p>
            <a:pPr eaLnBrk="1" hangingPunct="1"/>
            <a:r>
              <a:rPr lang="en-US"/>
              <a:t>mRNA is transcribed from DNA so that the mRNA is the mirror image of a specific segment of the DNA </a:t>
            </a:r>
          </a:p>
          <a:p>
            <a:pPr eaLnBrk="1" hangingPunct="1"/>
            <a:endParaRPr lang="en-US"/>
          </a:p>
          <a:p>
            <a:pPr eaLnBrk="1" hangingPunct="1"/>
            <a:r>
              <a:rPr lang="en-US"/>
              <a:t>the mRNA moves out of the nucleus of the cell where it severs as a template to build specific proteins (a process known as translation)</a:t>
            </a:r>
          </a:p>
          <a:p>
            <a:pPr eaLnBrk="1" hangingPunct="1"/>
            <a:endParaRPr lang="en-US"/>
          </a:p>
          <a:p>
            <a:pPr eaLnBrk="1" hangingPunct="1"/>
            <a:r>
              <a:rPr lang="en-US"/>
              <a:t>This mRNA strand retains the capacity to recognize the complementary sequence of DNA (hybridization) because of the base pair configuration</a:t>
            </a:r>
          </a:p>
          <a:p>
            <a:pPr eaLnBrk="1" hangingPunct="1"/>
            <a:endParaRPr lang="en-US"/>
          </a:p>
          <a:p>
            <a:pPr eaLnBrk="1" hangingPunct="1"/>
            <a:r>
              <a:rPr lang="en-US"/>
              <a:t>So if were able to make or replicate a sequence of DNA we could use it to identify mRNA, as only the complementary mRNA will bind to the unique sequences of DNA</a:t>
            </a:r>
          </a:p>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Homology</a:t>
            </a:r>
            <a:r>
              <a:rPr lang="en-US" baseline="0" dirty="0"/>
              <a:t> – traits derived from a common ancestor, they evolved together from one origin</a:t>
            </a:r>
          </a:p>
          <a:p>
            <a:r>
              <a:rPr lang="en-US" baseline="0" dirty="0"/>
              <a:t>(Compared to analogous – traits derived through different lineages, not from a common ancestor)</a:t>
            </a:r>
          </a:p>
          <a:p>
            <a:r>
              <a:rPr lang="en-US" b="1" dirty="0"/>
              <a:t>Gal4/UAS</a:t>
            </a:r>
            <a:r>
              <a:rPr lang="en-US" b="1" baseline="0" dirty="0"/>
              <a:t> System</a:t>
            </a:r>
            <a:endParaRPr lang="en-US" b="0" baseline="0" dirty="0"/>
          </a:p>
          <a:p>
            <a:r>
              <a:rPr lang="en-US" b="0" baseline="0" dirty="0"/>
              <a:t>Biochemical method used to study gene expression</a:t>
            </a:r>
          </a:p>
          <a:p>
            <a:r>
              <a:rPr lang="en-US" b="0" baseline="0" dirty="0"/>
              <a:t>2 parts:</a:t>
            </a:r>
          </a:p>
          <a:p>
            <a:r>
              <a:rPr lang="en-US" b="0" baseline="0" dirty="0"/>
              <a:t>GAL4 gene – encodes yeast transcription activator protein (Gal4)</a:t>
            </a:r>
          </a:p>
          <a:p>
            <a:r>
              <a:rPr lang="en-US" b="0" baseline="0" dirty="0"/>
              <a:t>UAS (Upstream Activation Sequence) – and enhancer which Gal4 binds to </a:t>
            </a:r>
            <a:r>
              <a:rPr lang="en-US" b="0" baseline="0" dirty="0" err="1"/>
              <a:t>to</a:t>
            </a:r>
            <a:r>
              <a:rPr lang="en-US" b="0" baseline="0" dirty="0"/>
              <a:t> activate gene transcription.</a:t>
            </a:r>
          </a:p>
          <a:p>
            <a:r>
              <a:rPr lang="en-US" b="0" baseline="0" dirty="0"/>
              <a:t>In genetics studies, mutant lines (usually fruit flies) are used: 1. GAL4 gene 2. UAS attached to a reporter gene (e.g. GFP)</a:t>
            </a:r>
          </a:p>
          <a:p>
            <a:r>
              <a:rPr lang="en-US" b="0" baseline="0" dirty="0"/>
              <a:t>Cross breeding these strains will result in GFP expression in offspring of 1x2 and can identify the cells that express particular genes of interest…</a:t>
            </a:r>
            <a:endParaRPr lang="en-US" b="1" dirty="0"/>
          </a:p>
        </p:txBody>
      </p:sp>
      <p:sp>
        <p:nvSpPr>
          <p:cNvPr id="4" name="Slide Number Placeholder 3"/>
          <p:cNvSpPr>
            <a:spLocks noGrp="1"/>
          </p:cNvSpPr>
          <p:nvPr>
            <p:ph type="sldNum" sz="quarter" idx="10"/>
          </p:nvPr>
        </p:nvSpPr>
        <p:spPr/>
        <p:txBody>
          <a:bodyPr/>
          <a:lstStyle/>
          <a:p>
            <a:fld id="{2095236C-592C-4C11-B592-A3FBE8E0AC49}" type="slidenum">
              <a:rPr lang="en-US" smtClean="0"/>
              <a:t>15</a:t>
            </a:fld>
            <a:endParaRPr lang="en-US"/>
          </a:p>
        </p:txBody>
      </p:sp>
    </p:spTree>
    <p:extLst>
      <p:ext uri="{BB962C8B-B14F-4D97-AF65-F5344CB8AC3E}">
        <p14:creationId xmlns:p14="http://schemas.microsoft.com/office/powerpoint/2010/main" val="76809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Polymorphism</a:t>
            </a:r>
            <a:r>
              <a:rPr lang="en-US" b="0" dirty="0"/>
              <a:t> – when 2 or more different phenotypes exist (at one time) in the same</a:t>
            </a:r>
            <a:r>
              <a:rPr lang="en-US" b="0" baseline="0" dirty="0"/>
              <a:t> population of organisms </a:t>
            </a:r>
            <a:endParaRPr lang="en-US" b="1" baseline="0" dirty="0"/>
          </a:p>
          <a:p>
            <a:endParaRPr lang="en-US" dirty="0"/>
          </a:p>
        </p:txBody>
      </p:sp>
      <p:sp>
        <p:nvSpPr>
          <p:cNvPr id="4" name="Slide Number Placeholder 3"/>
          <p:cNvSpPr>
            <a:spLocks noGrp="1"/>
          </p:cNvSpPr>
          <p:nvPr>
            <p:ph type="sldNum" sz="quarter" idx="10"/>
          </p:nvPr>
        </p:nvSpPr>
        <p:spPr/>
        <p:txBody>
          <a:bodyPr/>
          <a:lstStyle/>
          <a:p>
            <a:fld id="{2095236C-592C-4C11-B592-A3FBE8E0AC49}" type="slidenum">
              <a:rPr lang="en-US" smtClean="0"/>
              <a:t>16</a:t>
            </a:fld>
            <a:endParaRPr lang="en-US"/>
          </a:p>
        </p:txBody>
      </p:sp>
    </p:spTree>
    <p:extLst>
      <p:ext uri="{BB962C8B-B14F-4D97-AF65-F5344CB8AC3E}">
        <p14:creationId xmlns:p14="http://schemas.microsoft.com/office/powerpoint/2010/main" val="3739002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each step on some</a:t>
            </a:r>
            <a:r>
              <a:rPr lang="en-US" baseline="0" dirty="0"/>
              <a:t> detail</a:t>
            </a:r>
            <a:endParaRPr lang="en-US" dirty="0"/>
          </a:p>
        </p:txBody>
      </p:sp>
      <p:sp>
        <p:nvSpPr>
          <p:cNvPr id="4" name="Slide Number Placeholder 3"/>
          <p:cNvSpPr>
            <a:spLocks noGrp="1"/>
          </p:cNvSpPr>
          <p:nvPr>
            <p:ph type="sldNum" sz="quarter" idx="10"/>
          </p:nvPr>
        </p:nvSpPr>
        <p:spPr/>
        <p:txBody>
          <a:bodyPr/>
          <a:lstStyle/>
          <a:p>
            <a:fld id="{2095236C-592C-4C11-B592-A3FBE8E0AC49}" type="slidenum">
              <a:rPr lang="en-US" smtClean="0"/>
              <a:t>18</a:t>
            </a:fld>
            <a:endParaRPr lang="en-US"/>
          </a:p>
        </p:txBody>
      </p:sp>
    </p:spTree>
    <p:extLst>
      <p:ext uri="{BB962C8B-B14F-4D97-AF65-F5344CB8AC3E}">
        <p14:creationId xmlns:p14="http://schemas.microsoft.com/office/powerpoint/2010/main" val="2931793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236C-592C-4C11-B592-A3FBE8E0AC49}" type="slidenum">
              <a:rPr lang="en-US" smtClean="0"/>
              <a:t>19</a:t>
            </a:fld>
            <a:endParaRPr lang="en-US" dirty="0"/>
          </a:p>
        </p:txBody>
      </p:sp>
    </p:spTree>
    <p:extLst>
      <p:ext uri="{BB962C8B-B14F-4D97-AF65-F5344CB8AC3E}">
        <p14:creationId xmlns:p14="http://schemas.microsoft.com/office/powerpoint/2010/main" val="2896052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Tutorials</a:t>
            </a:r>
            <a:r>
              <a:rPr lang="en-US" baseline="0" dirty="0"/>
              <a:t> or website show and tell</a:t>
            </a:r>
          </a:p>
        </p:txBody>
      </p:sp>
      <p:sp>
        <p:nvSpPr>
          <p:cNvPr id="4" name="Slide Number Placeholder 3"/>
          <p:cNvSpPr>
            <a:spLocks noGrp="1"/>
          </p:cNvSpPr>
          <p:nvPr>
            <p:ph type="sldNum" sz="quarter" idx="10"/>
          </p:nvPr>
        </p:nvSpPr>
        <p:spPr/>
        <p:txBody>
          <a:bodyPr/>
          <a:lstStyle/>
          <a:p>
            <a:fld id="{2095236C-592C-4C11-B592-A3FBE8E0AC49}" type="slidenum">
              <a:rPr lang="en-US" smtClean="0"/>
              <a:t>20</a:t>
            </a:fld>
            <a:endParaRPr lang="en-US"/>
          </a:p>
        </p:txBody>
      </p:sp>
    </p:spTree>
    <p:extLst>
      <p:ext uri="{BB962C8B-B14F-4D97-AF65-F5344CB8AC3E}">
        <p14:creationId xmlns:p14="http://schemas.microsoft.com/office/powerpoint/2010/main" val="319939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r>
              <a:rPr lang="en-US" baseline="0" dirty="0"/>
              <a:t> of a use in neuroscience – suprachiasmatic nuclei gene expression in light and dark</a:t>
            </a:r>
          </a:p>
          <a:p>
            <a:r>
              <a:rPr lang="en-US" baseline="0" dirty="0"/>
              <a:t>http://www.youtube.com/watch?v=VNsThMNjKhM</a:t>
            </a:r>
          </a:p>
        </p:txBody>
      </p:sp>
      <p:sp>
        <p:nvSpPr>
          <p:cNvPr id="4" name="Slide Number Placeholder 3"/>
          <p:cNvSpPr>
            <a:spLocks noGrp="1"/>
          </p:cNvSpPr>
          <p:nvPr>
            <p:ph type="sldNum" sz="quarter" idx="10"/>
          </p:nvPr>
        </p:nvSpPr>
        <p:spPr/>
        <p:txBody>
          <a:bodyPr/>
          <a:lstStyle/>
          <a:p>
            <a:fld id="{2095236C-592C-4C11-B592-A3FBE8E0AC49}" type="slidenum">
              <a:rPr lang="en-US" smtClean="0"/>
              <a:t>21</a:t>
            </a:fld>
            <a:endParaRPr lang="en-US"/>
          </a:p>
        </p:txBody>
      </p:sp>
    </p:spTree>
    <p:extLst>
      <p:ext uri="{BB962C8B-B14F-4D97-AF65-F5344CB8AC3E}">
        <p14:creationId xmlns:p14="http://schemas.microsoft.com/office/powerpoint/2010/main" val="1642022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236C-592C-4C11-B592-A3FBE8E0AC49}" type="slidenum">
              <a:rPr lang="en-US" smtClean="0"/>
              <a:t>22</a:t>
            </a:fld>
            <a:endParaRPr lang="en-US"/>
          </a:p>
        </p:txBody>
      </p:sp>
    </p:spTree>
    <p:extLst>
      <p:ext uri="{BB962C8B-B14F-4D97-AF65-F5344CB8AC3E}">
        <p14:creationId xmlns:p14="http://schemas.microsoft.com/office/powerpoint/2010/main" val="1003808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http://www.nigms.nih.gov/News/Extras/RNAi/factsheet.htm</a:t>
            </a:r>
          </a:p>
        </p:txBody>
      </p:sp>
      <p:sp>
        <p:nvSpPr>
          <p:cNvPr id="4" name="Slide Number Placeholder 3"/>
          <p:cNvSpPr>
            <a:spLocks noGrp="1"/>
          </p:cNvSpPr>
          <p:nvPr>
            <p:ph type="sldNum" sz="quarter" idx="10"/>
          </p:nvPr>
        </p:nvSpPr>
        <p:spPr/>
        <p:txBody>
          <a:bodyPr/>
          <a:lstStyle/>
          <a:p>
            <a:fld id="{2095236C-592C-4C11-B592-A3FBE8E0AC49}" type="slidenum">
              <a:rPr lang="en-US" smtClean="0"/>
              <a:t>23</a:t>
            </a:fld>
            <a:endParaRPr lang="en-US"/>
          </a:p>
        </p:txBody>
      </p:sp>
    </p:spTree>
    <p:extLst>
      <p:ext uri="{BB962C8B-B14F-4D97-AF65-F5344CB8AC3E}">
        <p14:creationId xmlns:p14="http://schemas.microsoft.com/office/powerpoint/2010/main" val="1347818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772D42C3-D219-46BE-86C5-7A5E5F1051E4}" type="slidenum">
              <a:rPr lang="en-US" smtClean="0"/>
              <a:pPr/>
              <a:t>24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a:t>So here is what we have, a tethered cDNA strand or a unique sequence of DNA called an oligo, using the Affy system these are actually constructued, I will tell you how in a few minutes.  For the majority of this presentation I will talk about oligos, however in most cases, you and incert cDNA for the work oligo.</a:t>
            </a:r>
          </a:p>
          <a:p>
            <a:pPr eaLnBrk="1" hangingPunct="1"/>
            <a:endParaRPr lang="en-US"/>
          </a:p>
          <a:p>
            <a:pPr eaLnBrk="1" hangingPunct="1"/>
            <a:r>
              <a:rPr lang="en-US"/>
              <a:t>So, if we now expose the this tether oligo to a solution containing mRNAs what would happen?</a:t>
            </a:r>
          </a:p>
          <a:p>
            <a:pPr eaLnBrk="1" hangingPunct="1"/>
            <a:r>
              <a:rPr lang="en-US"/>
              <a:t>The mRNA which had the complementary sequence of base pairs will hybridize to it, all other mRNA won’t, right?</a:t>
            </a:r>
          </a:p>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5E46A2E-6355-4798-876A-AF820DBC6F9D}" type="slidenum">
              <a:rPr lang="en-US" smtClean="0"/>
              <a:pPr/>
              <a:t>25</a:t>
            </a:fld>
            <a:endParaRPr lang="en-US"/>
          </a:p>
        </p:txBody>
      </p:sp>
      <p:sp>
        <p:nvSpPr>
          <p:cNvPr id="33795" name="Rectangle 2"/>
          <p:cNvSpPr>
            <a:spLocks noGrp="1" noRot="1" noChangeAspect="1" noChangeArrowheads="1" noTextEdit="1"/>
          </p:cNvSpPr>
          <p:nvPr>
            <p:ph type="sldImg"/>
          </p:nvPr>
        </p:nvSpPr>
        <p:spPr>
          <a:xfrm>
            <a:off x="838200" y="685800"/>
            <a:ext cx="4572000" cy="3429000"/>
          </a:xfrm>
          <a:ln/>
        </p:spPr>
      </p:sp>
      <p:sp>
        <p:nvSpPr>
          <p:cNvPr id="33796" name="Rectangle 3"/>
          <p:cNvSpPr>
            <a:spLocks noGrp="1" noChangeArrowheads="1"/>
          </p:cNvSpPr>
          <p:nvPr>
            <p:ph type="body" idx="1"/>
          </p:nvPr>
        </p:nvSpPr>
        <p:spPr>
          <a:noFill/>
          <a:ln/>
        </p:spPr>
        <p:txBody>
          <a:bodyPr/>
          <a:lstStyle/>
          <a:p>
            <a:pPr eaLnBrk="1" hangingPunct="1"/>
            <a:r>
              <a:rPr lang="en-US"/>
              <a:t>Now let say we could attach or build hundreds or thousands of oligos on a single microchip or glass slide all at a precise address on the chip.</a:t>
            </a:r>
          </a:p>
          <a:p>
            <a:pPr eaLnBrk="1" hangingPunct="1"/>
            <a:endParaRPr lang="en-US"/>
          </a:p>
          <a:p>
            <a:pPr eaLnBrk="1" hangingPunct="1"/>
            <a:r>
              <a:rPr lang="en-US"/>
              <a:t>If we then exposed the chip to a solution containing thousands of mRNAs, only the RNA with a a complementary sequence to a tethered to the oligo present on the chip will attach or hybridize to the chip.</a:t>
            </a:r>
          </a:p>
          <a:p>
            <a:pPr eaLnBrk="1" hangingPunct="1"/>
            <a:endParaRPr lang="en-US"/>
          </a:p>
          <a:p>
            <a:pPr eaLnBrk="1" hangingPunct="1"/>
            <a:r>
              <a:rPr lang="en-US"/>
              <a:t>Everybody following so far?</a:t>
            </a:r>
          </a:p>
          <a:p>
            <a:pPr eaLnBrk="1" hangingPunct="1"/>
            <a:endParaRPr lang="en-US"/>
          </a:p>
          <a:p>
            <a:pPr eaLnBrk="1" hangingPunct="1"/>
            <a:r>
              <a:rPr lang="en-US"/>
              <a:t>So let’s design an experiment, we take 2 samples of RNA, say the suprachiasmatic nucleus from a mouse exposed to a light, and the suprachiasmatic nucleus from a mouse maintained in the dark.  The suprachiamatic nucleus, as many of you know is the location of the circadian clock and received direct retinal innervation from specialized retinal ganglion cells.  </a:t>
            </a:r>
          </a:p>
          <a:p>
            <a:pPr eaLnBrk="1" hangingPunct="1"/>
            <a:endParaRPr lang="en-US"/>
          </a:p>
          <a:p>
            <a:pPr eaLnBrk="1" hangingPunct="1"/>
            <a:r>
              <a:rPr lang="en-US"/>
              <a:t>Now we have two samples, we label the experimental sample with a tiny green fluorescent marker, and the control, non-light exposed sample with the red fluroscent mark.  We then expose the two samples to the chip for 24 hours to allow the samples to hybridize to their specific oligos.</a:t>
            </a:r>
          </a:p>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095236C-592C-4C11-B592-A3FBE8E0AC49}" type="slidenum">
              <a:rPr lang="en-US" smtClean="0"/>
              <a:t>3</a:t>
            </a:fld>
            <a:endParaRPr lang="en-US" dirty="0"/>
          </a:p>
        </p:txBody>
      </p:sp>
    </p:spTree>
    <p:extLst>
      <p:ext uri="{BB962C8B-B14F-4D97-AF65-F5344CB8AC3E}">
        <p14:creationId xmlns:p14="http://schemas.microsoft.com/office/powerpoint/2010/main" val="2791489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8A40B67-F81E-40B9-8D07-42C7160ABDEB}" type="slidenum">
              <a:rPr lang="en-US" smtClean="0"/>
              <a:pPr/>
              <a:t>26</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a:t>So, we would have something that would look like this…</a:t>
            </a:r>
            <a:br>
              <a:rPr lang="en-US"/>
            </a:br>
            <a:endParaRPr lang="en-US"/>
          </a:p>
          <a:p>
            <a:pPr eaLnBrk="1" hangingPunct="1"/>
            <a:r>
              <a:rPr lang="en-US"/>
              <a:t>A glass slide with tethered oligos, two samples of labeled mRNA, and a hybridize period of 24 hours.</a:t>
            </a:r>
          </a:p>
          <a:p>
            <a:pPr eaLnBrk="1" hangingPunct="1"/>
            <a:r>
              <a:rPr lang="en-US"/>
              <a:t>After a washing period, we now can expose the chip to mircoarray reader that with the use of a scanning confocal microscope with 2 lasers specifically designed to excite one or the other fluorescent probes. </a:t>
            </a:r>
          </a:p>
          <a:p>
            <a:pPr eaLnBrk="1" hangingPunct="1"/>
            <a:endParaRPr lang="en-US"/>
          </a:p>
          <a:p>
            <a:pPr eaLnBrk="1" hangingPunct="1"/>
            <a:r>
              <a:rPr lang="en-US"/>
              <a:t>If we added a very sensitive scanner, we could check each specific address for the presents of the experimental and control RNA.  The scanner could record the location and the amount of and type of emmitted light.  This information could then be quantified and compared between the control and experimental samples.</a:t>
            </a:r>
          </a:p>
          <a:p>
            <a:pPr eaLnBrk="1" hangingPunct="1"/>
            <a:r>
              <a:rPr lang="en-US"/>
              <a:t>The red and green arrows are my representation of the lasers and the emmitted light.  The circles are showing the presents or absences of hybridized signal.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A3E04C4-17B5-403B-B857-952A8467F034}" type="slidenum">
              <a:rPr lang="en-US" smtClean="0"/>
              <a:pPr/>
              <a:t>27</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a:t>The total output/scanned image would look something like this.  Now, if I have not amazed you yet, my next point is hopefully will.</a:t>
            </a:r>
          </a:p>
          <a:p>
            <a:pPr eaLnBrk="1" hangingPunct="1"/>
            <a:endParaRPr lang="en-US"/>
          </a:p>
          <a:p>
            <a:pPr eaLnBrk="1" hangingPunct="1"/>
            <a:r>
              <a:rPr lang="en-US"/>
              <a:t>Let say we could put say 1 million of these oligo on one small glass slide like this, or how about the entire genome of any given organizm?</a:t>
            </a:r>
          </a:p>
          <a:p>
            <a:pPr eaLnBrk="1" hangingPunct="1"/>
            <a:endParaRPr lang="en-US"/>
          </a:p>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25C2A6F4-67BE-439C-8D9C-0A51BC2632BC}" type="slidenum">
              <a:rPr lang="en-US" smtClean="0"/>
              <a:pPr/>
              <a:t>28</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a:t>Well I really can not tell you any more that could thrill and amaze after this so I think I will rap this part of the presentation with a few concluding questions that I had when I first was introduced to this new technology.  </a:t>
            </a:r>
          </a:p>
          <a:p>
            <a:pPr eaLnBrk="1" hangingPunct="1"/>
            <a:r>
              <a:rPr lang="en-US"/>
              <a:t>The first question I had was “How do you build one of these?  Well the internet can provide you with those answers, you can pick up detailed instructions off the net, including suppliers, components and instructions with the cost to build at about 100,000 dollars Canadian. The chips, which are getting cheaper and cheaper can be purchased for between 60-3000 dollars depending on the size and species of interest.  If you look at the cost interms of the the genes you get to interiogate, the cost are very reasonable. </a:t>
            </a:r>
          </a:p>
          <a:p>
            <a:pPr eaLnBrk="1" hangingPunct="1"/>
            <a:endParaRPr lang="en-US"/>
          </a:p>
          <a:p>
            <a:pPr eaLnBrk="1" hangingPunct="1"/>
            <a:r>
              <a:rPr lang="en-US"/>
              <a:t>OK well how would you build a chip of oligos???  Well there are a number of companies that are building chips and there are a number of techniques that can be employed to build them your self if you choice to do so.  The most common means of construct a chip is using the same technology used by the everyday inkject printer.  These are known as spotted arrays, and their biggest challenge is controlling the amount of cloned DNA set down on a slide.  </a:t>
            </a:r>
          </a:p>
          <a:p>
            <a:pPr eaLnBrk="1" hangingPunct="1"/>
            <a:endParaRPr lang="en-US"/>
          </a:p>
          <a:p>
            <a:pPr eaLnBrk="1" hangingPunct="1"/>
            <a:r>
              <a:rPr lang="en-US"/>
              <a:t>The Affy system, the one that we have used, uses a process similar to that used in the semi-conductor industry, a process of photolithography. These chips are actually built and not dotted. </a:t>
            </a:r>
          </a:p>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97D3BB7-6281-4979-A91D-D27B20913FC8}" type="slidenum">
              <a:rPr lang="en-US" smtClean="0"/>
              <a:pPr/>
              <a:t>29</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t>Now I actually do not have enough time/or knowledge to tell you in detail how this works, but in brief,</a:t>
            </a:r>
          </a:p>
          <a:p>
            <a:pPr eaLnBrk="1" hangingPunct="1"/>
            <a:r>
              <a:rPr lang="en-US"/>
              <a:t>So we start by building a tether, using a chemical reaction on the glass chip, followed by a thin photosensitive layer.  Directed light is then used to demask the tethers and a single base pair is added.  A second layer is added and the process is repeated until an oligo is built in each location.  </a:t>
            </a:r>
          </a:p>
          <a:p>
            <a:pPr eaLnBrk="1" hangingPunct="1"/>
            <a:endParaRPr lang="en-US"/>
          </a:p>
          <a:p>
            <a:pPr eaLnBrk="1" hangingPunct="1"/>
            <a:r>
              <a:rPr lang="en-US"/>
              <a:t>So let me summerize,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CC6D65D-0FBB-461D-AED2-8EC19D9FB976}" type="slidenum">
              <a:rPr lang="en-US" smtClean="0"/>
              <a:pPr/>
              <a:t>30</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a:t>We have two sample of mRNA, one experimental sample, again say an suprachiasmatic nucleus from a mouse exposed to light and a a reference or contol sample, a mouse maintained in complete darkness.  As most of you know the suprachiasmatic nucleus is a nucleus in the anterior hypothalamus that contains the master circadian pacemaker. Anyway, </a:t>
            </a:r>
          </a:p>
          <a:p>
            <a:pPr eaLnBrk="1" hangingPunct="1"/>
            <a:r>
              <a:rPr lang="en-US"/>
              <a:t>we have some expensive mircoarray equipment which I have just told you about, including some computers, laser scaning microscope a very suffocated  photodetector</a:t>
            </a:r>
          </a:p>
          <a:p>
            <a:pPr eaLnBrk="1" hangingPunct="1"/>
            <a:r>
              <a:rPr lang="en-US"/>
              <a:t>We take our two samples of mRNA, and tag samples with difference fluorscent probes</a:t>
            </a:r>
          </a:p>
          <a:p>
            <a:pPr eaLnBrk="1" hangingPunct="1"/>
            <a:r>
              <a:rPr lang="en-US"/>
              <a:t>The two samples are then exposed to a gene chip where the mRNA hybridizes to complemery oligos of 24 hours.  The chip is washed and each address is then excited by different lasers, one that results in the excitation of the experimental sample, one that results in the excitation of the reference sample</a:t>
            </a:r>
          </a:p>
          <a:p>
            <a:pPr eaLnBrk="1" hangingPunct="1"/>
            <a:r>
              <a:rPr lang="en-US"/>
              <a:t>The excitation is recorded by the photodetector and the wave length and amount of light is quantified with some sufficiated computer programs</a:t>
            </a:r>
          </a:p>
          <a:p>
            <a:pPr eaLnBrk="1" hangingPunct="1"/>
            <a:r>
              <a:rPr lang="en-US"/>
              <a:t>As the identity of the oligos are known, we have a complete record of changes in the commands issued by the nucleus of a cell as a result of a specific stimuli.</a:t>
            </a:r>
          </a:p>
          <a:p>
            <a:pPr eaLnBrk="1" hangingPunct="1"/>
            <a:r>
              <a:rPr lang="en-US"/>
              <a:t>All I can say is pretty amazing!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C908A20-F483-4029-8699-94F82B39DCCE}" type="slidenum">
              <a:rPr lang="en-US" smtClean="0"/>
              <a:pPr/>
              <a:t>32</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a:t>So lets talk about some data!  As I mentioned earlier, we have used this technology to investigate the changes in RNA expression patterns in the SCN of C57 mice exposed to light.  We selected 3 different circadian phase to investigate based on behavioral data we have collected.  The times included the middle of the subjective day, a time at which light has little or no effect on the circadian clock and the animals are relatively quiescent. This time was 7 hours after the lights go on and I will refer to this as circadian time 7.  We also looked at 3 hours after lights were off, or early subjective night.  Light at this time results in a 2-3 hour phase delay or in other terms, its like turing the clock back 3 hours.  This time I will refer to as CT15.  By convention, CT12 indicates the time at which the lights go off and nocturnal animals become active.  The final time we investigated was late in the subjective night, or 2 hours before the lights were to go on.  Light given at this time, cause a phase advances in the circadian cycle by approximately 1 hour.  I will call this time CT22.5 because the animals were light exposed 10.5 hous after the lights go off.  </a:t>
            </a:r>
          </a:p>
          <a:p>
            <a:pPr eaLnBrk="1" hangingPunct="1"/>
            <a:endParaRPr lang="en-US"/>
          </a:p>
          <a:p>
            <a:pPr eaLnBrk="1" hangingPunct="1"/>
            <a:endParaRPr lang="en-US"/>
          </a:p>
          <a:p>
            <a:pPr eaLnBrk="1" hangingPunct="1"/>
            <a:r>
              <a:rPr lang="en-US"/>
              <a:t>Now to give you a little more detail, what we did was rapidly removed the brains of 180 mice at 3 different circadian time, with half of which receiving a 30 minute light pulse prior to being killed.  This gives us approximately 30 mice per group.  The mice were killed by decapitation under infrared light and their brains removed in less that 120 seconds and frozen on dry ice under photosafe red light.  We used a cryostat to take coronal section until we reached the SCN.  At that point we used a 450 micron Inner diameter punch to remove the SCN from the rostal to caudal extent.  The tissue punches were collected and the RNA extracted using standard Qiagen RNA isolation protocols.  These samples were then analyzed on the Affymetric’s microarrays.  </a:t>
            </a:r>
          </a:p>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BD3AA966-2A0A-4BE5-8D0E-F0F0BDA8391C}" type="slidenum">
              <a:rPr lang="en-US" smtClean="0"/>
              <a:pPr/>
              <a:t>33</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a:t> So here is a little histology.  As I indicated earlier, the SCN is located in the anterior hypothalamus, and it received direct retinal innervation.  You can see here at the SCN as indicated by the white arrows.  The first panel is stained with crestyl violet, the second panel is H&amp;E and Eosin alone. Of course the final image is of the mice we used C57BL/6 mice.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120563F-746C-456C-9CE4-BCD659963C9F}" type="slidenum">
              <a:rPr lang="en-US" smtClean="0"/>
              <a:pPr/>
              <a:t>34</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a:t>Here is what a punched out SCN looks like in tissue that was unfix tissue stained with crestyl violet.  The top two panels the SCN in obviously absent the 450um punch inner diameter punch is shown with a dashed black line.  The bottom two panels are unpunched SCN with the tissue processed in the same manner.  So this tissue was maintained at minus 80 degrees until we extracted the RNA.  To do this we used a standard RNA extraction kit from Qaigen and ran the tissue on the Affymetric microarray.  The data was analysized using the Affymetric software package as well as GeneSpring cluster analysis package.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BA9B0DD-27FC-4A73-B53C-4B881FD8AFD6}" type="slidenum">
              <a:rPr lang="en-US" smtClean="0"/>
              <a:pPr/>
              <a:t>35</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a:t>So here is what we found…Of the some 13,000 gene we screened for we found 745 genes that are differentially regulated at the different circadian phase we tested, and some 260 genes that are differentially regulated by light.  Right now this is the major problem with the use of this technology, processing the data.  I looked at screens and screens of data.  Despite that fact that there is software to help you develop excel based spreadsheets and name all the expressed sequence tags there is such a wealth of information to deal with.  Of course this is not to mention the follow-up.  OK so </a:t>
            </a:r>
          </a:p>
          <a:p>
            <a:pPr eaLnBrk="1" hangingPunct="1"/>
            <a:endParaRPr lang="en-US"/>
          </a:p>
          <a:p>
            <a:pPr eaLnBrk="1" hangingPunct="1"/>
            <a:r>
              <a:rPr lang="en-US"/>
              <a:t>The statistical criterion that we used was very conservative in comparison to other published reports.  We also obtained one of the cleanest data set ever run of the Affy arrayer at the Genomic Institute of the Novartis Research Foundation.  Now there are some statistical problems that are still being grappled with by the biostatisticans and post docs like myself.  Whenever one runs a fishing trip as big as this one, there are obviously some problems.  To deal with some of the statistical problems the Affy chips have built in controls.  For every oligo is represented on the chip by over 20 addresses, as well as address where there are miss match controls.  That is, identical oligo with the exception of a single base pair combination is out of order.  For the data to be excepted there had to be a minimal change, no miss match signals, at least 18/20 of the oligos must change in the same manner in both runs.   Oh, we ran the samples twice.  </a:t>
            </a:r>
          </a:p>
          <a:p>
            <a:pPr eaLnBrk="1" hangingPunct="1"/>
            <a:endParaRPr lang="en-US"/>
          </a:p>
          <a:p>
            <a:pPr eaLnBrk="1" hangingPunct="1"/>
            <a:r>
              <a:rPr lang="en-US"/>
              <a:t>This year at neuroscience I spent a great deal of time argueing with chip people about this problem and the best solution. Despite talking to some of the leaders of the technology, Most of the them were less concerned about the stats than me tended to blow me off.  The current conclusions I have reached at this moment is to use the Affy internal statistical analysis package , and follow-up any array expreiments with more specific experiments using in situ hybridization and immunocytochemistry.  Although many would argue with me, I do not think we should treat any data set as the end all be all.  I like to think of this data set as a spring board to launch us off in new directions.  The excess of data should be be put out there for other to us.  There are a number of efforts being made to generate a database of genes identified in arrayer experiments and to give the research community access to them.  I think this is good for science as I may not have a interest in let say some intermediate neurofilament, but it may be yours and if you see that these neurofilaments are altered by light, it trigger new directions, experiments etc. Anyway we will be publishing the entire data set on the Web and there should be a link to it through the article.  </a:t>
            </a:r>
          </a:p>
          <a:p>
            <a:pPr eaLnBrk="1" hangingPunct="1"/>
            <a:endParaRPr lang="en-US"/>
          </a:p>
          <a:p>
            <a:pPr eaLnBrk="1" hangingPunct="1"/>
            <a:r>
              <a:rPr lang="en-US"/>
              <a:t>Obviously I can not tell you about all these categories…to much and too little time.  Similarly, you also can no longer publish this type of broad micrarray surveys anymore so we had to parce down this data set down to a more manageable level with some known theoretical value. </a:t>
            </a:r>
          </a:p>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6CDC75C8-7627-4E4E-907E-40CFCDC72209}" type="slidenum">
              <a:rPr lang="en-US" smtClean="0"/>
              <a:pPr/>
              <a:t>36</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a:t>This is the neuropeptide cluster.  We use a program called GeneSpring program that uses a cluster analysis routine to identify highly correlated genes, altering their expression pattern in the same way.  I have two graphs here which are of the same data, just platted different.  In this graph we have the no-light and light conditions plotted separately, while in the second graph, weh have the light and no-light conditions for each time tested plotted together.  </a:t>
            </a:r>
          </a:p>
          <a:p>
            <a:pPr eaLnBrk="1" hangingPunct="1"/>
            <a:r>
              <a:rPr lang="en-US"/>
              <a:t>The nice thing about casting a big net is that we should catch both known genes and perhaps some novel things as well.  The bonons here is that there are a lot of things known about the SCN and the genes and proteins found there.  So AVP or vasopressin was already known to be in the SCN, and that the pattern of expression was circadian in nature.  You can see this best by looking across the three circadian times we examined, CT7, CT15 and CT22.5.  What was of particular interest because it has not been previously reported in this change right here.  This increase in response to light when it is given in the late subjective night.  Besides AVP, we also found oxytocin, thyrotropin releasing hormone, galanin, somatostatin and Tig2.  Tig2 is the second novel finding.  This </a:t>
            </a:r>
            <a:r>
              <a:rPr lang="en-GB">
                <a:latin typeface="Times" charset="0"/>
                <a:cs typeface="Times New Roman" pitchFamily="18" charset="0"/>
              </a:rPr>
              <a:t>expressed sequence tag (EST) was found by microarray analysis to show an expression pattern similar to that of the neuropeptide gene cluster.  Complete sequencing of the EST and full-length cloning of the cDNA revealed that this protein has a structure similar to many neuropeptides.  The deduced primary amino acid sequence revealed a peptide of 130 amino acids, mTig2s, with a signal peptide at the 5’ end and characteristic dibasic amino acid residues, sites of cleavage in the pre-pro versions of many neuropeptides and secreted molecules.  Although much additional work will be needed to confirm mTig2s as a neuropeptide, it’s coordinate response to light with the neuropeptide cluster and it’s similar structure are compelling.</a:t>
            </a:r>
            <a:endParaRPr lang="en-GB">
              <a:cs typeface="Times New Roman" pitchFamily="18" charset="0"/>
            </a:endParaRPr>
          </a:p>
          <a:p>
            <a:pPr eaLnBrk="1" hangingPunct="1"/>
            <a:r>
              <a:rPr lang="en-US"/>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236C-592C-4C11-B592-A3FBE8E0AC49}" type="slidenum">
              <a:rPr lang="en-US" smtClean="0"/>
              <a:t>4</a:t>
            </a:fld>
            <a:endParaRPr lang="en-US" dirty="0"/>
          </a:p>
        </p:txBody>
      </p:sp>
    </p:spTree>
    <p:extLst>
      <p:ext uri="{BB962C8B-B14F-4D97-AF65-F5344CB8AC3E}">
        <p14:creationId xmlns:p14="http://schemas.microsoft.com/office/powerpoint/2010/main" val="4040423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0F2B7C1-A417-4212-9CC6-FD5EF66A1A26}" type="slidenum">
              <a:rPr lang="en-US" smtClean="0"/>
              <a:pPr/>
              <a:t>37</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a:t>We have confirmed the changes seen in the genechip data set using situ hybridization.  Here we have AVP and the SCN is clearly visable and expressing a greater amount of signal in response to light at CT23 than the no light condition.  Measuring optical density this conclusion was confirmed.  We have run in situ for Tig2, SS, Oxy and TRH, however the differences unforunately are less apparent.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5CB60AE7-345F-46A5-A570-AD7257BE184F}" type="slidenum">
              <a:rPr lang="en-US" smtClean="0"/>
              <a:pPr/>
              <a:t>38</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a:t>The second cluster that was discovered in this data set was the neurofilament.  In the circadian rhythms liturature there has been very no published reports of neurofilament changes across circadian time, or in response to light.  Here you can see that there is a huge increase in the neurofilament genes in the late subjective night. I would guess that these changes are preparatory changes for the coming dawn.  We also so see a huge decrease in the late subjective night in response to light, something that was also very novel and unexpected.  This cluster includes NFM, H and L, as well as brain-derived NF, peripherin, osteopontin and parvalbumin, a calicum binding protein, possibly involved in mediating these changes.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509A4530-B022-4DB8-B83D-AA6593CD5D2E}" type="slidenum">
              <a:rPr lang="en-US" smtClean="0"/>
              <a:pPr/>
              <a:t>39</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a:t>We have confirmed using ICC peripherin, an intermediate neurofilament found in the retina, pineal and pituitary gland, howeve it seemed to be localized to the wall of the 3rd ventricle.  Changes in the NFM were hard to detect directly in the SCN, however it level of expression is clear different in the optic chiasm which could not be excluded from the punches.  I speculate, however NFM, H and I are thought to play an important role controling retinal axonal diameter.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D7006697-BF5E-4F85-99C6-BBAD5875FAEA}" type="slidenum">
              <a:rPr lang="en-US" smtClean="0"/>
              <a:pPr/>
              <a:t>40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a:t>The final cluster I will discuss today is the immediate early gene cluster.  My current supervisor, Ben Rusak was the first to report the up-regulation c-fos gene and protien in response to light in the SCN.  What we found was that there was little or no cicadian pattern of immediate early gene expression in the SCN, however there is a big increase in respnse to light given at a time when the clock is sensitive to light. This can be seen here and here.  It is interesting as light at CT15 results in phase delays, while light at CT23 light results in a phase advance.  Here too we have some novel results to report.  First the known results include Fos, FosB, JunB and NGFIA.  The novel finding was Ptpn16 which is a </a:t>
            </a:r>
            <a:r>
              <a:rPr lang="en-GB">
                <a:latin typeface="Times" charset="0"/>
                <a:cs typeface="Times New Roman" pitchFamily="18" charset="0"/>
              </a:rPr>
              <a:t>protein tyrosine phosphatase, non-receptor type 16, </a:t>
            </a:r>
            <a:r>
              <a:rPr lang="en-GB" i="1">
                <a:latin typeface="Times" charset="0"/>
                <a:cs typeface="Times New Roman" pitchFamily="18" charset="0"/>
              </a:rPr>
              <a:t>Ptpn16</a:t>
            </a:r>
            <a:r>
              <a:rPr lang="en-US"/>
              <a:t>.  This immediate early gene is thought to  be involved in the control of cellular profileration.  We were able to confirm using ICC all the changes with the exception of Ptpn16.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4011C20-5B38-471B-B964-E5D19D79A71C}" type="slidenum">
              <a:rPr lang="en-US" smtClean="0"/>
              <a:pPr/>
              <a:t>41</a:t>
            </a:fld>
            <a:endParaRPr lang="en-US"/>
          </a:p>
        </p:txBody>
      </p:sp>
      <p:sp>
        <p:nvSpPr>
          <p:cNvPr id="49155" name="Rectangle 3"/>
          <p:cNvSpPr>
            <a:spLocks noGrp="1" noChangeArrowheads="1"/>
          </p:cNvSpPr>
          <p:nvPr>
            <p:ph type="body" idx="1"/>
          </p:nvPr>
        </p:nvSpPr>
        <p:spPr>
          <a:noFill/>
          <a:ln/>
        </p:spPr>
        <p:txBody>
          <a:bodyPr/>
          <a:lstStyle/>
          <a:p>
            <a:pPr eaLnBrk="1" hangingPunct="1"/>
            <a:r>
              <a:rPr lang="en-US"/>
              <a:t>Here are two examples including JunB and NGFIA.  You can see in the light condition there is little or no gene expression in the SCN whereas the SCN of the light exposed animals show robust protein expression.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17A5DDC-E7E1-4059-8ADF-1DE9EC57AA0F}" type="slidenum">
              <a:rPr lang="en-US" smtClean="0"/>
              <a:pPr/>
              <a:t>42</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571500" y="4114800"/>
            <a:ext cx="5715000" cy="4114800"/>
          </a:xfrm>
          <a:noFill/>
          <a:ln/>
        </p:spPr>
        <p:txBody>
          <a:bodyPr/>
          <a:lstStyle/>
          <a:p>
            <a:pPr eaLnBrk="1" hangingPunct="1"/>
            <a:r>
              <a:rPr lang="en-US" sz="1000"/>
              <a:t>A couple of there finding that are worth reporting include to clock genes, crytochrome and period.  Mutations in either of these genes results in arrhythmic behavior in drosphila and mice.  In the case of CRY, we only see a decrease in response to light at CT7 and not at any other phases.  Nor is there a circadian pattern in its expression.  Here you can see a differents, however I would not take this to the bank, as we have not been able to quantifiy in a confident manner.  Similarily, Per, or the period gene is equally difficult to quantify. It is increased in response to light at CT23.   Here you can see a difference and I am convinced that it is real, however because of the ubiquidous nature of Per, we again can not quantify it with any certianty. </a:t>
            </a:r>
          </a:p>
          <a:p>
            <a:pPr eaLnBrk="1" hangingPunct="1"/>
            <a:endParaRPr lang="en-US" sz="1000"/>
          </a:p>
          <a:p>
            <a:pPr eaLnBrk="1" hangingPunct="1"/>
            <a:r>
              <a:rPr lang="en-US" sz="1000"/>
              <a:t>Well this is all the confirmation of this project I am going to share with you.  We have confirmed and followed up over 20 different genes/proteins in the mouse as the result of this project.  Quantification remains the primary stubbling block at this time.  If we add the known patterns of genes or protein expression in the SCN in response to light we can confirm close to 50% of the light regulated genes found using the microarrayer.  So what next?  We how do you feel about laser-capture microdissection?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C0800A26-46CF-403B-B510-A4DF03DBFDF1}" type="slidenum">
              <a:rPr lang="en-US" smtClean="0"/>
              <a:pPr/>
              <a:t>44</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a:t>The principle of LCM is really quite simple.  It starts with an inverted microscope, and a cap, not unlike those found on the .5ml ependorf tubes.  The primary difference is the laser dissection caps have a polymer film overtop of the cap.  The caps can be seen here.  The basic idea is you take fresh, lightly fixed tissue cut at around 10um think on a unsubbed glass slide.  You then fire a laser through the cap and have the focal point of the laser set at the meeting of the polymer film and your tissue.  The laser melts the polymer film and grabs onto the tissue directly below the the melting point.  One the polymer film drys it has now captured the tissue directly below it as you can see her ein this panel.  This system can be used to capture individual neurons or groups of neurons.  The neurons can be homogenized and the RNA extracted, PRCed and also run on the microarray.  We are currently carring out this experiment however now we are not going to analysize the entire SCN including some of the surround tissue, now we can dissect out specific subdivisions of the SCN.  This can be cleary seen in the next slide.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AD912F9-1C94-4F23-B426-5203CB2BC055}" type="slidenum">
              <a:rPr lang="en-US" smtClean="0"/>
              <a:pPr/>
              <a:t>45</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a:t>Here is what you can see throught the LCM microscope.  What we are looking is lightly fixed tissue from the hypothalamus of a mouse.  The circle represents the core of the SCN, while the Ventrolateral portion of the SCN is clearly visable based on it greater density.  The yellow arrow signifies the laser targeting spot.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9B43859-16D9-46BB-9F7A-358109430FB8}" type="slidenum">
              <a:rPr lang="en-US" smtClean="0"/>
              <a:pPr/>
              <a:t>46</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a:t>Here in this slide, sorry for it being slightly out of focus, were have the same tissue, however tissue has been captured from the core fo the SCN.  With the current technology, the microarrayer can be run as little as 20 picograms of RNA, or about 100 cells.  From one SCN we can harvest close to 8000 cells.  We hope to complete this project by the end of January.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236C-592C-4C11-B592-A3FBE8E0AC49}" type="slidenum">
              <a:rPr lang="en-US" smtClean="0"/>
              <a:t>6</a:t>
            </a:fld>
            <a:endParaRPr lang="en-US" dirty="0"/>
          </a:p>
        </p:txBody>
      </p:sp>
    </p:spTree>
    <p:extLst>
      <p:ext uri="{BB962C8B-B14F-4D97-AF65-F5344CB8AC3E}">
        <p14:creationId xmlns:p14="http://schemas.microsoft.com/office/powerpoint/2010/main" val="180448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Transcription</a:t>
            </a:r>
          </a:p>
        </p:txBody>
      </p:sp>
      <p:sp>
        <p:nvSpPr>
          <p:cNvPr id="4" name="Slide Number Placeholder 3"/>
          <p:cNvSpPr>
            <a:spLocks noGrp="1"/>
          </p:cNvSpPr>
          <p:nvPr>
            <p:ph type="sldNum" sz="quarter" idx="10"/>
          </p:nvPr>
        </p:nvSpPr>
        <p:spPr/>
        <p:txBody>
          <a:bodyPr/>
          <a:lstStyle/>
          <a:p>
            <a:fld id="{2095236C-592C-4C11-B592-A3FBE8E0AC49}" type="slidenum">
              <a:rPr lang="en-US" smtClean="0"/>
              <a:t>8</a:t>
            </a:fld>
            <a:endParaRPr lang="en-US" dirty="0"/>
          </a:p>
        </p:txBody>
      </p:sp>
    </p:spTree>
    <p:extLst>
      <p:ext uri="{BB962C8B-B14F-4D97-AF65-F5344CB8AC3E}">
        <p14:creationId xmlns:p14="http://schemas.microsoft.com/office/powerpoint/2010/main" val="217094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RNA splicing</a:t>
            </a:r>
          </a:p>
        </p:txBody>
      </p:sp>
      <p:sp>
        <p:nvSpPr>
          <p:cNvPr id="4" name="Slide Number Placeholder 3"/>
          <p:cNvSpPr>
            <a:spLocks noGrp="1"/>
          </p:cNvSpPr>
          <p:nvPr>
            <p:ph type="sldNum" sz="quarter" idx="10"/>
          </p:nvPr>
        </p:nvSpPr>
        <p:spPr/>
        <p:txBody>
          <a:bodyPr/>
          <a:lstStyle/>
          <a:p>
            <a:fld id="{2095236C-592C-4C11-B592-A3FBE8E0AC49}" type="slidenum">
              <a:rPr lang="en-US" smtClean="0"/>
              <a:t>9</a:t>
            </a:fld>
            <a:endParaRPr lang="en-US" dirty="0"/>
          </a:p>
        </p:txBody>
      </p:sp>
    </p:spTree>
    <p:extLst>
      <p:ext uri="{BB962C8B-B14F-4D97-AF65-F5344CB8AC3E}">
        <p14:creationId xmlns:p14="http://schemas.microsoft.com/office/powerpoint/2010/main" val="399282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236C-592C-4C11-B592-A3FBE8E0AC49}" type="slidenum">
              <a:rPr lang="en-US" smtClean="0"/>
              <a:t>10</a:t>
            </a:fld>
            <a:endParaRPr lang="en-US"/>
          </a:p>
        </p:txBody>
      </p:sp>
    </p:spTree>
    <p:extLst>
      <p:ext uri="{BB962C8B-B14F-4D97-AF65-F5344CB8AC3E}">
        <p14:creationId xmlns:p14="http://schemas.microsoft.com/office/powerpoint/2010/main" val="1239312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Translation</a:t>
            </a:r>
          </a:p>
        </p:txBody>
      </p:sp>
      <p:sp>
        <p:nvSpPr>
          <p:cNvPr id="4" name="Slide Number Placeholder 3"/>
          <p:cNvSpPr>
            <a:spLocks noGrp="1"/>
          </p:cNvSpPr>
          <p:nvPr>
            <p:ph type="sldNum" sz="quarter" idx="10"/>
          </p:nvPr>
        </p:nvSpPr>
        <p:spPr/>
        <p:txBody>
          <a:bodyPr/>
          <a:lstStyle/>
          <a:p>
            <a:fld id="{2095236C-592C-4C11-B592-A3FBE8E0AC49}" type="slidenum">
              <a:rPr lang="en-US" smtClean="0"/>
              <a:t>11</a:t>
            </a:fld>
            <a:endParaRPr lang="en-US"/>
          </a:p>
        </p:txBody>
      </p:sp>
    </p:spTree>
    <p:extLst>
      <p:ext uri="{BB962C8B-B14F-4D97-AF65-F5344CB8AC3E}">
        <p14:creationId xmlns:p14="http://schemas.microsoft.com/office/powerpoint/2010/main" val="2781229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a:t>
            </a:r>
            <a:r>
              <a:rPr lang="en-US" baseline="0" dirty="0"/>
              <a:t> this table – good test question!</a:t>
            </a:r>
            <a:endParaRPr lang="en-US" dirty="0"/>
          </a:p>
        </p:txBody>
      </p:sp>
      <p:sp>
        <p:nvSpPr>
          <p:cNvPr id="4" name="Slide Number Placeholder 3"/>
          <p:cNvSpPr>
            <a:spLocks noGrp="1"/>
          </p:cNvSpPr>
          <p:nvPr>
            <p:ph type="sldNum" sz="quarter" idx="10"/>
          </p:nvPr>
        </p:nvSpPr>
        <p:spPr/>
        <p:txBody>
          <a:bodyPr/>
          <a:lstStyle/>
          <a:p>
            <a:fld id="{2095236C-592C-4C11-B592-A3FBE8E0AC49}" type="slidenum">
              <a:rPr lang="en-US" smtClean="0"/>
              <a:t>13</a:t>
            </a:fld>
            <a:endParaRPr lang="en-US"/>
          </a:p>
        </p:txBody>
      </p:sp>
    </p:spTree>
    <p:extLst>
      <p:ext uri="{BB962C8B-B14F-4D97-AF65-F5344CB8AC3E}">
        <p14:creationId xmlns:p14="http://schemas.microsoft.com/office/powerpoint/2010/main" val="400164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9D91C0-9942-4249-B96E-8EE48F505A3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7DEAB2-CD61-46F4-A740-98373712E0F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EF5DC6-DD34-4239-820C-977CC29CBC2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EC174-922E-4E60-A12E-555173F5CB2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7C126B-F379-4677-8669-BCCC8E283A6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3C08DA-AD43-4F83-8CF7-0D36615E32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1DF73F-3897-4637-B5F0-7B9B43F638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52E0C3-076F-4B16-9890-36F9AB86952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56A3B2-4E85-46A5-BD48-C7795F8EC39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5203FE-3383-4BC9-8B0B-0AE19EAD474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B606B9-6F05-449C-9B29-614D6C5A6B7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4772EFE-4F56-4F63-9ADC-120E17D80F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www.dnalc.org/resources/3d/12-transcription-basic.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hyperlink" Target="http://blast.ncbi.nlm.nih.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uswest.ensembl.org/Help/Movie?id=188" TargetMode="External"/><Relationship Id="rId5" Type="http://schemas.openxmlformats.org/officeDocument/2006/relationships/hyperlink" Target="http://uswest.ensembl.org/index.html" TargetMode="External"/><Relationship Id="rId4" Type="http://schemas.openxmlformats.org/officeDocument/2006/relationships/hyperlink" Target="http://www.youtube.com/watch?v=HXEpBnUbAM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youtube.com/watch?v=ePFE7yg7Lv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nature.com/nrg/multimedia/rnai/animation/index.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2.png"/><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3.png"/><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4.png"/><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5.png"/><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6.png"/><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7.png"/><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8.png"/><Relationship Id="rId4"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26.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1.bin"/><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24.png"/><Relationship Id="rId4" Type="http://schemas.openxmlformats.org/officeDocument/2006/relationships/oleObject" Target="../embeddings/oleObject14.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25.png"/><Relationship Id="rId4" Type="http://schemas.openxmlformats.org/officeDocument/2006/relationships/oleObject" Target="../embeddings/oleObject15.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30.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17.bin"/><Relationship Id="rId5" Type="http://schemas.openxmlformats.org/officeDocument/2006/relationships/image" Target="../media/image26.emf"/><Relationship Id="rId4" Type="http://schemas.openxmlformats.org/officeDocument/2006/relationships/oleObject" Target="../embeddings/oleObject16.bin"/><Relationship Id="rId9"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29.png"/><Relationship Id="rId4" Type="http://schemas.openxmlformats.org/officeDocument/2006/relationships/oleObject" Target="../embeddings/oleObject19.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32.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1.bin"/><Relationship Id="rId5" Type="http://schemas.openxmlformats.org/officeDocument/2006/relationships/image" Target="../media/image30.png"/><Relationship Id="rId4" Type="http://schemas.openxmlformats.org/officeDocument/2006/relationships/oleObject" Target="../embeddings/oleObject20.bin"/><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33.png"/><Relationship Id="rId4" Type="http://schemas.openxmlformats.org/officeDocument/2006/relationships/oleObject" Target="../embeddings/oleObject23.bin"/></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34.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25.bin"/><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35.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29.bin"/><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36.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33.bin"/><Relationship Id="rId5" Type="http://schemas.openxmlformats.org/officeDocument/2006/relationships/image" Target="../media/image43.png"/><Relationship Id="rId4" Type="http://schemas.openxmlformats.org/officeDocument/2006/relationships/oleObject" Target="../embeddings/oleObject32.bin"/><Relationship Id="rId9"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46.png"/><Relationship Id="rId4" Type="http://schemas.openxmlformats.org/officeDocument/2006/relationships/oleObject" Target="../embeddings/oleObject3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47.png"/><Relationship Id="rId4" Type="http://schemas.openxmlformats.org/officeDocument/2006/relationships/oleObject" Target="../embeddings/oleObject36.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49.png"/><Relationship Id="rId5" Type="http://schemas.openxmlformats.org/officeDocument/2006/relationships/oleObject" Target="../embeddings/oleObject38.bin"/><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51.png"/><Relationship Id="rId5" Type="http://schemas.openxmlformats.org/officeDocument/2006/relationships/oleObject" Target="../embeddings/oleObject40.bin"/><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Chapter 9	</a:t>
            </a:r>
          </a:p>
        </p:txBody>
      </p:sp>
      <p:sp>
        <p:nvSpPr>
          <p:cNvPr id="3" name="Subtitle 2"/>
          <p:cNvSpPr>
            <a:spLocks noGrp="1"/>
          </p:cNvSpPr>
          <p:nvPr>
            <p:ph type="subTitle" idx="1"/>
          </p:nvPr>
        </p:nvSpPr>
        <p:spPr/>
        <p:txBody>
          <a:bodyPr/>
          <a:lstStyle/>
          <a:p>
            <a:r>
              <a:rPr lang="en-CA" dirty="0"/>
              <a:t>Identifying Genes and Proteins of Interest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Translation</a:t>
            </a:r>
          </a:p>
        </p:txBody>
      </p:sp>
      <p:sp>
        <p:nvSpPr>
          <p:cNvPr id="3" name="Content Placeholder 2"/>
          <p:cNvSpPr>
            <a:spLocks noGrp="1"/>
          </p:cNvSpPr>
          <p:nvPr>
            <p:ph idx="1"/>
          </p:nvPr>
        </p:nvSpPr>
        <p:spPr/>
        <p:txBody>
          <a:bodyPr/>
          <a:lstStyle/>
          <a:p>
            <a:r>
              <a:rPr lang="en-US" dirty="0"/>
              <a:t>Synthesis of protein</a:t>
            </a:r>
          </a:p>
          <a:p>
            <a:r>
              <a:rPr lang="en-US" dirty="0"/>
              <a:t>Ribosome reads mRNA (5’</a:t>
            </a:r>
            <a:r>
              <a:rPr lang="en-US" dirty="0">
                <a:sym typeface="Wingdings" pitchFamily="2" charset="2"/>
              </a:rPr>
              <a:t>3’) </a:t>
            </a:r>
          </a:p>
          <a:p>
            <a:pPr lvl="1"/>
            <a:r>
              <a:rPr lang="en-US" dirty="0">
                <a:sym typeface="Wingdings" pitchFamily="2" charset="2"/>
              </a:rPr>
              <a:t>Occurs in cytoplasm</a:t>
            </a:r>
          </a:p>
          <a:p>
            <a:r>
              <a:rPr lang="en-US" dirty="0">
                <a:sym typeface="Wingdings" pitchFamily="2" charset="2"/>
              </a:rPr>
              <a:t>Three consecutive nucleotides = codon</a:t>
            </a:r>
          </a:p>
          <a:p>
            <a:pPr lvl="1"/>
            <a:r>
              <a:rPr lang="en-US" dirty="0">
                <a:sym typeface="Wingdings" pitchFamily="2" charset="2"/>
              </a:rPr>
              <a:t>Codons are specific to each amino acid</a:t>
            </a:r>
          </a:p>
          <a:p>
            <a:pPr lvl="1"/>
            <a:r>
              <a:rPr lang="en-US" dirty="0">
                <a:sym typeface="Wingdings" pitchFamily="2" charset="2"/>
              </a:rPr>
              <a:t>AUG = “start” or methionine</a:t>
            </a:r>
          </a:p>
          <a:p>
            <a:pPr lvl="1"/>
            <a:r>
              <a:rPr lang="en-US" dirty="0">
                <a:sym typeface="Wingdings" pitchFamily="2" charset="2"/>
              </a:rPr>
              <a:t>UAA, UAG or UGA = “stop”</a:t>
            </a:r>
          </a:p>
          <a:p>
            <a:r>
              <a:rPr lang="en-US" dirty="0">
                <a:sym typeface="Wingdings" pitchFamily="2" charset="2"/>
              </a:rPr>
              <a:t>Post-translational modifications (PTMs)</a:t>
            </a:r>
          </a:p>
          <a:p>
            <a:pPr lvl="1"/>
            <a:r>
              <a:rPr lang="en-US" dirty="0">
                <a:sym typeface="Wingdings" pitchFamily="2" charset="2"/>
              </a:rPr>
              <a:t>Attach functional groups, change chemical state, make structural changes</a:t>
            </a:r>
          </a:p>
          <a:p>
            <a:endParaRPr lang="en-US" dirty="0"/>
          </a:p>
        </p:txBody>
      </p:sp>
    </p:spTree>
    <p:extLst>
      <p:ext uri="{BB962C8B-B14F-4D97-AF65-F5344CB8AC3E}">
        <p14:creationId xmlns:p14="http://schemas.microsoft.com/office/powerpoint/2010/main" val="3523721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1219200"/>
            <a:ext cx="5257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4600" y="6122276"/>
            <a:ext cx="4114800" cy="230832"/>
          </a:xfrm>
          <a:prstGeom prst="rect">
            <a:avLst/>
          </a:prstGeom>
          <a:noFill/>
        </p:spPr>
        <p:txBody>
          <a:bodyPr wrap="square" rtlCol="0">
            <a:spAutoFit/>
          </a:bodyPr>
          <a:lstStyle/>
          <a:p>
            <a:r>
              <a:rPr lang="en-US" sz="900" dirty="0"/>
              <a:t>http://genmed.yolasite.com/fundamentals-of-genetics.php</a:t>
            </a:r>
          </a:p>
        </p:txBody>
      </p:sp>
    </p:spTree>
    <p:extLst>
      <p:ext uri="{BB962C8B-B14F-4D97-AF65-F5344CB8AC3E}">
        <p14:creationId xmlns:p14="http://schemas.microsoft.com/office/powerpoint/2010/main" val="4094832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Transcription/Translation Videos</a:t>
            </a:r>
          </a:p>
        </p:txBody>
      </p:sp>
      <p:sp>
        <p:nvSpPr>
          <p:cNvPr id="3" name="Content Placeholder 2"/>
          <p:cNvSpPr>
            <a:spLocks noGrp="1"/>
          </p:cNvSpPr>
          <p:nvPr>
            <p:ph idx="1"/>
          </p:nvPr>
        </p:nvSpPr>
        <p:spPr/>
        <p:txBody>
          <a:bodyPr/>
          <a:lstStyle/>
          <a:p>
            <a:r>
              <a:rPr lang="en-US" dirty="0"/>
              <a:t>This website has some great animations of transcription, RNA splicing, and translation (look at them later)</a:t>
            </a:r>
          </a:p>
          <a:p>
            <a:r>
              <a:rPr lang="en-US" dirty="0">
                <a:hlinkClick r:id="rId2"/>
              </a:rPr>
              <a:t>http://www.dnalc.org/resources/3d/12-transcription-basic.html</a:t>
            </a:r>
            <a:endParaRPr lang="en-US" dirty="0"/>
          </a:p>
          <a:p>
            <a:endParaRPr lang="en-US" dirty="0"/>
          </a:p>
        </p:txBody>
      </p:sp>
    </p:spTree>
    <p:extLst>
      <p:ext uri="{BB962C8B-B14F-4D97-AF65-F5344CB8AC3E}">
        <p14:creationId xmlns:p14="http://schemas.microsoft.com/office/powerpoint/2010/main" val="3259737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Model Organisms</a:t>
            </a:r>
          </a:p>
        </p:txBody>
      </p:sp>
      <p:sp>
        <p:nvSpPr>
          <p:cNvPr id="3" name="Content Placeholder 2"/>
          <p:cNvSpPr>
            <a:spLocks noGrp="1"/>
          </p:cNvSpPr>
          <p:nvPr>
            <p:ph idx="1"/>
          </p:nvPr>
        </p:nvSpPr>
        <p:spPr>
          <a:xfrm>
            <a:off x="167064" y="1524000"/>
            <a:ext cx="7772400" cy="4114800"/>
          </a:xfrm>
        </p:spPr>
        <p:txBody>
          <a:bodyPr/>
          <a:lstStyle/>
          <a:p>
            <a:r>
              <a:rPr lang="en-US" dirty="0"/>
              <a:t>5 common species:</a:t>
            </a:r>
          </a:p>
          <a:p>
            <a:pPr lvl="1"/>
            <a:r>
              <a:rPr lang="en-US" dirty="0"/>
              <a:t>Worm (</a:t>
            </a:r>
            <a:r>
              <a:rPr lang="en-US" i="1" dirty="0" err="1"/>
              <a:t>Caenorhabditis</a:t>
            </a:r>
            <a:r>
              <a:rPr lang="en-US" i="1" dirty="0"/>
              <a:t> </a:t>
            </a:r>
            <a:r>
              <a:rPr lang="en-US" i="1" dirty="0" err="1"/>
              <a:t>elegans</a:t>
            </a:r>
            <a:r>
              <a:rPr lang="en-US" dirty="0"/>
              <a:t>)</a:t>
            </a:r>
          </a:p>
          <a:p>
            <a:pPr lvl="1"/>
            <a:r>
              <a:rPr lang="en-US" dirty="0"/>
              <a:t>Fruit Fly (</a:t>
            </a:r>
            <a:r>
              <a:rPr lang="en-US" i="1" dirty="0"/>
              <a:t>Drosophila melanogaster</a:t>
            </a:r>
            <a:r>
              <a:rPr lang="en-US" dirty="0"/>
              <a:t>)</a:t>
            </a:r>
          </a:p>
          <a:p>
            <a:pPr lvl="1"/>
            <a:r>
              <a:rPr lang="en-US" dirty="0"/>
              <a:t>Zebra Fish (</a:t>
            </a:r>
            <a:r>
              <a:rPr lang="en-US" i="1" dirty="0" err="1"/>
              <a:t>Danio</a:t>
            </a:r>
            <a:r>
              <a:rPr lang="en-US" i="1" dirty="0"/>
              <a:t> </a:t>
            </a:r>
            <a:r>
              <a:rPr lang="en-US" i="1" dirty="0" err="1"/>
              <a:t>rerio</a:t>
            </a:r>
            <a:r>
              <a:rPr lang="en-US" dirty="0"/>
              <a:t>)</a:t>
            </a:r>
          </a:p>
          <a:p>
            <a:pPr lvl="1"/>
            <a:r>
              <a:rPr lang="en-US" dirty="0"/>
              <a:t>Mouse (</a:t>
            </a:r>
            <a:r>
              <a:rPr lang="en-US" i="1" dirty="0" err="1"/>
              <a:t>Mus</a:t>
            </a:r>
            <a:r>
              <a:rPr lang="en-US" i="1" dirty="0"/>
              <a:t> </a:t>
            </a:r>
            <a:r>
              <a:rPr lang="en-US" i="1" dirty="0" err="1"/>
              <a:t>musculus</a:t>
            </a:r>
            <a:r>
              <a:rPr lang="en-US" dirty="0"/>
              <a:t>)</a:t>
            </a:r>
          </a:p>
          <a:p>
            <a:pPr lvl="1"/>
            <a:r>
              <a:rPr lang="en-US" dirty="0"/>
              <a:t>Human (</a:t>
            </a:r>
            <a:r>
              <a:rPr lang="en-US" i="1" dirty="0"/>
              <a:t>Homo sapiens</a:t>
            </a:r>
            <a:r>
              <a:rPr lang="en-US" dirty="0"/>
              <a:t>)</a:t>
            </a:r>
          </a:p>
          <a:p>
            <a:r>
              <a:rPr lang="en-US" dirty="0"/>
              <a:t>Used historically in experiments </a:t>
            </a:r>
          </a:p>
          <a:p>
            <a:pPr marL="0" indent="0">
              <a:buNone/>
            </a:pPr>
            <a:r>
              <a:rPr lang="en-US" dirty="0"/>
              <a:t>and so better for correlation of </a:t>
            </a:r>
          </a:p>
          <a:p>
            <a:pPr marL="0" indent="0">
              <a:buNone/>
            </a:pPr>
            <a:r>
              <a:rPr lang="en-US" dirty="0"/>
              <a:t>results between labs.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939" y="2667000"/>
            <a:ext cx="27305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013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100" y="533400"/>
            <a:ext cx="4076700" cy="990600"/>
          </a:xfrm>
        </p:spPr>
        <p:txBody>
          <a:bodyPr/>
          <a:lstStyle/>
          <a:p>
            <a:r>
              <a:rPr lang="en-US" dirty="0"/>
              <a:t>Fruit Fly</a:t>
            </a:r>
          </a:p>
        </p:txBody>
      </p:sp>
      <p:sp>
        <p:nvSpPr>
          <p:cNvPr id="3" name="Content Placeholder 2"/>
          <p:cNvSpPr>
            <a:spLocks noGrp="1"/>
          </p:cNvSpPr>
          <p:nvPr>
            <p:ph sz="half" idx="1"/>
          </p:nvPr>
        </p:nvSpPr>
        <p:spPr>
          <a:xfrm>
            <a:off x="457200" y="1673352"/>
            <a:ext cx="4038600" cy="3889248"/>
          </a:xfrm>
        </p:spPr>
        <p:txBody>
          <a:bodyPr/>
          <a:lstStyle/>
          <a:p>
            <a:pPr>
              <a:buBlip>
                <a:blip r:embed="rId2"/>
              </a:buBlip>
            </a:pPr>
            <a:r>
              <a:rPr lang="en-US" dirty="0"/>
              <a:t>Simple, multicellular</a:t>
            </a:r>
          </a:p>
          <a:p>
            <a:pPr>
              <a:buBlip>
                <a:blip r:embed="rId2"/>
              </a:buBlip>
            </a:pPr>
            <a:r>
              <a:rPr lang="en-US" dirty="0"/>
              <a:t>Known genome</a:t>
            </a:r>
          </a:p>
          <a:p>
            <a:pPr>
              <a:buBlip>
                <a:blip r:embed="rId2"/>
              </a:buBlip>
            </a:pPr>
            <a:r>
              <a:rPr lang="en-US" dirty="0"/>
              <a:t>Short lifespan</a:t>
            </a:r>
          </a:p>
          <a:p>
            <a:pPr>
              <a:buBlip>
                <a:blip r:embed="rId2"/>
              </a:buBlip>
            </a:pPr>
            <a:r>
              <a:rPr lang="en-US" dirty="0"/>
              <a:t>Easy to manipulate genes &amp; screen genes with mutagenesis</a:t>
            </a:r>
          </a:p>
          <a:p>
            <a:pPr>
              <a:buBlip>
                <a:blip r:embed="rId2"/>
              </a:buBlip>
            </a:pPr>
            <a:r>
              <a:rPr lang="en-US" dirty="0"/>
              <a:t>All neurons and connections known</a:t>
            </a:r>
          </a:p>
          <a:p>
            <a:endParaRPr lang="en-US" dirty="0"/>
          </a:p>
        </p:txBody>
      </p:sp>
      <p:sp>
        <p:nvSpPr>
          <p:cNvPr id="4" name="Content Placeholder 3"/>
          <p:cNvSpPr>
            <a:spLocks noGrp="1"/>
          </p:cNvSpPr>
          <p:nvPr>
            <p:ph sz="half" idx="2"/>
          </p:nvPr>
        </p:nvSpPr>
        <p:spPr>
          <a:xfrm>
            <a:off x="4648200" y="1673352"/>
            <a:ext cx="4038600" cy="3889248"/>
          </a:xfrm>
        </p:spPr>
        <p:txBody>
          <a:bodyPr/>
          <a:lstStyle/>
          <a:p>
            <a:pPr>
              <a:buBlip>
                <a:blip r:embed="rId2"/>
              </a:buBlip>
            </a:pPr>
            <a:r>
              <a:rPr lang="en-US" dirty="0"/>
              <a:t>Complex, multicellular</a:t>
            </a:r>
          </a:p>
          <a:p>
            <a:pPr>
              <a:buBlip>
                <a:blip r:embed="rId2"/>
              </a:buBlip>
            </a:pPr>
            <a:r>
              <a:rPr lang="en-US" dirty="0"/>
              <a:t>Known genome</a:t>
            </a:r>
          </a:p>
          <a:p>
            <a:pPr>
              <a:buBlip>
                <a:blip r:embed="rId2"/>
              </a:buBlip>
            </a:pPr>
            <a:r>
              <a:rPr lang="en-US" dirty="0"/>
              <a:t>Short lifespan, rapid reproductive rate</a:t>
            </a:r>
          </a:p>
          <a:p>
            <a:pPr>
              <a:buBlip>
                <a:blip r:embed="rId2"/>
              </a:buBlip>
            </a:pPr>
            <a:r>
              <a:rPr lang="en-US" dirty="0"/>
              <a:t>Easy to manipulate genes</a:t>
            </a:r>
          </a:p>
          <a:p>
            <a:pPr>
              <a:buBlip>
                <a:blip r:embed="rId2"/>
              </a:buBlip>
            </a:pPr>
            <a:r>
              <a:rPr lang="en-US" dirty="0"/>
              <a:t>Many mutant lines available</a:t>
            </a:r>
          </a:p>
          <a:p>
            <a:endParaRPr lang="en-US" dirty="0"/>
          </a:p>
        </p:txBody>
      </p:sp>
      <p:sp>
        <p:nvSpPr>
          <p:cNvPr id="5" name="Title 1"/>
          <p:cNvSpPr txBox="1">
            <a:spLocks/>
          </p:cNvSpPr>
          <p:nvPr/>
        </p:nvSpPr>
        <p:spPr>
          <a:xfrm>
            <a:off x="609600" y="533400"/>
            <a:ext cx="41148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a:t>Worm</a:t>
            </a:r>
            <a:endParaRPr lang="en-US" dirty="0"/>
          </a:p>
        </p:txBody>
      </p:sp>
      <p:sp>
        <p:nvSpPr>
          <p:cNvPr id="6" name="TextBox 5"/>
          <p:cNvSpPr txBox="1"/>
          <p:nvPr/>
        </p:nvSpPr>
        <p:spPr>
          <a:xfrm>
            <a:off x="457200" y="5638800"/>
            <a:ext cx="8305800" cy="954107"/>
          </a:xfrm>
          <a:prstGeom prst="rect">
            <a:avLst/>
          </a:prstGeom>
          <a:noFill/>
        </p:spPr>
        <p:txBody>
          <a:bodyPr wrap="square" rtlCol="0">
            <a:spAutoFit/>
          </a:bodyPr>
          <a:lstStyle/>
          <a:p>
            <a:pPr marL="2571750" lvl="5" indent="-285750">
              <a:buBlip>
                <a:blip r:embed="rId3"/>
              </a:buBlip>
            </a:pPr>
            <a:r>
              <a:rPr lang="en-US" sz="2800" dirty="0"/>
              <a:t>Invertebrate</a:t>
            </a:r>
          </a:p>
          <a:p>
            <a:pPr marL="2571750" lvl="5" indent="-285750">
              <a:buBlip>
                <a:blip r:embed="rId3"/>
              </a:buBlip>
            </a:pPr>
            <a:r>
              <a:rPr lang="en-US" sz="2800" dirty="0"/>
              <a:t>Primitive nervous system</a:t>
            </a:r>
          </a:p>
        </p:txBody>
      </p:sp>
    </p:spTree>
    <p:extLst>
      <p:ext uri="{BB962C8B-B14F-4D97-AF65-F5344CB8AC3E}">
        <p14:creationId xmlns:p14="http://schemas.microsoft.com/office/powerpoint/2010/main" val="3057752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4114800" cy="990600"/>
          </a:xfrm>
        </p:spPr>
        <p:txBody>
          <a:bodyPr/>
          <a:lstStyle/>
          <a:p>
            <a:r>
              <a:rPr lang="en-US" dirty="0"/>
              <a:t>Zebrafish</a:t>
            </a:r>
          </a:p>
        </p:txBody>
      </p:sp>
      <p:sp>
        <p:nvSpPr>
          <p:cNvPr id="3" name="Content Placeholder 2"/>
          <p:cNvSpPr>
            <a:spLocks noGrp="1"/>
          </p:cNvSpPr>
          <p:nvPr>
            <p:ph sz="half" idx="1"/>
          </p:nvPr>
        </p:nvSpPr>
        <p:spPr/>
        <p:txBody>
          <a:bodyPr>
            <a:normAutofit fontScale="85000" lnSpcReduction="20000"/>
          </a:bodyPr>
          <a:lstStyle/>
          <a:p>
            <a:pPr>
              <a:buBlip>
                <a:blip r:embed="rId3"/>
              </a:buBlip>
            </a:pPr>
            <a:r>
              <a:rPr lang="en-US" dirty="0"/>
              <a:t>Vertebrate</a:t>
            </a:r>
          </a:p>
          <a:p>
            <a:pPr>
              <a:buBlip>
                <a:blip r:embed="rId3"/>
              </a:buBlip>
            </a:pPr>
            <a:r>
              <a:rPr lang="en-US" dirty="0"/>
              <a:t>Can use invertebrate techniques: Gal4/UAS system </a:t>
            </a:r>
          </a:p>
          <a:p>
            <a:pPr>
              <a:buBlip>
                <a:blip r:embed="rId3"/>
              </a:buBlip>
            </a:pPr>
            <a:r>
              <a:rPr lang="en-US" dirty="0"/>
              <a:t>Clear eggs good for studying development</a:t>
            </a:r>
          </a:p>
          <a:p>
            <a:pPr>
              <a:buBlip>
                <a:blip r:embed="rId3"/>
              </a:buBlip>
            </a:pPr>
            <a:r>
              <a:rPr lang="en-US" dirty="0"/>
              <a:t>Large number of offspring</a:t>
            </a:r>
          </a:p>
          <a:p>
            <a:pPr>
              <a:buBlip>
                <a:blip r:embed="rId4"/>
              </a:buBlip>
            </a:pPr>
            <a:r>
              <a:rPr lang="en-US" dirty="0"/>
              <a:t> Not a mammal</a:t>
            </a:r>
          </a:p>
          <a:p>
            <a:endParaRPr lang="en-US" dirty="0"/>
          </a:p>
        </p:txBody>
      </p:sp>
      <p:sp>
        <p:nvSpPr>
          <p:cNvPr id="4" name="Content Placeholder 3"/>
          <p:cNvSpPr>
            <a:spLocks noGrp="1"/>
          </p:cNvSpPr>
          <p:nvPr>
            <p:ph sz="half" idx="2"/>
          </p:nvPr>
        </p:nvSpPr>
        <p:spPr/>
        <p:txBody>
          <a:bodyPr>
            <a:normAutofit fontScale="85000" lnSpcReduction="20000"/>
          </a:bodyPr>
          <a:lstStyle/>
          <a:p>
            <a:pPr>
              <a:buBlip>
                <a:blip r:embed="rId3"/>
              </a:buBlip>
            </a:pPr>
            <a:r>
              <a:rPr lang="en-US" dirty="0"/>
              <a:t>Complex, higher-order</a:t>
            </a:r>
          </a:p>
          <a:p>
            <a:pPr>
              <a:buBlip>
                <a:blip r:embed="rId3"/>
              </a:buBlip>
            </a:pPr>
            <a:r>
              <a:rPr lang="en-US" dirty="0"/>
              <a:t>Known genome</a:t>
            </a:r>
          </a:p>
          <a:p>
            <a:pPr>
              <a:buBlip>
                <a:blip r:embed="rId3"/>
              </a:buBlip>
            </a:pPr>
            <a:r>
              <a:rPr lang="en-US" dirty="0"/>
              <a:t>Manipulate genes of whole organism or specific tissues</a:t>
            </a:r>
          </a:p>
          <a:p>
            <a:pPr>
              <a:buBlip>
                <a:blip r:embed="rId3"/>
              </a:buBlip>
            </a:pPr>
            <a:r>
              <a:rPr lang="en-US" dirty="0"/>
              <a:t>Nervous system homologous to humans</a:t>
            </a:r>
          </a:p>
          <a:p>
            <a:pPr>
              <a:buBlip>
                <a:blip r:embed="rId4"/>
              </a:buBlip>
            </a:pPr>
            <a:r>
              <a:rPr lang="en-US" dirty="0"/>
              <a:t>Long lifespan &amp; reproductive time</a:t>
            </a:r>
          </a:p>
          <a:p>
            <a:pPr>
              <a:buBlip>
                <a:blip r:embed="rId4"/>
              </a:buBlip>
            </a:pPr>
            <a:r>
              <a:rPr lang="en-US" dirty="0"/>
              <a:t>Genetic manipulations expensive &amp; long</a:t>
            </a:r>
          </a:p>
          <a:p>
            <a:pPr>
              <a:buBlip>
                <a:blip r:embed="rId4"/>
              </a:buBlip>
            </a:pPr>
            <a:r>
              <a:rPr lang="en-US" dirty="0"/>
              <a:t>Genetic redundancy</a:t>
            </a:r>
          </a:p>
          <a:p>
            <a:endParaRPr lang="en-US" dirty="0"/>
          </a:p>
        </p:txBody>
      </p:sp>
      <p:sp>
        <p:nvSpPr>
          <p:cNvPr id="5" name="Title 1"/>
          <p:cNvSpPr txBox="1">
            <a:spLocks/>
          </p:cNvSpPr>
          <p:nvPr/>
        </p:nvSpPr>
        <p:spPr>
          <a:xfrm>
            <a:off x="4724400" y="533400"/>
            <a:ext cx="41148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a:t>Mouse</a:t>
            </a:r>
          </a:p>
        </p:txBody>
      </p:sp>
    </p:spTree>
    <p:extLst>
      <p:ext uri="{BB962C8B-B14F-4D97-AF65-F5344CB8AC3E}">
        <p14:creationId xmlns:p14="http://schemas.microsoft.com/office/powerpoint/2010/main" val="3257703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Humans</a:t>
            </a:r>
          </a:p>
        </p:txBody>
      </p:sp>
      <p:sp>
        <p:nvSpPr>
          <p:cNvPr id="3" name="Content Placeholder 2"/>
          <p:cNvSpPr>
            <a:spLocks noGrp="1"/>
          </p:cNvSpPr>
          <p:nvPr>
            <p:ph idx="1"/>
          </p:nvPr>
        </p:nvSpPr>
        <p:spPr/>
        <p:txBody>
          <a:bodyPr/>
          <a:lstStyle/>
          <a:p>
            <a:pPr>
              <a:buBlip>
                <a:blip r:embed="rId3"/>
              </a:buBlip>
            </a:pPr>
            <a:r>
              <a:rPr lang="en-US" dirty="0"/>
              <a:t>Complex, higher-order organism</a:t>
            </a:r>
          </a:p>
          <a:p>
            <a:pPr>
              <a:buBlip>
                <a:blip r:embed="rId3"/>
              </a:buBlip>
            </a:pPr>
            <a:r>
              <a:rPr lang="en-US" dirty="0"/>
              <a:t>Known genome</a:t>
            </a:r>
          </a:p>
          <a:p>
            <a:pPr>
              <a:buBlip>
                <a:blip r:embed="rId3"/>
              </a:buBlip>
            </a:pPr>
            <a:r>
              <a:rPr lang="en-US" dirty="0"/>
              <a:t>Can observe genetic mutations and polymorphisms that occur naturally</a:t>
            </a:r>
          </a:p>
          <a:p>
            <a:pPr>
              <a:buBlip>
                <a:blip r:embed="rId4"/>
              </a:buBlip>
            </a:pPr>
            <a:r>
              <a:rPr lang="en-US" dirty="0"/>
              <a:t>Long lifespan</a:t>
            </a:r>
          </a:p>
          <a:p>
            <a:pPr>
              <a:buBlip>
                <a:blip r:embed="rId4"/>
              </a:buBlip>
            </a:pPr>
            <a:r>
              <a:rPr lang="en-US" dirty="0"/>
              <a:t>Cannot use for experimental genetic manipulation</a:t>
            </a:r>
          </a:p>
        </p:txBody>
      </p:sp>
    </p:spTree>
    <p:extLst>
      <p:ext uri="{BB962C8B-B14F-4D97-AF65-F5344CB8AC3E}">
        <p14:creationId xmlns:p14="http://schemas.microsoft.com/office/powerpoint/2010/main" val="1930197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Screens</a:t>
            </a:r>
          </a:p>
        </p:txBody>
      </p:sp>
      <p:sp>
        <p:nvSpPr>
          <p:cNvPr id="3" name="Content Placeholder 2"/>
          <p:cNvSpPr>
            <a:spLocks noGrp="1"/>
          </p:cNvSpPr>
          <p:nvPr>
            <p:ph idx="1"/>
          </p:nvPr>
        </p:nvSpPr>
        <p:spPr>
          <a:xfrm>
            <a:off x="685800" y="1447800"/>
            <a:ext cx="7772400" cy="4114800"/>
          </a:xfrm>
        </p:spPr>
        <p:txBody>
          <a:bodyPr/>
          <a:lstStyle/>
          <a:p>
            <a:r>
              <a:rPr lang="en-US" dirty="0"/>
              <a:t>Forward genetic screen</a:t>
            </a:r>
          </a:p>
          <a:p>
            <a:pPr lvl="1"/>
            <a:r>
              <a:rPr lang="en-US" dirty="0"/>
              <a:t>Identify genes for biological phenotype</a:t>
            </a:r>
          </a:p>
          <a:p>
            <a:pPr lvl="1"/>
            <a:r>
              <a:rPr lang="en-US" dirty="0"/>
              <a:t>“Hypothesis generating”</a:t>
            </a:r>
          </a:p>
          <a:p>
            <a:r>
              <a:rPr lang="en-US" dirty="0"/>
              <a:t>Reverse genetic screen</a:t>
            </a:r>
          </a:p>
          <a:p>
            <a:pPr lvl="1"/>
            <a:r>
              <a:rPr lang="en-US" dirty="0"/>
              <a:t>Identify phenotypes affected by a particular gene</a:t>
            </a:r>
          </a:p>
          <a:p>
            <a:pPr lvl="1"/>
            <a:r>
              <a:rPr lang="en-US" dirty="0"/>
              <a:t>“Hypothesis testing”</a:t>
            </a:r>
          </a:p>
          <a:p>
            <a:pPr lvl="1"/>
            <a:r>
              <a:rPr lang="en-US" dirty="0"/>
              <a:t>Produce gene knockouts and determine how the phenotype is affected</a:t>
            </a:r>
          </a:p>
          <a:p>
            <a:pPr lvl="1"/>
            <a:endParaRPr lang="en-US" dirty="0"/>
          </a:p>
        </p:txBody>
      </p:sp>
    </p:spTree>
    <p:extLst>
      <p:ext uri="{BB962C8B-B14F-4D97-AF65-F5344CB8AC3E}">
        <p14:creationId xmlns:p14="http://schemas.microsoft.com/office/powerpoint/2010/main" val="1342558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85800" y="152400"/>
            <a:ext cx="7772400" cy="1143000"/>
          </a:xfrm>
        </p:spPr>
        <p:txBody>
          <a:bodyPr/>
          <a:lstStyle/>
          <a:p>
            <a:r>
              <a:rPr lang="en-US" dirty="0"/>
              <a:t>Forward Genetic Screen</a:t>
            </a:r>
          </a:p>
        </p:txBody>
      </p:sp>
      <p:sp>
        <p:nvSpPr>
          <p:cNvPr id="12" name="Content Placeholder 11"/>
          <p:cNvSpPr>
            <a:spLocks noGrp="1"/>
          </p:cNvSpPr>
          <p:nvPr>
            <p:ph idx="1"/>
          </p:nvPr>
        </p:nvSpPr>
        <p:spPr>
          <a:xfrm>
            <a:off x="762000" y="1208139"/>
            <a:ext cx="7772400" cy="4114800"/>
          </a:xfrm>
        </p:spPr>
        <p:txBody>
          <a:bodyPr/>
          <a:lstStyle/>
          <a:p>
            <a:r>
              <a:rPr lang="en-US" dirty="0"/>
              <a:t>Produce mutant animal lines that may have a single gene mutation, screen individuals for an abnormal phenotype</a:t>
            </a:r>
          </a:p>
          <a:p>
            <a:r>
              <a:rPr lang="en-US" dirty="0"/>
              <a:t>6 steps:</a:t>
            </a:r>
          </a:p>
          <a:p>
            <a:pPr lvl="1"/>
            <a:r>
              <a:rPr lang="en-US" dirty="0"/>
              <a:t>Design a quantitative assay to discriminate between wild type and unusual phenotype</a:t>
            </a:r>
          </a:p>
          <a:p>
            <a:pPr lvl="1"/>
            <a:r>
              <a:rPr lang="en-US" dirty="0"/>
              <a:t>Mutagenesis</a:t>
            </a:r>
          </a:p>
          <a:p>
            <a:pPr lvl="1"/>
            <a:r>
              <a:rPr lang="en-US" dirty="0"/>
              <a:t>Screen for abnormal phenotypes</a:t>
            </a:r>
          </a:p>
          <a:p>
            <a:pPr lvl="1"/>
            <a:r>
              <a:rPr lang="en-US" dirty="0"/>
              <a:t>Complementation analysis</a:t>
            </a:r>
          </a:p>
          <a:p>
            <a:pPr lvl="1"/>
            <a:r>
              <a:rPr lang="en-US" dirty="0"/>
              <a:t>Map the gene</a:t>
            </a:r>
          </a:p>
          <a:p>
            <a:pPr lvl="1"/>
            <a:r>
              <a:rPr lang="en-US" dirty="0"/>
              <a:t>Clone the gene</a:t>
            </a:r>
          </a:p>
          <a:p>
            <a:pPr lvl="1"/>
            <a:endParaRPr lang="en-US" dirty="0"/>
          </a:p>
          <a:p>
            <a:pPr marL="0" indent="0">
              <a:buNone/>
            </a:pPr>
            <a:endParaRPr lang="en-US" dirty="0"/>
          </a:p>
        </p:txBody>
      </p:sp>
    </p:spTree>
    <p:extLst>
      <p:ext uri="{BB962C8B-B14F-4D97-AF65-F5344CB8AC3E}">
        <p14:creationId xmlns:p14="http://schemas.microsoft.com/office/powerpoint/2010/main" val="1773469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Mutagenesis</a:t>
            </a:r>
          </a:p>
        </p:txBody>
      </p:sp>
      <p:sp>
        <p:nvSpPr>
          <p:cNvPr id="3" name="Content Placeholder 2"/>
          <p:cNvSpPr>
            <a:spLocks noGrp="1"/>
          </p:cNvSpPr>
          <p:nvPr>
            <p:ph idx="1"/>
          </p:nvPr>
        </p:nvSpPr>
        <p:spPr>
          <a:xfrm>
            <a:off x="533400" y="1600200"/>
            <a:ext cx="7620000" cy="4343400"/>
          </a:xfrm>
        </p:spPr>
        <p:txBody>
          <a:bodyPr/>
          <a:lstStyle/>
          <a:p>
            <a:r>
              <a:rPr lang="en-US" sz="2400" dirty="0"/>
              <a:t>Chemical</a:t>
            </a:r>
          </a:p>
          <a:p>
            <a:pPr lvl="1"/>
            <a:r>
              <a:rPr lang="en-US" sz="2400" dirty="0"/>
              <a:t>Ethyl methane sulfonate (EMS)</a:t>
            </a:r>
          </a:p>
          <a:p>
            <a:pPr lvl="2"/>
            <a:r>
              <a:rPr lang="en-US" dirty="0"/>
              <a:t>Point mutation – G-C </a:t>
            </a:r>
            <a:r>
              <a:rPr lang="en-US" dirty="0">
                <a:sym typeface="Wingdings" pitchFamily="2" charset="2"/>
              </a:rPr>
              <a:t> A-T</a:t>
            </a:r>
            <a:endParaRPr lang="en-US" dirty="0"/>
          </a:p>
          <a:p>
            <a:pPr lvl="1"/>
            <a:r>
              <a:rPr lang="en-US" sz="2400" dirty="0"/>
              <a:t>N-ethyl-N-</a:t>
            </a:r>
            <a:r>
              <a:rPr lang="en-US" sz="2400" dirty="0" err="1"/>
              <a:t>nitrosourea</a:t>
            </a:r>
            <a:r>
              <a:rPr lang="en-US" sz="2400" dirty="0"/>
              <a:t> (ENU)</a:t>
            </a:r>
          </a:p>
          <a:p>
            <a:pPr lvl="2"/>
            <a:r>
              <a:rPr lang="en-US" dirty="0"/>
              <a:t>Point mutation, thymine</a:t>
            </a:r>
          </a:p>
          <a:p>
            <a:r>
              <a:rPr lang="en-US" sz="2400" dirty="0"/>
              <a:t>Irradiation</a:t>
            </a:r>
          </a:p>
          <a:p>
            <a:pPr lvl="1"/>
            <a:r>
              <a:rPr lang="en-US" sz="2400" dirty="0"/>
              <a:t>High intensity UV light</a:t>
            </a:r>
          </a:p>
          <a:p>
            <a:pPr lvl="2"/>
            <a:r>
              <a:rPr lang="en-US" dirty="0"/>
              <a:t>Forms covalent bonds between T-T or C-C bases</a:t>
            </a:r>
          </a:p>
          <a:p>
            <a:r>
              <a:rPr lang="en-US" sz="2400" dirty="0"/>
              <a:t>Insertional</a:t>
            </a:r>
          </a:p>
          <a:p>
            <a:pPr lvl="1"/>
            <a:r>
              <a:rPr lang="en-US" sz="2400" dirty="0"/>
              <a:t>Insert transposons into random locations in genome</a:t>
            </a:r>
          </a:p>
          <a:p>
            <a:pPr lvl="1"/>
            <a:r>
              <a:rPr lang="en-US" sz="2400" dirty="0"/>
              <a:t>Disruption of endogenous genes occurs, look for loss-of-function</a:t>
            </a:r>
          </a:p>
        </p:txBody>
      </p:sp>
    </p:spTree>
    <p:extLst>
      <p:ext uri="{BB962C8B-B14F-4D97-AF65-F5344CB8AC3E}">
        <p14:creationId xmlns:p14="http://schemas.microsoft.com/office/powerpoint/2010/main" val="83778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685800" y="381000"/>
          <a:ext cx="5307013" cy="5448300"/>
        </p:xfrm>
        <a:graphic>
          <a:graphicData uri="http://schemas.openxmlformats.org/presentationml/2006/ole">
            <mc:AlternateContent xmlns:mc="http://schemas.openxmlformats.org/markup-compatibility/2006">
              <mc:Choice xmlns:v="urn:schemas-microsoft-com:vml" Requires="v">
                <p:oleObj spid="_x0000_s2062" name="CorelPhotoPaint.Image.8" r:id="rId4" imgW="5714286" imgH="5866667" progId="">
                  <p:embed/>
                </p:oleObj>
              </mc:Choice>
              <mc:Fallback>
                <p:oleObj name="CorelPhotoPaint.Image.8" r:id="rId4" imgW="5714286" imgH="586666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81000"/>
                        <a:ext cx="5307013"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
          <p:cNvGraphicFramePr>
            <a:graphicFrameLocks noChangeAspect="1"/>
          </p:cNvGraphicFramePr>
          <p:nvPr/>
        </p:nvGraphicFramePr>
        <p:xfrm>
          <a:off x="5943600" y="4038600"/>
          <a:ext cx="2819400" cy="2379663"/>
        </p:xfrm>
        <a:graphic>
          <a:graphicData uri="http://schemas.openxmlformats.org/presentationml/2006/ole">
            <mc:AlternateContent xmlns:mc="http://schemas.openxmlformats.org/markup-compatibility/2006">
              <mc:Choice xmlns:v="urn:schemas-microsoft-com:vml" Requires="v">
                <p:oleObj spid="_x0000_s2063" name="CorelPhotoPaint.Image.8" r:id="rId6" imgW="360000" imgH="360000" progId="">
                  <p:embed/>
                </p:oleObj>
              </mc:Choice>
              <mc:Fallback>
                <p:oleObj name="CorelPhotoPaint.Image.8" r:id="rId6" imgW="360000" imgH="360000"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4038600"/>
                        <a:ext cx="2819400" cy="237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6096000" y="609600"/>
            <a:ext cx="2122697" cy="461665"/>
          </a:xfrm>
          <a:prstGeom prst="rect">
            <a:avLst/>
          </a:prstGeom>
          <a:noFill/>
        </p:spPr>
        <p:txBody>
          <a:bodyPr wrap="none" rtlCol="0">
            <a:spAutoFit/>
          </a:bodyPr>
          <a:lstStyle/>
          <a:p>
            <a:r>
              <a:rPr lang="en-CA" dirty="0"/>
              <a:t>Genetic Dogma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In Silico Screens</a:t>
            </a:r>
          </a:p>
        </p:txBody>
      </p:sp>
      <p:sp>
        <p:nvSpPr>
          <p:cNvPr id="3" name="Content Placeholder 2"/>
          <p:cNvSpPr>
            <a:spLocks noGrp="1"/>
          </p:cNvSpPr>
          <p:nvPr>
            <p:ph idx="1"/>
          </p:nvPr>
        </p:nvSpPr>
        <p:spPr/>
        <p:txBody>
          <a:bodyPr>
            <a:normAutofit fontScale="85000" lnSpcReduction="20000"/>
          </a:bodyPr>
          <a:lstStyle/>
          <a:p>
            <a:r>
              <a:rPr lang="en-US" dirty="0"/>
              <a:t>Computer-based methods to identify and compare DNA or protein sequences between species</a:t>
            </a:r>
          </a:p>
          <a:p>
            <a:r>
              <a:rPr lang="en-US" dirty="0"/>
              <a:t>BLAST</a:t>
            </a:r>
          </a:p>
          <a:p>
            <a:pPr lvl="1"/>
            <a:r>
              <a:rPr lang="en-US" dirty="0"/>
              <a:t>Basic Local Alignment Search Tool</a:t>
            </a:r>
          </a:p>
          <a:p>
            <a:pPr lvl="1"/>
            <a:r>
              <a:rPr lang="en-US" dirty="0"/>
              <a:t>Website: </a:t>
            </a:r>
            <a:r>
              <a:rPr lang="en-US" dirty="0">
                <a:hlinkClick r:id="rId3"/>
              </a:rPr>
              <a:t>http://blast.ncbi.nlm.nih.gov/</a:t>
            </a:r>
            <a:endParaRPr lang="en-US" dirty="0"/>
          </a:p>
          <a:p>
            <a:pPr lvl="1"/>
            <a:r>
              <a:rPr lang="en-US" dirty="0"/>
              <a:t>Tutorial: </a:t>
            </a:r>
            <a:r>
              <a:rPr lang="en-US" dirty="0">
                <a:hlinkClick r:id="rId4"/>
              </a:rPr>
              <a:t>http://www.youtube.com/watch?v=HXEpBnUbAMo</a:t>
            </a:r>
            <a:endParaRPr lang="en-US" dirty="0"/>
          </a:p>
          <a:p>
            <a:r>
              <a:rPr lang="en-US" dirty="0" err="1"/>
              <a:t>Ensembl</a:t>
            </a:r>
            <a:endParaRPr lang="en-US" dirty="0"/>
          </a:p>
          <a:p>
            <a:pPr lvl="1"/>
            <a:r>
              <a:rPr lang="en-US" dirty="0"/>
              <a:t>Website: </a:t>
            </a:r>
            <a:r>
              <a:rPr lang="en-US" dirty="0">
                <a:hlinkClick r:id="rId5"/>
              </a:rPr>
              <a:t>http://uswest.ensembl.org/index.html</a:t>
            </a:r>
            <a:endParaRPr lang="en-US" dirty="0"/>
          </a:p>
          <a:p>
            <a:pPr lvl="1"/>
            <a:r>
              <a:rPr lang="en-US" dirty="0"/>
              <a:t>Tutorial: </a:t>
            </a:r>
            <a:r>
              <a:rPr lang="en-US" dirty="0">
                <a:hlinkClick r:id="rId6"/>
              </a:rPr>
              <a:t>http://uswest.ensembl.org/Help/Movie?id=188</a:t>
            </a:r>
            <a:endParaRPr lang="en-US" dirty="0"/>
          </a:p>
          <a:p>
            <a:pPr marL="274320" lvl="1" indent="0">
              <a:buNone/>
            </a:pPr>
            <a:r>
              <a:rPr lang="en-US" dirty="0"/>
              <a:t> </a:t>
            </a:r>
          </a:p>
          <a:p>
            <a:pPr lvl="1"/>
            <a:endParaRPr lang="en-US" dirty="0"/>
          </a:p>
          <a:p>
            <a:endParaRPr lang="en-US" dirty="0"/>
          </a:p>
          <a:p>
            <a:endParaRPr lang="en-US" dirty="0"/>
          </a:p>
        </p:txBody>
      </p:sp>
    </p:spTree>
    <p:extLst>
      <p:ext uri="{BB962C8B-B14F-4D97-AF65-F5344CB8AC3E}">
        <p14:creationId xmlns:p14="http://schemas.microsoft.com/office/powerpoint/2010/main" val="73424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461"/>
            <a:ext cx="7772400" cy="1143000"/>
          </a:xfrm>
        </p:spPr>
        <p:txBody>
          <a:bodyPr>
            <a:normAutofit fontScale="90000"/>
          </a:bodyPr>
          <a:lstStyle/>
          <a:p>
            <a:r>
              <a:rPr lang="en-US" dirty="0"/>
              <a:t>Molecular Screens:</a:t>
            </a:r>
            <a:br>
              <a:rPr lang="en-US" dirty="0"/>
            </a:br>
            <a:r>
              <a:rPr lang="en-US" dirty="0"/>
              <a:t>cDNA Microarray</a:t>
            </a:r>
          </a:p>
        </p:txBody>
      </p:sp>
      <p:sp>
        <p:nvSpPr>
          <p:cNvPr id="3" name="Content Placeholder 2"/>
          <p:cNvSpPr>
            <a:spLocks noGrp="1"/>
          </p:cNvSpPr>
          <p:nvPr>
            <p:ph sz="half" idx="1"/>
          </p:nvPr>
        </p:nvSpPr>
        <p:spPr/>
        <p:txBody>
          <a:bodyPr/>
          <a:lstStyle/>
          <a:p>
            <a:r>
              <a:rPr lang="en-US" dirty="0"/>
              <a:t>Measure &amp; compare gene expression between biological samples</a:t>
            </a:r>
          </a:p>
          <a:p>
            <a:r>
              <a:rPr lang="en-US" dirty="0"/>
              <a:t>How gene expression: </a:t>
            </a:r>
          </a:p>
          <a:p>
            <a:pPr lvl="1"/>
            <a:r>
              <a:rPr lang="en-US" dirty="0"/>
              <a:t>Changes with time</a:t>
            </a:r>
          </a:p>
          <a:p>
            <a:pPr lvl="1"/>
            <a:r>
              <a:rPr lang="en-US" dirty="0"/>
              <a:t>Responds to stimuli or environment</a:t>
            </a:r>
          </a:p>
          <a:p>
            <a:r>
              <a:rPr lang="en-US" dirty="0"/>
              <a:t>cDNA sequences on microarray chip</a:t>
            </a:r>
          </a:p>
          <a:p>
            <a:endParaRPr lang="en-US" dirty="0"/>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794" r="1332" b="4709"/>
          <a:stretch/>
        </p:blipFill>
        <p:spPr bwMode="auto">
          <a:xfrm>
            <a:off x="5486400" y="1269795"/>
            <a:ext cx="3521099" cy="535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66801" y="6248400"/>
            <a:ext cx="3810000" cy="461665"/>
          </a:xfrm>
          <a:prstGeom prst="rect">
            <a:avLst/>
          </a:prstGeom>
          <a:noFill/>
        </p:spPr>
        <p:txBody>
          <a:bodyPr wrap="square" rtlCol="0">
            <a:spAutoFit/>
          </a:bodyPr>
          <a:lstStyle/>
          <a:p>
            <a:r>
              <a:rPr lang="en-US" sz="2400" dirty="0">
                <a:hlinkClick r:id="rId4"/>
              </a:rPr>
              <a:t>Microarrays </a:t>
            </a:r>
            <a:endParaRPr lang="en-US" sz="2400" dirty="0"/>
          </a:p>
        </p:txBody>
      </p:sp>
    </p:spTree>
    <p:extLst>
      <p:ext uri="{BB962C8B-B14F-4D97-AF65-F5344CB8AC3E}">
        <p14:creationId xmlns:p14="http://schemas.microsoft.com/office/powerpoint/2010/main" val="4222314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458"/>
            <a:ext cx="7772400" cy="1143000"/>
          </a:xfrm>
        </p:spPr>
        <p:txBody>
          <a:bodyPr>
            <a:noAutofit/>
          </a:bodyPr>
          <a:lstStyle/>
          <a:p>
            <a:r>
              <a:rPr lang="en-US" sz="3500" dirty="0"/>
              <a:t>Molecular Screens:</a:t>
            </a:r>
            <a:br>
              <a:rPr lang="en-US" sz="3500" dirty="0"/>
            </a:br>
            <a:r>
              <a:rPr lang="en-US" sz="3500" dirty="0"/>
              <a:t>Oligonucleotide microarray</a:t>
            </a:r>
          </a:p>
        </p:txBody>
      </p:sp>
      <p:sp>
        <p:nvSpPr>
          <p:cNvPr id="3" name="Content Placeholder 2"/>
          <p:cNvSpPr>
            <a:spLocks noGrp="1"/>
          </p:cNvSpPr>
          <p:nvPr>
            <p:ph sz="half" idx="1"/>
          </p:nvPr>
        </p:nvSpPr>
        <p:spPr/>
        <p:txBody>
          <a:bodyPr/>
          <a:lstStyle/>
          <a:p>
            <a:r>
              <a:rPr lang="en-US" dirty="0"/>
              <a:t>Similar to cDNA microarray</a:t>
            </a:r>
          </a:p>
          <a:p>
            <a:r>
              <a:rPr lang="en-US" dirty="0"/>
              <a:t>Synthesis of known sequences directly onto array surface</a:t>
            </a:r>
          </a:p>
          <a:p>
            <a:r>
              <a:rPr lang="en-US" dirty="0"/>
              <a:t>More precise control</a:t>
            </a:r>
            <a:endParaRPr lang="en-US" dirty="0">
              <a:solidFill>
                <a:srgbClr val="FF0000"/>
              </a:solidFill>
            </a:endParaRPr>
          </a:p>
          <a:p>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3" t="1570" r="55773" b="3587"/>
          <a:stretch/>
        </p:blipFill>
        <p:spPr bwMode="auto">
          <a:xfrm>
            <a:off x="5943600" y="1054362"/>
            <a:ext cx="3200400" cy="55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324600"/>
            <a:ext cx="4191000" cy="369332"/>
          </a:xfrm>
          <a:prstGeom prst="rect">
            <a:avLst/>
          </a:prstGeom>
          <a:noFill/>
        </p:spPr>
        <p:txBody>
          <a:bodyPr wrap="square" rtlCol="0">
            <a:spAutoFit/>
          </a:bodyPr>
          <a:lstStyle/>
          <a:p>
            <a:r>
              <a:rPr lang="en-US" sz="900" dirty="0"/>
              <a:t>http://www.intechopen.com/books/biosensors-for-health-environment-and-biosecurity/evolution-towards-the-implementation-of-point-of-care-biosensors</a:t>
            </a:r>
          </a:p>
        </p:txBody>
      </p:sp>
    </p:spTree>
    <p:extLst>
      <p:ext uri="{BB962C8B-B14F-4D97-AF65-F5344CB8AC3E}">
        <p14:creationId xmlns:p14="http://schemas.microsoft.com/office/powerpoint/2010/main" val="587619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884" y="76200"/>
            <a:ext cx="7772400" cy="1143000"/>
          </a:xfrm>
        </p:spPr>
        <p:txBody>
          <a:bodyPr>
            <a:normAutofit fontScale="90000"/>
          </a:bodyPr>
          <a:lstStyle/>
          <a:p>
            <a:r>
              <a:rPr lang="en-US" dirty="0">
                <a:solidFill>
                  <a:schemeClr val="tx1"/>
                </a:solidFill>
              </a:rPr>
              <a:t>Molecular Screens:</a:t>
            </a:r>
            <a:br>
              <a:rPr lang="en-US" dirty="0">
                <a:solidFill>
                  <a:schemeClr val="tx1"/>
                </a:solidFill>
              </a:rPr>
            </a:br>
            <a:r>
              <a:rPr lang="en-US" dirty="0" err="1">
                <a:solidFill>
                  <a:schemeClr val="tx1"/>
                </a:solidFill>
              </a:rPr>
              <a:t>RNAi</a:t>
            </a:r>
            <a:r>
              <a:rPr lang="en-US" dirty="0">
                <a:solidFill>
                  <a:schemeClr val="tx1"/>
                </a:solidFill>
              </a:rPr>
              <a:t> Screen</a:t>
            </a:r>
          </a:p>
        </p:txBody>
      </p:sp>
      <p:sp>
        <p:nvSpPr>
          <p:cNvPr id="3" name="Content Placeholder 2"/>
          <p:cNvSpPr>
            <a:spLocks noGrp="1"/>
          </p:cNvSpPr>
          <p:nvPr>
            <p:ph idx="1"/>
          </p:nvPr>
        </p:nvSpPr>
        <p:spPr>
          <a:xfrm>
            <a:off x="668594" y="1295400"/>
            <a:ext cx="7772400" cy="4114800"/>
          </a:xfrm>
        </p:spPr>
        <p:txBody>
          <a:bodyPr/>
          <a:lstStyle/>
          <a:p>
            <a:r>
              <a:rPr lang="en-US" dirty="0"/>
              <a:t>RNA interference</a:t>
            </a:r>
          </a:p>
          <a:p>
            <a:r>
              <a:rPr lang="en-US" dirty="0"/>
              <a:t>Natural process in cells to regulate gene expression</a:t>
            </a:r>
          </a:p>
          <a:p>
            <a:r>
              <a:rPr lang="en-US" dirty="0" err="1"/>
              <a:t>RNAi</a:t>
            </a:r>
            <a:r>
              <a:rPr lang="en-US" dirty="0"/>
              <a:t> molecules</a:t>
            </a:r>
          </a:p>
          <a:p>
            <a:pPr lvl="1"/>
            <a:r>
              <a:rPr lang="en-US" dirty="0"/>
              <a:t>microRNA (</a:t>
            </a:r>
            <a:r>
              <a:rPr lang="en-US" dirty="0" err="1"/>
              <a:t>miRNA</a:t>
            </a:r>
            <a:r>
              <a:rPr lang="en-US" dirty="0"/>
              <a:t>)</a:t>
            </a:r>
          </a:p>
          <a:p>
            <a:pPr lvl="1"/>
            <a:r>
              <a:rPr lang="en-US" dirty="0"/>
              <a:t>Small interfering RNA (</a:t>
            </a:r>
            <a:r>
              <a:rPr lang="en-US" dirty="0" err="1"/>
              <a:t>siRNA</a:t>
            </a:r>
            <a:r>
              <a:rPr lang="en-US" dirty="0"/>
              <a:t>)</a:t>
            </a:r>
          </a:p>
          <a:p>
            <a:r>
              <a:rPr lang="en-US" dirty="0"/>
              <a:t>Molecules added to cell sample and affects on cell are observed</a:t>
            </a:r>
          </a:p>
          <a:p>
            <a:r>
              <a:rPr lang="en-US" dirty="0">
                <a:hlinkClick r:id="rId3"/>
              </a:rPr>
              <a:t>http://www.nature.com/nrg/multimedia/rnai/animation/index.html</a:t>
            </a:r>
            <a:endParaRPr lang="en-US" dirty="0"/>
          </a:p>
          <a:p>
            <a:endParaRPr lang="en-US" dirty="0"/>
          </a:p>
          <a:p>
            <a:pPr lvl="1"/>
            <a:endParaRPr lang="en-US" dirty="0"/>
          </a:p>
        </p:txBody>
      </p:sp>
    </p:spTree>
    <p:extLst>
      <p:ext uri="{BB962C8B-B14F-4D97-AF65-F5344CB8AC3E}">
        <p14:creationId xmlns:p14="http://schemas.microsoft.com/office/powerpoint/2010/main" val="1993560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nvGraphicFramePr>
        <p:xfrm>
          <a:off x="3200400" y="762000"/>
          <a:ext cx="2413000" cy="4724400"/>
        </p:xfrm>
        <a:graphic>
          <a:graphicData uri="http://schemas.openxmlformats.org/presentationml/2006/ole">
            <mc:AlternateContent xmlns:mc="http://schemas.openxmlformats.org/markup-compatibility/2006">
              <mc:Choice xmlns:v="urn:schemas-microsoft-com:vml" Requires="v">
                <p:oleObj spid="_x0000_s3080" name="CorelPhotoPaint.Image.8" r:id="rId4" imgW="2412698" imgH="4723810" progId="">
                  <p:embed/>
                </p:oleObj>
              </mc:Choice>
              <mc:Fallback>
                <p:oleObj name="CorelPhotoPaint.Image.8" r:id="rId4" imgW="2412698" imgH="472381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762000"/>
                        <a:ext cx="2413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Text Box 4"/>
          <p:cNvSpPr txBox="1">
            <a:spLocks noChangeArrowheads="1"/>
          </p:cNvSpPr>
          <p:nvPr/>
        </p:nvSpPr>
        <p:spPr bwMode="auto">
          <a:xfrm>
            <a:off x="2057400" y="1439863"/>
            <a:ext cx="1014413" cy="457200"/>
          </a:xfrm>
          <a:prstGeom prst="rect">
            <a:avLst/>
          </a:prstGeom>
          <a:noFill/>
          <a:ln w="9525">
            <a:noFill/>
            <a:miter lim="800000"/>
            <a:headEnd/>
            <a:tailEnd/>
          </a:ln>
        </p:spPr>
        <p:txBody>
          <a:bodyPr wrap="none">
            <a:spAutoFit/>
          </a:bodyPr>
          <a:lstStyle/>
          <a:p>
            <a:r>
              <a:rPr lang="en-US">
                <a:latin typeface="Tahoma" pitchFamily="34" charset="0"/>
              </a:rPr>
              <a:t>mRNA</a:t>
            </a:r>
          </a:p>
        </p:txBody>
      </p:sp>
      <p:sp>
        <p:nvSpPr>
          <p:cNvPr id="3076" name="Line 5"/>
          <p:cNvSpPr>
            <a:spLocks noChangeShapeType="1"/>
          </p:cNvSpPr>
          <p:nvPr/>
        </p:nvSpPr>
        <p:spPr bwMode="auto">
          <a:xfrm>
            <a:off x="3048000" y="1676400"/>
            <a:ext cx="533400" cy="0"/>
          </a:xfrm>
          <a:prstGeom prst="line">
            <a:avLst/>
          </a:prstGeom>
          <a:noFill/>
          <a:ln w="50800">
            <a:solidFill>
              <a:schemeClr val="bg1"/>
            </a:solidFill>
            <a:round/>
            <a:headEnd/>
            <a:tailEnd type="triangle" w="med" len="med"/>
          </a:ln>
        </p:spPr>
        <p:txBody>
          <a:bodyPr/>
          <a:lstStyle/>
          <a:p>
            <a:endParaRPr lang="en-US"/>
          </a:p>
        </p:txBody>
      </p:sp>
      <p:sp>
        <p:nvSpPr>
          <p:cNvPr id="3077" name="Text Box 6"/>
          <p:cNvSpPr txBox="1">
            <a:spLocks noChangeArrowheads="1"/>
          </p:cNvSpPr>
          <p:nvPr/>
        </p:nvSpPr>
        <p:spPr bwMode="auto">
          <a:xfrm>
            <a:off x="2819400" y="5562600"/>
            <a:ext cx="3375025" cy="457200"/>
          </a:xfrm>
          <a:prstGeom prst="rect">
            <a:avLst/>
          </a:prstGeom>
          <a:noFill/>
          <a:ln w="9525">
            <a:noFill/>
            <a:miter lim="800000"/>
            <a:headEnd/>
            <a:tailEnd/>
          </a:ln>
        </p:spPr>
        <p:txBody>
          <a:bodyPr wrap="none">
            <a:spAutoFit/>
          </a:bodyPr>
          <a:lstStyle/>
          <a:p>
            <a:r>
              <a:rPr lang="en-US">
                <a:latin typeface="Tahoma" pitchFamily="34" charset="0"/>
              </a:rPr>
              <a:t>Tethered cDNA or Oligo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7"/>
          <p:cNvGraphicFramePr>
            <a:graphicFrameLocks noChangeAspect="1"/>
          </p:cNvGraphicFramePr>
          <p:nvPr/>
        </p:nvGraphicFramePr>
        <p:xfrm>
          <a:off x="914400" y="1295400"/>
          <a:ext cx="7110413" cy="3835400"/>
        </p:xfrm>
        <a:graphic>
          <a:graphicData uri="http://schemas.openxmlformats.org/presentationml/2006/ole">
            <mc:AlternateContent xmlns:mc="http://schemas.openxmlformats.org/markup-compatibility/2006">
              <mc:Choice xmlns:v="urn:schemas-microsoft-com:vml" Requires="v">
                <p:oleObj spid="_x0000_s4104" name="CorelPhotoPaint.Image.8" r:id="rId4" imgW="7111111" imgH="3834921" progId="">
                  <p:embed/>
                </p:oleObj>
              </mc:Choice>
              <mc:Fallback>
                <p:oleObj name="CorelPhotoPaint.Image.8" r:id="rId4" imgW="7111111" imgH="3834921" progId="">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295400"/>
                        <a:ext cx="7110413"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Line 3"/>
          <p:cNvSpPr>
            <a:spLocks noChangeShapeType="1"/>
          </p:cNvSpPr>
          <p:nvPr/>
        </p:nvSpPr>
        <p:spPr bwMode="auto">
          <a:xfrm flipV="1">
            <a:off x="5257800" y="3657600"/>
            <a:ext cx="0" cy="914400"/>
          </a:xfrm>
          <a:prstGeom prst="line">
            <a:avLst/>
          </a:prstGeom>
          <a:noFill/>
          <a:ln w="41275">
            <a:solidFill>
              <a:srgbClr val="00FF00"/>
            </a:solidFill>
            <a:round/>
            <a:headEnd/>
            <a:tailEnd type="triangle" w="med" len="med"/>
          </a:ln>
        </p:spPr>
        <p:txBody>
          <a:bodyPr/>
          <a:lstStyle/>
          <a:p>
            <a:endParaRPr lang="en-US"/>
          </a:p>
        </p:txBody>
      </p:sp>
      <p:sp>
        <p:nvSpPr>
          <p:cNvPr id="5124" name="Line 4"/>
          <p:cNvSpPr>
            <a:spLocks noChangeShapeType="1"/>
          </p:cNvSpPr>
          <p:nvPr/>
        </p:nvSpPr>
        <p:spPr bwMode="auto">
          <a:xfrm flipV="1">
            <a:off x="7010400" y="3657600"/>
            <a:ext cx="0" cy="914400"/>
          </a:xfrm>
          <a:prstGeom prst="line">
            <a:avLst/>
          </a:prstGeom>
          <a:noFill/>
          <a:ln w="41275">
            <a:solidFill>
              <a:srgbClr val="FF0000"/>
            </a:solidFill>
            <a:round/>
            <a:headEnd/>
            <a:tailEnd type="triangle" w="med" len="med"/>
          </a:ln>
        </p:spPr>
        <p:txBody>
          <a:bodyPr/>
          <a:lstStyle/>
          <a:p>
            <a:endParaRPr lang="en-US"/>
          </a:p>
        </p:txBody>
      </p:sp>
      <p:graphicFrame>
        <p:nvGraphicFramePr>
          <p:cNvPr id="5122" name="Object 5"/>
          <p:cNvGraphicFramePr>
            <a:graphicFrameLocks noChangeAspect="1"/>
          </p:cNvGraphicFramePr>
          <p:nvPr/>
        </p:nvGraphicFramePr>
        <p:xfrm>
          <a:off x="914400" y="1447800"/>
          <a:ext cx="7116763" cy="2185988"/>
        </p:xfrm>
        <a:graphic>
          <a:graphicData uri="http://schemas.openxmlformats.org/presentationml/2006/ole">
            <mc:AlternateContent xmlns:mc="http://schemas.openxmlformats.org/markup-compatibility/2006">
              <mc:Choice xmlns:v="urn:schemas-microsoft-com:vml" Requires="v">
                <p:oleObj spid="_x0000_s5128" name="Image" r:id="rId4" imgW="7116131" imgH="2185669" progId="">
                  <p:embed/>
                </p:oleObj>
              </mc:Choice>
              <mc:Fallback>
                <p:oleObj name="Image" r:id="rId4" imgW="7116131" imgH="2185669"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447800"/>
                        <a:ext cx="7116763"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 name="Oval 6"/>
          <p:cNvSpPr>
            <a:spLocks noChangeArrowheads="1"/>
          </p:cNvSpPr>
          <p:nvPr/>
        </p:nvSpPr>
        <p:spPr bwMode="auto">
          <a:xfrm>
            <a:off x="5181600" y="2362200"/>
            <a:ext cx="228600" cy="228600"/>
          </a:xfrm>
          <a:prstGeom prst="ellipse">
            <a:avLst/>
          </a:prstGeom>
          <a:solidFill>
            <a:srgbClr val="66FF66"/>
          </a:solidFill>
          <a:ln w="9525">
            <a:solidFill>
              <a:schemeClr val="tx1"/>
            </a:solidFill>
            <a:round/>
            <a:headEnd/>
            <a:tailEnd/>
          </a:ln>
        </p:spPr>
        <p:txBody>
          <a:bodyPr wrap="none" anchor="ctr"/>
          <a:lstStyle/>
          <a:p>
            <a:endParaRPr lang="en-US"/>
          </a:p>
        </p:txBody>
      </p:sp>
      <p:sp>
        <p:nvSpPr>
          <p:cNvPr id="5126" name="Oval 7"/>
          <p:cNvSpPr>
            <a:spLocks noChangeArrowheads="1"/>
          </p:cNvSpPr>
          <p:nvPr/>
        </p:nvSpPr>
        <p:spPr bwMode="auto">
          <a:xfrm>
            <a:off x="6858000" y="2362200"/>
            <a:ext cx="228600" cy="228600"/>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7" name="Oval 8"/>
          <p:cNvSpPr>
            <a:spLocks noChangeArrowheads="1"/>
          </p:cNvSpPr>
          <p:nvPr/>
        </p:nvSpPr>
        <p:spPr bwMode="auto">
          <a:xfrm>
            <a:off x="6477000" y="2362200"/>
            <a:ext cx="228600" cy="228600"/>
          </a:xfrm>
          <a:prstGeom prst="ellipse">
            <a:avLst/>
          </a:prstGeom>
          <a:solidFill>
            <a:schemeClr val="bg1"/>
          </a:solidFill>
          <a:ln w="9525">
            <a:solidFill>
              <a:schemeClr val="tx1"/>
            </a:solidFill>
            <a:round/>
            <a:headEnd/>
            <a:tailEnd/>
          </a:ln>
        </p:spPr>
        <p:txBody>
          <a:bodyPr wrap="none" anchor="ct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7"/>
          <p:cNvGraphicFramePr>
            <a:graphicFrameLocks noChangeAspect="1"/>
          </p:cNvGraphicFramePr>
          <p:nvPr/>
        </p:nvGraphicFramePr>
        <p:xfrm>
          <a:off x="914400" y="1676400"/>
          <a:ext cx="7110413" cy="3314700"/>
        </p:xfrm>
        <a:graphic>
          <a:graphicData uri="http://schemas.openxmlformats.org/presentationml/2006/ole">
            <mc:AlternateContent xmlns:mc="http://schemas.openxmlformats.org/markup-compatibility/2006">
              <mc:Choice xmlns:v="urn:schemas-microsoft-com:vml" Requires="v">
                <p:oleObj spid="_x0000_s6152" name="CorelPhotoPaint.Image.8" r:id="rId4" imgW="7111111" imgH="3314286" progId="">
                  <p:embed/>
                </p:oleObj>
              </mc:Choice>
              <mc:Fallback>
                <p:oleObj name="CorelPhotoPaint.Image.8" r:id="rId4" imgW="7111111" imgH="3314286"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76400"/>
                        <a:ext cx="7110413"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2190750" y="1003300"/>
          <a:ext cx="4762500" cy="4851400"/>
        </p:xfrm>
        <a:graphic>
          <a:graphicData uri="http://schemas.openxmlformats.org/presentationml/2006/ole">
            <mc:AlternateContent xmlns:mc="http://schemas.openxmlformats.org/markup-compatibility/2006">
              <mc:Choice xmlns:v="urn:schemas-microsoft-com:vml" Requires="v">
                <p:oleObj spid="_x0000_s7176" name="CorelPhotoPaint.Image.8" r:id="rId4" imgW="4761905" imgH="4850794" progId="">
                  <p:embed/>
                </p:oleObj>
              </mc:Choice>
              <mc:Fallback>
                <p:oleObj name="CorelPhotoPaint.Image.8" r:id="rId4" imgW="4761905" imgH="485079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0" y="1003300"/>
                        <a:ext cx="4762500"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457200" y="1295400"/>
          <a:ext cx="8380413" cy="1717675"/>
        </p:xfrm>
        <a:graphic>
          <a:graphicData uri="http://schemas.openxmlformats.org/presentationml/2006/ole">
            <mc:AlternateContent xmlns:mc="http://schemas.openxmlformats.org/markup-compatibility/2006">
              <mc:Choice xmlns:v="urn:schemas-microsoft-com:vml" Requires="v">
                <p:oleObj spid="_x0000_s8200" name="CorelPhotoPaint.Image.8" r:id="rId4" imgW="7619048" imgH="1295238" progId="">
                  <p:embed/>
                </p:oleObj>
              </mc:Choice>
              <mc:Fallback>
                <p:oleObj name="CorelPhotoPaint.Image.8" r:id="rId4" imgW="7619048" imgH="129523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95400"/>
                        <a:ext cx="8380413"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a:t>
            </a:r>
          </a:p>
        </p:txBody>
      </p:sp>
      <p:sp>
        <p:nvSpPr>
          <p:cNvPr id="3" name="Content Placeholder 2"/>
          <p:cNvSpPr>
            <a:spLocks noGrp="1"/>
          </p:cNvSpPr>
          <p:nvPr>
            <p:ph idx="1"/>
          </p:nvPr>
        </p:nvSpPr>
        <p:spPr/>
        <p:txBody>
          <a:bodyPr/>
          <a:lstStyle/>
          <a:p>
            <a:r>
              <a:rPr lang="en-US" dirty="0"/>
              <a:t>Deoxyribonucleic acid</a:t>
            </a:r>
          </a:p>
          <a:p>
            <a:r>
              <a:rPr lang="en-US" dirty="0"/>
              <a:t>Nucleotides</a:t>
            </a:r>
          </a:p>
          <a:p>
            <a:pPr lvl="1"/>
            <a:r>
              <a:rPr lang="en-US" dirty="0"/>
              <a:t>Phosphate + deoxyribose sugar + nitrogenous base</a:t>
            </a:r>
          </a:p>
          <a:p>
            <a:r>
              <a:rPr lang="en-US" dirty="0"/>
              <a:t>4 nitrogenous bases:</a:t>
            </a:r>
          </a:p>
          <a:p>
            <a:pPr lvl="1"/>
            <a:r>
              <a:rPr lang="en-US" dirty="0"/>
              <a:t>Adenine (A), Guanine (G), Thymine (T), Cytosine (C)</a:t>
            </a:r>
          </a:p>
          <a:p>
            <a:r>
              <a:rPr lang="en-US" dirty="0"/>
              <a:t>Two complementary strands form double helical structure </a:t>
            </a:r>
          </a:p>
          <a:p>
            <a:pPr lvl="1"/>
            <a:r>
              <a:rPr lang="en-US" dirty="0"/>
              <a:t>Strands joined by hydrogen bonds between base pairs</a:t>
            </a:r>
          </a:p>
          <a:p>
            <a:pPr lvl="2"/>
            <a:r>
              <a:rPr lang="en-US" dirty="0"/>
              <a:t>A binds T, G binds C</a:t>
            </a:r>
          </a:p>
          <a:p>
            <a:r>
              <a:rPr lang="en-US" dirty="0"/>
              <a:t>DNA synthesis 5’ to 3’ direction</a:t>
            </a:r>
          </a:p>
        </p:txBody>
      </p:sp>
    </p:spTree>
    <p:extLst>
      <p:ext uri="{BB962C8B-B14F-4D97-AF65-F5344CB8AC3E}">
        <p14:creationId xmlns:p14="http://schemas.microsoft.com/office/powerpoint/2010/main" val="422297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3"/>
          <p:cNvGraphicFramePr>
            <a:graphicFrameLocks noChangeAspect="1"/>
          </p:cNvGraphicFramePr>
          <p:nvPr/>
        </p:nvGraphicFramePr>
        <p:xfrm>
          <a:off x="304800" y="304800"/>
          <a:ext cx="8534400" cy="5202238"/>
        </p:xfrm>
        <a:graphic>
          <a:graphicData uri="http://schemas.openxmlformats.org/presentationml/2006/ole">
            <mc:AlternateContent xmlns:mc="http://schemas.openxmlformats.org/markup-compatibility/2006">
              <mc:Choice xmlns:v="urn:schemas-microsoft-com:vml" Requires="v">
                <p:oleObj spid="_x0000_s9224" name="CorelPhotoPaint.Image.8" r:id="rId4" imgW="7111111" imgH="4660317" progId="">
                  <p:embed/>
                </p:oleObj>
              </mc:Choice>
              <mc:Fallback>
                <p:oleObj name="CorelPhotoPaint.Image.8" r:id="rId4" imgW="7111111" imgH="4660317"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8534400"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9" name="Rectangle 4"/>
          <p:cNvSpPr>
            <a:spLocks noChangeArrowheads="1"/>
          </p:cNvSpPr>
          <p:nvPr/>
        </p:nvSpPr>
        <p:spPr bwMode="auto">
          <a:xfrm>
            <a:off x="3657600" y="1447800"/>
            <a:ext cx="1066800" cy="381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9220" name="Line 5"/>
          <p:cNvSpPr>
            <a:spLocks noChangeShapeType="1"/>
          </p:cNvSpPr>
          <p:nvPr/>
        </p:nvSpPr>
        <p:spPr bwMode="auto">
          <a:xfrm>
            <a:off x="6324600" y="609600"/>
            <a:ext cx="304800" cy="609600"/>
          </a:xfrm>
          <a:prstGeom prst="line">
            <a:avLst/>
          </a:prstGeom>
          <a:noFill/>
          <a:ln w="47625">
            <a:solidFill>
              <a:srgbClr val="FF0000"/>
            </a:solidFill>
            <a:round/>
            <a:headEnd/>
            <a:tailEnd type="triangle" w="med" len="med"/>
          </a:ln>
        </p:spPr>
        <p:txBody>
          <a:bodyPr/>
          <a:lstStyle/>
          <a:p>
            <a:endParaRPr lang="en-US"/>
          </a:p>
        </p:txBody>
      </p:sp>
      <p:sp>
        <p:nvSpPr>
          <p:cNvPr id="9221" name="Line 6"/>
          <p:cNvSpPr>
            <a:spLocks noChangeShapeType="1"/>
          </p:cNvSpPr>
          <p:nvPr/>
        </p:nvSpPr>
        <p:spPr bwMode="auto">
          <a:xfrm flipH="1">
            <a:off x="7391400" y="533400"/>
            <a:ext cx="381000" cy="685800"/>
          </a:xfrm>
          <a:prstGeom prst="line">
            <a:avLst/>
          </a:prstGeom>
          <a:noFill/>
          <a:ln w="47625">
            <a:solidFill>
              <a:srgbClr val="00FF00"/>
            </a:solidFill>
            <a:round/>
            <a:headEnd/>
            <a:tailEnd type="triangle" w="med" len="med"/>
          </a:ln>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600200" y="862013"/>
            <a:ext cx="5795963" cy="5005387"/>
          </a:xfrm>
          <a:prstGeom prst="rect">
            <a:avLst/>
          </a:prstGeom>
          <a:noFill/>
          <a:ln w="9525">
            <a:noFill/>
            <a:miter lim="800000"/>
            <a:headEnd/>
            <a:tailEnd/>
          </a:ln>
        </p:spPr>
      </p:pic>
      <p:sp>
        <p:nvSpPr>
          <p:cNvPr id="26627" name="TextBox 2"/>
          <p:cNvSpPr txBox="1">
            <a:spLocks noChangeArrowheads="1"/>
          </p:cNvSpPr>
          <p:nvPr/>
        </p:nvSpPr>
        <p:spPr bwMode="auto">
          <a:xfrm>
            <a:off x="2667000" y="304800"/>
            <a:ext cx="3492500" cy="461963"/>
          </a:xfrm>
          <a:prstGeom prst="rect">
            <a:avLst/>
          </a:prstGeom>
          <a:noFill/>
          <a:ln w="9525">
            <a:noFill/>
            <a:miter lim="800000"/>
            <a:headEnd/>
            <a:tailEnd/>
          </a:ln>
        </p:spPr>
        <p:txBody>
          <a:bodyPr wrap="none">
            <a:spAutoFit/>
          </a:bodyPr>
          <a:lstStyle/>
          <a:p>
            <a:r>
              <a:rPr lang="en-US"/>
              <a:t>Spot or cDNA microarrays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203325" y="650875"/>
            <a:ext cx="6592888" cy="457200"/>
          </a:xfrm>
          <a:prstGeom prst="rect">
            <a:avLst/>
          </a:prstGeom>
          <a:noFill/>
          <a:ln w="9525">
            <a:noFill/>
            <a:miter lim="800000"/>
            <a:headEnd/>
            <a:tailEnd/>
          </a:ln>
        </p:spPr>
        <p:txBody>
          <a:bodyPr wrap="none">
            <a:spAutoFit/>
          </a:bodyPr>
          <a:lstStyle/>
          <a:p>
            <a:r>
              <a:rPr lang="en-US"/>
              <a:t>CT7			CT15			CT22.5</a:t>
            </a:r>
          </a:p>
        </p:txBody>
      </p:sp>
      <p:sp>
        <p:nvSpPr>
          <p:cNvPr id="27651" name="Line 3"/>
          <p:cNvSpPr>
            <a:spLocks noChangeShapeType="1"/>
          </p:cNvSpPr>
          <p:nvPr/>
        </p:nvSpPr>
        <p:spPr bwMode="auto">
          <a:xfrm flipH="1">
            <a:off x="914400" y="1066800"/>
            <a:ext cx="609600" cy="1143000"/>
          </a:xfrm>
          <a:prstGeom prst="line">
            <a:avLst/>
          </a:prstGeom>
          <a:noFill/>
          <a:ln w="25400">
            <a:solidFill>
              <a:schemeClr val="tx1"/>
            </a:solidFill>
            <a:round/>
            <a:headEnd/>
            <a:tailEnd type="triangle" w="med" len="med"/>
          </a:ln>
        </p:spPr>
        <p:txBody>
          <a:bodyPr/>
          <a:lstStyle/>
          <a:p>
            <a:endParaRPr lang="en-US"/>
          </a:p>
        </p:txBody>
      </p:sp>
      <p:sp>
        <p:nvSpPr>
          <p:cNvPr id="27652" name="Line 4"/>
          <p:cNvSpPr>
            <a:spLocks noChangeShapeType="1"/>
          </p:cNvSpPr>
          <p:nvPr/>
        </p:nvSpPr>
        <p:spPr bwMode="auto">
          <a:xfrm>
            <a:off x="1524000" y="1066800"/>
            <a:ext cx="533400" cy="1143000"/>
          </a:xfrm>
          <a:prstGeom prst="line">
            <a:avLst/>
          </a:prstGeom>
          <a:noFill/>
          <a:ln w="25400">
            <a:solidFill>
              <a:schemeClr val="tx1"/>
            </a:solidFill>
            <a:round/>
            <a:headEnd/>
            <a:tailEnd type="triangle" w="med" len="med"/>
          </a:ln>
        </p:spPr>
        <p:txBody>
          <a:bodyPr/>
          <a:lstStyle/>
          <a:p>
            <a:endParaRPr lang="en-US"/>
          </a:p>
        </p:txBody>
      </p:sp>
      <p:sp>
        <p:nvSpPr>
          <p:cNvPr id="27653" name="Text Box 5"/>
          <p:cNvSpPr txBox="1">
            <a:spLocks noChangeArrowheads="1"/>
          </p:cNvSpPr>
          <p:nvPr/>
        </p:nvSpPr>
        <p:spPr bwMode="auto">
          <a:xfrm>
            <a:off x="365125" y="2403475"/>
            <a:ext cx="2536825" cy="457200"/>
          </a:xfrm>
          <a:prstGeom prst="rect">
            <a:avLst/>
          </a:prstGeom>
          <a:noFill/>
          <a:ln w="9525">
            <a:noFill/>
            <a:miter lim="800000"/>
            <a:headEnd/>
            <a:tailEnd/>
          </a:ln>
        </p:spPr>
        <p:txBody>
          <a:bodyPr wrap="none">
            <a:spAutoFit/>
          </a:bodyPr>
          <a:lstStyle/>
          <a:p>
            <a:r>
              <a:rPr lang="en-US"/>
              <a:t>Light	    No-Light</a:t>
            </a:r>
          </a:p>
        </p:txBody>
      </p:sp>
      <p:sp>
        <p:nvSpPr>
          <p:cNvPr id="27654" name="Line 6"/>
          <p:cNvSpPr>
            <a:spLocks noChangeShapeType="1"/>
          </p:cNvSpPr>
          <p:nvPr/>
        </p:nvSpPr>
        <p:spPr bwMode="auto">
          <a:xfrm flipH="1">
            <a:off x="3810000" y="1066800"/>
            <a:ext cx="609600" cy="1143000"/>
          </a:xfrm>
          <a:prstGeom prst="line">
            <a:avLst/>
          </a:prstGeom>
          <a:noFill/>
          <a:ln w="25400">
            <a:solidFill>
              <a:schemeClr val="tx1"/>
            </a:solidFill>
            <a:round/>
            <a:headEnd/>
            <a:tailEnd type="triangle" w="med" len="med"/>
          </a:ln>
        </p:spPr>
        <p:txBody>
          <a:bodyPr/>
          <a:lstStyle/>
          <a:p>
            <a:endParaRPr lang="en-US"/>
          </a:p>
        </p:txBody>
      </p:sp>
      <p:sp>
        <p:nvSpPr>
          <p:cNvPr id="27655" name="Line 7"/>
          <p:cNvSpPr>
            <a:spLocks noChangeShapeType="1"/>
          </p:cNvSpPr>
          <p:nvPr/>
        </p:nvSpPr>
        <p:spPr bwMode="auto">
          <a:xfrm>
            <a:off x="4419600" y="1066800"/>
            <a:ext cx="533400" cy="1143000"/>
          </a:xfrm>
          <a:prstGeom prst="line">
            <a:avLst/>
          </a:prstGeom>
          <a:noFill/>
          <a:ln w="25400">
            <a:solidFill>
              <a:schemeClr val="tx1"/>
            </a:solidFill>
            <a:round/>
            <a:headEnd/>
            <a:tailEnd type="triangle" w="med" len="med"/>
          </a:ln>
        </p:spPr>
        <p:txBody>
          <a:bodyPr/>
          <a:lstStyle/>
          <a:p>
            <a:endParaRPr lang="en-US"/>
          </a:p>
        </p:txBody>
      </p:sp>
      <p:sp>
        <p:nvSpPr>
          <p:cNvPr id="27656" name="Text Box 8"/>
          <p:cNvSpPr txBox="1">
            <a:spLocks noChangeArrowheads="1"/>
          </p:cNvSpPr>
          <p:nvPr/>
        </p:nvSpPr>
        <p:spPr bwMode="auto">
          <a:xfrm>
            <a:off x="3260725" y="2403475"/>
            <a:ext cx="2536825" cy="457200"/>
          </a:xfrm>
          <a:prstGeom prst="rect">
            <a:avLst/>
          </a:prstGeom>
          <a:noFill/>
          <a:ln w="9525">
            <a:noFill/>
            <a:miter lim="800000"/>
            <a:headEnd/>
            <a:tailEnd/>
          </a:ln>
        </p:spPr>
        <p:txBody>
          <a:bodyPr wrap="none">
            <a:spAutoFit/>
          </a:bodyPr>
          <a:lstStyle/>
          <a:p>
            <a:r>
              <a:rPr lang="en-US"/>
              <a:t>Light	    No-Light</a:t>
            </a:r>
          </a:p>
        </p:txBody>
      </p:sp>
      <p:sp>
        <p:nvSpPr>
          <p:cNvPr id="27657" name="Line 9"/>
          <p:cNvSpPr>
            <a:spLocks noChangeShapeType="1"/>
          </p:cNvSpPr>
          <p:nvPr/>
        </p:nvSpPr>
        <p:spPr bwMode="auto">
          <a:xfrm flipH="1">
            <a:off x="6705600" y="1066800"/>
            <a:ext cx="609600" cy="1143000"/>
          </a:xfrm>
          <a:prstGeom prst="line">
            <a:avLst/>
          </a:prstGeom>
          <a:noFill/>
          <a:ln w="25400">
            <a:solidFill>
              <a:schemeClr val="tx1"/>
            </a:solidFill>
            <a:round/>
            <a:headEnd/>
            <a:tailEnd type="triangle" w="med" len="med"/>
          </a:ln>
        </p:spPr>
        <p:txBody>
          <a:bodyPr/>
          <a:lstStyle/>
          <a:p>
            <a:endParaRPr lang="en-US"/>
          </a:p>
        </p:txBody>
      </p:sp>
      <p:sp>
        <p:nvSpPr>
          <p:cNvPr id="27658" name="Line 10"/>
          <p:cNvSpPr>
            <a:spLocks noChangeShapeType="1"/>
          </p:cNvSpPr>
          <p:nvPr/>
        </p:nvSpPr>
        <p:spPr bwMode="auto">
          <a:xfrm>
            <a:off x="7315200" y="1066800"/>
            <a:ext cx="533400" cy="1143000"/>
          </a:xfrm>
          <a:prstGeom prst="line">
            <a:avLst/>
          </a:prstGeom>
          <a:noFill/>
          <a:ln w="25400">
            <a:solidFill>
              <a:schemeClr val="tx1"/>
            </a:solidFill>
            <a:round/>
            <a:headEnd/>
            <a:tailEnd type="triangle" w="med" len="med"/>
          </a:ln>
        </p:spPr>
        <p:txBody>
          <a:bodyPr/>
          <a:lstStyle/>
          <a:p>
            <a:endParaRPr lang="en-US"/>
          </a:p>
        </p:txBody>
      </p:sp>
      <p:sp>
        <p:nvSpPr>
          <p:cNvPr id="27659" name="Text Box 11"/>
          <p:cNvSpPr txBox="1">
            <a:spLocks noChangeArrowheads="1"/>
          </p:cNvSpPr>
          <p:nvPr/>
        </p:nvSpPr>
        <p:spPr bwMode="auto">
          <a:xfrm>
            <a:off x="6156325" y="2403475"/>
            <a:ext cx="2536825" cy="457200"/>
          </a:xfrm>
          <a:prstGeom prst="rect">
            <a:avLst/>
          </a:prstGeom>
          <a:noFill/>
          <a:ln w="9525">
            <a:noFill/>
            <a:miter lim="800000"/>
            <a:headEnd/>
            <a:tailEnd/>
          </a:ln>
        </p:spPr>
        <p:txBody>
          <a:bodyPr wrap="none">
            <a:spAutoFit/>
          </a:bodyPr>
          <a:lstStyle/>
          <a:p>
            <a:r>
              <a:rPr lang="en-US"/>
              <a:t>Light	    No-Light</a:t>
            </a:r>
          </a:p>
        </p:txBody>
      </p:sp>
      <p:sp>
        <p:nvSpPr>
          <p:cNvPr id="27660" name="Text Box 12"/>
          <p:cNvSpPr txBox="1">
            <a:spLocks noChangeArrowheads="1"/>
          </p:cNvSpPr>
          <p:nvPr/>
        </p:nvSpPr>
        <p:spPr bwMode="auto">
          <a:xfrm>
            <a:off x="669925" y="342900"/>
            <a:ext cx="2044700" cy="366713"/>
          </a:xfrm>
          <a:prstGeom prst="rect">
            <a:avLst/>
          </a:prstGeom>
          <a:noFill/>
          <a:ln w="9525">
            <a:noFill/>
            <a:miter lim="800000"/>
            <a:headEnd/>
            <a:tailEnd/>
          </a:ln>
        </p:spPr>
        <p:txBody>
          <a:bodyPr wrap="none">
            <a:spAutoFit/>
          </a:bodyPr>
          <a:lstStyle/>
          <a:p>
            <a:r>
              <a:rPr lang="en-US" sz="1800"/>
              <a:t>Mid-Subjective Day</a:t>
            </a:r>
          </a:p>
        </p:txBody>
      </p:sp>
      <p:sp>
        <p:nvSpPr>
          <p:cNvPr id="27661" name="Text Box 13"/>
          <p:cNvSpPr txBox="1">
            <a:spLocks noChangeArrowheads="1"/>
          </p:cNvSpPr>
          <p:nvPr/>
        </p:nvSpPr>
        <p:spPr bwMode="auto">
          <a:xfrm>
            <a:off x="3352800" y="304800"/>
            <a:ext cx="2279650" cy="366713"/>
          </a:xfrm>
          <a:prstGeom prst="rect">
            <a:avLst/>
          </a:prstGeom>
          <a:noFill/>
          <a:ln w="9525">
            <a:noFill/>
            <a:miter lim="800000"/>
            <a:headEnd/>
            <a:tailEnd/>
          </a:ln>
        </p:spPr>
        <p:txBody>
          <a:bodyPr wrap="none">
            <a:spAutoFit/>
          </a:bodyPr>
          <a:lstStyle/>
          <a:p>
            <a:r>
              <a:rPr lang="en-US" sz="1800"/>
              <a:t>Early Subjective Night</a:t>
            </a:r>
          </a:p>
        </p:txBody>
      </p:sp>
      <p:sp>
        <p:nvSpPr>
          <p:cNvPr id="27662" name="Text Box 14"/>
          <p:cNvSpPr txBox="1">
            <a:spLocks noChangeArrowheads="1"/>
          </p:cNvSpPr>
          <p:nvPr/>
        </p:nvSpPr>
        <p:spPr bwMode="auto">
          <a:xfrm>
            <a:off x="6096000" y="304800"/>
            <a:ext cx="2190750" cy="366713"/>
          </a:xfrm>
          <a:prstGeom prst="rect">
            <a:avLst/>
          </a:prstGeom>
          <a:noFill/>
          <a:ln w="9525">
            <a:noFill/>
            <a:miter lim="800000"/>
            <a:headEnd/>
            <a:tailEnd/>
          </a:ln>
        </p:spPr>
        <p:txBody>
          <a:bodyPr wrap="none">
            <a:spAutoFit/>
          </a:bodyPr>
          <a:lstStyle/>
          <a:p>
            <a:r>
              <a:rPr lang="en-US" sz="1800"/>
              <a:t>Late Subjective Night</a:t>
            </a:r>
          </a:p>
        </p:txBody>
      </p:sp>
      <p:sp>
        <p:nvSpPr>
          <p:cNvPr id="27663" name="Text Box 15"/>
          <p:cNvSpPr txBox="1">
            <a:spLocks noChangeArrowheads="1"/>
          </p:cNvSpPr>
          <p:nvPr/>
        </p:nvSpPr>
        <p:spPr bwMode="auto">
          <a:xfrm>
            <a:off x="365125" y="2784475"/>
            <a:ext cx="812800" cy="457200"/>
          </a:xfrm>
          <a:prstGeom prst="rect">
            <a:avLst/>
          </a:prstGeom>
          <a:noFill/>
          <a:ln w="9525">
            <a:noFill/>
            <a:miter lim="800000"/>
            <a:headEnd/>
            <a:tailEnd/>
          </a:ln>
        </p:spPr>
        <p:txBody>
          <a:bodyPr wrap="none">
            <a:spAutoFit/>
          </a:bodyPr>
          <a:lstStyle/>
          <a:p>
            <a:r>
              <a:rPr lang="en-US"/>
              <a:t>n=30</a:t>
            </a:r>
          </a:p>
        </p:txBody>
      </p:sp>
      <p:sp>
        <p:nvSpPr>
          <p:cNvPr id="27664" name="Text Box 17"/>
          <p:cNvSpPr txBox="1">
            <a:spLocks noChangeArrowheads="1"/>
          </p:cNvSpPr>
          <p:nvPr/>
        </p:nvSpPr>
        <p:spPr bwMode="auto">
          <a:xfrm>
            <a:off x="1828800" y="2819400"/>
            <a:ext cx="812800" cy="457200"/>
          </a:xfrm>
          <a:prstGeom prst="rect">
            <a:avLst/>
          </a:prstGeom>
          <a:noFill/>
          <a:ln w="9525">
            <a:noFill/>
            <a:miter lim="800000"/>
            <a:headEnd/>
            <a:tailEnd/>
          </a:ln>
        </p:spPr>
        <p:txBody>
          <a:bodyPr wrap="none">
            <a:spAutoFit/>
          </a:bodyPr>
          <a:lstStyle/>
          <a:p>
            <a:r>
              <a:rPr lang="en-US"/>
              <a:t>n=30</a:t>
            </a:r>
          </a:p>
        </p:txBody>
      </p:sp>
      <p:sp>
        <p:nvSpPr>
          <p:cNvPr id="27665" name="Text Box 18"/>
          <p:cNvSpPr txBox="1">
            <a:spLocks noChangeArrowheads="1"/>
          </p:cNvSpPr>
          <p:nvPr/>
        </p:nvSpPr>
        <p:spPr bwMode="auto">
          <a:xfrm>
            <a:off x="3276600" y="2819400"/>
            <a:ext cx="812800" cy="457200"/>
          </a:xfrm>
          <a:prstGeom prst="rect">
            <a:avLst/>
          </a:prstGeom>
          <a:noFill/>
          <a:ln w="9525">
            <a:noFill/>
            <a:miter lim="800000"/>
            <a:headEnd/>
            <a:tailEnd/>
          </a:ln>
        </p:spPr>
        <p:txBody>
          <a:bodyPr wrap="none">
            <a:spAutoFit/>
          </a:bodyPr>
          <a:lstStyle/>
          <a:p>
            <a:r>
              <a:rPr lang="en-US"/>
              <a:t>n=30</a:t>
            </a:r>
          </a:p>
        </p:txBody>
      </p:sp>
      <p:sp>
        <p:nvSpPr>
          <p:cNvPr id="27666" name="Text Box 19"/>
          <p:cNvSpPr txBox="1">
            <a:spLocks noChangeArrowheads="1"/>
          </p:cNvSpPr>
          <p:nvPr/>
        </p:nvSpPr>
        <p:spPr bwMode="auto">
          <a:xfrm>
            <a:off x="4724400" y="2819400"/>
            <a:ext cx="812800" cy="457200"/>
          </a:xfrm>
          <a:prstGeom prst="rect">
            <a:avLst/>
          </a:prstGeom>
          <a:noFill/>
          <a:ln w="9525">
            <a:noFill/>
            <a:miter lim="800000"/>
            <a:headEnd/>
            <a:tailEnd/>
          </a:ln>
        </p:spPr>
        <p:txBody>
          <a:bodyPr wrap="none">
            <a:spAutoFit/>
          </a:bodyPr>
          <a:lstStyle/>
          <a:p>
            <a:r>
              <a:rPr lang="en-US"/>
              <a:t>n=30</a:t>
            </a:r>
          </a:p>
        </p:txBody>
      </p:sp>
      <p:sp>
        <p:nvSpPr>
          <p:cNvPr id="27667" name="Text Box 20"/>
          <p:cNvSpPr txBox="1">
            <a:spLocks noChangeArrowheads="1"/>
          </p:cNvSpPr>
          <p:nvPr/>
        </p:nvSpPr>
        <p:spPr bwMode="auto">
          <a:xfrm>
            <a:off x="6248400" y="2819400"/>
            <a:ext cx="812800" cy="457200"/>
          </a:xfrm>
          <a:prstGeom prst="rect">
            <a:avLst/>
          </a:prstGeom>
          <a:noFill/>
          <a:ln w="9525">
            <a:noFill/>
            <a:miter lim="800000"/>
            <a:headEnd/>
            <a:tailEnd/>
          </a:ln>
        </p:spPr>
        <p:txBody>
          <a:bodyPr wrap="none">
            <a:spAutoFit/>
          </a:bodyPr>
          <a:lstStyle/>
          <a:p>
            <a:r>
              <a:rPr lang="en-US"/>
              <a:t>n=30</a:t>
            </a:r>
          </a:p>
        </p:txBody>
      </p:sp>
      <p:sp>
        <p:nvSpPr>
          <p:cNvPr id="27668" name="Text Box 21"/>
          <p:cNvSpPr txBox="1">
            <a:spLocks noChangeArrowheads="1"/>
          </p:cNvSpPr>
          <p:nvPr/>
        </p:nvSpPr>
        <p:spPr bwMode="auto">
          <a:xfrm>
            <a:off x="7620000" y="2819400"/>
            <a:ext cx="812800" cy="457200"/>
          </a:xfrm>
          <a:prstGeom prst="rect">
            <a:avLst/>
          </a:prstGeom>
          <a:noFill/>
          <a:ln w="9525">
            <a:noFill/>
            <a:miter lim="800000"/>
            <a:headEnd/>
            <a:tailEnd/>
          </a:ln>
        </p:spPr>
        <p:txBody>
          <a:bodyPr wrap="none">
            <a:spAutoFit/>
          </a:bodyPr>
          <a:lstStyle/>
          <a:p>
            <a:r>
              <a:rPr lang="en-US"/>
              <a:t>n=30</a:t>
            </a:r>
          </a:p>
        </p:txBody>
      </p:sp>
      <p:sp>
        <p:nvSpPr>
          <p:cNvPr id="27669" name="Text Box 22"/>
          <p:cNvSpPr txBox="1">
            <a:spLocks noChangeArrowheads="1"/>
          </p:cNvSpPr>
          <p:nvPr/>
        </p:nvSpPr>
        <p:spPr bwMode="auto">
          <a:xfrm>
            <a:off x="365125" y="3546475"/>
            <a:ext cx="2863850" cy="822325"/>
          </a:xfrm>
          <a:prstGeom prst="rect">
            <a:avLst/>
          </a:prstGeom>
          <a:noFill/>
          <a:ln w="9525">
            <a:noFill/>
            <a:miter lim="800000"/>
            <a:headEnd/>
            <a:tailEnd/>
          </a:ln>
        </p:spPr>
        <p:txBody>
          <a:bodyPr wrap="none">
            <a:spAutoFit/>
          </a:bodyPr>
          <a:lstStyle/>
          <a:p>
            <a:pPr algn="ctr"/>
            <a:r>
              <a:rPr lang="en-US"/>
              <a:t>No Behavioral Effect </a:t>
            </a:r>
          </a:p>
          <a:p>
            <a:pPr algn="ctr"/>
            <a:r>
              <a:rPr lang="en-US"/>
              <a:t>of Light</a:t>
            </a:r>
          </a:p>
        </p:txBody>
      </p:sp>
      <p:sp>
        <p:nvSpPr>
          <p:cNvPr id="27670" name="Rectangle 24"/>
          <p:cNvSpPr>
            <a:spLocks noChangeArrowheads="1"/>
          </p:cNvSpPr>
          <p:nvPr/>
        </p:nvSpPr>
        <p:spPr bwMode="auto">
          <a:xfrm>
            <a:off x="304800" y="3581400"/>
            <a:ext cx="2819400" cy="762000"/>
          </a:xfrm>
          <a:prstGeom prst="rect">
            <a:avLst/>
          </a:prstGeom>
          <a:noFill/>
          <a:ln w="9525">
            <a:solidFill>
              <a:schemeClr val="tx1"/>
            </a:solidFill>
            <a:miter lim="800000"/>
            <a:headEnd/>
            <a:tailEnd/>
          </a:ln>
        </p:spPr>
        <p:txBody>
          <a:bodyPr wrap="none" anchor="ctr"/>
          <a:lstStyle/>
          <a:p>
            <a:endParaRPr lang="en-US"/>
          </a:p>
        </p:txBody>
      </p:sp>
      <p:sp>
        <p:nvSpPr>
          <p:cNvPr id="27671" name="Text Box 25"/>
          <p:cNvSpPr txBox="1">
            <a:spLocks noChangeArrowheads="1"/>
          </p:cNvSpPr>
          <p:nvPr/>
        </p:nvSpPr>
        <p:spPr bwMode="auto">
          <a:xfrm>
            <a:off x="3429000" y="3581400"/>
            <a:ext cx="2533650" cy="830263"/>
          </a:xfrm>
          <a:prstGeom prst="rect">
            <a:avLst/>
          </a:prstGeom>
          <a:noFill/>
          <a:ln w="9525">
            <a:noFill/>
            <a:miter lim="800000"/>
            <a:headEnd/>
            <a:tailEnd/>
          </a:ln>
        </p:spPr>
        <p:txBody>
          <a:bodyPr wrap="none">
            <a:spAutoFit/>
          </a:bodyPr>
          <a:lstStyle/>
          <a:p>
            <a:r>
              <a:rPr lang="en-US"/>
              <a:t>Light Phase Delay </a:t>
            </a:r>
          </a:p>
          <a:p>
            <a:r>
              <a:rPr lang="en-US"/>
              <a:t>the Clock ~2hrs</a:t>
            </a:r>
          </a:p>
        </p:txBody>
      </p:sp>
      <p:sp>
        <p:nvSpPr>
          <p:cNvPr id="27672" name="Rectangle 26"/>
          <p:cNvSpPr>
            <a:spLocks noChangeArrowheads="1"/>
          </p:cNvSpPr>
          <p:nvPr/>
        </p:nvSpPr>
        <p:spPr bwMode="auto">
          <a:xfrm>
            <a:off x="3352800" y="3581400"/>
            <a:ext cx="2514600" cy="762000"/>
          </a:xfrm>
          <a:prstGeom prst="rect">
            <a:avLst/>
          </a:prstGeom>
          <a:noFill/>
          <a:ln w="9525">
            <a:solidFill>
              <a:schemeClr val="tx1"/>
            </a:solidFill>
            <a:miter lim="800000"/>
            <a:headEnd/>
            <a:tailEnd/>
          </a:ln>
        </p:spPr>
        <p:txBody>
          <a:bodyPr wrap="none" anchor="ctr"/>
          <a:lstStyle/>
          <a:p>
            <a:endParaRPr lang="en-US"/>
          </a:p>
        </p:txBody>
      </p:sp>
      <p:sp>
        <p:nvSpPr>
          <p:cNvPr id="27673" name="Text Box 27"/>
          <p:cNvSpPr txBox="1">
            <a:spLocks noChangeArrowheads="1"/>
          </p:cNvSpPr>
          <p:nvPr/>
        </p:nvSpPr>
        <p:spPr bwMode="auto">
          <a:xfrm>
            <a:off x="6096000" y="3505200"/>
            <a:ext cx="2908300" cy="822325"/>
          </a:xfrm>
          <a:prstGeom prst="rect">
            <a:avLst/>
          </a:prstGeom>
          <a:noFill/>
          <a:ln w="9525">
            <a:noFill/>
            <a:miter lim="800000"/>
            <a:headEnd/>
            <a:tailEnd/>
          </a:ln>
        </p:spPr>
        <p:txBody>
          <a:bodyPr wrap="none">
            <a:spAutoFit/>
          </a:bodyPr>
          <a:lstStyle/>
          <a:p>
            <a:r>
              <a:rPr lang="en-US"/>
              <a:t>Light Phase Advances</a:t>
            </a:r>
          </a:p>
          <a:p>
            <a:r>
              <a:rPr lang="en-US"/>
              <a:t>the Clock ~1hr</a:t>
            </a:r>
          </a:p>
        </p:txBody>
      </p:sp>
      <p:sp>
        <p:nvSpPr>
          <p:cNvPr id="27674" name="Rectangle 28"/>
          <p:cNvSpPr>
            <a:spLocks noChangeArrowheads="1"/>
          </p:cNvSpPr>
          <p:nvPr/>
        </p:nvSpPr>
        <p:spPr bwMode="auto">
          <a:xfrm>
            <a:off x="6096000" y="3581400"/>
            <a:ext cx="2895600" cy="762000"/>
          </a:xfrm>
          <a:prstGeom prst="rect">
            <a:avLst/>
          </a:prstGeom>
          <a:noFill/>
          <a:ln w="9525">
            <a:solidFill>
              <a:schemeClr val="tx1"/>
            </a:solidFill>
            <a:miter lim="800000"/>
            <a:headEnd/>
            <a:tailEnd/>
          </a:ln>
        </p:spPr>
        <p:txBody>
          <a:bodyPr wrap="none" anchor="ctr"/>
          <a:lstStyle/>
          <a:p>
            <a:endParaRPr lang="en-US"/>
          </a:p>
        </p:txBody>
      </p:sp>
      <p:sp>
        <p:nvSpPr>
          <p:cNvPr id="27675" name="Line 29"/>
          <p:cNvSpPr>
            <a:spLocks noChangeShapeType="1"/>
          </p:cNvSpPr>
          <p:nvPr/>
        </p:nvSpPr>
        <p:spPr bwMode="auto">
          <a:xfrm>
            <a:off x="762000" y="3124200"/>
            <a:ext cx="0" cy="457200"/>
          </a:xfrm>
          <a:prstGeom prst="line">
            <a:avLst/>
          </a:prstGeom>
          <a:noFill/>
          <a:ln w="25400">
            <a:solidFill>
              <a:srgbClr val="FF0000"/>
            </a:solidFill>
            <a:round/>
            <a:headEnd/>
            <a:tailEnd type="triangle" w="med" len="med"/>
          </a:ln>
        </p:spPr>
        <p:txBody>
          <a:bodyPr/>
          <a:lstStyle/>
          <a:p>
            <a:endParaRPr lang="en-US"/>
          </a:p>
        </p:txBody>
      </p:sp>
      <p:sp>
        <p:nvSpPr>
          <p:cNvPr id="27676" name="Line 31"/>
          <p:cNvSpPr>
            <a:spLocks noChangeShapeType="1"/>
          </p:cNvSpPr>
          <p:nvPr/>
        </p:nvSpPr>
        <p:spPr bwMode="auto">
          <a:xfrm>
            <a:off x="3581400" y="3200400"/>
            <a:ext cx="0" cy="457200"/>
          </a:xfrm>
          <a:prstGeom prst="line">
            <a:avLst/>
          </a:prstGeom>
          <a:noFill/>
          <a:ln w="25400">
            <a:solidFill>
              <a:srgbClr val="FF0000"/>
            </a:solidFill>
            <a:round/>
            <a:headEnd/>
            <a:tailEnd type="triangle" w="med" len="med"/>
          </a:ln>
        </p:spPr>
        <p:txBody>
          <a:bodyPr/>
          <a:lstStyle/>
          <a:p>
            <a:endParaRPr lang="en-US"/>
          </a:p>
        </p:txBody>
      </p:sp>
      <p:sp>
        <p:nvSpPr>
          <p:cNvPr id="27677" name="Line 32"/>
          <p:cNvSpPr>
            <a:spLocks noChangeShapeType="1"/>
          </p:cNvSpPr>
          <p:nvPr/>
        </p:nvSpPr>
        <p:spPr bwMode="auto">
          <a:xfrm>
            <a:off x="6553200" y="3124200"/>
            <a:ext cx="0" cy="457200"/>
          </a:xfrm>
          <a:prstGeom prst="line">
            <a:avLst/>
          </a:prstGeom>
          <a:noFill/>
          <a:ln w="25400">
            <a:solidFill>
              <a:srgbClr val="FF0000"/>
            </a:solidFill>
            <a:round/>
            <a:headEnd/>
            <a:tailEnd type="triangle" w="med" len="med"/>
          </a:ln>
        </p:spPr>
        <p:txBody>
          <a:bodyPr/>
          <a:lstStyle/>
          <a:p>
            <a:endParaRPr lang="en-US"/>
          </a:p>
        </p:txBody>
      </p:sp>
      <p:sp>
        <p:nvSpPr>
          <p:cNvPr id="27678" name="Text Box 33"/>
          <p:cNvSpPr txBox="1">
            <a:spLocks noChangeArrowheads="1"/>
          </p:cNvSpPr>
          <p:nvPr/>
        </p:nvSpPr>
        <p:spPr bwMode="auto">
          <a:xfrm>
            <a:off x="304800" y="4953000"/>
            <a:ext cx="2154238" cy="457200"/>
          </a:xfrm>
          <a:prstGeom prst="rect">
            <a:avLst/>
          </a:prstGeom>
          <a:noFill/>
          <a:ln w="9525">
            <a:noFill/>
            <a:miter lim="800000"/>
            <a:headEnd/>
            <a:tailEnd/>
          </a:ln>
        </p:spPr>
        <p:txBody>
          <a:bodyPr wrap="none">
            <a:spAutoFit/>
          </a:bodyPr>
          <a:lstStyle/>
          <a:p>
            <a:r>
              <a:rPr lang="en-US"/>
              <a:t>Collect Punches</a:t>
            </a:r>
          </a:p>
        </p:txBody>
      </p:sp>
      <p:sp>
        <p:nvSpPr>
          <p:cNvPr id="27679" name="Text Box 34"/>
          <p:cNvSpPr txBox="1">
            <a:spLocks noChangeArrowheads="1"/>
          </p:cNvSpPr>
          <p:nvPr/>
        </p:nvSpPr>
        <p:spPr bwMode="auto">
          <a:xfrm>
            <a:off x="2667000" y="4953000"/>
            <a:ext cx="3287713" cy="457200"/>
          </a:xfrm>
          <a:prstGeom prst="rect">
            <a:avLst/>
          </a:prstGeom>
          <a:noFill/>
          <a:ln w="9525">
            <a:noFill/>
            <a:miter lim="800000"/>
            <a:headEnd/>
            <a:tailEnd/>
          </a:ln>
        </p:spPr>
        <p:txBody>
          <a:bodyPr wrap="none">
            <a:spAutoFit/>
          </a:bodyPr>
          <a:lstStyle/>
          <a:p>
            <a:r>
              <a:rPr lang="en-US"/>
              <a:t>Extract &amp; Clean-up RNA</a:t>
            </a:r>
          </a:p>
        </p:txBody>
      </p:sp>
      <p:sp>
        <p:nvSpPr>
          <p:cNvPr id="27680" name="Text Box 35"/>
          <p:cNvSpPr txBox="1">
            <a:spLocks noChangeArrowheads="1"/>
          </p:cNvSpPr>
          <p:nvPr/>
        </p:nvSpPr>
        <p:spPr bwMode="auto">
          <a:xfrm>
            <a:off x="6324600" y="4953000"/>
            <a:ext cx="1597025" cy="457200"/>
          </a:xfrm>
          <a:prstGeom prst="rect">
            <a:avLst/>
          </a:prstGeom>
          <a:noFill/>
          <a:ln w="9525">
            <a:noFill/>
            <a:miter lim="800000"/>
            <a:headEnd/>
            <a:tailEnd/>
          </a:ln>
        </p:spPr>
        <p:txBody>
          <a:bodyPr wrap="none">
            <a:spAutoFit/>
          </a:bodyPr>
          <a:lstStyle/>
          <a:p>
            <a:r>
              <a:rPr lang="en-US"/>
              <a:t>Label RNA</a:t>
            </a:r>
          </a:p>
        </p:txBody>
      </p:sp>
      <p:sp>
        <p:nvSpPr>
          <p:cNvPr id="27681" name="Text Box 36"/>
          <p:cNvSpPr txBox="1">
            <a:spLocks noChangeArrowheads="1"/>
          </p:cNvSpPr>
          <p:nvPr/>
        </p:nvSpPr>
        <p:spPr bwMode="auto">
          <a:xfrm>
            <a:off x="6172200" y="5867400"/>
            <a:ext cx="1790700" cy="457200"/>
          </a:xfrm>
          <a:prstGeom prst="rect">
            <a:avLst/>
          </a:prstGeom>
          <a:noFill/>
          <a:ln w="9525">
            <a:noFill/>
            <a:miter lim="800000"/>
            <a:headEnd/>
            <a:tailEnd/>
          </a:ln>
        </p:spPr>
        <p:txBody>
          <a:bodyPr wrap="none">
            <a:spAutoFit/>
          </a:bodyPr>
          <a:lstStyle/>
          <a:p>
            <a:r>
              <a:rPr lang="en-US"/>
              <a:t>Microarrayer</a:t>
            </a:r>
          </a:p>
        </p:txBody>
      </p:sp>
      <p:sp>
        <p:nvSpPr>
          <p:cNvPr id="27682" name="Text Box 37"/>
          <p:cNvSpPr txBox="1">
            <a:spLocks noChangeArrowheads="1"/>
          </p:cNvSpPr>
          <p:nvPr/>
        </p:nvSpPr>
        <p:spPr bwMode="auto">
          <a:xfrm>
            <a:off x="2209800" y="5867400"/>
            <a:ext cx="3709988" cy="457200"/>
          </a:xfrm>
          <a:prstGeom prst="rect">
            <a:avLst/>
          </a:prstGeom>
          <a:noFill/>
          <a:ln w="9525">
            <a:noFill/>
            <a:miter lim="800000"/>
            <a:headEnd/>
            <a:tailEnd/>
          </a:ln>
        </p:spPr>
        <p:txBody>
          <a:bodyPr wrap="none">
            <a:spAutoFit/>
          </a:bodyPr>
          <a:lstStyle/>
          <a:p>
            <a:r>
              <a:rPr lang="en-US"/>
              <a:t>Data Management &amp; Mining</a:t>
            </a:r>
          </a:p>
        </p:txBody>
      </p:sp>
      <p:sp>
        <p:nvSpPr>
          <p:cNvPr id="27683" name="Text Box 38"/>
          <p:cNvSpPr txBox="1">
            <a:spLocks noChangeArrowheads="1"/>
          </p:cNvSpPr>
          <p:nvPr/>
        </p:nvSpPr>
        <p:spPr bwMode="auto">
          <a:xfrm>
            <a:off x="1203325" y="5756275"/>
            <a:ext cx="184150" cy="457200"/>
          </a:xfrm>
          <a:prstGeom prst="rect">
            <a:avLst/>
          </a:prstGeom>
          <a:noFill/>
          <a:ln w="9525">
            <a:noFill/>
            <a:miter lim="800000"/>
            <a:headEnd/>
            <a:tailEnd/>
          </a:ln>
        </p:spPr>
        <p:txBody>
          <a:bodyPr wrap="none">
            <a:spAutoFit/>
          </a:bodyPr>
          <a:lstStyle/>
          <a:p>
            <a:endParaRPr lang="en-US"/>
          </a:p>
        </p:txBody>
      </p:sp>
      <p:sp>
        <p:nvSpPr>
          <p:cNvPr id="27684" name="Line 39"/>
          <p:cNvSpPr>
            <a:spLocks noChangeShapeType="1"/>
          </p:cNvSpPr>
          <p:nvPr/>
        </p:nvSpPr>
        <p:spPr bwMode="auto">
          <a:xfrm>
            <a:off x="2362200" y="5181600"/>
            <a:ext cx="381000" cy="0"/>
          </a:xfrm>
          <a:prstGeom prst="line">
            <a:avLst/>
          </a:prstGeom>
          <a:noFill/>
          <a:ln w="25400">
            <a:solidFill>
              <a:srgbClr val="333333"/>
            </a:solidFill>
            <a:round/>
            <a:headEnd/>
            <a:tailEnd type="triangle" w="med" len="med"/>
          </a:ln>
        </p:spPr>
        <p:txBody>
          <a:bodyPr/>
          <a:lstStyle/>
          <a:p>
            <a:endParaRPr lang="en-US"/>
          </a:p>
        </p:txBody>
      </p:sp>
      <p:sp>
        <p:nvSpPr>
          <p:cNvPr id="27685" name="Line 40"/>
          <p:cNvSpPr>
            <a:spLocks noChangeShapeType="1"/>
          </p:cNvSpPr>
          <p:nvPr/>
        </p:nvSpPr>
        <p:spPr bwMode="auto">
          <a:xfrm>
            <a:off x="5867400" y="5181600"/>
            <a:ext cx="457200" cy="0"/>
          </a:xfrm>
          <a:prstGeom prst="line">
            <a:avLst/>
          </a:prstGeom>
          <a:noFill/>
          <a:ln w="25400">
            <a:solidFill>
              <a:srgbClr val="333333"/>
            </a:solidFill>
            <a:round/>
            <a:headEnd/>
            <a:tailEnd type="triangle" w="med" len="med"/>
          </a:ln>
        </p:spPr>
        <p:txBody>
          <a:bodyPr/>
          <a:lstStyle/>
          <a:p>
            <a:endParaRPr lang="en-US"/>
          </a:p>
        </p:txBody>
      </p:sp>
      <p:sp>
        <p:nvSpPr>
          <p:cNvPr id="27686" name="Line 41"/>
          <p:cNvSpPr>
            <a:spLocks noChangeShapeType="1"/>
          </p:cNvSpPr>
          <p:nvPr/>
        </p:nvSpPr>
        <p:spPr bwMode="auto">
          <a:xfrm>
            <a:off x="7086600" y="5334000"/>
            <a:ext cx="0" cy="685800"/>
          </a:xfrm>
          <a:prstGeom prst="line">
            <a:avLst/>
          </a:prstGeom>
          <a:noFill/>
          <a:ln w="25400">
            <a:solidFill>
              <a:schemeClr val="tx1"/>
            </a:solidFill>
            <a:round/>
            <a:headEnd/>
            <a:tailEnd type="triangle" w="med" len="med"/>
          </a:ln>
        </p:spPr>
        <p:txBody>
          <a:bodyPr/>
          <a:lstStyle/>
          <a:p>
            <a:endParaRPr lang="en-US"/>
          </a:p>
        </p:txBody>
      </p:sp>
      <p:sp>
        <p:nvSpPr>
          <p:cNvPr id="27687" name="Line 42"/>
          <p:cNvSpPr>
            <a:spLocks noChangeShapeType="1"/>
          </p:cNvSpPr>
          <p:nvPr/>
        </p:nvSpPr>
        <p:spPr bwMode="auto">
          <a:xfrm flipH="1">
            <a:off x="5867400" y="6096000"/>
            <a:ext cx="381000" cy="0"/>
          </a:xfrm>
          <a:prstGeom prst="line">
            <a:avLst/>
          </a:prstGeom>
          <a:noFill/>
          <a:ln w="25400">
            <a:solidFill>
              <a:schemeClr val="tx1"/>
            </a:solidFill>
            <a:round/>
            <a:headEnd/>
            <a:tailEnd type="triangle" w="med" len="med"/>
          </a:ln>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838200" y="609600"/>
          <a:ext cx="3659188" cy="2871788"/>
        </p:xfrm>
        <a:graphic>
          <a:graphicData uri="http://schemas.openxmlformats.org/presentationml/2006/ole">
            <mc:AlternateContent xmlns:mc="http://schemas.openxmlformats.org/markup-compatibility/2006">
              <mc:Choice xmlns:v="urn:schemas-microsoft-com:vml" Requires="v">
                <p:oleObj spid="_x0000_s10266" name="Image" r:id="rId4" imgW="3659725" imgH="2871867" progId="">
                  <p:embed/>
                </p:oleObj>
              </mc:Choice>
              <mc:Fallback>
                <p:oleObj name="Image" r:id="rId4" imgW="3659725" imgH="287186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09600"/>
                        <a:ext cx="3659188"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3"/>
          <p:cNvGraphicFramePr>
            <a:graphicFrameLocks noChangeAspect="1"/>
          </p:cNvGraphicFramePr>
          <p:nvPr/>
        </p:nvGraphicFramePr>
        <p:xfrm>
          <a:off x="4648200" y="609600"/>
          <a:ext cx="3659188" cy="2871788"/>
        </p:xfrm>
        <a:graphic>
          <a:graphicData uri="http://schemas.openxmlformats.org/presentationml/2006/ole">
            <mc:AlternateContent xmlns:mc="http://schemas.openxmlformats.org/markup-compatibility/2006">
              <mc:Choice xmlns:v="urn:schemas-microsoft-com:vml" Requires="v">
                <p:oleObj spid="_x0000_s10267" name="Image" r:id="rId6" imgW="3659725" imgH="2871867" progId="">
                  <p:embed/>
                </p:oleObj>
              </mc:Choice>
              <mc:Fallback>
                <p:oleObj name="Image" r:id="rId6" imgW="3659725" imgH="2871867"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609600"/>
                        <a:ext cx="3659188"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4" name="Object 4"/>
          <p:cNvGraphicFramePr>
            <a:graphicFrameLocks noChangeAspect="1"/>
          </p:cNvGraphicFramePr>
          <p:nvPr/>
        </p:nvGraphicFramePr>
        <p:xfrm>
          <a:off x="4648200" y="3657600"/>
          <a:ext cx="3659188" cy="2871788"/>
        </p:xfrm>
        <a:graphic>
          <a:graphicData uri="http://schemas.openxmlformats.org/presentationml/2006/ole">
            <mc:AlternateContent xmlns:mc="http://schemas.openxmlformats.org/markup-compatibility/2006">
              <mc:Choice xmlns:v="urn:schemas-microsoft-com:vml" Requires="v">
                <p:oleObj spid="_x0000_s10268" name="Image" r:id="rId8" imgW="3659725" imgH="2871867" progId="">
                  <p:embed/>
                </p:oleObj>
              </mc:Choice>
              <mc:Fallback>
                <p:oleObj name="Image" r:id="rId8" imgW="3659725" imgH="2871867" progId="">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3657600"/>
                        <a:ext cx="3659188"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6" name="Text Box 5"/>
          <p:cNvSpPr txBox="1">
            <a:spLocks noChangeArrowheads="1"/>
          </p:cNvSpPr>
          <p:nvPr/>
        </p:nvSpPr>
        <p:spPr bwMode="auto">
          <a:xfrm>
            <a:off x="3352800" y="228600"/>
            <a:ext cx="2312988" cy="457200"/>
          </a:xfrm>
          <a:prstGeom prst="rect">
            <a:avLst/>
          </a:prstGeom>
          <a:noFill/>
          <a:ln w="9525">
            <a:noFill/>
            <a:miter lim="800000"/>
            <a:headEnd/>
            <a:tailEnd/>
          </a:ln>
        </p:spPr>
        <p:txBody>
          <a:bodyPr wrap="none">
            <a:spAutoFit/>
          </a:bodyPr>
          <a:lstStyle/>
          <a:p>
            <a:r>
              <a:rPr lang="en-US">
                <a:latin typeface="Tahoma" pitchFamily="34" charset="0"/>
              </a:rPr>
              <a:t>C57 Mouse SCN</a:t>
            </a:r>
          </a:p>
        </p:txBody>
      </p:sp>
      <p:graphicFrame>
        <p:nvGraphicFramePr>
          <p:cNvPr id="10245" name="Object 6"/>
          <p:cNvGraphicFramePr>
            <a:graphicFrameLocks/>
          </p:cNvGraphicFramePr>
          <p:nvPr/>
        </p:nvGraphicFramePr>
        <p:xfrm>
          <a:off x="762000" y="3810000"/>
          <a:ext cx="3657600" cy="2119313"/>
        </p:xfrm>
        <a:graphic>
          <a:graphicData uri="http://schemas.openxmlformats.org/presentationml/2006/ole">
            <mc:AlternateContent xmlns:mc="http://schemas.openxmlformats.org/markup-compatibility/2006">
              <mc:Choice xmlns:v="urn:schemas-microsoft-com:vml" Requires="v">
                <p:oleObj spid="_x0000_s10269" name="Image" r:id="rId10" imgW="2422344" imgH="1150963" progId="">
                  <p:embed/>
                </p:oleObj>
              </mc:Choice>
              <mc:Fallback>
                <p:oleObj name="Image" r:id="rId10" imgW="2422344" imgH="1150963" progId="">
                  <p:embed/>
                  <p:pic>
                    <p:nvPicPr>
                      <p:cNvPr id="0" name="Object 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3810000"/>
                        <a:ext cx="3657600"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7" name="Line 7"/>
          <p:cNvSpPr>
            <a:spLocks noChangeShapeType="1"/>
          </p:cNvSpPr>
          <p:nvPr/>
        </p:nvSpPr>
        <p:spPr bwMode="auto">
          <a:xfrm>
            <a:off x="1676400" y="1981200"/>
            <a:ext cx="304800" cy="457200"/>
          </a:xfrm>
          <a:prstGeom prst="line">
            <a:avLst/>
          </a:prstGeom>
          <a:noFill/>
          <a:ln w="25400">
            <a:solidFill>
              <a:schemeClr val="bg1"/>
            </a:solidFill>
            <a:round/>
            <a:headEnd/>
            <a:tailEnd type="triangle" w="med" len="med"/>
          </a:ln>
        </p:spPr>
        <p:txBody>
          <a:bodyPr/>
          <a:lstStyle/>
          <a:p>
            <a:endParaRPr lang="en-US"/>
          </a:p>
        </p:txBody>
      </p:sp>
      <p:sp>
        <p:nvSpPr>
          <p:cNvPr id="10248" name="Line 8"/>
          <p:cNvSpPr>
            <a:spLocks noChangeShapeType="1"/>
          </p:cNvSpPr>
          <p:nvPr/>
        </p:nvSpPr>
        <p:spPr bwMode="auto">
          <a:xfrm>
            <a:off x="5715000" y="5181600"/>
            <a:ext cx="304800" cy="457200"/>
          </a:xfrm>
          <a:prstGeom prst="line">
            <a:avLst/>
          </a:prstGeom>
          <a:noFill/>
          <a:ln w="25400">
            <a:solidFill>
              <a:schemeClr val="bg1"/>
            </a:solidFill>
            <a:round/>
            <a:headEnd/>
            <a:tailEnd type="triangle" w="med" len="med"/>
          </a:ln>
        </p:spPr>
        <p:txBody>
          <a:bodyPr/>
          <a:lstStyle/>
          <a:p>
            <a:endParaRPr lang="en-US"/>
          </a:p>
        </p:txBody>
      </p:sp>
      <p:sp>
        <p:nvSpPr>
          <p:cNvPr id="10249" name="Line 9"/>
          <p:cNvSpPr>
            <a:spLocks noChangeShapeType="1"/>
          </p:cNvSpPr>
          <p:nvPr/>
        </p:nvSpPr>
        <p:spPr bwMode="auto">
          <a:xfrm>
            <a:off x="5715000" y="2209800"/>
            <a:ext cx="304800" cy="457200"/>
          </a:xfrm>
          <a:prstGeom prst="line">
            <a:avLst/>
          </a:prstGeom>
          <a:noFill/>
          <a:ln w="25400">
            <a:solidFill>
              <a:schemeClr val="bg1"/>
            </a:solidFill>
            <a:round/>
            <a:headEnd/>
            <a:tailEnd type="triangle" w="med" len="med"/>
          </a:ln>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5"/>
          <p:cNvGraphicFramePr>
            <a:graphicFrameLocks noChangeAspect="1"/>
          </p:cNvGraphicFramePr>
          <p:nvPr/>
        </p:nvGraphicFramePr>
        <p:xfrm>
          <a:off x="1628775" y="635000"/>
          <a:ext cx="5886450" cy="5588000"/>
        </p:xfrm>
        <a:graphic>
          <a:graphicData uri="http://schemas.openxmlformats.org/presentationml/2006/ole">
            <mc:AlternateContent xmlns:mc="http://schemas.openxmlformats.org/markup-compatibility/2006">
              <mc:Choice xmlns:v="urn:schemas-microsoft-com:vml" Requires="v">
                <p:oleObj spid="_x0000_s11272" name="Image" r:id="rId4" imgW="5886217" imgH="5588459" progId="">
                  <p:embed/>
                </p:oleObj>
              </mc:Choice>
              <mc:Fallback>
                <p:oleObj name="Image" r:id="rId4" imgW="5886217" imgH="5588459"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635000"/>
                        <a:ext cx="5886450" cy="55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Oval 6"/>
          <p:cNvSpPr>
            <a:spLocks noChangeArrowheads="1"/>
          </p:cNvSpPr>
          <p:nvPr/>
        </p:nvSpPr>
        <p:spPr bwMode="auto">
          <a:xfrm>
            <a:off x="2895600" y="5257800"/>
            <a:ext cx="685800" cy="609600"/>
          </a:xfrm>
          <a:prstGeom prst="ellipse">
            <a:avLst/>
          </a:prstGeom>
          <a:noFill/>
          <a:ln w="25400" cap="rnd">
            <a:solidFill>
              <a:schemeClr val="bg1"/>
            </a:solidFill>
            <a:prstDash val="sysDot"/>
            <a:round/>
            <a:headEnd/>
            <a:tailEnd/>
          </a:ln>
        </p:spPr>
        <p:txBody>
          <a:bodyPr wrap="none" anchor="ctr"/>
          <a:lstStyle/>
          <a:p>
            <a:endParaRPr lang="en-US"/>
          </a:p>
        </p:txBody>
      </p:sp>
      <p:sp>
        <p:nvSpPr>
          <p:cNvPr id="11268" name="Line 7"/>
          <p:cNvSpPr>
            <a:spLocks noChangeShapeType="1"/>
          </p:cNvSpPr>
          <p:nvPr/>
        </p:nvSpPr>
        <p:spPr bwMode="auto">
          <a:xfrm>
            <a:off x="2133600" y="1981200"/>
            <a:ext cx="304800" cy="457200"/>
          </a:xfrm>
          <a:prstGeom prst="line">
            <a:avLst/>
          </a:prstGeom>
          <a:noFill/>
          <a:ln w="25400">
            <a:solidFill>
              <a:schemeClr val="bg1"/>
            </a:solidFill>
            <a:round/>
            <a:headEnd/>
            <a:tailEnd type="triangle" w="med" len="med"/>
          </a:ln>
        </p:spPr>
        <p:txBody>
          <a:bodyPr/>
          <a:lstStyle/>
          <a:p>
            <a:endParaRPr lang="en-US"/>
          </a:p>
        </p:txBody>
      </p:sp>
      <p:sp>
        <p:nvSpPr>
          <p:cNvPr id="11269" name="Oval 10"/>
          <p:cNvSpPr>
            <a:spLocks noChangeArrowheads="1"/>
          </p:cNvSpPr>
          <p:nvPr/>
        </p:nvSpPr>
        <p:spPr bwMode="auto">
          <a:xfrm>
            <a:off x="5486400" y="5181600"/>
            <a:ext cx="685800" cy="609600"/>
          </a:xfrm>
          <a:prstGeom prst="ellipse">
            <a:avLst/>
          </a:prstGeom>
          <a:noFill/>
          <a:ln w="25400" cap="rnd">
            <a:solidFill>
              <a:schemeClr val="bg1"/>
            </a:solidFill>
            <a:prstDash val="sysDot"/>
            <a:round/>
            <a:headEnd/>
            <a:tailEnd/>
          </a:ln>
        </p:spPr>
        <p:txBody>
          <a:bodyPr wrap="none" anchor="ctr"/>
          <a:lstStyle/>
          <a:p>
            <a:endParaRPr lang="en-US"/>
          </a:p>
        </p:txBody>
      </p:sp>
      <p:sp>
        <p:nvSpPr>
          <p:cNvPr id="11270" name="Oval 11"/>
          <p:cNvSpPr>
            <a:spLocks noChangeArrowheads="1"/>
          </p:cNvSpPr>
          <p:nvPr/>
        </p:nvSpPr>
        <p:spPr bwMode="auto">
          <a:xfrm>
            <a:off x="2743200" y="2438400"/>
            <a:ext cx="685800" cy="609600"/>
          </a:xfrm>
          <a:prstGeom prst="ellipse">
            <a:avLst/>
          </a:prstGeom>
          <a:noFill/>
          <a:ln w="25400" cap="rnd">
            <a:solidFill>
              <a:schemeClr val="tx1"/>
            </a:solidFill>
            <a:prstDash val="sysDot"/>
            <a:round/>
            <a:headEnd/>
            <a:tailEnd/>
          </a:ln>
        </p:spPr>
        <p:txBody>
          <a:bodyPr wrap="none" anchor="ctr"/>
          <a:lstStyle/>
          <a:p>
            <a:endParaRPr lang="en-US"/>
          </a:p>
        </p:txBody>
      </p:sp>
      <p:sp>
        <p:nvSpPr>
          <p:cNvPr id="11271" name="Oval 12"/>
          <p:cNvSpPr>
            <a:spLocks noChangeArrowheads="1"/>
          </p:cNvSpPr>
          <p:nvPr/>
        </p:nvSpPr>
        <p:spPr bwMode="auto">
          <a:xfrm>
            <a:off x="5562600" y="2438400"/>
            <a:ext cx="685800" cy="609600"/>
          </a:xfrm>
          <a:prstGeom prst="ellipse">
            <a:avLst/>
          </a:prstGeom>
          <a:noFill/>
          <a:ln w="25400" cap="rnd">
            <a:solidFill>
              <a:schemeClr val="tx1"/>
            </a:solidFill>
            <a:prstDash val="sysDot"/>
            <a:round/>
            <a:headEnd/>
            <a:tailEnd/>
          </a:ln>
        </p:spPr>
        <p:txBody>
          <a:bodyPr wrap="none"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05"/>
          <p:cNvSpPr>
            <a:spLocks noChangeArrowheads="1"/>
          </p:cNvSpPr>
          <p:nvPr/>
        </p:nvSpPr>
        <p:spPr bwMode="auto">
          <a:xfrm>
            <a:off x="228600" y="2185988"/>
            <a:ext cx="8699500" cy="12700"/>
          </a:xfrm>
          <a:prstGeom prst="rect">
            <a:avLst/>
          </a:prstGeom>
          <a:solidFill>
            <a:srgbClr val="C0C0C0"/>
          </a:solidFill>
          <a:ln w="9525">
            <a:noFill/>
            <a:miter lim="800000"/>
            <a:headEnd/>
            <a:tailEnd/>
          </a:ln>
        </p:spPr>
        <p:txBody>
          <a:bodyPr/>
          <a:lstStyle/>
          <a:p>
            <a:endParaRPr lang="en-US"/>
          </a:p>
        </p:txBody>
      </p:sp>
      <p:sp>
        <p:nvSpPr>
          <p:cNvPr id="28675" name="Rectangle 211"/>
          <p:cNvSpPr>
            <a:spLocks noChangeArrowheads="1"/>
          </p:cNvSpPr>
          <p:nvPr/>
        </p:nvSpPr>
        <p:spPr bwMode="auto">
          <a:xfrm>
            <a:off x="5043488" y="2779713"/>
            <a:ext cx="3884612" cy="12700"/>
          </a:xfrm>
          <a:prstGeom prst="rect">
            <a:avLst/>
          </a:prstGeom>
          <a:solidFill>
            <a:srgbClr val="C0C0C0"/>
          </a:solidFill>
          <a:ln w="9525">
            <a:noFill/>
            <a:miter lim="800000"/>
            <a:headEnd/>
            <a:tailEnd/>
          </a:ln>
        </p:spPr>
        <p:txBody>
          <a:bodyPr/>
          <a:lstStyle/>
          <a:p>
            <a:endParaRPr lang="en-US"/>
          </a:p>
        </p:txBody>
      </p:sp>
      <p:grpSp>
        <p:nvGrpSpPr>
          <p:cNvPr id="28676" name="Group 443"/>
          <p:cNvGrpSpPr>
            <a:grpSpLocks/>
          </p:cNvGrpSpPr>
          <p:nvPr/>
        </p:nvGrpSpPr>
        <p:grpSpPr bwMode="auto">
          <a:xfrm>
            <a:off x="1152525" y="304800"/>
            <a:ext cx="6848475" cy="6019800"/>
            <a:chOff x="726" y="192"/>
            <a:chExt cx="4314" cy="3792"/>
          </a:xfrm>
        </p:grpSpPr>
        <p:sp>
          <p:nvSpPr>
            <p:cNvPr id="28715" name="Rectangle 243"/>
            <p:cNvSpPr>
              <a:spLocks noChangeArrowheads="1"/>
            </p:cNvSpPr>
            <p:nvPr/>
          </p:nvSpPr>
          <p:spPr bwMode="auto">
            <a:xfrm>
              <a:off x="750" y="643"/>
              <a:ext cx="212"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Geneva" charset="0"/>
                </a:rPr>
                <a:t>CT7</a:t>
              </a:r>
              <a:endParaRPr lang="en-US"/>
            </a:p>
          </p:txBody>
        </p:sp>
        <p:sp>
          <p:nvSpPr>
            <p:cNvPr id="28716" name="Rectangle 244"/>
            <p:cNvSpPr>
              <a:spLocks noChangeArrowheads="1"/>
            </p:cNvSpPr>
            <p:nvPr/>
          </p:nvSpPr>
          <p:spPr bwMode="auto">
            <a:xfrm>
              <a:off x="2652" y="643"/>
              <a:ext cx="517"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Geneva" charset="0"/>
                </a:rPr>
                <a:t>CT23-CT7</a:t>
              </a:r>
              <a:endParaRPr lang="en-US"/>
            </a:p>
          </p:txBody>
        </p:sp>
        <p:sp>
          <p:nvSpPr>
            <p:cNvPr id="28717" name="Rectangle 245"/>
            <p:cNvSpPr>
              <a:spLocks noChangeArrowheads="1"/>
            </p:cNvSpPr>
            <p:nvPr/>
          </p:nvSpPr>
          <p:spPr bwMode="auto">
            <a:xfrm>
              <a:off x="750" y="793"/>
              <a:ext cx="1134"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95 genes in 15 categories</a:t>
              </a:r>
              <a:endParaRPr lang="en-US"/>
            </a:p>
          </p:txBody>
        </p:sp>
        <p:sp>
          <p:nvSpPr>
            <p:cNvPr id="28718" name="Rectangle 246"/>
            <p:cNvSpPr>
              <a:spLocks noChangeArrowheads="1"/>
            </p:cNvSpPr>
            <p:nvPr/>
          </p:nvSpPr>
          <p:spPr bwMode="auto">
            <a:xfrm>
              <a:off x="2652" y="793"/>
              <a:ext cx="1190"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374 genes in 25 categories</a:t>
              </a:r>
              <a:endParaRPr lang="en-US"/>
            </a:p>
          </p:txBody>
        </p:sp>
        <p:sp>
          <p:nvSpPr>
            <p:cNvPr id="28719" name="Rectangle 247"/>
            <p:cNvSpPr>
              <a:spLocks noChangeArrowheads="1"/>
            </p:cNvSpPr>
            <p:nvPr/>
          </p:nvSpPr>
          <p:spPr bwMode="auto">
            <a:xfrm>
              <a:off x="750" y="1658"/>
              <a:ext cx="268"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Geneva" charset="0"/>
                </a:rPr>
                <a:t>CT15</a:t>
              </a:r>
              <a:endParaRPr lang="en-US"/>
            </a:p>
          </p:txBody>
        </p:sp>
        <p:sp>
          <p:nvSpPr>
            <p:cNvPr id="28720" name="Rectangle 248"/>
            <p:cNvSpPr>
              <a:spLocks noChangeArrowheads="1"/>
            </p:cNvSpPr>
            <p:nvPr/>
          </p:nvSpPr>
          <p:spPr bwMode="auto">
            <a:xfrm>
              <a:off x="2652" y="1658"/>
              <a:ext cx="573"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Geneva" charset="0"/>
                </a:rPr>
                <a:t>CT23-CT15</a:t>
              </a:r>
              <a:endParaRPr lang="en-US"/>
            </a:p>
          </p:txBody>
        </p:sp>
        <p:sp>
          <p:nvSpPr>
            <p:cNvPr id="28721" name="Rectangle 249"/>
            <p:cNvSpPr>
              <a:spLocks noChangeArrowheads="1"/>
            </p:cNvSpPr>
            <p:nvPr/>
          </p:nvSpPr>
          <p:spPr bwMode="auto">
            <a:xfrm>
              <a:off x="750" y="1809"/>
              <a:ext cx="1022"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7 genes in 4 categories</a:t>
              </a:r>
              <a:endParaRPr lang="en-US"/>
            </a:p>
          </p:txBody>
        </p:sp>
        <p:sp>
          <p:nvSpPr>
            <p:cNvPr id="28722" name="Rectangle 250"/>
            <p:cNvSpPr>
              <a:spLocks noChangeArrowheads="1"/>
            </p:cNvSpPr>
            <p:nvPr/>
          </p:nvSpPr>
          <p:spPr bwMode="auto">
            <a:xfrm>
              <a:off x="2652" y="1809"/>
              <a:ext cx="1190"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221 genes in 21 categories</a:t>
              </a:r>
              <a:endParaRPr lang="en-US"/>
            </a:p>
          </p:txBody>
        </p:sp>
        <p:sp>
          <p:nvSpPr>
            <p:cNvPr id="28723" name="Rectangle 251"/>
            <p:cNvSpPr>
              <a:spLocks noChangeArrowheads="1"/>
            </p:cNvSpPr>
            <p:nvPr/>
          </p:nvSpPr>
          <p:spPr bwMode="auto">
            <a:xfrm>
              <a:off x="750" y="2674"/>
              <a:ext cx="268"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Geneva" charset="0"/>
                </a:rPr>
                <a:t>CT23</a:t>
              </a:r>
              <a:endParaRPr lang="en-US"/>
            </a:p>
          </p:txBody>
        </p:sp>
        <p:sp>
          <p:nvSpPr>
            <p:cNvPr id="28724" name="Rectangle 252"/>
            <p:cNvSpPr>
              <a:spLocks noChangeArrowheads="1"/>
            </p:cNvSpPr>
            <p:nvPr/>
          </p:nvSpPr>
          <p:spPr bwMode="auto">
            <a:xfrm>
              <a:off x="2652" y="2674"/>
              <a:ext cx="517"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Geneva" charset="0"/>
                </a:rPr>
                <a:t>CT15-CT7</a:t>
              </a:r>
              <a:endParaRPr lang="en-US"/>
            </a:p>
          </p:txBody>
        </p:sp>
        <p:sp>
          <p:nvSpPr>
            <p:cNvPr id="28725" name="Rectangle 253"/>
            <p:cNvSpPr>
              <a:spLocks noChangeArrowheads="1"/>
            </p:cNvSpPr>
            <p:nvPr/>
          </p:nvSpPr>
          <p:spPr bwMode="auto">
            <a:xfrm>
              <a:off x="750" y="2824"/>
              <a:ext cx="1190"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178 genes in 21 categories</a:t>
              </a:r>
              <a:endParaRPr lang="en-US"/>
            </a:p>
          </p:txBody>
        </p:sp>
        <p:sp>
          <p:nvSpPr>
            <p:cNvPr id="28726" name="Rectangle 254"/>
            <p:cNvSpPr>
              <a:spLocks noChangeArrowheads="1"/>
            </p:cNvSpPr>
            <p:nvPr/>
          </p:nvSpPr>
          <p:spPr bwMode="auto">
            <a:xfrm>
              <a:off x="2652" y="2824"/>
              <a:ext cx="1190"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447 genes in 24 categories</a:t>
              </a:r>
              <a:endParaRPr lang="en-US"/>
            </a:p>
          </p:txBody>
        </p:sp>
        <p:sp>
          <p:nvSpPr>
            <p:cNvPr id="28727" name="Rectangle 255"/>
            <p:cNvSpPr>
              <a:spLocks noChangeArrowheads="1"/>
            </p:cNvSpPr>
            <p:nvPr/>
          </p:nvSpPr>
          <p:spPr bwMode="auto">
            <a:xfrm>
              <a:off x="750" y="3690"/>
              <a:ext cx="903"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Geneva" charset="0"/>
                </a:rPr>
                <a:t>No Light Response</a:t>
              </a:r>
              <a:endParaRPr lang="en-US"/>
            </a:p>
          </p:txBody>
        </p:sp>
        <p:sp>
          <p:nvSpPr>
            <p:cNvPr id="28728" name="Rectangle 256"/>
            <p:cNvSpPr>
              <a:spLocks noChangeArrowheads="1"/>
            </p:cNvSpPr>
            <p:nvPr/>
          </p:nvSpPr>
          <p:spPr bwMode="auto">
            <a:xfrm>
              <a:off x="2652" y="3690"/>
              <a:ext cx="674"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Geneva" charset="0"/>
                </a:rPr>
                <a:t>Not Rhythmic</a:t>
              </a:r>
              <a:endParaRPr lang="en-US"/>
            </a:p>
          </p:txBody>
        </p:sp>
        <p:sp>
          <p:nvSpPr>
            <p:cNvPr id="28729" name="Rectangle 257"/>
            <p:cNvSpPr>
              <a:spLocks noChangeArrowheads="1"/>
            </p:cNvSpPr>
            <p:nvPr/>
          </p:nvSpPr>
          <p:spPr bwMode="auto">
            <a:xfrm>
              <a:off x="750" y="3840"/>
              <a:ext cx="1190"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537 genes in 13 categories</a:t>
              </a:r>
              <a:endParaRPr lang="en-US"/>
            </a:p>
          </p:txBody>
        </p:sp>
        <p:sp>
          <p:nvSpPr>
            <p:cNvPr id="28730" name="Rectangle 258"/>
            <p:cNvSpPr>
              <a:spLocks noChangeArrowheads="1"/>
            </p:cNvSpPr>
            <p:nvPr/>
          </p:nvSpPr>
          <p:spPr bwMode="auto">
            <a:xfrm>
              <a:off x="2652" y="3840"/>
              <a:ext cx="1078"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52 genes in 7 categories</a:t>
              </a:r>
              <a:endParaRPr lang="en-US"/>
            </a:p>
          </p:txBody>
        </p:sp>
        <p:sp>
          <p:nvSpPr>
            <p:cNvPr id="28731" name="Rectangle 259"/>
            <p:cNvSpPr>
              <a:spLocks noChangeArrowheads="1"/>
            </p:cNvSpPr>
            <p:nvPr/>
          </p:nvSpPr>
          <p:spPr bwMode="auto">
            <a:xfrm>
              <a:off x="3204" y="3401"/>
              <a:ext cx="1078"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69 genes in 9 categories</a:t>
              </a:r>
              <a:endParaRPr lang="en-US"/>
            </a:p>
          </p:txBody>
        </p:sp>
        <p:sp>
          <p:nvSpPr>
            <p:cNvPr id="28732" name="Rectangle 260"/>
            <p:cNvSpPr>
              <a:spLocks noChangeArrowheads="1"/>
            </p:cNvSpPr>
            <p:nvPr/>
          </p:nvSpPr>
          <p:spPr bwMode="auto">
            <a:xfrm>
              <a:off x="3138" y="2385"/>
              <a:ext cx="1190"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121 genes in 12 categories</a:t>
              </a:r>
              <a:endParaRPr lang="en-US"/>
            </a:p>
          </p:txBody>
        </p:sp>
        <p:sp>
          <p:nvSpPr>
            <p:cNvPr id="28733" name="Rectangle 261"/>
            <p:cNvSpPr>
              <a:spLocks noChangeArrowheads="1"/>
            </p:cNvSpPr>
            <p:nvPr/>
          </p:nvSpPr>
          <p:spPr bwMode="auto">
            <a:xfrm>
              <a:off x="2724" y="2968"/>
              <a:ext cx="1151"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Higher at CT15 than CT7</a:t>
              </a:r>
              <a:endParaRPr lang="en-US"/>
            </a:p>
          </p:txBody>
        </p:sp>
        <p:sp>
          <p:nvSpPr>
            <p:cNvPr id="28734" name="Rectangle 262"/>
            <p:cNvSpPr>
              <a:spLocks noChangeArrowheads="1"/>
            </p:cNvSpPr>
            <p:nvPr/>
          </p:nvSpPr>
          <p:spPr bwMode="auto">
            <a:xfrm>
              <a:off x="3138" y="3113"/>
              <a:ext cx="1190"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378 genes in 15 categories</a:t>
              </a:r>
              <a:endParaRPr lang="en-US"/>
            </a:p>
          </p:txBody>
        </p:sp>
        <p:sp>
          <p:nvSpPr>
            <p:cNvPr id="28735" name="Rectangle 263"/>
            <p:cNvSpPr>
              <a:spLocks noChangeArrowheads="1"/>
            </p:cNvSpPr>
            <p:nvPr/>
          </p:nvSpPr>
          <p:spPr bwMode="auto">
            <a:xfrm>
              <a:off x="2724" y="3257"/>
              <a:ext cx="1151"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Higher at CT7 than CT15</a:t>
              </a:r>
              <a:endParaRPr lang="en-US"/>
            </a:p>
          </p:txBody>
        </p:sp>
        <p:sp>
          <p:nvSpPr>
            <p:cNvPr id="28736" name="Rectangle 264"/>
            <p:cNvSpPr>
              <a:spLocks noChangeArrowheads="1"/>
            </p:cNvSpPr>
            <p:nvPr/>
          </p:nvSpPr>
          <p:spPr bwMode="auto">
            <a:xfrm>
              <a:off x="3174" y="2097"/>
              <a:ext cx="1134"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100 genes in 9 categories</a:t>
              </a:r>
              <a:endParaRPr lang="en-US"/>
            </a:p>
          </p:txBody>
        </p:sp>
        <p:sp>
          <p:nvSpPr>
            <p:cNvPr id="28737" name="Rectangle 265"/>
            <p:cNvSpPr>
              <a:spLocks noChangeArrowheads="1"/>
            </p:cNvSpPr>
            <p:nvPr/>
          </p:nvSpPr>
          <p:spPr bwMode="auto">
            <a:xfrm>
              <a:off x="2688" y="2241"/>
              <a:ext cx="1207"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Higher at CT15 than CT23</a:t>
              </a:r>
              <a:endParaRPr lang="en-US"/>
            </a:p>
          </p:txBody>
        </p:sp>
        <p:sp>
          <p:nvSpPr>
            <p:cNvPr id="28738" name="Rectangle 266"/>
            <p:cNvSpPr>
              <a:spLocks noChangeArrowheads="1"/>
            </p:cNvSpPr>
            <p:nvPr/>
          </p:nvSpPr>
          <p:spPr bwMode="auto">
            <a:xfrm>
              <a:off x="2898" y="354"/>
              <a:ext cx="1190"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745 genes in 41 categories</a:t>
              </a:r>
              <a:endParaRPr lang="en-US"/>
            </a:p>
          </p:txBody>
        </p:sp>
        <p:sp>
          <p:nvSpPr>
            <p:cNvPr id="28739" name="Rectangle 267"/>
            <p:cNvSpPr>
              <a:spLocks noChangeArrowheads="1"/>
            </p:cNvSpPr>
            <p:nvPr/>
          </p:nvSpPr>
          <p:spPr bwMode="auto">
            <a:xfrm>
              <a:off x="2724" y="937"/>
              <a:ext cx="1151"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Higher at CT23 than CT7</a:t>
              </a:r>
              <a:endParaRPr lang="en-US"/>
            </a:p>
          </p:txBody>
        </p:sp>
        <p:sp>
          <p:nvSpPr>
            <p:cNvPr id="28740" name="Rectangle 268"/>
            <p:cNvSpPr>
              <a:spLocks noChangeArrowheads="1"/>
            </p:cNvSpPr>
            <p:nvPr/>
          </p:nvSpPr>
          <p:spPr bwMode="auto">
            <a:xfrm>
              <a:off x="3138" y="1081"/>
              <a:ext cx="1190"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293 genes in 15 categories</a:t>
              </a:r>
              <a:endParaRPr lang="en-US"/>
            </a:p>
          </p:txBody>
        </p:sp>
        <p:sp>
          <p:nvSpPr>
            <p:cNvPr id="28741" name="Rectangle 269"/>
            <p:cNvSpPr>
              <a:spLocks noChangeArrowheads="1"/>
            </p:cNvSpPr>
            <p:nvPr/>
          </p:nvSpPr>
          <p:spPr bwMode="auto">
            <a:xfrm>
              <a:off x="2724" y="1226"/>
              <a:ext cx="1151"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Higher at CT7 than CT23</a:t>
              </a:r>
              <a:endParaRPr lang="en-US"/>
            </a:p>
          </p:txBody>
        </p:sp>
        <p:sp>
          <p:nvSpPr>
            <p:cNvPr id="28742" name="Rectangle 270"/>
            <p:cNvSpPr>
              <a:spLocks noChangeArrowheads="1"/>
            </p:cNvSpPr>
            <p:nvPr/>
          </p:nvSpPr>
          <p:spPr bwMode="auto">
            <a:xfrm>
              <a:off x="3174" y="1370"/>
              <a:ext cx="1134"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81 genes in 10 categories</a:t>
              </a:r>
              <a:endParaRPr lang="en-US"/>
            </a:p>
          </p:txBody>
        </p:sp>
        <p:sp>
          <p:nvSpPr>
            <p:cNvPr id="28743" name="Rectangle 271"/>
            <p:cNvSpPr>
              <a:spLocks noChangeArrowheads="1"/>
            </p:cNvSpPr>
            <p:nvPr/>
          </p:nvSpPr>
          <p:spPr bwMode="auto">
            <a:xfrm>
              <a:off x="990" y="3113"/>
              <a:ext cx="1190"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109 genes in 10 categories</a:t>
              </a:r>
              <a:endParaRPr lang="en-US"/>
            </a:p>
          </p:txBody>
        </p:sp>
        <p:sp>
          <p:nvSpPr>
            <p:cNvPr id="28744" name="Rectangle 272"/>
            <p:cNvSpPr>
              <a:spLocks noChangeArrowheads="1"/>
            </p:cNvSpPr>
            <p:nvPr/>
          </p:nvSpPr>
          <p:spPr bwMode="auto">
            <a:xfrm>
              <a:off x="906" y="3257"/>
              <a:ext cx="995"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Up-regulated by light:</a:t>
              </a:r>
              <a:endParaRPr lang="en-US"/>
            </a:p>
          </p:txBody>
        </p:sp>
        <p:sp>
          <p:nvSpPr>
            <p:cNvPr id="28745" name="Rectangle 273"/>
            <p:cNvSpPr>
              <a:spLocks noChangeArrowheads="1"/>
            </p:cNvSpPr>
            <p:nvPr/>
          </p:nvSpPr>
          <p:spPr bwMode="auto">
            <a:xfrm>
              <a:off x="1020" y="3401"/>
              <a:ext cx="1134"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69 genes in 11 categories</a:t>
              </a:r>
              <a:endParaRPr lang="en-US"/>
            </a:p>
          </p:txBody>
        </p:sp>
        <p:sp>
          <p:nvSpPr>
            <p:cNvPr id="28746" name="Rectangle 274"/>
            <p:cNvSpPr>
              <a:spLocks noChangeArrowheads="1"/>
            </p:cNvSpPr>
            <p:nvPr/>
          </p:nvSpPr>
          <p:spPr bwMode="auto">
            <a:xfrm>
              <a:off x="1164" y="2097"/>
              <a:ext cx="909"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1 gene in 1 category</a:t>
              </a:r>
              <a:endParaRPr lang="en-US"/>
            </a:p>
          </p:txBody>
        </p:sp>
        <p:sp>
          <p:nvSpPr>
            <p:cNvPr id="28747" name="Rectangle 275"/>
            <p:cNvSpPr>
              <a:spLocks noChangeArrowheads="1"/>
            </p:cNvSpPr>
            <p:nvPr/>
          </p:nvSpPr>
          <p:spPr bwMode="auto">
            <a:xfrm>
              <a:off x="906" y="2241"/>
              <a:ext cx="995"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Up-regulated by light:</a:t>
              </a:r>
              <a:endParaRPr lang="en-US"/>
            </a:p>
          </p:txBody>
        </p:sp>
        <p:sp>
          <p:nvSpPr>
            <p:cNvPr id="28748" name="Rectangle 276"/>
            <p:cNvSpPr>
              <a:spLocks noChangeArrowheads="1"/>
            </p:cNvSpPr>
            <p:nvPr/>
          </p:nvSpPr>
          <p:spPr bwMode="auto">
            <a:xfrm>
              <a:off x="1086" y="2385"/>
              <a:ext cx="1022"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6 genes in 3 categories</a:t>
              </a:r>
              <a:endParaRPr lang="en-US"/>
            </a:p>
          </p:txBody>
        </p:sp>
        <p:sp>
          <p:nvSpPr>
            <p:cNvPr id="28749" name="Rectangle 277"/>
            <p:cNvSpPr>
              <a:spLocks noChangeArrowheads="1"/>
            </p:cNvSpPr>
            <p:nvPr/>
          </p:nvSpPr>
          <p:spPr bwMode="auto">
            <a:xfrm>
              <a:off x="834" y="2968"/>
              <a:ext cx="1132"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Down-regulated by light:</a:t>
              </a:r>
              <a:endParaRPr lang="en-US"/>
            </a:p>
          </p:txBody>
        </p:sp>
        <p:sp>
          <p:nvSpPr>
            <p:cNvPr id="28750" name="Rectangle 278"/>
            <p:cNvSpPr>
              <a:spLocks noChangeArrowheads="1"/>
            </p:cNvSpPr>
            <p:nvPr/>
          </p:nvSpPr>
          <p:spPr bwMode="auto">
            <a:xfrm>
              <a:off x="1020" y="1370"/>
              <a:ext cx="1134"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86 genes in 11 categories</a:t>
              </a:r>
              <a:endParaRPr lang="en-US"/>
            </a:p>
          </p:txBody>
        </p:sp>
        <p:sp>
          <p:nvSpPr>
            <p:cNvPr id="28751" name="Rectangle 279"/>
            <p:cNvSpPr>
              <a:spLocks noChangeArrowheads="1"/>
            </p:cNvSpPr>
            <p:nvPr/>
          </p:nvSpPr>
          <p:spPr bwMode="auto">
            <a:xfrm>
              <a:off x="834" y="1953"/>
              <a:ext cx="1132"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Down-regulated by light:</a:t>
              </a:r>
              <a:endParaRPr lang="en-US"/>
            </a:p>
          </p:txBody>
        </p:sp>
        <p:sp>
          <p:nvSpPr>
            <p:cNvPr id="28752" name="Rectangle 280"/>
            <p:cNvSpPr>
              <a:spLocks noChangeArrowheads="1"/>
            </p:cNvSpPr>
            <p:nvPr/>
          </p:nvSpPr>
          <p:spPr bwMode="auto">
            <a:xfrm>
              <a:off x="744" y="204"/>
              <a:ext cx="775"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Geneva" charset="0"/>
                </a:rPr>
                <a:t>Light Response:</a:t>
              </a:r>
              <a:endParaRPr lang="en-US"/>
            </a:p>
          </p:txBody>
        </p:sp>
        <p:sp>
          <p:nvSpPr>
            <p:cNvPr id="28753" name="Rectangle 281"/>
            <p:cNvSpPr>
              <a:spLocks noChangeArrowheads="1"/>
            </p:cNvSpPr>
            <p:nvPr/>
          </p:nvSpPr>
          <p:spPr bwMode="auto">
            <a:xfrm>
              <a:off x="990" y="354"/>
              <a:ext cx="1190"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260 genes in 35 categories</a:t>
              </a:r>
              <a:endParaRPr lang="en-US"/>
            </a:p>
          </p:txBody>
        </p:sp>
        <p:sp>
          <p:nvSpPr>
            <p:cNvPr id="28754" name="Rectangle 282"/>
            <p:cNvSpPr>
              <a:spLocks noChangeArrowheads="1"/>
            </p:cNvSpPr>
            <p:nvPr/>
          </p:nvSpPr>
          <p:spPr bwMode="auto">
            <a:xfrm>
              <a:off x="834" y="937"/>
              <a:ext cx="1132"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Down-regulated by light:</a:t>
              </a:r>
              <a:endParaRPr lang="en-US"/>
            </a:p>
          </p:txBody>
        </p:sp>
        <p:sp>
          <p:nvSpPr>
            <p:cNvPr id="28755" name="Rectangle 283"/>
            <p:cNvSpPr>
              <a:spLocks noChangeArrowheads="1"/>
            </p:cNvSpPr>
            <p:nvPr/>
          </p:nvSpPr>
          <p:spPr bwMode="auto">
            <a:xfrm>
              <a:off x="2826" y="204"/>
              <a:ext cx="516" cy="134"/>
            </a:xfrm>
            <a:prstGeom prst="rect">
              <a:avLst/>
            </a:prstGeom>
            <a:noFill/>
            <a:ln w="9525">
              <a:noFill/>
              <a:miter lim="800000"/>
              <a:headEnd/>
              <a:tailEnd/>
            </a:ln>
          </p:spPr>
          <p:txBody>
            <a:bodyPr wrap="none" lIns="0" tIns="0" rIns="0" bIns="0">
              <a:spAutoFit/>
            </a:bodyPr>
            <a:lstStyle/>
            <a:p>
              <a:r>
                <a:rPr lang="en-US" sz="1400" b="1">
                  <a:solidFill>
                    <a:srgbClr val="000000"/>
                  </a:solidFill>
                  <a:latin typeface="Geneva" charset="0"/>
                </a:rPr>
                <a:t>Circadian:</a:t>
              </a:r>
              <a:endParaRPr lang="en-US"/>
            </a:p>
          </p:txBody>
        </p:sp>
        <p:sp>
          <p:nvSpPr>
            <p:cNvPr id="28756" name="Rectangle 284"/>
            <p:cNvSpPr>
              <a:spLocks noChangeArrowheads="1"/>
            </p:cNvSpPr>
            <p:nvPr/>
          </p:nvSpPr>
          <p:spPr bwMode="auto">
            <a:xfrm>
              <a:off x="1086" y="1081"/>
              <a:ext cx="1022"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9 genes in 4 categories</a:t>
              </a:r>
              <a:endParaRPr lang="en-US"/>
            </a:p>
          </p:txBody>
        </p:sp>
        <p:sp>
          <p:nvSpPr>
            <p:cNvPr id="28757" name="Rectangle 285"/>
            <p:cNvSpPr>
              <a:spLocks noChangeArrowheads="1"/>
            </p:cNvSpPr>
            <p:nvPr/>
          </p:nvSpPr>
          <p:spPr bwMode="auto">
            <a:xfrm>
              <a:off x="906" y="1226"/>
              <a:ext cx="995"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Up-regulated by light:</a:t>
              </a:r>
              <a:endParaRPr lang="en-US"/>
            </a:p>
          </p:txBody>
        </p:sp>
        <p:sp>
          <p:nvSpPr>
            <p:cNvPr id="28758" name="Rectangle 286"/>
            <p:cNvSpPr>
              <a:spLocks noChangeArrowheads="1"/>
            </p:cNvSpPr>
            <p:nvPr/>
          </p:nvSpPr>
          <p:spPr bwMode="auto">
            <a:xfrm>
              <a:off x="2688" y="1953"/>
              <a:ext cx="1207"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Geneva" charset="0"/>
                </a:rPr>
                <a:t>Higher at CT23 than CT15</a:t>
              </a:r>
              <a:endParaRPr lang="en-US"/>
            </a:p>
          </p:txBody>
        </p:sp>
        <p:sp>
          <p:nvSpPr>
            <p:cNvPr id="28759" name="Line 287"/>
            <p:cNvSpPr>
              <a:spLocks noChangeShapeType="1"/>
            </p:cNvSpPr>
            <p:nvPr/>
          </p:nvSpPr>
          <p:spPr bwMode="auto">
            <a:xfrm>
              <a:off x="726" y="192"/>
              <a:ext cx="1" cy="144"/>
            </a:xfrm>
            <a:prstGeom prst="line">
              <a:avLst/>
            </a:prstGeom>
            <a:noFill/>
            <a:ln w="0">
              <a:solidFill>
                <a:srgbClr val="C0C0C0"/>
              </a:solidFill>
              <a:round/>
              <a:headEnd/>
              <a:tailEnd/>
            </a:ln>
          </p:spPr>
          <p:txBody>
            <a:bodyPr/>
            <a:lstStyle/>
            <a:p>
              <a:endParaRPr lang="en-US"/>
            </a:p>
          </p:txBody>
        </p:sp>
        <p:sp>
          <p:nvSpPr>
            <p:cNvPr id="28760" name="Rectangle 288"/>
            <p:cNvSpPr>
              <a:spLocks noChangeArrowheads="1"/>
            </p:cNvSpPr>
            <p:nvPr/>
          </p:nvSpPr>
          <p:spPr bwMode="auto">
            <a:xfrm>
              <a:off x="726" y="192"/>
              <a:ext cx="6" cy="144"/>
            </a:xfrm>
            <a:prstGeom prst="rect">
              <a:avLst/>
            </a:prstGeom>
            <a:noFill/>
            <a:ln w="9525">
              <a:noFill/>
              <a:miter lim="800000"/>
              <a:headEnd/>
              <a:tailEnd/>
            </a:ln>
          </p:spPr>
          <p:txBody>
            <a:bodyPr/>
            <a:lstStyle/>
            <a:p>
              <a:endParaRPr lang="en-US"/>
            </a:p>
          </p:txBody>
        </p:sp>
        <p:sp>
          <p:nvSpPr>
            <p:cNvPr id="28761" name="Rectangle 289"/>
            <p:cNvSpPr>
              <a:spLocks noChangeArrowheads="1"/>
            </p:cNvSpPr>
            <p:nvPr/>
          </p:nvSpPr>
          <p:spPr bwMode="auto">
            <a:xfrm>
              <a:off x="726" y="336"/>
              <a:ext cx="948" cy="12"/>
            </a:xfrm>
            <a:prstGeom prst="rect">
              <a:avLst/>
            </a:prstGeom>
            <a:noFill/>
            <a:ln w="9525">
              <a:noFill/>
              <a:miter lim="800000"/>
              <a:headEnd/>
              <a:tailEnd/>
            </a:ln>
          </p:spPr>
          <p:txBody>
            <a:bodyPr/>
            <a:lstStyle/>
            <a:p>
              <a:endParaRPr lang="en-US"/>
            </a:p>
          </p:txBody>
        </p:sp>
        <p:sp>
          <p:nvSpPr>
            <p:cNvPr id="28762" name="Line 290"/>
            <p:cNvSpPr>
              <a:spLocks noChangeShapeType="1"/>
            </p:cNvSpPr>
            <p:nvPr/>
          </p:nvSpPr>
          <p:spPr bwMode="auto">
            <a:xfrm>
              <a:off x="1674" y="342"/>
              <a:ext cx="954" cy="1"/>
            </a:xfrm>
            <a:prstGeom prst="line">
              <a:avLst/>
            </a:prstGeom>
            <a:noFill/>
            <a:ln w="0">
              <a:solidFill>
                <a:srgbClr val="C0C0C0"/>
              </a:solidFill>
              <a:round/>
              <a:headEnd/>
              <a:tailEnd/>
            </a:ln>
          </p:spPr>
          <p:txBody>
            <a:bodyPr/>
            <a:lstStyle/>
            <a:p>
              <a:endParaRPr lang="en-US"/>
            </a:p>
          </p:txBody>
        </p:sp>
        <p:sp>
          <p:nvSpPr>
            <p:cNvPr id="28763" name="Rectangle 291"/>
            <p:cNvSpPr>
              <a:spLocks noChangeArrowheads="1"/>
            </p:cNvSpPr>
            <p:nvPr/>
          </p:nvSpPr>
          <p:spPr bwMode="auto">
            <a:xfrm>
              <a:off x="1674" y="342"/>
              <a:ext cx="954" cy="6"/>
            </a:xfrm>
            <a:prstGeom prst="rect">
              <a:avLst/>
            </a:prstGeom>
            <a:noFill/>
            <a:ln w="9525">
              <a:noFill/>
              <a:miter lim="800000"/>
              <a:headEnd/>
              <a:tailEnd/>
            </a:ln>
          </p:spPr>
          <p:txBody>
            <a:bodyPr/>
            <a:lstStyle/>
            <a:p>
              <a:endParaRPr lang="en-US"/>
            </a:p>
          </p:txBody>
        </p:sp>
        <p:sp>
          <p:nvSpPr>
            <p:cNvPr id="28764" name="Line 292"/>
            <p:cNvSpPr>
              <a:spLocks noChangeShapeType="1"/>
            </p:cNvSpPr>
            <p:nvPr/>
          </p:nvSpPr>
          <p:spPr bwMode="auto">
            <a:xfrm>
              <a:off x="2628" y="192"/>
              <a:ext cx="1" cy="144"/>
            </a:xfrm>
            <a:prstGeom prst="line">
              <a:avLst/>
            </a:prstGeom>
            <a:noFill/>
            <a:ln w="0">
              <a:solidFill>
                <a:srgbClr val="C0C0C0"/>
              </a:solidFill>
              <a:round/>
              <a:headEnd/>
              <a:tailEnd/>
            </a:ln>
          </p:spPr>
          <p:txBody>
            <a:bodyPr/>
            <a:lstStyle/>
            <a:p>
              <a:endParaRPr lang="en-US"/>
            </a:p>
          </p:txBody>
        </p:sp>
        <p:sp>
          <p:nvSpPr>
            <p:cNvPr id="28765" name="Rectangle 293"/>
            <p:cNvSpPr>
              <a:spLocks noChangeArrowheads="1"/>
            </p:cNvSpPr>
            <p:nvPr/>
          </p:nvSpPr>
          <p:spPr bwMode="auto">
            <a:xfrm>
              <a:off x="2628" y="192"/>
              <a:ext cx="6" cy="144"/>
            </a:xfrm>
            <a:prstGeom prst="rect">
              <a:avLst/>
            </a:prstGeom>
            <a:noFill/>
            <a:ln w="9525">
              <a:noFill/>
              <a:miter lim="800000"/>
              <a:headEnd/>
              <a:tailEnd/>
            </a:ln>
          </p:spPr>
          <p:txBody>
            <a:bodyPr/>
            <a:lstStyle/>
            <a:p>
              <a:endParaRPr lang="en-US"/>
            </a:p>
          </p:txBody>
        </p:sp>
        <p:sp>
          <p:nvSpPr>
            <p:cNvPr id="28766" name="Rectangle 294"/>
            <p:cNvSpPr>
              <a:spLocks noChangeArrowheads="1"/>
            </p:cNvSpPr>
            <p:nvPr/>
          </p:nvSpPr>
          <p:spPr bwMode="auto">
            <a:xfrm>
              <a:off x="2628" y="336"/>
              <a:ext cx="966" cy="12"/>
            </a:xfrm>
            <a:prstGeom prst="rect">
              <a:avLst/>
            </a:prstGeom>
            <a:noFill/>
            <a:ln w="9525">
              <a:noFill/>
              <a:miter lim="800000"/>
              <a:headEnd/>
              <a:tailEnd/>
            </a:ln>
          </p:spPr>
          <p:txBody>
            <a:bodyPr/>
            <a:lstStyle/>
            <a:p>
              <a:endParaRPr lang="en-US"/>
            </a:p>
          </p:txBody>
        </p:sp>
        <p:sp>
          <p:nvSpPr>
            <p:cNvPr id="28767" name="Line 295"/>
            <p:cNvSpPr>
              <a:spLocks noChangeShapeType="1"/>
            </p:cNvSpPr>
            <p:nvPr/>
          </p:nvSpPr>
          <p:spPr bwMode="auto">
            <a:xfrm>
              <a:off x="1188" y="192"/>
              <a:ext cx="1" cy="6"/>
            </a:xfrm>
            <a:prstGeom prst="line">
              <a:avLst/>
            </a:prstGeom>
            <a:noFill/>
            <a:ln w="0">
              <a:solidFill>
                <a:srgbClr val="C0C0C0"/>
              </a:solidFill>
              <a:round/>
              <a:headEnd/>
              <a:tailEnd/>
            </a:ln>
          </p:spPr>
          <p:txBody>
            <a:bodyPr/>
            <a:lstStyle/>
            <a:p>
              <a:endParaRPr lang="en-US"/>
            </a:p>
          </p:txBody>
        </p:sp>
        <p:sp>
          <p:nvSpPr>
            <p:cNvPr id="28768" name="Rectangle 296"/>
            <p:cNvSpPr>
              <a:spLocks noChangeArrowheads="1"/>
            </p:cNvSpPr>
            <p:nvPr/>
          </p:nvSpPr>
          <p:spPr bwMode="auto">
            <a:xfrm>
              <a:off x="1188" y="192"/>
              <a:ext cx="6" cy="6"/>
            </a:xfrm>
            <a:prstGeom prst="rect">
              <a:avLst/>
            </a:prstGeom>
            <a:noFill/>
            <a:ln w="9525">
              <a:noFill/>
              <a:miter lim="800000"/>
              <a:headEnd/>
              <a:tailEnd/>
            </a:ln>
          </p:spPr>
          <p:txBody>
            <a:bodyPr/>
            <a:lstStyle/>
            <a:p>
              <a:endParaRPr lang="en-US"/>
            </a:p>
          </p:txBody>
        </p:sp>
        <p:sp>
          <p:nvSpPr>
            <p:cNvPr id="28769" name="Line 297"/>
            <p:cNvSpPr>
              <a:spLocks noChangeShapeType="1"/>
            </p:cNvSpPr>
            <p:nvPr/>
          </p:nvSpPr>
          <p:spPr bwMode="auto">
            <a:xfrm>
              <a:off x="1668" y="192"/>
              <a:ext cx="1" cy="144"/>
            </a:xfrm>
            <a:prstGeom prst="line">
              <a:avLst/>
            </a:prstGeom>
            <a:noFill/>
            <a:ln w="0">
              <a:solidFill>
                <a:srgbClr val="C0C0C0"/>
              </a:solidFill>
              <a:round/>
              <a:headEnd/>
              <a:tailEnd/>
            </a:ln>
          </p:spPr>
          <p:txBody>
            <a:bodyPr/>
            <a:lstStyle/>
            <a:p>
              <a:endParaRPr lang="en-US"/>
            </a:p>
          </p:txBody>
        </p:sp>
        <p:sp>
          <p:nvSpPr>
            <p:cNvPr id="28770" name="Rectangle 298"/>
            <p:cNvSpPr>
              <a:spLocks noChangeArrowheads="1"/>
            </p:cNvSpPr>
            <p:nvPr/>
          </p:nvSpPr>
          <p:spPr bwMode="auto">
            <a:xfrm>
              <a:off x="1668" y="192"/>
              <a:ext cx="6" cy="144"/>
            </a:xfrm>
            <a:prstGeom prst="rect">
              <a:avLst/>
            </a:prstGeom>
            <a:noFill/>
            <a:ln w="9525">
              <a:noFill/>
              <a:miter lim="800000"/>
              <a:headEnd/>
              <a:tailEnd/>
            </a:ln>
          </p:spPr>
          <p:txBody>
            <a:bodyPr/>
            <a:lstStyle/>
            <a:p>
              <a:endParaRPr lang="en-US"/>
            </a:p>
          </p:txBody>
        </p:sp>
        <p:sp>
          <p:nvSpPr>
            <p:cNvPr id="28771" name="Line 299"/>
            <p:cNvSpPr>
              <a:spLocks noChangeShapeType="1"/>
            </p:cNvSpPr>
            <p:nvPr/>
          </p:nvSpPr>
          <p:spPr bwMode="auto">
            <a:xfrm>
              <a:off x="2148" y="192"/>
              <a:ext cx="1" cy="156"/>
            </a:xfrm>
            <a:prstGeom prst="line">
              <a:avLst/>
            </a:prstGeom>
            <a:noFill/>
            <a:ln w="0">
              <a:solidFill>
                <a:srgbClr val="C0C0C0"/>
              </a:solidFill>
              <a:round/>
              <a:headEnd/>
              <a:tailEnd/>
            </a:ln>
          </p:spPr>
          <p:txBody>
            <a:bodyPr/>
            <a:lstStyle/>
            <a:p>
              <a:endParaRPr lang="en-US"/>
            </a:p>
          </p:txBody>
        </p:sp>
        <p:sp>
          <p:nvSpPr>
            <p:cNvPr id="28772" name="Rectangle 300"/>
            <p:cNvSpPr>
              <a:spLocks noChangeArrowheads="1"/>
            </p:cNvSpPr>
            <p:nvPr/>
          </p:nvSpPr>
          <p:spPr bwMode="auto">
            <a:xfrm>
              <a:off x="2148" y="192"/>
              <a:ext cx="6" cy="156"/>
            </a:xfrm>
            <a:prstGeom prst="rect">
              <a:avLst/>
            </a:prstGeom>
            <a:noFill/>
            <a:ln w="9525">
              <a:noFill/>
              <a:miter lim="800000"/>
              <a:headEnd/>
              <a:tailEnd/>
            </a:ln>
          </p:spPr>
          <p:txBody>
            <a:bodyPr/>
            <a:lstStyle/>
            <a:p>
              <a:endParaRPr lang="en-US"/>
            </a:p>
          </p:txBody>
        </p:sp>
        <p:sp>
          <p:nvSpPr>
            <p:cNvPr id="28773" name="Line 301"/>
            <p:cNvSpPr>
              <a:spLocks noChangeShapeType="1"/>
            </p:cNvSpPr>
            <p:nvPr/>
          </p:nvSpPr>
          <p:spPr bwMode="auto">
            <a:xfrm>
              <a:off x="3108" y="192"/>
              <a:ext cx="1" cy="6"/>
            </a:xfrm>
            <a:prstGeom prst="line">
              <a:avLst/>
            </a:prstGeom>
            <a:noFill/>
            <a:ln w="0">
              <a:solidFill>
                <a:srgbClr val="C0C0C0"/>
              </a:solidFill>
              <a:round/>
              <a:headEnd/>
              <a:tailEnd/>
            </a:ln>
          </p:spPr>
          <p:txBody>
            <a:bodyPr/>
            <a:lstStyle/>
            <a:p>
              <a:endParaRPr lang="en-US"/>
            </a:p>
          </p:txBody>
        </p:sp>
        <p:sp>
          <p:nvSpPr>
            <p:cNvPr id="28774" name="Rectangle 302"/>
            <p:cNvSpPr>
              <a:spLocks noChangeArrowheads="1"/>
            </p:cNvSpPr>
            <p:nvPr/>
          </p:nvSpPr>
          <p:spPr bwMode="auto">
            <a:xfrm>
              <a:off x="3108" y="192"/>
              <a:ext cx="6" cy="6"/>
            </a:xfrm>
            <a:prstGeom prst="rect">
              <a:avLst/>
            </a:prstGeom>
            <a:noFill/>
            <a:ln w="9525">
              <a:noFill/>
              <a:miter lim="800000"/>
              <a:headEnd/>
              <a:tailEnd/>
            </a:ln>
          </p:spPr>
          <p:txBody>
            <a:bodyPr/>
            <a:lstStyle/>
            <a:p>
              <a:endParaRPr lang="en-US"/>
            </a:p>
          </p:txBody>
        </p:sp>
        <p:sp>
          <p:nvSpPr>
            <p:cNvPr id="28775" name="Line 303"/>
            <p:cNvSpPr>
              <a:spLocks noChangeShapeType="1"/>
            </p:cNvSpPr>
            <p:nvPr/>
          </p:nvSpPr>
          <p:spPr bwMode="auto">
            <a:xfrm>
              <a:off x="3588" y="192"/>
              <a:ext cx="1" cy="144"/>
            </a:xfrm>
            <a:prstGeom prst="line">
              <a:avLst/>
            </a:prstGeom>
            <a:noFill/>
            <a:ln w="0">
              <a:solidFill>
                <a:srgbClr val="C0C0C0"/>
              </a:solidFill>
              <a:round/>
              <a:headEnd/>
              <a:tailEnd/>
            </a:ln>
          </p:spPr>
          <p:txBody>
            <a:bodyPr/>
            <a:lstStyle/>
            <a:p>
              <a:endParaRPr lang="en-US"/>
            </a:p>
          </p:txBody>
        </p:sp>
        <p:sp>
          <p:nvSpPr>
            <p:cNvPr id="28776" name="Rectangle 304"/>
            <p:cNvSpPr>
              <a:spLocks noChangeArrowheads="1"/>
            </p:cNvSpPr>
            <p:nvPr/>
          </p:nvSpPr>
          <p:spPr bwMode="auto">
            <a:xfrm>
              <a:off x="3588" y="192"/>
              <a:ext cx="6" cy="144"/>
            </a:xfrm>
            <a:prstGeom prst="rect">
              <a:avLst/>
            </a:prstGeom>
            <a:noFill/>
            <a:ln w="9525">
              <a:noFill/>
              <a:miter lim="800000"/>
              <a:headEnd/>
              <a:tailEnd/>
            </a:ln>
          </p:spPr>
          <p:txBody>
            <a:bodyPr/>
            <a:lstStyle/>
            <a:p>
              <a:endParaRPr lang="en-US"/>
            </a:p>
          </p:txBody>
        </p:sp>
        <p:sp>
          <p:nvSpPr>
            <p:cNvPr id="28777" name="Line 305"/>
            <p:cNvSpPr>
              <a:spLocks noChangeShapeType="1"/>
            </p:cNvSpPr>
            <p:nvPr/>
          </p:nvSpPr>
          <p:spPr bwMode="auto">
            <a:xfrm>
              <a:off x="4068" y="192"/>
              <a:ext cx="1" cy="156"/>
            </a:xfrm>
            <a:prstGeom prst="line">
              <a:avLst/>
            </a:prstGeom>
            <a:noFill/>
            <a:ln w="0">
              <a:solidFill>
                <a:srgbClr val="C0C0C0"/>
              </a:solidFill>
              <a:round/>
              <a:headEnd/>
              <a:tailEnd/>
            </a:ln>
          </p:spPr>
          <p:txBody>
            <a:bodyPr/>
            <a:lstStyle/>
            <a:p>
              <a:endParaRPr lang="en-US"/>
            </a:p>
          </p:txBody>
        </p:sp>
        <p:sp>
          <p:nvSpPr>
            <p:cNvPr id="28778" name="Rectangle 306"/>
            <p:cNvSpPr>
              <a:spLocks noChangeArrowheads="1"/>
            </p:cNvSpPr>
            <p:nvPr/>
          </p:nvSpPr>
          <p:spPr bwMode="auto">
            <a:xfrm>
              <a:off x="4068" y="192"/>
              <a:ext cx="6" cy="156"/>
            </a:xfrm>
            <a:prstGeom prst="rect">
              <a:avLst/>
            </a:prstGeom>
            <a:noFill/>
            <a:ln w="9525">
              <a:noFill/>
              <a:miter lim="800000"/>
              <a:headEnd/>
              <a:tailEnd/>
            </a:ln>
          </p:spPr>
          <p:txBody>
            <a:bodyPr/>
            <a:lstStyle/>
            <a:p>
              <a:endParaRPr lang="en-US"/>
            </a:p>
          </p:txBody>
        </p:sp>
        <p:sp>
          <p:nvSpPr>
            <p:cNvPr id="28779" name="Line 307"/>
            <p:cNvSpPr>
              <a:spLocks noChangeShapeType="1"/>
            </p:cNvSpPr>
            <p:nvPr/>
          </p:nvSpPr>
          <p:spPr bwMode="auto">
            <a:xfrm>
              <a:off x="726" y="348"/>
              <a:ext cx="1" cy="427"/>
            </a:xfrm>
            <a:prstGeom prst="line">
              <a:avLst/>
            </a:prstGeom>
            <a:noFill/>
            <a:ln w="0">
              <a:solidFill>
                <a:srgbClr val="C0C0C0"/>
              </a:solidFill>
              <a:round/>
              <a:headEnd/>
              <a:tailEnd/>
            </a:ln>
          </p:spPr>
          <p:txBody>
            <a:bodyPr/>
            <a:lstStyle/>
            <a:p>
              <a:endParaRPr lang="en-US"/>
            </a:p>
          </p:txBody>
        </p:sp>
        <p:sp>
          <p:nvSpPr>
            <p:cNvPr id="28780" name="Rectangle 308"/>
            <p:cNvSpPr>
              <a:spLocks noChangeArrowheads="1"/>
            </p:cNvSpPr>
            <p:nvPr/>
          </p:nvSpPr>
          <p:spPr bwMode="auto">
            <a:xfrm>
              <a:off x="726" y="348"/>
              <a:ext cx="6" cy="427"/>
            </a:xfrm>
            <a:prstGeom prst="rect">
              <a:avLst/>
            </a:prstGeom>
            <a:noFill/>
            <a:ln w="9525">
              <a:noFill/>
              <a:miter lim="800000"/>
              <a:headEnd/>
              <a:tailEnd/>
            </a:ln>
          </p:spPr>
          <p:txBody>
            <a:bodyPr/>
            <a:lstStyle/>
            <a:p>
              <a:endParaRPr lang="en-US"/>
            </a:p>
          </p:txBody>
        </p:sp>
        <p:sp>
          <p:nvSpPr>
            <p:cNvPr id="28781" name="Rectangle 309"/>
            <p:cNvSpPr>
              <a:spLocks noChangeArrowheads="1"/>
            </p:cNvSpPr>
            <p:nvPr/>
          </p:nvSpPr>
          <p:spPr bwMode="auto">
            <a:xfrm>
              <a:off x="726" y="775"/>
              <a:ext cx="468" cy="12"/>
            </a:xfrm>
            <a:prstGeom prst="rect">
              <a:avLst/>
            </a:prstGeom>
            <a:noFill/>
            <a:ln w="9525">
              <a:noFill/>
              <a:miter lim="800000"/>
              <a:headEnd/>
              <a:tailEnd/>
            </a:ln>
          </p:spPr>
          <p:txBody>
            <a:bodyPr/>
            <a:lstStyle/>
            <a:p>
              <a:endParaRPr lang="en-US"/>
            </a:p>
          </p:txBody>
        </p:sp>
        <p:sp>
          <p:nvSpPr>
            <p:cNvPr id="28782" name="Line 310"/>
            <p:cNvSpPr>
              <a:spLocks noChangeShapeType="1"/>
            </p:cNvSpPr>
            <p:nvPr/>
          </p:nvSpPr>
          <p:spPr bwMode="auto">
            <a:xfrm>
              <a:off x="1194" y="781"/>
              <a:ext cx="1434" cy="1"/>
            </a:xfrm>
            <a:prstGeom prst="line">
              <a:avLst/>
            </a:prstGeom>
            <a:noFill/>
            <a:ln w="0">
              <a:solidFill>
                <a:srgbClr val="C0C0C0"/>
              </a:solidFill>
              <a:round/>
              <a:headEnd/>
              <a:tailEnd/>
            </a:ln>
          </p:spPr>
          <p:txBody>
            <a:bodyPr/>
            <a:lstStyle/>
            <a:p>
              <a:endParaRPr lang="en-US"/>
            </a:p>
          </p:txBody>
        </p:sp>
        <p:sp>
          <p:nvSpPr>
            <p:cNvPr id="28783" name="Rectangle 311"/>
            <p:cNvSpPr>
              <a:spLocks noChangeArrowheads="1"/>
            </p:cNvSpPr>
            <p:nvPr/>
          </p:nvSpPr>
          <p:spPr bwMode="auto">
            <a:xfrm>
              <a:off x="1194" y="781"/>
              <a:ext cx="1434" cy="6"/>
            </a:xfrm>
            <a:prstGeom prst="rect">
              <a:avLst/>
            </a:prstGeom>
            <a:noFill/>
            <a:ln w="9525">
              <a:noFill/>
              <a:miter lim="800000"/>
              <a:headEnd/>
              <a:tailEnd/>
            </a:ln>
          </p:spPr>
          <p:txBody>
            <a:bodyPr/>
            <a:lstStyle/>
            <a:p>
              <a:endParaRPr lang="en-US"/>
            </a:p>
          </p:txBody>
        </p:sp>
        <p:sp>
          <p:nvSpPr>
            <p:cNvPr id="28784" name="Line 312"/>
            <p:cNvSpPr>
              <a:spLocks noChangeShapeType="1"/>
            </p:cNvSpPr>
            <p:nvPr/>
          </p:nvSpPr>
          <p:spPr bwMode="auto">
            <a:xfrm>
              <a:off x="2628" y="348"/>
              <a:ext cx="1" cy="427"/>
            </a:xfrm>
            <a:prstGeom prst="line">
              <a:avLst/>
            </a:prstGeom>
            <a:noFill/>
            <a:ln w="0">
              <a:solidFill>
                <a:srgbClr val="C0C0C0"/>
              </a:solidFill>
              <a:round/>
              <a:headEnd/>
              <a:tailEnd/>
            </a:ln>
          </p:spPr>
          <p:txBody>
            <a:bodyPr/>
            <a:lstStyle/>
            <a:p>
              <a:endParaRPr lang="en-US"/>
            </a:p>
          </p:txBody>
        </p:sp>
        <p:sp>
          <p:nvSpPr>
            <p:cNvPr id="28785" name="Rectangle 313"/>
            <p:cNvSpPr>
              <a:spLocks noChangeArrowheads="1"/>
            </p:cNvSpPr>
            <p:nvPr/>
          </p:nvSpPr>
          <p:spPr bwMode="auto">
            <a:xfrm>
              <a:off x="2628" y="348"/>
              <a:ext cx="6" cy="427"/>
            </a:xfrm>
            <a:prstGeom prst="rect">
              <a:avLst/>
            </a:prstGeom>
            <a:noFill/>
            <a:ln w="9525">
              <a:noFill/>
              <a:miter lim="800000"/>
              <a:headEnd/>
              <a:tailEnd/>
            </a:ln>
          </p:spPr>
          <p:txBody>
            <a:bodyPr/>
            <a:lstStyle/>
            <a:p>
              <a:endParaRPr lang="en-US"/>
            </a:p>
          </p:txBody>
        </p:sp>
        <p:sp>
          <p:nvSpPr>
            <p:cNvPr id="28786" name="Rectangle 314"/>
            <p:cNvSpPr>
              <a:spLocks noChangeArrowheads="1"/>
            </p:cNvSpPr>
            <p:nvPr/>
          </p:nvSpPr>
          <p:spPr bwMode="auto">
            <a:xfrm>
              <a:off x="2628" y="775"/>
              <a:ext cx="486" cy="12"/>
            </a:xfrm>
            <a:prstGeom prst="rect">
              <a:avLst/>
            </a:prstGeom>
            <a:noFill/>
            <a:ln w="9525">
              <a:noFill/>
              <a:miter lim="800000"/>
              <a:headEnd/>
              <a:tailEnd/>
            </a:ln>
          </p:spPr>
          <p:txBody>
            <a:bodyPr/>
            <a:lstStyle/>
            <a:p>
              <a:endParaRPr lang="en-US"/>
            </a:p>
          </p:txBody>
        </p:sp>
        <p:sp>
          <p:nvSpPr>
            <p:cNvPr id="28787" name="Line 315"/>
            <p:cNvSpPr>
              <a:spLocks noChangeShapeType="1"/>
            </p:cNvSpPr>
            <p:nvPr/>
          </p:nvSpPr>
          <p:spPr bwMode="auto">
            <a:xfrm>
              <a:off x="2148" y="492"/>
              <a:ext cx="1" cy="583"/>
            </a:xfrm>
            <a:prstGeom prst="line">
              <a:avLst/>
            </a:prstGeom>
            <a:noFill/>
            <a:ln w="0">
              <a:solidFill>
                <a:srgbClr val="C0C0C0"/>
              </a:solidFill>
              <a:round/>
              <a:headEnd/>
              <a:tailEnd/>
            </a:ln>
          </p:spPr>
          <p:txBody>
            <a:bodyPr/>
            <a:lstStyle/>
            <a:p>
              <a:endParaRPr lang="en-US"/>
            </a:p>
          </p:txBody>
        </p:sp>
        <p:sp>
          <p:nvSpPr>
            <p:cNvPr id="28788" name="Rectangle 316"/>
            <p:cNvSpPr>
              <a:spLocks noChangeArrowheads="1"/>
            </p:cNvSpPr>
            <p:nvPr/>
          </p:nvSpPr>
          <p:spPr bwMode="auto">
            <a:xfrm>
              <a:off x="2148" y="492"/>
              <a:ext cx="6" cy="583"/>
            </a:xfrm>
            <a:prstGeom prst="rect">
              <a:avLst/>
            </a:prstGeom>
            <a:noFill/>
            <a:ln w="9525">
              <a:noFill/>
              <a:miter lim="800000"/>
              <a:headEnd/>
              <a:tailEnd/>
            </a:ln>
          </p:spPr>
          <p:txBody>
            <a:bodyPr/>
            <a:lstStyle/>
            <a:p>
              <a:endParaRPr lang="en-US"/>
            </a:p>
          </p:txBody>
        </p:sp>
        <p:sp>
          <p:nvSpPr>
            <p:cNvPr id="28789" name="Line 317"/>
            <p:cNvSpPr>
              <a:spLocks noChangeShapeType="1"/>
            </p:cNvSpPr>
            <p:nvPr/>
          </p:nvSpPr>
          <p:spPr bwMode="auto">
            <a:xfrm>
              <a:off x="4068" y="492"/>
              <a:ext cx="1" cy="583"/>
            </a:xfrm>
            <a:prstGeom prst="line">
              <a:avLst/>
            </a:prstGeom>
            <a:noFill/>
            <a:ln w="0">
              <a:solidFill>
                <a:srgbClr val="C0C0C0"/>
              </a:solidFill>
              <a:round/>
              <a:headEnd/>
              <a:tailEnd/>
            </a:ln>
          </p:spPr>
          <p:txBody>
            <a:bodyPr/>
            <a:lstStyle/>
            <a:p>
              <a:endParaRPr lang="en-US"/>
            </a:p>
          </p:txBody>
        </p:sp>
        <p:sp>
          <p:nvSpPr>
            <p:cNvPr id="28790" name="Rectangle 318"/>
            <p:cNvSpPr>
              <a:spLocks noChangeArrowheads="1"/>
            </p:cNvSpPr>
            <p:nvPr/>
          </p:nvSpPr>
          <p:spPr bwMode="auto">
            <a:xfrm>
              <a:off x="4068" y="492"/>
              <a:ext cx="6" cy="583"/>
            </a:xfrm>
            <a:prstGeom prst="rect">
              <a:avLst/>
            </a:prstGeom>
            <a:noFill/>
            <a:ln w="9525">
              <a:noFill/>
              <a:miter lim="800000"/>
              <a:headEnd/>
              <a:tailEnd/>
            </a:ln>
          </p:spPr>
          <p:txBody>
            <a:bodyPr/>
            <a:lstStyle/>
            <a:p>
              <a:endParaRPr lang="en-US"/>
            </a:p>
          </p:txBody>
        </p:sp>
        <p:sp>
          <p:nvSpPr>
            <p:cNvPr id="28791" name="Line 319"/>
            <p:cNvSpPr>
              <a:spLocks noChangeShapeType="1"/>
            </p:cNvSpPr>
            <p:nvPr/>
          </p:nvSpPr>
          <p:spPr bwMode="auto">
            <a:xfrm>
              <a:off x="4548" y="192"/>
              <a:ext cx="1" cy="883"/>
            </a:xfrm>
            <a:prstGeom prst="line">
              <a:avLst/>
            </a:prstGeom>
            <a:noFill/>
            <a:ln w="0">
              <a:solidFill>
                <a:srgbClr val="C0C0C0"/>
              </a:solidFill>
              <a:round/>
              <a:headEnd/>
              <a:tailEnd/>
            </a:ln>
          </p:spPr>
          <p:txBody>
            <a:bodyPr/>
            <a:lstStyle/>
            <a:p>
              <a:endParaRPr lang="en-US"/>
            </a:p>
          </p:txBody>
        </p:sp>
        <p:sp>
          <p:nvSpPr>
            <p:cNvPr id="28792" name="Rectangle 320"/>
            <p:cNvSpPr>
              <a:spLocks noChangeArrowheads="1"/>
            </p:cNvSpPr>
            <p:nvPr/>
          </p:nvSpPr>
          <p:spPr bwMode="auto">
            <a:xfrm>
              <a:off x="4548" y="192"/>
              <a:ext cx="6" cy="883"/>
            </a:xfrm>
            <a:prstGeom prst="rect">
              <a:avLst/>
            </a:prstGeom>
            <a:noFill/>
            <a:ln w="9525">
              <a:noFill/>
              <a:miter lim="800000"/>
              <a:headEnd/>
              <a:tailEnd/>
            </a:ln>
          </p:spPr>
          <p:txBody>
            <a:bodyPr/>
            <a:lstStyle/>
            <a:p>
              <a:endParaRPr lang="en-US"/>
            </a:p>
          </p:txBody>
        </p:sp>
        <p:sp>
          <p:nvSpPr>
            <p:cNvPr id="28793" name="Line 321"/>
            <p:cNvSpPr>
              <a:spLocks noChangeShapeType="1"/>
            </p:cNvSpPr>
            <p:nvPr/>
          </p:nvSpPr>
          <p:spPr bwMode="auto">
            <a:xfrm>
              <a:off x="1188" y="492"/>
              <a:ext cx="1" cy="283"/>
            </a:xfrm>
            <a:prstGeom prst="line">
              <a:avLst/>
            </a:prstGeom>
            <a:noFill/>
            <a:ln w="0">
              <a:solidFill>
                <a:srgbClr val="C0C0C0"/>
              </a:solidFill>
              <a:round/>
              <a:headEnd/>
              <a:tailEnd/>
            </a:ln>
          </p:spPr>
          <p:txBody>
            <a:bodyPr/>
            <a:lstStyle/>
            <a:p>
              <a:endParaRPr lang="en-US"/>
            </a:p>
          </p:txBody>
        </p:sp>
        <p:sp>
          <p:nvSpPr>
            <p:cNvPr id="28794" name="Rectangle 322"/>
            <p:cNvSpPr>
              <a:spLocks noChangeArrowheads="1"/>
            </p:cNvSpPr>
            <p:nvPr/>
          </p:nvSpPr>
          <p:spPr bwMode="auto">
            <a:xfrm>
              <a:off x="1188" y="492"/>
              <a:ext cx="6" cy="283"/>
            </a:xfrm>
            <a:prstGeom prst="rect">
              <a:avLst/>
            </a:prstGeom>
            <a:noFill/>
            <a:ln w="9525">
              <a:noFill/>
              <a:miter lim="800000"/>
              <a:headEnd/>
              <a:tailEnd/>
            </a:ln>
          </p:spPr>
          <p:txBody>
            <a:bodyPr/>
            <a:lstStyle/>
            <a:p>
              <a:endParaRPr lang="en-US"/>
            </a:p>
          </p:txBody>
        </p:sp>
        <p:sp>
          <p:nvSpPr>
            <p:cNvPr id="28795" name="Line 323"/>
            <p:cNvSpPr>
              <a:spLocks noChangeShapeType="1"/>
            </p:cNvSpPr>
            <p:nvPr/>
          </p:nvSpPr>
          <p:spPr bwMode="auto">
            <a:xfrm>
              <a:off x="1668" y="492"/>
              <a:ext cx="1" cy="295"/>
            </a:xfrm>
            <a:prstGeom prst="line">
              <a:avLst/>
            </a:prstGeom>
            <a:noFill/>
            <a:ln w="0">
              <a:solidFill>
                <a:srgbClr val="C0C0C0"/>
              </a:solidFill>
              <a:round/>
              <a:headEnd/>
              <a:tailEnd/>
            </a:ln>
          </p:spPr>
          <p:txBody>
            <a:bodyPr/>
            <a:lstStyle/>
            <a:p>
              <a:endParaRPr lang="en-US"/>
            </a:p>
          </p:txBody>
        </p:sp>
        <p:sp>
          <p:nvSpPr>
            <p:cNvPr id="28796" name="Rectangle 324"/>
            <p:cNvSpPr>
              <a:spLocks noChangeArrowheads="1"/>
            </p:cNvSpPr>
            <p:nvPr/>
          </p:nvSpPr>
          <p:spPr bwMode="auto">
            <a:xfrm>
              <a:off x="1668" y="492"/>
              <a:ext cx="6" cy="295"/>
            </a:xfrm>
            <a:prstGeom prst="rect">
              <a:avLst/>
            </a:prstGeom>
            <a:noFill/>
            <a:ln w="9525">
              <a:noFill/>
              <a:miter lim="800000"/>
              <a:headEnd/>
              <a:tailEnd/>
            </a:ln>
          </p:spPr>
          <p:txBody>
            <a:bodyPr/>
            <a:lstStyle/>
            <a:p>
              <a:endParaRPr lang="en-US"/>
            </a:p>
          </p:txBody>
        </p:sp>
        <p:sp>
          <p:nvSpPr>
            <p:cNvPr id="28797" name="Line 325"/>
            <p:cNvSpPr>
              <a:spLocks noChangeShapeType="1"/>
            </p:cNvSpPr>
            <p:nvPr/>
          </p:nvSpPr>
          <p:spPr bwMode="auto">
            <a:xfrm>
              <a:off x="2148" y="1220"/>
              <a:ext cx="1" cy="144"/>
            </a:xfrm>
            <a:prstGeom prst="line">
              <a:avLst/>
            </a:prstGeom>
            <a:noFill/>
            <a:ln w="0">
              <a:solidFill>
                <a:srgbClr val="C0C0C0"/>
              </a:solidFill>
              <a:round/>
              <a:headEnd/>
              <a:tailEnd/>
            </a:ln>
          </p:spPr>
          <p:txBody>
            <a:bodyPr/>
            <a:lstStyle/>
            <a:p>
              <a:endParaRPr lang="en-US"/>
            </a:p>
          </p:txBody>
        </p:sp>
        <p:sp>
          <p:nvSpPr>
            <p:cNvPr id="28798" name="Rectangle 326"/>
            <p:cNvSpPr>
              <a:spLocks noChangeArrowheads="1"/>
            </p:cNvSpPr>
            <p:nvPr/>
          </p:nvSpPr>
          <p:spPr bwMode="auto">
            <a:xfrm>
              <a:off x="2148" y="1220"/>
              <a:ext cx="6" cy="144"/>
            </a:xfrm>
            <a:prstGeom prst="rect">
              <a:avLst/>
            </a:prstGeom>
            <a:noFill/>
            <a:ln w="9525">
              <a:noFill/>
              <a:miter lim="800000"/>
              <a:headEnd/>
              <a:tailEnd/>
            </a:ln>
          </p:spPr>
          <p:txBody>
            <a:bodyPr/>
            <a:lstStyle/>
            <a:p>
              <a:endParaRPr lang="en-US"/>
            </a:p>
          </p:txBody>
        </p:sp>
        <p:sp>
          <p:nvSpPr>
            <p:cNvPr id="28799" name="Line 327"/>
            <p:cNvSpPr>
              <a:spLocks noChangeShapeType="1"/>
            </p:cNvSpPr>
            <p:nvPr/>
          </p:nvSpPr>
          <p:spPr bwMode="auto">
            <a:xfrm>
              <a:off x="3108" y="492"/>
              <a:ext cx="1" cy="145"/>
            </a:xfrm>
            <a:prstGeom prst="line">
              <a:avLst/>
            </a:prstGeom>
            <a:noFill/>
            <a:ln w="0">
              <a:solidFill>
                <a:srgbClr val="C0C0C0"/>
              </a:solidFill>
              <a:round/>
              <a:headEnd/>
              <a:tailEnd/>
            </a:ln>
          </p:spPr>
          <p:txBody>
            <a:bodyPr/>
            <a:lstStyle/>
            <a:p>
              <a:endParaRPr lang="en-US"/>
            </a:p>
          </p:txBody>
        </p:sp>
        <p:sp>
          <p:nvSpPr>
            <p:cNvPr id="28800" name="Rectangle 328"/>
            <p:cNvSpPr>
              <a:spLocks noChangeArrowheads="1"/>
            </p:cNvSpPr>
            <p:nvPr/>
          </p:nvSpPr>
          <p:spPr bwMode="auto">
            <a:xfrm>
              <a:off x="3108" y="492"/>
              <a:ext cx="6" cy="145"/>
            </a:xfrm>
            <a:prstGeom prst="rect">
              <a:avLst/>
            </a:prstGeom>
            <a:noFill/>
            <a:ln w="9525">
              <a:noFill/>
              <a:miter lim="800000"/>
              <a:headEnd/>
              <a:tailEnd/>
            </a:ln>
          </p:spPr>
          <p:txBody>
            <a:bodyPr/>
            <a:lstStyle/>
            <a:p>
              <a:endParaRPr lang="en-US"/>
            </a:p>
          </p:txBody>
        </p:sp>
        <p:sp>
          <p:nvSpPr>
            <p:cNvPr id="28801" name="Line 329"/>
            <p:cNvSpPr>
              <a:spLocks noChangeShapeType="1"/>
            </p:cNvSpPr>
            <p:nvPr/>
          </p:nvSpPr>
          <p:spPr bwMode="auto">
            <a:xfrm>
              <a:off x="3588" y="492"/>
              <a:ext cx="1" cy="295"/>
            </a:xfrm>
            <a:prstGeom prst="line">
              <a:avLst/>
            </a:prstGeom>
            <a:noFill/>
            <a:ln w="0">
              <a:solidFill>
                <a:srgbClr val="C0C0C0"/>
              </a:solidFill>
              <a:round/>
              <a:headEnd/>
              <a:tailEnd/>
            </a:ln>
          </p:spPr>
          <p:txBody>
            <a:bodyPr/>
            <a:lstStyle/>
            <a:p>
              <a:endParaRPr lang="en-US"/>
            </a:p>
          </p:txBody>
        </p:sp>
        <p:sp>
          <p:nvSpPr>
            <p:cNvPr id="28802" name="Rectangle 330"/>
            <p:cNvSpPr>
              <a:spLocks noChangeArrowheads="1"/>
            </p:cNvSpPr>
            <p:nvPr/>
          </p:nvSpPr>
          <p:spPr bwMode="auto">
            <a:xfrm>
              <a:off x="3588" y="492"/>
              <a:ext cx="6" cy="295"/>
            </a:xfrm>
            <a:prstGeom prst="rect">
              <a:avLst/>
            </a:prstGeom>
            <a:noFill/>
            <a:ln w="9525">
              <a:noFill/>
              <a:miter lim="800000"/>
              <a:headEnd/>
              <a:tailEnd/>
            </a:ln>
          </p:spPr>
          <p:txBody>
            <a:bodyPr/>
            <a:lstStyle/>
            <a:p>
              <a:endParaRPr lang="en-US"/>
            </a:p>
          </p:txBody>
        </p:sp>
        <p:sp>
          <p:nvSpPr>
            <p:cNvPr id="28803" name="Line 331"/>
            <p:cNvSpPr>
              <a:spLocks noChangeShapeType="1"/>
            </p:cNvSpPr>
            <p:nvPr/>
          </p:nvSpPr>
          <p:spPr bwMode="auto">
            <a:xfrm>
              <a:off x="4068" y="1220"/>
              <a:ext cx="1" cy="144"/>
            </a:xfrm>
            <a:prstGeom prst="line">
              <a:avLst/>
            </a:prstGeom>
            <a:noFill/>
            <a:ln w="0">
              <a:solidFill>
                <a:srgbClr val="C0C0C0"/>
              </a:solidFill>
              <a:round/>
              <a:headEnd/>
              <a:tailEnd/>
            </a:ln>
          </p:spPr>
          <p:txBody>
            <a:bodyPr/>
            <a:lstStyle/>
            <a:p>
              <a:endParaRPr lang="en-US"/>
            </a:p>
          </p:txBody>
        </p:sp>
        <p:sp>
          <p:nvSpPr>
            <p:cNvPr id="28804" name="Rectangle 332"/>
            <p:cNvSpPr>
              <a:spLocks noChangeArrowheads="1"/>
            </p:cNvSpPr>
            <p:nvPr/>
          </p:nvSpPr>
          <p:spPr bwMode="auto">
            <a:xfrm>
              <a:off x="4068" y="1220"/>
              <a:ext cx="6" cy="144"/>
            </a:xfrm>
            <a:prstGeom prst="rect">
              <a:avLst/>
            </a:prstGeom>
            <a:noFill/>
            <a:ln w="9525">
              <a:noFill/>
              <a:miter lim="800000"/>
              <a:headEnd/>
              <a:tailEnd/>
            </a:ln>
          </p:spPr>
          <p:txBody>
            <a:bodyPr/>
            <a:lstStyle/>
            <a:p>
              <a:endParaRPr lang="en-US"/>
            </a:p>
          </p:txBody>
        </p:sp>
        <p:sp>
          <p:nvSpPr>
            <p:cNvPr id="28805" name="Line 333"/>
            <p:cNvSpPr>
              <a:spLocks noChangeShapeType="1"/>
            </p:cNvSpPr>
            <p:nvPr/>
          </p:nvSpPr>
          <p:spPr bwMode="auto">
            <a:xfrm>
              <a:off x="4548" y="1220"/>
              <a:ext cx="1" cy="144"/>
            </a:xfrm>
            <a:prstGeom prst="line">
              <a:avLst/>
            </a:prstGeom>
            <a:noFill/>
            <a:ln w="0">
              <a:solidFill>
                <a:srgbClr val="C0C0C0"/>
              </a:solidFill>
              <a:round/>
              <a:headEnd/>
              <a:tailEnd/>
            </a:ln>
          </p:spPr>
          <p:txBody>
            <a:bodyPr/>
            <a:lstStyle/>
            <a:p>
              <a:endParaRPr lang="en-US"/>
            </a:p>
          </p:txBody>
        </p:sp>
        <p:sp>
          <p:nvSpPr>
            <p:cNvPr id="28806" name="Rectangle 334"/>
            <p:cNvSpPr>
              <a:spLocks noChangeArrowheads="1"/>
            </p:cNvSpPr>
            <p:nvPr/>
          </p:nvSpPr>
          <p:spPr bwMode="auto">
            <a:xfrm>
              <a:off x="4548" y="1220"/>
              <a:ext cx="6" cy="144"/>
            </a:xfrm>
            <a:prstGeom prst="rect">
              <a:avLst/>
            </a:prstGeom>
            <a:noFill/>
            <a:ln w="9525">
              <a:noFill/>
              <a:miter lim="800000"/>
              <a:headEnd/>
              <a:tailEnd/>
            </a:ln>
          </p:spPr>
          <p:txBody>
            <a:bodyPr/>
            <a:lstStyle/>
            <a:p>
              <a:endParaRPr lang="en-US"/>
            </a:p>
          </p:txBody>
        </p:sp>
        <p:sp>
          <p:nvSpPr>
            <p:cNvPr id="28807" name="Line 335"/>
            <p:cNvSpPr>
              <a:spLocks noChangeShapeType="1"/>
            </p:cNvSpPr>
            <p:nvPr/>
          </p:nvSpPr>
          <p:spPr bwMode="auto">
            <a:xfrm>
              <a:off x="726" y="787"/>
              <a:ext cx="1" cy="1004"/>
            </a:xfrm>
            <a:prstGeom prst="line">
              <a:avLst/>
            </a:prstGeom>
            <a:noFill/>
            <a:ln w="0">
              <a:solidFill>
                <a:srgbClr val="C0C0C0"/>
              </a:solidFill>
              <a:round/>
              <a:headEnd/>
              <a:tailEnd/>
            </a:ln>
          </p:spPr>
          <p:txBody>
            <a:bodyPr/>
            <a:lstStyle/>
            <a:p>
              <a:endParaRPr lang="en-US"/>
            </a:p>
          </p:txBody>
        </p:sp>
        <p:sp>
          <p:nvSpPr>
            <p:cNvPr id="28808" name="Rectangle 336"/>
            <p:cNvSpPr>
              <a:spLocks noChangeArrowheads="1"/>
            </p:cNvSpPr>
            <p:nvPr/>
          </p:nvSpPr>
          <p:spPr bwMode="auto">
            <a:xfrm>
              <a:off x="726" y="787"/>
              <a:ext cx="6" cy="1004"/>
            </a:xfrm>
            <a:prstGeom prst="rect">
              <a:avLst/>
            </a:prstGeom>
            <a:noFill/>
            <a:ln w="9525">
              <a:noFill/>
              <a:miter lim="800000"/>
              <a:headEnd/>
              <a:tailEnd/>
            </a:ln>
          </p:spPr>
          <p:txBody>
            <a:bodyPr/>
            <a:lstStyle/>
            <a:p>
              <a:endParaRPr lang="en-US"/>
            </a:p>
          </p:txBody>
        </p:sp>
        <p:sp>
          <p:nvSpPr>
            <p:cNvPr id="28809" name="Rectangle 337"/>
            <p:cNvSpPr>
              <a:spLocks noChangeArrowheads="1"/>
            </p:cNvSpPr>
            <p:nvPr/>
          </p:nvSpPr>
          <p:spPr bwMode="auto">
            <a:xfrm>
              <a:off x="726" y="1791"/>
              <a:ext cx="468" cy="12"/>
            </a:xfrm>
            <a:prstGeom prst="rect">
              <a:avLst/>
            </a:prstGeom>
            <a:noFill/>
            <a:ln w="9525">
              <a:noFill/>
              <a:miter lim="800000"/>
              <a:headEnd/>
              <a:tailEnd/>
            </a:ln>
          </p:spPr>
          <p:txBody>
            <a:bodyPr/>
            <a:lstStyle/>
            <a:p>
              <a:endParaRPr lang="en-US"/>
            </a:p>
          </p:txBody>
        </p:sp>
        <p:sp>
          <p:nvSpPr>
            <p:cNvPr id="28810" name="Line 338"/>
            <p:cNvSpPr>
              <a:spLocks noChangeShapeType="1"/>
            </p:cNvSpPr>
            <p:nvPr/>
          </p:nvSpPr>
          <p:spPr bwMode="auto">
            <a:xfrm>
              <a:off x="1194" y="1797"/>
              <a:ext cx="1434" cy="1"/>
            </a:xfrm>
            <a:prstGeom prst="line">
              <a:avLst/>
            </a:prstGeom>
            <a:noFill/>
            <a:ln w="0">
              <a:solidFill>
                <a:srgbClr val="C0C0C0"/>
              </a:solidFill>
              <a:round/>
              <a:headEnd/>
              <a:tailEnd/>
            </a:ln>
          </p:spPr>
          <p:txBody>
            <a:bodyPr/>
            <a:lstStyle/>
            <a:p>
              <a:endParaRPr lang="en-US"/>
            </a:p>
          </p:txBody>
        </p:sp>
        <p:sp>
          <p:nvSpPr>
            <p:cNvPr id="28811" name="Rectangle 339"/>
            <p:cNvSpPr>
              <a:spLocks noChangeArrowheads="1"/>
            </p:cNvSpPr>
            <p:nvPr/>
          </p:nvSpPr>
          <p:spPr bwMode="auto">
            <a:xfrm>
              <a:off x="1194" y="1797"/>
              <a:ext cx="1434" cy="6"/>
            </a:xfrm>
            <a:prstGeom prst="rect">
              <a:avLst/>
            </a:prstGeom>
            <a:noFill/>
            <a:ln w="9525">
              <a:noFill/>
              <a:miter lim="800000"/>
              <a:headEnd/>
              <a:tailEnd/>
            </a:ln>
          </p:spPr>
          <p:txBody>
            <a:bodyPr/>
            <a:lstStyle/>
            <a:p>
              <a:endParaRPr lang="en-US"/>
            </a:p>
          </p:txBody>
        </p:sp>
        <p:sp>
          <p:nvSpPr>
            <p:cNvPr id="28812" name="Line 340"/>
            <p:cNvSpPr>
              <a:spLocks noChangeShapeType="1"/>
            </p:cNvSpPr>
            <p:nvPr/>
          </p:nvSpPr>
          <p:spPr bwMode="auto">
            <a:xfrm>
              <a:off x="2628" y="787"/>
              <a:ext cx="1" cy="1004"/>
            </a:xfrm>
            <a:prstGeom prst="line">
              <a:avLst/>
            </a:prstGeom>
            <a:noFill/>
            <a:ln w="0">
              <a:solidFill>
                <a:srgbClr val="C0C0C0"/>
              </a:solidFill>
              <a:round/>
              <a:headEnd/>
              <a:tailEnd/>
            </a:ln>
          </p:spPr>
          <p:txBody>
            <a:bodyPr/>
            <a:lstStyle/>
            <a:p>
              <a:endParaRPr lang="en-US"/>
            </a:p>
          </p:txBody>
        </p:sp>
        <p:sp>
          <p:nvSpPr>
            <p:cNvPr id="28813" name="Rectangle 341"/>
            <p:cNvSpPr>
              <a:spLocks noChangeArrowheads="1"/>
            </p:cNvSpPr>
            <p:nvPr/>
          </p:nvSpPr>
          <p:spPr bwMode="auto">
            <a:xfrm>
              <a:off x="2628" y="787"/>
              <a:ext cx="6" cy="1004"/>
            </a:xfrm>
            <a:prstGeom prst="rect">
              <a:avLst/>
            </a:prstGeom>
            <a:noFill/>
            <a:ln w="9525">
              <a:noFill/>
              <a:miter lim="800000"/>
              <a:headEnd/>
              <a:tailEnd/>
            </a:ln>
          </p:spPr>
          <p:txBody>
            <a:bodyPr/>
            <a:lstStyle/>
            <a:p>
              <a:endParaRPr lang="en-US"/>
            </a:p>
          </p:txBody>
        </p:sp>
        <p:sp>
          <p:nvSpPr>
            <p:cNvPr id="28814" name="Rectangle 342"/>
            <p:cNvSpPr>
              <a:spLocks noChangeArrowheads="1"/>
            </p:cNvSpPr>
            <p:nvPr/>
          </p:nvSpPr>
          <p:spPr bwMode="auto">
            <a:xfrm>
              <a:off x="2628" y="1791"/>
              <a:ext cx="486" cy="12"/>
            </a:xfrm>
            <a:prstGeom prst="rect">
              <a:avLst/>
            </a:prstGeom>
            <a:noFill/>
            <a:ln w="9525">
              <a:noFill/>
              <a:miter lim="800000"/>
              <a:headEnd/>
              <a:tailEnd/>
            </a:ln>
          </p:spPr>
          <p:txBody>
            <a:bodyPr/>
            <a:lstStyle/>
            <a:p>
              <a:endParaRPr lang="en-US"/>
            </a:p>
          </p:txBody>
        </p:sp>
        <p:sp>
          <p:nvSpPr>
            <p:cNvPr id="28815" name="Line 343"/>
            <p:cNvSpPr>
              <a:spLocks noChangeShapeType="1"/>
            </p:cNvSpPr>
            <p:nvPr/>
          </p:nvSpPr>
          <p:spPr bwMode="auto">
            <a:xfrm>
              <a:off x="2148" y="1508"/>
              <a:ext cx="1" cy="583"/>
            </a:xfrm>
            <a:prstGeom prst="line">
              <a:avLst/>
            </a:prstGeom>
            <a:noFill/>
            <a:ln w="0">
              <a:solidFill>
                <a:srgbClr val="C0C0C0"/>
              </a:solidFill>
              <a:round/>
              <a:headEnd/>
              <a:tailEnd/>
            </a:ln>
          </p:spPr>
          <p:txBody>
            <a:bodyPr/>
            <a:lstStyle/>
            <a:p>
              <a:endParaRPr lang="en-US"/>
            </a:p>
          </p:txBody>
        </p:sp>
        <p:sp>
          <p:nvSpPr>
            <p:cNvPr id="28816" name="Rectangle 344"/>
            <p:cNvSpPr>
              <a:spLocks noChangeArrowheads="1"/>
            </p:cNvSpPr>
            <p:nvPr/>
          </p:nvSpPr>
          <p:spPr bwMode="auto">
            <a:xfrm>
              <a:off x="2148" y="1508"/>
              <a:ext cx="6" cy="583"/>
            </a:xfrm>
            <a:prstGeom prst="rect">
              <a:avLst/>
            </a:prstGeom>
            <a:noFill/>
            <a:ln w="9525">
              <a:noFill/>
              <a:miter lim="800000"/>
              <a:headEnd/>
              <a:tailEnd/>
            </a:ln>
          </p:spPr>
          <p:txBody>
            <a:bodyPr/>
            <a:lstStyle/>
            <a:p>
              <a:endParaRPr lang="en-US"/>
            </a:p>
          </p:txBody>
        </p:sp>
        <p:sp>
          <p:nvSpPr>
            <p:cNvPr id="28817" name="Line 345"/>
            <p:cNvSpPr>
              <a:spLocks noChangeShapeType="1"/>
            </p:cNvSpPr>
            <p:nvPr/>
          </p:nvSpPr>
          <p:spPr bwMode="auto">
            <a:xfrm>
              <a:off x="4068" y="1508"/>
              <a:ext cx="1" cy="583"/>
            </a:xfrm>
            <a:prstGeom prst="line">
              <a:avLst/>
            </a:prstGeom>
            <a:noFill/>
            <a:ln w="0">
              <a:solidFill>
                <a:srgbClr val="C0C0C0"/>
              </a:solidFill>
              <a:round/>
              <a:headEnd/>
              <a:tailEnd/>
            </a:ln>
          </p:spPr>
          <p:txBody>
            <a:bodyPr/>
            <a:lstStyle/>
            <a:p>
              <a:endParaRPr lang="en-US"/>
            </a:p>
          </p:txBody>
        </p:sp>
        <p:sp>
          <p:nvSpPr>
            <p:cNvPr id="28818" name="Rectangle 346"/>
            <p:cNvSpPr>
              <a:spLocks noChangeArrowheads="1"/>
            </p:cNvSpPr>
            <p:nvPr/>
          </p:nvSpPr>
          <p:spPr bwMode="auto">
            <a:xfrm>
              <a:off x="4068" y="1508"/>
              <a:ext cx="6" cy="583"/>
            </a:xfrm>
            <a:prstGeom prst="rect">
              <a:avLst/>
            </a:prstGeom>
            <a:noFill/>
            <a:ln w="9525">
              <a:noFill/>
              <a:miter lim="800000"/>
              <a:headEnd/>
              <a:tailEnd/>
            </a:ln>
          </p:spPr>
          <p:txBody>
            <a:bodyPr/>
            <a:lstStyle/>
            <a:p>
              <a:endParaRPr lang="en-US"/>
            </a:p>
          </p:txBody>
        </p:sp>
        <p:sp>
          <p:nvSpPr>
            <p:cNvPr id="28819" name="Line 347"/>
            <p:cNvSpPr>
              <a:spLocks noChangeShapeType="1"/>
            </p:cNvSpPr>
            <p:nvPr/>
          </p:nvSpPr>
          <p:spPr bwMode="auto">
            <a:xfrm>
              <a:off x="4548" y="1508"/>
              <a:ext cx="1" cy="583"/>
            </a:xfrm>
            <a:prstGeom prst="line">
              <a:avLst/>
            </a:prstGeom>
            <a:noFill/>
            <a:ln w="0">
              <a:solidFill>
                <a:srgbClr val="C0C0C0"/>
              </a:solidFill>
              <a:round/>
              <a:headEnd/>
              <a:tailEnd/>
            </a:ln>
          </p:spPr>
          <p:txBody>
            <a:bodyPr/>
            <a:lstStyle/>
            <a:p>
              <a:endParaRPr lang="en-US"/>
            </a:p>
          </p:txBody>
        </p:sp>
        <p:sp>
          <p:nvSpPr>
            <p:cNvPr id="28820" name="Rectangle 348"/>
            <p:cNvSpPr>
              <a:spLocks noChangeArrowheads="1"/>
            </p:cNvSpPr>
            <p:nvPr/>
          </p:nvSpPr>
          <p:spPr bwMode="auto">
            <a:xfrm>
              <a:off x="4548" y="1508"/>
              <a:ext cx="6" cy="583"/>
            </a:xfrm>
            <a:prstGeom prst="rect">
              <a:avLst/>
            </a:prstGeom>
            <a:noFill/>
            <a:ln w="9525">
              <a:noFill/>
              <a:miter lim="800000"/>
              <a:headEnd/>
              <a:tailEnd/>
            </a:ln>
          </p:spPr>
          <p:txBody>
            <a:bodyPr/>
            <a:lstStyle/>
            <a:p>
              <a:endParaRPr lang="en-US"/>
            </a:p>
          </p:txBody>
        </p:sp>
        <p:sp>
          <p:nvSpPr>
            <p:cNvPr id="28821" name="Line 349"/>
            <p:cNvSpPr>
              <a:spLocks noChangeShapeType="1"/>
            </p:cNvSpPr>
            <p:nvPr/>
          </p:nvSpPr>
          <p:spPr bwMode="auto">
            <a:xfrm>
              <a:off x="1188" y="1508"/>
              <a:ext cx="1" cy="283"/>
            </a:xfrm>
            <a:prstGeom prst="line">
              <a:avLst/>
            </a:prstGeom>
            <a:noFill/>
            <a:ln w="0">
              <a:solidFill>
                <a:srgbClr val="C0C0C0"/>
              </a:solidFill>
              <a:round/>
              <a:headEnd/>
              <a:tailEnd/>
            </a:ln>
          </p:spPr>
          <p:txBody>
            <a:bodyPr/>
            <a:lstStyle/>
            <a:p>
              <a:endParaRPr lang="en-US"/>
            </a:p>
          </p:txBody>
        </p:sp>
        <p:sp>
          <p:nvSpPr>
            <p:cNvPr id="28822" name="Rectangle 350"/>
            <p:cNvSpPr>
              <a:spLocks noChangeArrowheads="1"/>
            </p:cNvSpPr>
            <p:nvPr/>
          </p:nvSpPr>
          <p:spPr bwMode="auto">
            <a:xfrm>
              <a:off x="1188" y="1508"/>
              <a:ext cx="6" cy="283"/>
            </a:xfrm>
            <a:prstGeom prst="rect">
              <a:avLst/>
            </a:prstGeom>
            <a:noFill/>
            <a:ln w="9525">
              <a:noFill/>
              <a:miter lim="800000"/>
              <a:headEnd/>
              <a:tailEnd/>
            </a:ln>
          </p:spPr>
          <p:txBody>
            <a:bodyPr/>
            <a:lstStyle/>
            <a:p>
              <a:endParaRPr lang="en-US"/>
            </a:p>
          </p:txBody>
        </p:sp>
        <p:sp>
          <p:nvSpPr>
            <p:cNvPr id="28823" name="Line 351"/>
            <p:cNvSpPr>
              <a:spLocks noChangeShapeType="1"/>
            </p:cNvSpPr>
            <p:nvPr/>
          </p:nvSpPr>
          <p:spPr bwMode="auto">
            <a:xfrm>
              <a:off x="1668" y="1508"/>
              <a:ext cx="1" cy="295"/>
            </a:xfrm>
            <a:prstGeom prst="line">
              <a:avLst/>
            </a:prstGeom>
            <a:noFill/>
            <a:ln w="0">
              <a:solidFill>
                <a:srgbClr val="C0C0C0"/>
              </a:solidFill>
              <a:round/>
              <a:headEnd/>
              <a:tailEnd/>
            </a:ln>
          </p:spPr>
          <p:txBody>
            <a:bodyPr/>
            <a:lstStyle/>
            <a:p>
              <a:endParaRPr lang="en-US"/>
            </a:p>
          </p:txBody>
        </p:sp>
        <p:sp>
          <p:nvSpPr>
            <p:cNvPr id="28824" name="Rectangle 352"/>
            <p:cNvSpPr>
              <a:spLocks noChangeArrowheads="1"/>
            </p:cNvSpPr>
            <p:nvPr/>
          </p:nvSpPr>
          <p:spPr bwMode="auto">
            <a:xfrm>
              <a:off x="1668" y="1508"/>
              <a:ext cx="6" cy="295"/>
            </a:xfrm>
            <a:prstGeom prst="rect">
              <a:avLst/>
            </a:prstGeom>
            <a:noFill/>
            <a:ln w="9525">
              <a:noFill/>
              <a:miter lim="800000"/>
              <a:headEnd/>
              <a:tailEnd/>
            </a:ln>
          </p:spPr>
          <p:txBody>
            <a:bodyPr/>
            <a:lstStyle/>
            <a:p>
              <a:endParaRPr lang="en-US"/>
            </a:p>
          </p:txBody>
        </p:sp>
        <p:sp>
          <p:nvSpPr>
            <p:cNvPr id="28825" name="Line 353"/>
            <p:cNvSpPr>
              <a:spLocks noChangeShapeType="1"/>
            </p:cNvSpPr>
            <p:nvPr/>
          </p:nvSpPr>
          <p:spPr bwMode="auto">
            <a:xfrm>
              <a:off x="2148" y="2235"/>
              <a:ext cx="1" cy="144"/>
            </a:xfrm>
            <a:prstGeom prst="line">
              <a:avLst/>
            </a:prstGeom>
            <a:noFill/>
            <a:ln w="0">
              <a:solidFill>
                <a:srgbClr val="C0C0C0"/>
              </a:solidFill>
              <a:round/>
              <a:headEnd/>
              <a:tailEnd/>
            </a:ln>
          </p:spPr>
          <p:txBody>
            <a:bodyPr/>
            <a:lstStyle/>
            <a:p>
              <a:endParaRPr lang="en-US"/>
            </a:p>
          </p:txBody>
        </p:sp>
        <p:sp>
          <p:nvSpPr>
            <p:cNvPr id="28826" name="Rectangle 354"/>
            <p:cNvSpPr>
              <a:spLocks noChangeArrowheads="1"/>
            </p:cNvSpPr>
            <p:nvPr/>
          </p:nvSpPr>
          <p:spPr bwMode="auto">
            <a:xfrm>
              <a:off x="2148" y="2235"/>
              <a:ext cx="6" cy="144"/>
            </a:xfrm>
            <a:prstGeom prst="rect">
              <a:avLst/>
            </a:prstGeom>
            <a:noFill/>
            <a:ln w="9525">
              <a:noFill/>
              <a:miter lim="800000"/>
              <a:headEnd/>
              <a:tailEnd/>
            </a:ln>
          </p:spPr>
          <p:txBody>
            <a:bodyPr/>
            <a:lstStyle/>
            <a:p>
              <a:endParaRPr lang="en-US"/>
            </a:p>
          </p:txBody>
        </p:sp>
        <p:sp>
          <p:nvSpPr>
            <p:cNvPr id="28827" name="Line 355"/>
            <p:cNvSpPr>
              <a:spLocks noChangeShapeType="1"/>
            </p:cNvSpPr>
            <p:nvPr/>
          </p:nvSpPr>
          <p:spPr bwMode="auto">
            <a:xfrm>
              <a:off x="3108" y="1508"/>
              <a:ext cx="1" cy="144"/>
            </a:xfrm>
            <a:prstGeom prst="line">
              <a:avLst/>
            </a:prstGeom>
            <a:noFill/>
            <a:ln w="0">
              <a:solidFill>
                <a:srgbClr val="C0C0C0"/>
              </a:solidFill>
              <a:round/>
              <a:headEnd/>
              <a:tailEnd/>
            </a:ln>
          </p:spPr>
          <p:txBody>
            <a:bodyPr/>
            <a:lstStyle/>
            <a:p>
              <a:endParaRPr lang="en-US"/>
            </a:p>
          </p:txBody>
        </p:sp>
        <p:sp>
          <p:nvSpPr>
            <p:cNvPr id="28828" name="Rectangle 356"/>
            <p:cNvSpPr>
              <a:spLocks noChangeArrowheads="1"/>
            </p:cNvSpPr>
            <p:nvPr/>
          </p:nvSpPr>
          <p:spPr bwMode="auto">
            <a:xfrm>
              <a:off x="3108" y="1508"/>
              <a:ext cx="6" cy="144"/>
            </a:xfrm>
            <a:prstGeom prst="rect">
              <a:avLst/>
            </a:prstGeom>
            <a:noFill/>
            <a:ln w="9525">
              <a:noFill/>
              <a:miter lim="800000"/>
              <a:headEnd/>
              <a:tailEnd/>
            </a:ln>
          </p:spPr>
          <p:txBody>
            <a:bodyPr/>
            <a:lstStyle/>
            <a:p>
              <a:endParaRPr lang="en-US"/>
            </a:p>
          </p:txBody>
        </p:sp>
        <p:sp>
          <p:nvSpPr>
            <p:cNvPr id="28829" name="Line 357"/>
            <p:cNvSpPr>
              <a:spLocks noChangeShapeType="1"/>
            </p:cNvSpPr>
            <p:nvPr/>
          </p:nvSpPr>
          <p:spPr bwMode="auto">
            <a:xfrm>
              <a:off x="3588" y="1508"/>
              <a:ext cx="1" cy="295"/>
            </a:xfrm>
            <a:prstGeom prst="line">
              <a:avLst/>
            </a:prstGeom>
            <a:noFill/>
            <a:ln w="0">
              <a:solidFill>
                <a:srgbClr val="C0C0C0"/>
              </a:solidFill>
              <a:round/>
              <a:headEnd/>
              <a:tailEnd/>
            </a:ln>
          </p:spPr>
          <p:txBody>
            <a:bodyPr/>
            <a:lstStyle/>
            <a:p>
              <a:endParaRPr lang="en-US"/>
            </a:p>
          </p:txBody>
        </p:sp>
        <p:sp>
          <p:nvSpPr>
            <p:cNvPr id="28830" name="Rectangle 358"/>
            <p:cNvSpPr>
              <a:spLocks noChangeArrowheads="1"/>
            </p:cNvSpPr>
            <p:nvPr/>
          </p:nvSpPr>
          <p:spPr bwMode="auto">
            <a:xfrm>
              <a:off x="3588" y="1508"/>
              <a:ext cx="6" cy="295"/>
            </a:xfrm>
            <a:prstGeom prst="rect">
              <a:avLst/>
            </a:prstGeom>
            <a:noFill/>
            <a:ln w="9525">
              <a:noFill/>
              <a:miter lim="800000"/>
              <a:headEnd/>
              <a:tailEnd/>
            </a:ln>
          </p:spPr>
          <p:txBody>
            <a:bodyPr/>
            <a:lstStyle/>
            <a:p>
              <a:endParaRPr lang="en-US"/>
            </a:p>
          </p:txBody>
        </p:sp>
        <p:sp>
          <p:nvSpPr>
            <p:cNvPr id="28831" name="Line 359"/>
            <p:cNvSpPr>
              <a:spLocks noChangeShapeType="1"/>
            </p:cNvSpPr>
            <p:nvPr/>
          </p:nvSpPr>
          <p:spPr bwMode="auto">
            <a:xfrm>
              <a:off x="4068" y="2235"/>
              <a:ext cx="1" cy="144"/>
            </a:xfrm>
            <a:prstGeom prst="line">
              <a:avLst/>
            </a:prstGeom>
            <a:noFill/>
            <a:ln w="0">
              <a:solidFill>
                <a:srgbClr val="C0C0C0"/>
              </a:solidFill>
              <a:round/>
              <a:headEnd/>
              <a:tailEnd/>
            </a:ln>
          </p:spPr>
          <p:txBody>
            <a:bodyPr/>
            <a:lstStyle/>
            <a:p>
              <a:endParaRPr lang="en-US"/>
            </a:p>
          </p:txBody>
        </p:sp>
        <p:sp>
          <p:nvSpPr>
            <p:cNvPr id="28832" name="Rectangle 360"/>
            <p:cNvSpPr>
              <a:spLocks noChangeArrowheads="1"/>
            </p:cNvSpPr>
            <p:nvPr/>
          </p:nvSpPr>
          <p:spPr bwMode="auto">
            <a:xfrm>
              <a:off x="4068" y="2235"/>
              <a:ext cx="6" cy="144"/>
            </a:xfrm>
            <a:prstGeom prst="rect">
              <a:avLst/>
            </a:prstGeom>
            <a:noFill/>
            <a:ln w="9525">
              <a:noFill/>
              <a:miter lim="800000"/>
              <a:headEnd/>
              <a:tailEnd/>
            </a:ln>
          </p:spPr>
          <p:txBody>
            <a:bodyPr/>
            <a:lstStyle/>
            <a:p>
              <a:endParaRPr lang="en-US"/>
            </a:p>
          </p:txBody>
        </p:sp>
        <p:sp>
          <p:nvSpPr>
            <p:cNvPr id="28833" name="Line 361"/>
            <p:cNvSpPr>
              <a:spLocks noChangeShapeType="1"/>
            </p:cNvSpPr>
            <p:nvPr/>
          </p:nvSpPr>
          <p:spPr bwMode="auto">
            <a:xfrm>
              <a:off x="4548" y="2235"/>
              <a:ext cx="1" cy="144"/>
            </a:xfrm>
            <a:prstGeom prst="line">
              <a:avLst/>
            </a:prstGeom>
            <a:noFill/>
            <a:ln w="0">
              <a:solidFill>
                <a:srgbClr val="C0C0C0"/>
              </a:solidFill>
              <a:round/>
              <a:headEnd/>
              <a:tailEnd/>
            </a:ln>
          </p:spPr>
          <p:txBody>
            <a:bodyPr/>
            <a:lstStyle/>
            <a:p>
              <a:endParaRPr lang="en-US"/>
            </a:p>
          </p:txBody>
        </p:sp>
        <p:sp>
          <p:nvSpPr>
            <p:cNvPr id="28834" name="Rectangle 362"/>
            <p:cNvSpPr>
              <a:spLocks noChangeArrowheads="1"/>
            </p:cNvSpPr>
            <p:nvPr/>
          </p:nvSpPr>
          <p:spPr bwMode="auto">
            <a:xfrm>
              <a:off x="4548" y="2235"/>
              <a:ext cx="6" cy="144"/>
            </a:xfrm>
            <a:prstGeom prst="rect">
              <a:avLst/>
            </a:prstGeom>
            <a:noFill/>
            <a:ln w="9525">
              <a:noFill/>
              <a:miter lim="800000"/>
              <a:headEnd/>
              <a:tailEnd/>
            </a:ln>
          </p:spPr>
          <p:txBody>
            <a:bodyPr/>
            <a:lstStyle/>
            <a:p>
              <a:endParaRPr lang="en-US"/>
            </a:p>
          </p:txBody>
        </p:sp>
        <p:sp>
          <p:nvSpPr>
            <p:cNvPr id="28835" name="Line 363"/>
            <p:cNvSpPr>
              <a:spLocks noChangeShapeType="1"/>
            </p:cNvSpPr>
            <p:nvPr/>
          </p:nvSpPr>
          <p:spPr bwMode="auto">
            <a:xfrm>
              <a:off x="726" y="1803"/>
              <a:ext cx="1" cy="1003"/>
            </a:xfrm>
            <a:prstGeom prst="line">
              <a:avLst/>
            </a:prstGeom>
            <a:noFill/>
            <a:ln w="0">
              <a:solidFill>
                <a:srgbClr val="C0C0C0"/>
              </a:solidFill>
              <a:round/>
              <a:headEnd/>
              <a:tailEnd/>
            </a:ln>
          </p:spPr>
          <p:txBody>
            <a:bodyPr/>
            <a:lstStyle/>
            <a:p>
              <a:endParaRPr lang="en-US"/>
            </a:p>
          </p:txBody>
        </p:sp>
        <p:sp>
          <p:nvSpPr>
            <p:cNvPr id="28836" name="Rectangle 364"/>
            <p:cNvSpPr>
              <a:spLocks noChangeArrowheads="1"/>
            </p:cNvSpPr>
            <p:nvPr/>
          </p:nvSpPr>
          <p:spPr bwMode="auto">
            <a:xfrm>
              <a:off x="726" y="1803"/>
              <a:ext cx="6" cy="1003"/>
            </a:xfrm>
            <a:prstGeom prst="rect">
              <a:avLst/>
            </a:prstGeom>
            <a:noFill/>
            <a:ln w="9525">
              <a:noFill/>
              <a:miter lim="800000"/>
              <a:headEnd/>
              <a:tailEnd/>
            </a:ln>
          </p:spPr>
          <p:txBody>
            <a:bodyPr/>
            <a:lstStyle/>
            <a:p>
              <a:endParaRPr lang="en-US"/>
            </a:p>
          </p:txBody>
        </p:sp>
        <p:sp>
          <p:nvSpPr>
            <p:cNvPr id="28837" name="Rectangle 365"/>
            <p:cNvSpPr>
              <a:spLocks noChangeArrowheads="1"/>
            </p:cNvSpPr>
            <p:nvPr/>
          </p:nvSpPr>
          <p:spPr bwMode="auto">
            <a:xfrm>
              <a:off x="726" y="2806"/>
              <a:ext cx="468" cy="12"/>
            </a:xfrm>
            <a:prstGeom prst="rect">
              <a:avLst/>
            </a:prstGeom>
            <a:noFill/>
            <a:ln w="9525">
              <a:noFill/>
              <a:miter lim="800000"/>
              <a:headEnd/>
              <a:tailEnd/>
            </a:ln>
          </p:spPr>
          <p:txBody>
            <a:bodyPr/>
            <a:lstStyle/>
            <a:p>
              <a:endParaRPr lang="en-US"/>
            </a:p>
          </p:txBody>
        </p:sp>
        <p:sp>
          <p:nvSpPr>
            <p:cNvPr id="28838" name="Line 366"/>
            <p:cNvSpPr>
              <a:spLocks noChangeShapeType="1"/>
            </p:cNvSpPr>
            <p:nvPr/>
          </p:nvSpPr>
          <p:spPr bwMode="auto">
            <a:xfrm>
              <a:off x="1194" y="2812"/>
              <a:ext cx="1434" cy="1"/>
            </a:xfrm>
            <a:prstGeom prst="line">
              <a:avLst/>
            </a:prstGeom>
            <a:noFill/>
            <a:ln w="0">
              <a:solidFill>
                <a:srgbClr val="C0C0C0"/>
              </a:solidFill>
              <a:round/>
              <a:headEnd/>
              <a:tailEnd/>
            </a:ln>
          </p:spPr>
          <p:txBody>
            <a:bodyPr/>
            <a:lstStyle/>
            <a:p>
              <a:endParaRPr lang="en-US"/>
            </a:p>
          </p:txBody>
        </p:sp>
        <p:sp>
          <p:nvSpPr>
            <p:cNvPr id="28839" name="Rectangle 367"/>
            <p:cNvSpPr>
              <a:spLocks noChangeArrowheads="1"/>
            </p:cNvSpPr>
            <p:nvPr/>
          </p:nvSpPr>
          <p:spPr bwMode="auto">
            <a:xfrm>
              <a:off x="1194" y="2812"/>
              <a:ext cx="1434" cy="6"/>
            </a:xfrm>
            <a:prstGeom prst="rect">
              <a:avLst/>
            </a:prstGeom>
            <a:noFill/>
            <a:ln w="9525">
              <a:noFill/>
              <a:miter lim="800000"/>
              <a:headEnd/>
              <a:tailEnd/>
            </a:ln>
          </p:spPr>
          <p:txBody>
            <a:bodyPr/>
            <a:lstStyle/>
            <a:p>
              <a:endParaRPr lang="en-US"/>
            </a:p>
          </p:txBody>
        </p:sp>
        <p:sp>
          <p:nvSpPr>
            <p:cNvPr id="28840" name="Line 368"/>
            <p:cNvSpPr>
              <a:spLocks noChangeShapeType="1"/>
            </p:cNvSpPr>
            <p:nvPr/>
          </p:nvSpPr>
          <p:spPr bwMode="auto">
            <a:xfrm>
              <a:off x="2628" y="1803"/>
              <a:ext cx="1" cy="1003"/>
            </a:xfrm>
            <a:prstGeom prst="line">
              <a:avLst/>
            </a:prstGeom>
            <a:noFill/>
            <a:ln w="0">
              <a:solidFill>
                <a:srgbClr val="C0C0C0"/>
              </a:solidFill>
              <a:round/>
              <a:headEnd/>
              <a:tailEnd/>
            </a:ln>
          </p:spPr>
          <p:txBody>
            <a:bodyPr/>
            <a:lstStyle/>
            <a:p>
              <a:endParaRPr lang="en-US"/>
            </a:p>
          </p:txBody>
        </p:sp>
        <p:sp>
          <p:nvSpPr>
            <p:cNvPr id="28841" name="Rectangle 369"/>
            <p:cNvSpPr>
              <a:spLocks noChangeArrowheads="1"/>
            </p:cNvSpPr>
            <p:nvPr/>
          </p:nvSpPr>
          <p:spPr bwMode="auto">
            <a:xfrm>
              <a:off x="2628" y="1803"/>
              <a:ext cx="6" cy="1003"/>
            </a:xfrm>
            <a:prstGeom prst="rect">
              <a:avLst/>
            </a:prstGeom>
            <a:noFill/>
            <a:ln w="9525">
              <a:noFill/>
              <a:miter lim="800000"/>
              <a:headEnd/>
              <a:tailEnd/>
            </a:ln>
          </p:spPr>
          <p:txBody>
            <a:bodyPr/>
            <a:lstStyle/>
            <a:p>
              <a:endParaRPr lang="en-US"/>
            </a:p>
          </p:txBody>
        </p:sp>
        <p:sp>
          <p:nvSpPr>
            <p:cNvPr id="28842" name="Rectangle 370"/>
            <p:cNvSpPr>
              <a:spLocks noChangeArrowheads="1"/>
            </p:cNvSpPr>
            <p:nvPr/>
          </p:nvSpPr>
          <p:spPr bwMode="auto">
            <a:xfrm>
              <a:off x="2628" y="2806"/>
              <a:ext cx="486" cy="12"/>
            </a:xfrm>
            <a:prstGeom prst="rect">
              <a:avLst/>
            </a:prstGeom>
            <a:noFill/>
            <a:ln w="9525">
              <a:noFill/>
              <a:miter lim="800000"/>
              <a:headEnd/>
              <a:tailEnd/>
            </a:ln>
          </p:spPr>
          <p:txBody>
            <a:bodyPr/>
            <a:lstStyle/>
            <a:p>
              <a:endParaRPr lang="en-US"/>
            </a:p>
          </p:txBody>
        </p:sp>
        <p:sp>
          <p:nvSpPr>
            <p:cNvPr id="28843" name="Line 371"/>
            <p:cNvSpPr>
              <a:spLocks noChangeShapeType="1"/>
            </p:cNvSpPr>
            <p:nvPr/>
          </p:nvSpPr>
          <p:spPr bwMode="auto">
            <a:xfrm>
              <a:off x="2148" y="2524"/>
              <a:ext cx="1" cy="583"/>
            </a:xfrm>
            <a:prstGeom prst="line">
              <a:avLst/>
            </a:prstGeom>
            <a:noFill/>
            <a:ln w="0">
              <a:solidFill>
                <a:srgbClr val="C0C0C0"/>
              </a:solidFill>
              <a:round/>
              <a:headEnd/>
              <a:tailEnd/>
            </a:ln>
          </p:spPr>
          <p:txBody>
            <a:bodyPr/>
            <a:lstStyle/>
            <a:p>
              <a:endParaRPr lang="en-US"/>
            </a:p>
          </p:txBody>
        </p:sp>
        <p:sp>
          <p:nvSpPr>
            <p:cNvPr id="28844" name="Rectangle 372"/>
            <p:cNvSpPr>
              <a:spLocks noChangeArrowheads="1"/>
            </p:cNvSpPr>
            <p:nvPr/>
          </p:nvSpPr>
          <p:spPr bwMode="auto">
            <a:xfrm>
              <a:off x="2148" y="2524"/>
              <a:ext cx="6" cy="583"/>
            </a:xfrm>
            <a:prstGeom prst="rect">
              <a:avLst/>
            </a:prstGeom>
            <a:noFill/>
            <a:ln w="9525">
              <a:noFill/>
              <a:miter lim="800000"/>
              <a:headEnd/>
              <a:tailEnd/>
            </a:ln>
          </p:spPr>
          <p:txBody>
            <a:bodyPr/>
            <a:lstStyle/>
            <a:p>
              <a:endParaRPr lang="en-US"/>
            </a:p>
          </p:txBody>
        </p:sp>
        <p:sp>
          <p:nvSpPr>
            <p:cNvPr id="28845" name="Line 373"/>
            <p:cNvSpPr>
              <a:spLocks noChangeShapeType="1"/>
            </p:cNvSpPr>
            <p:nvPr/>
          </p:nvSpPr>
          <p:spPr bwMode="auto">
            <a:xfrm>
              <a:off x="4068" y="2524"/>
              <a:ext cx="1" cy="583"/>
            </a:xfrm>
            <a:prstGeom prst="line">
              <a:avLst/>
            </a:prstGeom>
            <a:noFill/>
            <a:ln w="0">
              <a:solidFill>
                <a:srgbClr val="C0C0C0"/>
              </a:solidFill>
              <a:round/>
              <a:headEnd/>
              <a:tailEnd/>
            </a:ln>
          </p:spPr>
          <p:txBody>
            <a:bodyPr/>
            <a:lstStyle/>
            <a:p>
              <a:endParaRPr lang="en-US"/>
            </a:p>
          </p:txBody>
        </p:sp>
        <p:sp>
          <p:nvSpPr>
            <p:cNvPr id="28846" name="Rectangle 374"/>
            <p:cNvSpPr>
              <a:spLocks noChangeArrowheads="1"/>
            </p:cNvSpPr>
            <p:nvPr/>
          </p:nvSpPr>
          <p:spPr bwMode="auto">
            <a:xfrm>
              <a:off x="4068" y="2524"/>
              <a:ext cx="6" cy="583"/>
            </a:xfrm>
            <a:prstGeom prst="rect">
              <a:avLst/>
            </a:prstGeom>
            <a:noFill/>
            <a:ln w="9525">
              <a:noFill/>
              <a:miter lim="800000"/>
              <a:headEnd/>
              <a:tailEnd/>
            </a:ln>
          </p:spPr>
          <p:txBody>
            <a:bodyPr/>
            <a:lstStyle/>
            <a:p>
              <a:endParaRPr lang="en-US"/>
            </a:p>
          </p:txBody>
        </p:sp>
        <p:sp>
          <p:nvSpPr>
            <p:cNvPr id="28847" name="Line 375"/>
            <p:cNvSpPr>
              <a:spLocks noChangeShapeType="1"/>
            </p:cNvSpPr>
            <p:nvPr/>
          </p:nvSpPr>
          <p:spPr bwMode="auto">
            <a:xfrm>
              <a:off x="4548" y="2524"/>
              <a:ext cx="1" cy="583"/>
            </a:xfrm>
            <a:prstGeom prst="line">
              <a:avLst/>
            </a:prstGeom>
            <a:noFill/>
            <a:ln w="0">
              <a:solidFill>
                <a:srgbClr val="C0C0C0"/>
              </a:solidFill>
              <a:round/>
              <a:headEnd/>
              <a:tailEnd/>
            </a:ln>
          </p:spPr>
          <p:txBody>
            <a:bodyPr/>
            <a:lstStyle/>
            <a:p>
              <a:endParaRPr lang="en-US"/>
            </a:p>
          </p:txBody>
        </p:sp>
        <p:sp>
          <p:nvSpPr>
            <p:cNvPr id="28848" name="Rectangle 376"/>
            <p:cNvSpPr>
              <a:spLocks noChangeArrowheads="1"/>
            </p:cNvSpPr>
            <p:nvPr/>
          </p:nvSpPr>
          <p:spPr bwMode="auto">
            <a:xfrm>
              <a:off x="4548" y="2524"/>
              <a:ext cx="6" cy="583"/>
            </a:xfrm>
            <a:prstGeom prst="rect">
              <a:avLst/>
            </a:prstGeom>
            <a:noFill/>
            <a:ln w="9525">
              <a:noFill/>
              <a:miter lim="800000"/>
              <a:headEnd/>
              <a:tailEnd/>
            </a:ln>
          </p:spPr>
          <p:txBody>
            <a:bodyPr/>
            <a:lstStyle/>
            <a:p>
              <a:endParaRPr lang="en-US"/>
            </a:p>
          </p:txBody>
        </p:sp>
        <p:sp>
          <p:nvSpPr>
            <p:cNvPr id="28849" name="Line 377"/>
            <p:cNvSpPr>
              <a:spLocks noChangeShapeType="1"/>
            </p:cNvSpPr>
            <p:nvPr/>
          </p:nvSpPr>
          <p:spPr bwMode="auto">
            <a:xfrm>
              <a:off x="1188" y="2524"/>
              <a:ext cx="1" cy="282"/>
            </a:xfrm>
            <a:prstGeom prst="line">
              <a:avLst/>
            </a:prstGeom>
            <a:noFill/>
            <a:ln w="0">
              <a:solidFill>
                <a:srgbClr val="C0C0C0"/>
              </a:solidFill>
              <a:round/>
              <a:headEnd/>
              <a:tailEnd/>
            </a:ln>
          </p:spPr>
          <p:txBody>
            <a:bodyPr/>
            <a:lstStyle/>
            <a:p>
              <a:endParaRPr lang="en-US"/>
            </a:p>
          </p:txBody>
        </p:sp>
        <p:sp>
          <p:nvSpPr>
            <p:cNvPr id="28850" name="Rectangle 378"/>
            <p:cNvSpPr>
              <a:spLocks noChangeArrowheads="1"/>
            </p:cNvSpPr>
            <p:nvPr/>
          </p:nvSpPr>
          <p:spPr bwMode="auto">
            <a:xfrm>
              <a:off x="1188" y="2524"/>
              <a:ext cx="6" cy="282"/>
            </a:xfrm>
            <a:prstGeom prst="rect">
              <a:avLst/>
            </a:prstGeom>
            <a:noFill/>
            <a:ln w="9525">
              <a:noFill/>
              <a:miter lim="800000"/>
              <a:headEnd/>
              <a:tailEnd/>
            </a:ln>
          </p:spPr>
          <p:txBody>
            <a:bodyPr/>
            <a:lstStyle/>
            <a:p>
              <a:endParaRPr lang="en-US"/>
            </a:p>
          </p:txBody>
        </p:sp>
        <p:sp>
          <p:nvSpPr>
            <p:cNvPr id="28851" name="Line 379"/>
            <p:cNvSpPr>
              <a:spLocks noChangeShapeType="1"/>
            </p:cNvSpPr>
            <p:nvPr/>
          </p:nvSpPr>
          <p:spPr bwMode="auto">
            <a:xfrm>
              <a:off x="1668" y="2524"/>
              <a:ext cx="1" cy="294"/>
            </a:xfrm>
            <a:prstGeom prst="line">
              <a:avLst/>
            </a:prstGeom>
            <a:noFill/>
            <a:ln w="0">
              <a:solidFill>
                <a:srgbClr val="C0C0C0"/>
              </a:solidFill>
              <a:round/>
              <a:headEnd/>
              <a:tailEnd/>
            </a:ln>
          </p:spPr>
          <p:txBody>
            <a:bodyPr/>
            <a:lstStyle/>
            <a:p>
              <a:endParaRPr lang="en-US"/>
            </a:p>
          </p:txBody>
        </p:sp>
        <p:sp>
          <p:nvSpPr>
            <p:cNvPr id="28852" name="Rectangle 380"/>
            <p:cNvSpPr>
              <a:spLocks noChangeArrowheads="1"/>
            </p:cNvSpPr>
            <p:nvPr/>
          </p:nvSpPr>
          <p:spPr bwMode="auto">
            <a:xfrm>
              <a:off x="1668" y="2524"/>
              <a:ext cx="6" cy="294"/>
            </a:xfrm>
            <a:prstGeom prst="rect">
              <a:avLst/>
            </a:prstGeom>
            <a:noFill/>
            <a:ln w="9525">
              <a:noFill/>
              <a:miter lim="800000"/>
              <a:headEnd/>
              <a:tailEnd/>
            </a:ln>
          </p:spPr>
          <p:txBody>
            <a:bodyPr/>
            <a:lstStyle/>
            <a:p>
              <a:endParaRPr lang="en-US"/>
            </a:p>
          </p:txBody>
        </p:sp>
        <p:sp>
          <p:nvSpPr>
            <p:cNvPr id="28853" name="Line 381"/>
            <p:cNvSpPr>
              <a:spLocks noChangeShapeType="1"/>
            </p:cNvSpPr>
            <p:nvPr/>
          </p:nvSpPr>
          <p:spPr bwMode="auto">
            <a:xfrm>
              <a:off x="2148" y="3251"/>
              <a:ext cx="1" cy="144"/>
            </a:xfrm>
            <a:prstGeom prst="line">
              <a:avLst/>
            </a:prstGeom>
            <a:noFill/>
            <a:ln w="0">
              <a:solidFill>
                <a:srgbClr val="C0C0C0"/>
              </a:solidFill>
              <a:round/>
              <a:headEnd/>
              <a:tailEnd/>
            </a:ln>
          </p:spPr>
          <p:txBody>
            <a:bodyPr/>
            <a:lstStyle/>
            <a:p>
              <a:endParaRPr lang="en-US"/>
            </a:p>
          </p:txBody>
        </p:sp>
        <p:sp>
          <p:nvSpPr>
            <p:cNvPr id="28854" name="Rectangle 382"/>
            <p:cNvSpPr>
              <a:spLocks noChangeArrowheads="1"/>
            </p:cNvSpPr>
            <p:nvPr/>
          </p:nvSpPr>
          <p:spPr bwMode="auto">
            <a:xfrm>
              <a:off x="2148" y="3251"/>
              <a:ext cx="6" cy="144"/>
            </a:xfrm>
            <a:prstGeom prst="rect">
              <a:avLst/>
            </a:prstGeom>
            <a:noFill/>
            <a:ln w="9525">
              <a:noFill/>
              <a:miter lim="800000"/>
              <a:headEnd/>
              <a:tailEnd/>
            </a:ln>
          </p:spPr>
          <p:txBody>
            <a:bodyPr/>
            <a:lstStyle/>
            <a:p>
              <a:endParaRPr lang="en-US"/>
            </a:p>
          </p:txBody>
        </p:sp>
        <p:sp>
          <p:nvSpPr>
            <p:cNvPr id="28855" name="Line 383"/>
            <p:cNvSpPr>
              <a:spLocks noChangeShapeType="1"/>
            </p:cNvSpPr>
            <p:nvPr/>
          </p:nvSpPr>
          <p:spPr bwMode="auto">
            <a:xfrm>
              <a:off x="3108" y="2524"/>
              <a:ext cx="1" cy="144"/>
            </a:xfrm>
            <a:prstGeom prst="line">
              <a:avLst/>
            </a:prstGeom>
            <a:noFill/>
            <a:ln w="0">
              <a:solidFill>
                <a:srgbClr val="C0C0C0"/>
              </a:solidFill>
              <a:round/>
              <a:headEnd/>
              <a:tailEnd/>
            </a:ln>
          </p:spPr>
          <p:txBody>
            <a:bodyPr/>
            <a:lstStyle/>
            <a:p>
              <a:endParaRPr lang="en-US"/>
            </a:p>
          </p:txBody>
        </p:sp>
        <p:sp>
          <p:nvSpPr>
            <p:cNvPr id="28856" name="Rectangle 384"/>
            <p:cNvSpPr>
              <a:spLocks noChangeArrowheads="1"/>
            </p:cNvSpPr>
            <p:nvPr/>
          </p:nvSpPr>
          <p:spPr bwMode="auto">
            <a:xfrm>
              <a:off x="3108" y="2524"/>
              <a:ext cx="6" cy="144"/>
            </a:xfrm>
            <a:prstGeom prst="rect">
              <a:avLst/>
            </a:prstGeom>
            <a:noFill/>
            <a:ln w="9525">
              <a:noFill/>
              <a:miter lim="800000"/>
              <a:headEnd/>
              <a:tailEnd/>
            </a:ln>
          </p:spPr>
          <p:txBody>
            <a:bodyPr/>
            <a:lstStyle/>
            <a:p>
              <a:endParaRPr lang="en-US"/>
            </a:p>
          </p:txBody>
        </p:sp>
        <p:sp>
          <p:nvSpPr>
            <p:cNvPr id="28857" name="Line 385"/>
            <p:cNvSpPr>
              <a:spLocks noChangeShapeType="1"/>
            </p:cNvSpPr>
            <p:nvPr/>
          </p:nvSpPr>
          <p:spPr bwMode="auto">
            <a:xfrm>
              <a:off x="3588" y="2524"/>
              <a:ext cx="1" cy="294"/>
            </a:xfrm>
            <a:prstGeom prst="line">
              <a:avLst/>
            </a:prstGeom>
            <a:noFill/>
            <a:ln w="0">
              <a:solidFill>
                <a:srgbClr val="C0C0C0"/>
              </a:solidFill>
              <a:round/>
              <a:headEnd/>
              <a:tailEnd/>
            </a:ln>
          </p:spPr>
          <p:txBody>
            <a:bodyPr/>
            <a:lstStyle/>
            <a:p>
              <a:endParaRPr lang="en-US"/>
            </a:p>
          </p:txBody>
        </p:sp>
        <p:sp>
          <p:nvSpPr>
            <p:cNvPr id="28858" name="Rectangle 386"/>
            <p:cNvSpPr>
              <a:spLocks noChangeArrowheads="1"/>
            </p:cNvSpPr>
            <p:nvPr/>
          </p:nvSpPr>
          <p:spPr bwMode="auto">
            <a:xfrm>
              <a:off x="3588" y="2524"/>
              <a:ext cx="6" cy="294"/>
            </a:xfrm>
            <a:prstGeom prst="rect">
              <a:avLst/>
            </a:prstGeom>
            <a:noFill/>
            <a:ln w="9525">
              <a:noFill/>
              <a:miter lim="800000"/>
              <a:headEnd/>
              <a:tailEnd/>
            </a:ln>
          </p:spPr>
          <p:txBody>
            <a:bodyPr/>
            <a:lstStyle/>
            <a:p>
              <a:endParaRPr lang="en-US"/>
            </a:p>
          </p:txBody>
        </p:sp>
        <p:sp>
          <p:nvSpPr>
            <p:cNvPr id="28859" name="Line 387"/>
            <p:cNvSpPr>
              <a:spLocks noChangeShapeType="1"/>
            </p:cNvSpPr>
            <p:nvPr/>
          </p:nvSpPr>
          <p:spPr bwMode="auto">
            <a:xfrm>
              <a:off x="4068" y="3251"/>
              <a:ext cx="1" cy="144"/>
            </a:xfrm>
            <a:prstGeom prst="line">
              <a:avLst/>
            </a:prstGeom>
            <a:noFill/>
            <a:ln w="0">
              <a:solidFill>
                <a:srgbClr val="C0C0C0"/>
              </a:solidFill>
              <a:round/>
              <a:headEnd/>
              <a:tailEnd/>
            </a:ln>
          </p:spPr>
          <p:txBody>
            <a:bodyPr/>
            <a:lstStyle/>
            <a:p>
              <a:endParaRPr lang="en-US"/>
            </a:p>
          </p:txBody>
        </p:sp>
        <p:sp>
          <p:nvSpPr>
            <p:cNvPr id="28860" name="Rectangle 388"/>
            <p:cNvSpPr>
              <a:spLocks noChangeArrowheads="1"/>
            </p:cNvSpPr>
            <p:nvPr/>
          </p:nvSpPr>
          <p:spPr bwMode="auto">
            <a:xfrm>
              <a:off x="4068" y="3251"/>
              <a:ext cx="6" cy="144"/>
            </a:xfrm>
            <a:prstGeom prst="rect">
              <a:avLst/>
            </a:prstGeom>
            <a:noFill/>
            <a:ln w="9525">
              <a:noFill/>
              <a:miter lim="800000"/>
              <a:headEnd/>
              <a:tailEnd/>
            </a:ln>
          </p:spPr>
          <p:txBody>
            <a:bodyPr/>
            <a:lstStyle/>
            <a:p>
              <a:endParaRPr lang="en-US"/>
            </a:p>
          </p:txBody>
        </p:sp>
        <p:sp>
          <p:nvSpPr>
            <p:cNvPr id="28861" name="Line 389"/>
            <p:cNvSpPr>
              <a:spLocks noChangeShapeType="1"/>
            </p:cNvSpPr>
            <p:nvPr/>
          </p:nvSpPr>
          <p:spPr bwMode="auto">
            <a:xfrm>
              <a:off x="4548" y="3251"/>
              <a:ext cx="1" cy="144"/>
            </a:xfrm>
            <a:prstGeom prst="line">
              <a:avLst/>
            </a:prstGeom>
            <a:noFill/>
            <a:ln w="0">
              <a:solidFill>
                <a:srgbClr val="C0C0C0"/>
              </a:solidFill>
              <a:round/>
              <a:headEnd/>
              <a:tailEnd/>
            </a:ln>
          </p:spPr>
          <p:txBody>
            <a:bodyPr/>
            <a:lstStyle/>
            <a:p>
              <a:endParaRPr lang="en-US"/>
            </a:p>
          </p:txBody>
        </p:sp>
        <p:sp>
          <p:nvSpPr>
            <p:cNvPr id="28862" name="Rectangle 390"/>
            <p:cNvSpPr>
              <a:spLocks noChangeArrowheads="1"/>
            </p:cNvSpPr>
            <p:nvPr/>
          </p:nvSpPr>
          <p:spPr bwMode="auto">
            <a:xfrm>
              <a:off x="4548" y="3251"/>
              <a:ext cx="6" cy="144"/>
            </a:xfrm>
            <a:prstGeom prst="rect">
              <a:avLst/>
            </a:prstGeom>
            <a:noFill/>
            <a:ln w="9525">
              <a:noFill/>
              <a:miter lim="800000"/>
              <a:headEnd/>
              <a:tailEnd/>
            </a:ln>
          </p:spPr>
          <p:txBody>
            <a:bodyPr/>
            <a:lstStyle/>
            <a:p>
              <a:endParaRPr lang="en-US"/>
            </a:p>
          </p:txBody>
        </p:sp>
        <p:sp>
          <p:nvSpPr>
            <p:cNvPr id="28863" name="Line 391"/>
            <p:cNvSpPr>
              <a:spLocks noChangeShapeType="1"/>
            </p:cNvSpPr>
            <p:nvPr/>
          </p:nvSpPr>
          <p:spPr bwMode="auto">
            <a:xfrm>
              <a:off x="726" y="2818"/>
              <a:ext cx="1" cy="1004"/>
            </a:xfrm>
            <a:prstGeom prst="line">
              <a:avLst/>
            </a:prstGeom>
            <a:noFill/>
            <a:ln w="0">
              <a:solidFill>
                <a:srgbClr val="C0C0C0"/>
              </a:solidFill>
              <a:round/>
              <a:headEnd/>
              <a:tailEnd/>
            </a:ln>
          </p:spPr>
          <p:txBody>
            <a:bodyPr/>
            <a:lstStyle/>
            <a:p>
              <a:endParaRPr lang="en-US"/>
            </a:p>
          </p:txBody>
        </p:sp>
        <p:sp>
          <p:nvSpPr>
            <p:cNvPr id="28864" name="Rectangle 392"/>
            <p:cNvSpPr>
              <a:spLocks noChangeArrowheads="1"/>
            </p:cNvSpPr>
            <p:nvPr/>
          </p:nvSpPr>
          <p:spPr bwMode="auto">
            <a:xfrm>
              <a:off x="726" y="2818"/>
              <a:ext cx="6" cy="1004"/>
            </a:xfrm>
            <a:prstGeom prst="rect">
              <a:avLst/>
            </a:prstGeom>
            <a:noFill/>
            <a:ln w="9525">
              <a:noFill/>
              <a:miter lim="800000"/>
              <a:headEnd/>
              <a:tailEnd/>
            </a:ln>
          </p:spPr>
          <p:txBody>
            <a:bodyPr/>
            <a:lstStyle/>
            <a:p>
              <a:endParaRPr lang="en-US"/>
            </a:p>
          </p:txBody>
        </p:sp>
        <p:sp>
          <p:nvSpPr>
            <p:cNvPr id="28865" name="Rectangle 393"/>
            <p:cNvSpPr>
              <a:spLocks noChangeArrowheads="1"/>
            </p:cNvSpPr>
            <p:nvPr/>
          </p:nvSpPr>
          <p:spPr bwMode="auto">
            <a:xfrm>
              <a:off x="726" y="3822"/>
              <a:ext cx="948" cy="12"/>
            </a:xfrm>
            <a:prstGeom prst="rect">
              <a:avLst/>
            </a:prstGeom>
            <a:noFill/>
            <a:ln w="9525">
              <a:noFill/>
              <a:miter lim="800000"/>
              <a:headEnd/>
              <a:tailEnd/>
            </a:ln>
          </p:spPr>
          <p:txBody>
            <a:bodyPr/>
            <a:lstStyle/>
            <a:p>
              <a:endParaRPr lang="en-US"/>
            </a:p>
          </p:txBody>
        </p:sp>
        <p:sp>
          <p:nvSpPr>
            <p:cNvPr id="28866" name="Line 394"/>
            <p:cNvSpPr>
              <a:spLocks noChangeShapeType="1"/>
            </p:cNvSpPr>
            <p:nvPr/>
          </p:nvSpPr>
          <p:spPr bwMode="auto">
            <a:xfrm>
              <a:off x="1674" y="3828"/>
              <a:ext cx="954" cy="1"/>
            </a:xfrm>
            <a:prstGeom prst="line">
              <a:avLst/>
            </a:prstGeom>
            <a:noFill/>
            <a:ln w="0">
              <a:solidFill>
                <a:srgbClr val="C0C0C0"/>
              </a:solidFill>
              <a:round/>
              <a:headEnd/>
              <a:tailEnd/>
            </a:ln>
          </p:spPr>
          <p:txBody>
            <a:bodyPr/>
            <a:lstStyle/>
            <a:p>
              <a:endParaRPr lang="en-US"/>
            </a:p>
          </p:txBody>
        </p:sp>
        <p:sp>
          <p:nvSpPr>
            <p:cNvPr id="28867" name="Rectangle 395"/>
            <p:cNvSpPr>
              <a:spLocks noChangeArrowheads="1"/>
            </p:cNvSpPr>
            <p:nvPr/>
          </p:nvSpPr>
          <p:spPr bwMode="auto">
            <a:xfrm>
              <a:off x="1674" y="3828"/>
              <a:ext cx="954" cy="6"/>
            </a:xfrm>
            <a:prstGeom prst="rect">
              <a:avLst/>
            </a:prstGeom>
            <a:noFill/>
            <a:ln w="9525">
              <a:noFill/>
              <a:miter lim="800000"/>
              <a:headEnd/>
              <a:tailEnd/>
            </a:ln>
          </p:spPr>
          <p:txBody>
            <a:bodyPr/>
            <a:lstStyle/>
            <a:p>
              <a:endParaRPr lang="en-US"/>
            </a:p>
          </p:txBody>
        </p:sp>
        <p:sp>
          <p:nvSpPr>
            <p:cNvPr id="28868" name="Line 396"/>
            <p:cNvSpPr>
              <a:spLocks noChangeShapeType="1"/>
            </p:cNvSpPr>
            <p:nvPr/>
          </p:nvSpPr>
          <p:spPr bwMode="auto">
            <a:xfrm>
              <a:off x="2628" y="2818"/>
              <a:ext cx="1" cy="1004"/>
            </a:xfrm>
            <a:prstGeom prst="line">
              <a:avLst/>
            </a:prstGeom>
            <a:noFill/>
            <a:ln w="0">
              <a:solidFill>
                <a:srgbClr val="C0C0C0"/>
              </a:solidFill>
              <a:round/>
              <a:headEnd/>
              <a:tailEnd/>
            </a:ln>
          </p:spPr>
          <p:txBody>
            <a:bodyPr/>
            <a:lstStyle/>
            <a:p>
              <a:endParaRPr lang="en-US"/>
            </a:p>
          </p:txBody>
        </p:sp>
        <p:sp>
          <p:nvSpPr>
            <p:cNvPr id="28869" name="Rectangle 397"/>
            <p:cNvSpPr>
              <a:spLocks noChangeArrowheads="1"/>
            </p:cNvSpPr>
            <p:nvPr/>
          </p:nvSpPr>
          <p:spPr bwMode="auto">
            <a:xfrm>
              <a:off x="2628" y="2818"/>
              <a:ext cx="6" cy="1004"/>
            </a:xfrm>
            <a:prstGeom prst="rect">
              <a:avLst/>
            </a:prstGeom>
            <a:noFill/>
            <a:ln w="9525">
              <a:noFill/>
              <a:miter lim="800000"/>
              <a:headEnd/>
              <a:tailEnd/>
            </a:ln>
          </p:spPr>
          <p:txBody>
            <a:bodyPr/>
            <a:lstStyle/>
            <a:p>
              <a:endParaRPr lang="en-US"/>
            </a:p>
          </p:txBody>
        </p:sp>
        <p:sp>
          <p:nvSpPr>
            <p:cNvPr id="28870" name="Rectangle 398"/>
            <p:cNvSpPr>
              <a:spLocks noChangeArrowheads="1"/>
            </p:cNvSpPr>
            <p:nvPr/>
          </p:nvSpPr>
          <p:spPr bwMode="auto">
            <a:xfrm>
              <a:off x="2628" y="3822"/>
              <a:ext cx="966" cy="12"/>
            </a:xfrm>
            <a:prstGeom prst="rect">
              <a:avLst/>
            </a:prstGeom>
            <a:noFill/>
            <a:ln w="9525">
              <a:noFill/>
              <a:miter lim="800000"/>
              <a:headEnd/>
              <a:tailEnd/>
            </a:ln>
          </p:spPr>
          <p:txBody>
            <a:bodyPr/>
            <a:lstStyle/>
            <a:p>
              <a:endParaRPr lang="en-US"/>
            </a:p>
          </p:txBody>
        </p:sp>
        <p:sp>
          <p:nvSpPr>
            <p:cNvPr id="28871" name="Line 399"/>
            <p:cNvSpPr>
              <a:spLocks noChangeShapeType="1"/>
            </p:cNvSpPr>
            <p:nvPr/>
          </p:nvSpPr>
          <p:spPr bwMode="auto">
            <a:xfrm>
              <a:off x="1188" y="3539"/>
              <a:ext cx="1" cy="145"/>
            </a:xfrm>
            <a:prstGeom prst="line">
              <a:avLst/>
            </a:prstGeom>
            <a:noFill/>
            <a:ln w="0">
              <a:solidFill>
                <a:srgbClr val="C0C0C0"/>
              </a:solidFill>
              <a:round/>
              <a:headEnd/>
              <a:tailEnd/>
            </a:ln>
          </p:spPr>
          <p:txBody>
            <a:bodyPr/>
            <a:lstStyle/>
            <a:p>
              <a:endParaRPr lang="en-US"/>
            </a:p>
          </p:txBody>
        </p:sp>
        <p:sp>
          <p:nvSpPr>
            <p:cNvPr id="28872" name="Rectangle 400"/>
            <p:cNvSpPr>
              <a:spLocks noChangeArrowheads="1"/>
            </p:cNvSpPr>
            <p:nvPr/>
          </p:nvSpPr>
          <p:spPr bwMode="auto">
            <a:xfrm>
              <a:off x="1188" y="3539"/>
              <a:ext cx="6" cy="145"/>
            </a:xfrm>
            <a:prstGeom prst="rect">
              <a:avLst/>
            </a:prstGeom>
            <a:noFill/>
            <a:ln w="9525">
              <a:noFill/>
              <a:miter lim="800000"/>
              <a:headEnd/>
              <a:tailEnd/>
            </a:ln>
          </p:spPr>
          <p:txBody>
            <a:bodyPr/>
            <a:lstStyle/>
            <a:p>
              <a:endParaRPr lang="en-US"/>
            </a:p>
          </p:txBody>
        </p:sp>
        <p:sp>
          <p:nvSpPr>
            <p:cNvPr id="28873" name="Line 401"/>
            <p:cNvSpPr>
              <a:spLocks noChangeShapeType="1"/>
            </p:cNvSpPr>
            <p:nvPr/>
          </p:nvSpPr>
          <p:spPr bwMode="auto">
            <a:xfrm>
              <a:off x="1668" y="3539"/>
              <a:ext cx="1" cy="145"/>
            </a:xfrm>
            <a:prstGeom prst="line">
              <a:avLst/>
            </a:prstGeom>
            <a:noFill/>
            <a:ln w="0">
              <a:solidFill>
                <a:srgbClr val="C0C0C0"/>
              </a:solidFill>
              <a:round/>
              <a:headEnd/>
              <a:tailEnd/>
            </a:ln>
          </p:spPr>
          <p:txBody>
            <a:bodyPr/>
            <a:lstStyle/>
            <a:p>
              <a:endParaRPr lang="en-US"/>
            </a:p>
          </p:txBody>
        </p:sp>
        <p:sp>
          <p:nvSpPr>
            <p:cNvPr id="28874" name="Rectangle 402"/>
            <p:cNvSpPr>
              <a:spLocks noChangeArrowheads="1"/>
            </p:cNvSpPr>
            <p:nvPr/>
          </p:nvSpPr>
          <p:spPr bwMode="auto">
            <a:xfrm>
              <a:off x="1668" y="3539"/>
              <a:ext cx="6" cy="145"/>
            </a:xfrm>
            <a:prstGeom prst="rect">
              <a:avLst/>
            </a:prstGeom>
            <a:noFill/>
            <a:ln w="9525">
              <a:noFill/>
              <a:miter lim="800000"/>
              <a:headEnd/>
              <a:tailEnd/>
            </a:ln>
          </p:spPr>
          <p:txBody>
            <a:bodyPr/>
            <a:lstStyle/>
            <a:p>
              <a:endParaRPr lang="en-US"/>
            </a:p>
          </p:txBody>
        </p:sp>
        <p:sp>
          <p:nvSpPr>
            <p:cNvPr id="28875" name="Line 403"/>
            <p:cNvSpPr>
              <a:spLocks noChangeShapeType="1"/>
            </p:cNvSpPr>
            <p:nvPr/>
          </p:nvSpPr>
          <p:spPr bwMode="auto">
            <a:xfrm>
              <a:off x="3108" y="3539"/>
              <a:ext cx="1" cy="145"/>
            </a:xfrm>
            <a:prstGeom prst="line">
              <a:avLst/>
            </a:prstGeom>
            <a:noFill/>
            <a:ln w="0">
              <a:solidFill>
                <a:srgbClr val="C0C0C0"/>
              </a:solidFill>
              <a:round/>
              <a:headEnd/>
              <a:tailEnd/>
            </a:ln>
          </p:spPr>
          <p:txBody>
            <a:bodyPr/>
            <a:lstStyle/>
            <a:p>
              <a:endParaRPr lang="en-US"/>
            </a:p>
          </p:txBody>
        </p:sp>
        <p:sp>
          <p:nvSpPr>
            <p:cNvPr id="28876" name="Rectangle 404"/>
            <p:cNvSpPr>
              <a:spLocks noChangeArrowheads="1"/>
            </p:cNvSpPr>
            <p:nvPr/>
          </p:nvSpPr>
          <p:spPr bwMode="auto">
            <a:xfrm>
              <a:off x="3108" y="3539"/>
              <a:ext cx="6" cy="145"/>
            </a:xfrm>
            <a:prstGeom prst="rect">
              <a:avLst/>
            </a:prstGeom>
            <a:noFill/>
            <a:ln w="9525">
              <a:noFill/>
              <a:miter lim="800000"/>
              <a:headEnd/>
              <a:tailEnd/>
            </a:ln>
          </p:spPr>
          <p:txBody>
            <a:bodyPr/>
            <a:lstStyle/>
            <a:p>
              <a:endParaRPr lang="en-US"/>
            </a:p>
          </p:txBody>
        </p:sp>
        <p:sp>
          <p:nvSpPr>
            <p:cNvPr id="28877" name="Line 405"/>
            <p:cNvSpPr>
              <a:spLocks noChangeShapeType="1"/>
            </p:cNvSpPr>
            <p:nvPr/>
          </p:nvSpPr>
          <p:spPr bwMode="auto">
            <a:xfrm>
              <a:off x="3588" y="3539"/>
              <a:ext cx="1" cy="283"/>
            </a:xfrm>
            <a:prstGeom prst="line">
              <a:avLst/>
            </a:prstGeom>
            <a:noFill/>
            <a:ln w="0">
              <a:solidFill>
                <a:srgbClr val="C0C0C0"/>
              </a:solidFill>
              <a:round/>
              <a:headEnd/>
              <a:tailEnd/>
            </a:ln>
          </p:spPr>
          <p:txBody>
            <a:bodyPr/>
            <a:lstStyle/>
            <a:p>
              <a:endParaRPr lang="en-US"/>
            </a:p>
          </p:txBody>
        </p:sp>
        <p:sp>
          <p:nvSpPr>
            <p:cNvPr id="28878" name="Rectangle 406"/>
            <p:cNvSpPr>
              <a:spLocks noChangeArrowheads="1"/>
            </p:cNvSpPr>
            <p:nvPr/>
          </p:nvSpPr>
          <p:spPr bwMode="auto">
            <a:xfrm>
              <a:off x="3588" y="3539"/>
              <a:ext cx="6" cy="283"/>
            </a:xfrm>
            <a:prstGeom prst="rect">
              <a:avLst/>
            </a:prstGeom>
            <a:noFill/>
            <a:ln w="9525">
              <a:noFill/>
              <a:miter lim="800000"/>
              <a:headEnd/>
              <a:tailEnd/>
            </a:ln>
          </p:spPr>
          <p:txBody>
            <a:bodyPr/>
            <a:lstStyle/>
            <a:p>
              <a:endParaRPr lang="en-US"/>
            </a:p>
          </p:txBody>
        </p:sp>
        <p:sp>
          <p:nvSpPr>
            <p:cNvPr id="28879" name="Line 407"/>
            <p:cNvSpPr>
              <a:spLocks noChangeShapeType="1"/>
            </p:cNvSpPr>
            <p:nvPr/>
          </p:nvSpPr>
          <p:spPr bwMode="auto">
            <a:xfrm>
              <a:off x="726" y="3834"/>
              <a:ext cx="1" cy="144"/>
            </a:xfrm>
            <a:prstGeom prst="line">
              <a:avLst/>
            </a:prstGeom>
            <a:noFill/>
            <a:ln w="0">
              <a:solidFill>
                <a:srgbClr val="C0C0C0"/>
              </a:solidFill>
              <a:round/>
              <a:headEnd/>
              <a:tailEnd/>
            </a:ln>
          </p:spPr>
          <p:txBody>
            <a:bodyPr/>
            <a:lstStyle/>
            <a:p>
              <a:endParaRPr lang="en-US"/>
            </a:p>
          </p:txBody>
        </p:sp>
        <p:sp>
          <p:nvSpPr>
            <p:cNvPr id="28880" name="Rectangle 408"/>
            <p:cNvSpPr>
              <a:spLocks noChangeArrowheads="1"/>
            </p:cNvSpPr>
            <p:nvPr/>
          </p:nvSpPr>
          <p:spPr bwMode="auto">
            <a:xfrm>
              <a:off x="726" y="3834"/>
              <a:ext cx="6" cy="150"/>
            </a:xfrm>
            <a:prstGeom prst="rect">
              <a:avLst/>
            </a:prstGeom>
            <a:noFill/>
            <a:ln w="9525">
              <a:noFill/>
              <a:miter lim="800000"/>
              <a:headEnd/>
              <a:tailEnd/>
            </a:ln>
          </p:spPr>
          <p:txBody>
            <a:bodyPr/>
            <a:lstStyle/>
            <a:p>
              <a:endParaRPr lang="en-US"/>
            </a:p>
          </p:txBody>
        </p:sp>
        <p:sp>
          <p:nvSpPr>
            <p:cNvPr id="28881" name="Line 409"/>
            <p:cNvSpPr>
              <a:spLocks noChangeShapeType="1"/>
            </p:cNvSpPr>
            <p:nvPr/>
          </p:nvSpPr>
          <p:spPr bwMode="auto">
            <a:xfrm>
              <a:off x="1188" y="3978"/>
              <a:ext cx="1" cy="1"/>
            </a:xfrm>
            <a:prstGeom prst="line">
              <a:avLst/>
            </a:prstGeom>
            <a:noFill/>
            <a:ln w="0">
              <a:solidFill>
                <a:srgbClr val="C0C0C0"/>
              </a:solidFill>
              <a:round/>
              <a:headEnd/>
              <a:tailEnd/>
            </a:ln>
          </p:spPr>
          <p:txBody>
            <a:bodyPr/>
            <a:lstStyle/>
            <a:p>
              <a:endParaRPr lang="en-US"/>
            </a:p>
          </p:txBody>
        </p:sp>
        <p:sp>
          <p:nvSpPr>
            <p:cNvPr id="28882" name="Rectangle 410"/>
            <p:cNvSpPr>
              <a:spLocks noChangeArrowheads="1"/>
            </p:cNvSpPr>
            <p:nvPr/>
          </p:nvSpPr>
          <p:spPr bwMode="auto">
            <a:xfrm>
              <a:off x="1188" y="3978"/>
              <a:ext cx="6" cy="6"/>
            </a:xfrm>
            <a:prstGeom prst="rect">
              <a:avLst/>
            </a:prstGeom>
            <a:noFill/>
            <a:ln w="9525">
              <a:noFill/>
              <a:miter lim="800000"/>
              <a:headEnd/>
              <a:tailEnd/>
            </a:ln>
          </p:spPr>
          <p:txBody>
            <a:bodyPr/>
            <a:lstStyle/>
            <a:p>
              <a:endParaRPr lang="en-US"/>
            </a:p>
          </p:txBody>
        </p:sp>
        <p:sp>
          <p:nvSpPr>
            <p:cNvPr id="28883" name="Line 411"/>
            <p:cNvSpPr>
              <a:spLocks noChangeShapeType="1"/>
            </p:cNvSpPr>
            <p:nvPr/>
          </p:nvSpPr>
          <p:spPr bwMode="auto">
            <a:xfrm>
              <a:off x="1668" y="3978"/>
              <a:ext cx="1" cy="1"/>
            </a:xfrm>
            <a:prstGeom prst="line">
              <a:avLst/>
            </a:prstGeom>
            <a:noFill/>
            <a:ln w="0">
              <a:solidFill>
                <a:srgbClr val="C0C0C0"/>
              </a:solidFill>
              <a:round/>
              <a:headEnd/>
              <a:tailEnd/>
            </a:ln>
          </p:spPr>
          <p:txBody>
            <a:bodyPr/>
            <a:lstStyle/>
            <a:p>
              <a:endParaRPr lang="en-US"/>
            </a:p>
          </p:txBody>
        </p:sp>
        <p:sp>
          <p:nvSpPr>
            <p:cNvPr id="28884" name="Rectangle 412"/>
            <p:cNvSpPr>
              <a:spLocks noChangeArrowheads="1"/>
            </p:cNvSpPr>
            <p:nvPr/>
          </p:nvSpPr>
          <p:spPr bwMode="auto">
            <a:xfrm>
              <a:off x="1668" y="3978"/>
              <a:ext cx="6" cy="6"/>
            </a:xfrm>
            <a:prstGeom prst="rect">
              <a:avLst/>
            </a:prstGeom>
            <a:noFill/>
            <a:ln w="9525">
              <a:noFill/>
              <a:miter lim="800000"/>
              <a:headEnd/>
              <a:tailEnd/>
            </a:ln>
          </p:spPr>
          <p:txBody>
            <a:bodyPr/>
            <a:lstStyle/>
            <a:p>
              <a:endParaRPr lang="en-US"/>
            </a:p>
          </p:txBody>
        </p:sp>
        <p:sp>
          <p:nvSpPr>
            <p:cNvPr id="28885" name="Line 413"/>
            <p:cNvSpPr>
              <a:spLocks noChangeShapeType="1"/>
            </p:cNvSpPr>
            <p:nvPr/>
          </p:nvSpPr>
          <p:spPr bwMode="auto">
            <a:xfrm>
              <a:off x="2148" y="3539"/>
              <a:ext cx="1" cy="439"/>
            </a:xfrm>
            <a:prstGeom prst="line">
              <a:avLst/>
            </a:prstGeom>
            <a:noFill/>
            <a:ln w="0">
              <a:solidFill>
                <a:srgbClr val="C0C0C0"/>
              </a:solidFill>
              <a:round/>
              <a:headEnd/>
              <a:tailEnd/>
            </a:ln>
          </p:spPr>
          <p:txBody>
            <a:bodyPr/>
            <a:lstStyle/>
            <a:p>
              <a:endParaRPr lang="en-US"/>
            </a:p>
          </p:txBody>
        </p:sp>
        <p:sp>
          <p:nvSpPr>
            <p:cNvPr id="28886" name="Rectangle 414"/>
            <p:cNvSpPr>
              <a:spLocks noChangeArrowheads="1"/>
            </p:cNvSpPr>
            <p:nvPr/>
          </p:nvSpPr>
          <p:spPr bwMode="auto">
            <a:xfrm>
              <a:off x="2148" y="3539"/>
              <a:ext cx="6" cy="445"/>
            </a:xfrm>
            <a:prstGeom prst="rect">
              <a:avLst/>
            </a:prstGeom>
            <a:noFill/>
            <a:ln w="9525">
              <a:noFill/>
              <a:miter lim="800000"/>
              <a:headEnd/>
              <a:tailEnd/>
            </a:ln>
          </p:spPr>
          <p:txBody>
            <a:bodyPr/>
            <a:lstStyle/>
            <a:p>
              <a:endParaRPr lang="en-US"/>
            </a:p>
          </p:txBody>
        </p:sp>
        <p:sp>
          <p:nvSpPr>
            <p:cNvPr id="28887" name="Line 415"/>
            <p:cNvSpPr>
              <a:spLocks noChangeShapeType="1"/>
            </p:cNvSpPr>
            <p:nvPr/>
          </p:nvSpPr>
          <p:spPr bwMode="auto">
            <a:xfrm>
              <a:off x="2628" y="3834"/>
              <a:ext cx="1" cy="144"/>
            </a:xfrm>
            <a:prstGeom prst="line">
              <a:avLst/>
            </a:prstGeom>
            <a:noFill/>
            <a:ln w="0">
              <a:solidFill>
                <a:srgbClr val="C0C0C0"/>
              </a:solidFill>
              <a:round/>
              <a:headEnd/>
              <a:tailEnd/>
            </a:ln>
          </p:spPr>
          <p:txBody>
            <a:bodyPr/>
            <a:lstStyle/>
            <a:p>
              <a:endParaRPr lang="en-US"/>
            </a:p>
          </p:txBody>
        </p:sp>
        <p:sp>
          <p:nvSpPr>
            <p:cNvPr id="28888" name="Rectangle 416"/>
            <p:cNvSpPr>
              <a:spLocks noChangeArrowheads="1"/>
            </p:cNvSpPr>
            <p:nvPr/>
          </p:nvSpPr>
          <p:spPr bwMode="auto">
            <a:xfrm>
              <a:off x="2628" y="3834"/>
              <a:ext cx="6" cy="150"/>
            </a:xfrm>
            <a:prstGeom prst="rect">
              <a:avLst/>
            </a:prstGeom>
            <a:noFill/>
            <a:ln w="9525">
              <a:noFill/>
              <a:miter lim="800000"/>
              <a:headEnd/>
              <a:tailEnd/>
            </a:ln>
          </p:spPr>
          <p:txBody>
            <a:bodyPr/>
            <a:lstStyle/>
            <a:p>
              <a:endParaRPr lang="en-US"/>
            </a:p>
          </p:txBody>
        </p:sp>
        <p:sp>
          <p:nvSpPr>
            <p:cNvPr id="28889" name="Line 417"/>
            <p:cNvSpPr>
              <a:spLocks noChangeShapeType="1"/>
            </p:cNvSpPr>
            <p:nvPr/>
          </p:nvSpPr>
          <p:spPr bwMode="auto">
            <a:xfrm>
              <a:off x="3108" y="3978"/>
              <a:ext cx="1" cy="1"/>
            </a:xfrm>
            <a:prstGeom prst="line">
              <a:avLst/>
            </a:prstGeom>
            <a:noFill/>
            <a:ln w="0">
              <a:solidFill>
                <a:srgbClr val="C0C0C0"/>
              </a:solidFill>
              <a:round/>
              <a:headEnd/>
              <a:tailEnd/>
            </a:ln>
          </p:spPr>
          <p:txBody>
            <a:bodyPr/>
            <a:lstStyle/>
            <a:p>
              <a:endParaRPr lang="en-US"/>
            </a:p>
          </p:txBody>
        </p:sp>
        <p:sp>
          <p:nvSpPr>
            <p:cNvPr id="28890" name="Rectangle 418"/>
            <p:cNvSpPr>
              <a:spLocks noChangeArrowheads="1"/>
            </p:cNvSpPr>
            <p:nvPr/>
          </p:nvSpPr>
          <p:spPr bwMode="auto">
            <a:xfrm>
              <a:off x="3108" y="3978"/>
              <a:ext cx="6" cy="6"/>
            </a:xfrm>
            <a:prstGeom prst="rect">
              <a:avLst/>
            </a:prstGeom>
            <a:noFill/>
            <a:ln w="9525">
              <a:noFill/>
              <a:miter lim="800000"/>
              <a:headEnd/>
              <a:tailEnd/>
            </a:ln>
          </p:spPr>
          <p:txBody>
            <a:bodyPr/>
            <a:lstStyle/>
            <a:p>
              <a:endParaRPr lang="en-US"/>
            </a:p>
          </p:txBody>
        </p:sp>
        <p:sp>
          <p:nvSpPr>
            <p:cNvPr id="28891" name="Line 419"/>
            <p:cNvSpPr>
              <a:spLocks noChangeShapeType="1"/>
            </p:cNvSpPr>
            <p:nvPr/>
          </p:nvSpPr>
          <p:spPr bwMode="auto">
            <a:xfrm>
              <a:off x="3588" y="3978"/>
              <a:ext cx="1" cy="1"/>
            </a:xfrm>
            <a:prstGeom prst="line">
              <a:avLst/>
            </a:prstGeom>
            <a:noFill/>
            <a:ln w="0">
              <a:solidFill>
                <a:srgbClr val="C0C0C0"/>
              </a:solidFill>
              <a:round/>
              <a:headEnd/>
              <a:tailEnd/>
            </a:ln>
          </p:spPr>
          <p:txBody>
            <a:bodyPr/>
            <a:lstStyle/>
            <a:p>
              <a:endParaRPr lang="en-US"/>
            </a:p>
          </p:txBody>
        </p:sp>
        <p:sp>
          <p:nvSpPr>
            <p:cNvPr id="28892" name="Rectangle 420"/>
            <p:cNvSpPr>
              <a:spLocks noChangeArrowheads="1"/>
            </p:cNvSpPr>
            <p:nvPr/>
          </p:nvSpPr>
          <p:spPr bwMode="auto">
            <a:xfrm>
              <a:off x="3588" y="3978"/>
              <a:ext cx="6" cy="6"/>
            </a:xfrm>
            <a:prstGeom prst="rect">
              <a:avLst/>
            </a:prstGeom>
            <a:noFill/>
            <a:ln w="9525">
              <a:noFill/>
              <a:miter lim="800000"/>
              <a:headEnd/>
              <a:tailEnd/>
            </a:ln>
          </p:spPr>
          <p:txBody>
            <a:bodyPr/>
            <a:lstStyle/>
            <a:p>
              <a:endParaRPr lang="en-US"/>
            </a:p>
          </p:txBody>
        </p:sp>
        <p:sp>
          <p:nvSpPr>
            <p:cNvPr id="28893" name="Line 421"/>
            <p:cNvSpPr>
              <a:spLocks noChangeShapeType="1"/>
            </p:cNvSpPr>
            <p:nvPr/>
          </p:nvSpPr>
          <p:spPr bwMode="auto">
            <a:xfrm>
              <a:off x="4068" y="3539"/>
              <a:ext cx="1" cy="439"/>
            </a:xfrm>
            <a:prstGeom prst="line">
              <a:avLst/>
            </a:prstGeom>
            <a:noFill/>
            <a:ln w="0">
              <a:solidFill>
                <a:srgbClr val="C0C0C0"/>
              </a:solidFill>
              <a:round/>
              <a:headEnd/>
              <a:tailEnd/>
            </a:ln>
          </p:spPr>
          <p:txBody>
            <a:bodyPr/>
            <a:lstStyle/>
            <a:p>
              <a:endParaRPr lang="en-US"/>
            </a:p>
          </p:txBody>
        </p:sp>
        <p:sp>
          <p:nvSpPr>
            <p:cNvPr id="28894" name="Rectangle 422"/>
            <p:cNvSpPr>
              <a:spLocks noChangeArrowheads="1"/>
            </p:cNvSpPr>
            <p:nvPr/>
          </p:nvSpPr>
          <p:spPr bwMode="auto">
            <a:xfrm>
              <a:off x="4068" y="3539"/>
              <a:ext cx="6" cy="445"/>
            </a:xfrm>
            <a:prstGeom prst="rect">
              <a:avLst/>
            </a:prstGeom>
            <a:noFill/>
            <a:ln w="9525">
              <a:noFill/>
              <a:miter lim="800000"/>
              <a:headEnd/>
              <a:tailEnd/>
            </a:ln>
          </p:spPr>
          <p:txBody>
            <a:bodyPr/>
            <a:lstStyle/>
            <a:p>
              <a:endParaRPr lang="en-US"/>
            </a:p>
          </p:txBody>
        </p:sp>
        <p:sp>
          <p:nvSpPr>
            <p:cNvPr id="28895" name="Line 423"/>
            <p:cNvSpPr>
              <a:spLocks noChangeShapeType="1"/>
            </p:cNvSpPr>
            <p:nvPr/>
          </p:nvSpPr>
          <p:spPr bwMode="auto">
            <a:xfrm>
              <a:off x="4548" y="3539"/>
              <a:ext cx="1" cy="439"/>
            </a:xfrm>
            <a:prstGeom prst="line">
              <a:avLst/>
            </a:prstGeom>
            <a:noFill/>
            <a:ln w="0">
              <a:solidFill>
                <a:srgbClr val="C0C0C0"/>
              </a:solidFill>
              <a:round/>
              <a:headEnd/>
              <a:tailEnd/>
            </a:ln>
          </p:spPr>
          <p:txBody>
            <a:bodyPr/>
            <a:lstStyle/>
            <a:p>
              <a:endParaRPr lang="en-US"/>
            </a:p>
          </p:txBody>
        </p:sp>
        <p:sp>
          <p:nvSpPr>
            <p:cNvPr id="28896" name="Rectangle 424"/>
            <p:cNvSpPr>
              <a:spLocks noChangeArrowheads="1"/>
            </p:cNvSpPr>
            <p:nvPr/>
          </p:nvSpPr>
          <p:spPr bwMode="auto">
            <a:xfrm>
              <a:off x="4548" y="3539"/>
              <a:ext cx="6" cy="445"/>
            </a:xfrm>
            <a:prstGeom prst="rect">
              <a:avLst/>
            </a:prstGeom>
            <a:noFill/>
            <a:ln w="9525">
              <a:noFill/>
              <a:miter lim="800000"/>
              <a:headEnd/>
              <a:tailEnd/>
            </a:ln>
          </p:spPr>
          <p:txBody>
            <a:bodyPr/>
            <a:lstStyle/>
            <a:p>
              <a:endParaRPr lang="en-US"/>
            </a:p>
          </p:txBody>
        </p:sp>
        <p:sp>
          <p:nvSpPr>
            <p:cNvPr id="28897" name="Line 425"/>
            <p:cNvSpPr>
              <a:spLocks noChangeShapeType="1"/>
            </p:cNvSpPr>
            <p:nvPr/>
          </p:nvSpPr>
          <p:spPr bwMode="auto">
            <a:xfrm>
              <a:off x="5028" y="192"/>
              <a:ext cx="1" cy="3786"/>
            </a:xfrm>
            <a:prstGeom prst="line">
              <a:avLst/>
            </a:prstGeom>
            <a:noFill/>
            <a:ln w="0">
              <a:solidFill>
                <a:srgbClr val="C0C0C0"/>
              </a:solidFill>
              <a:round/>
              <a:headEnd/>
              <a:tailEnd/>
            </a:ln>
          </p:spPr>
          <p:txBody>
            <a:bodyPr/>
            <a:lstStyle/>
            <a:p>
              <a:endParaRPr lang="en-US"/>
            </a:p>
          </p:txBody>
        </p:sp>
        <p:sp>
          <p:nvSpPr>
            <p:cNvPr id="28898" name="Rectangle 426"/>
            <p:cNvSpPr>
              <a:spLocks noChangeArrowheads="1"/>
            </p:cNvSpPr>
            <p:nvPr/>
          </p:nvSpPr>
          <p:spPr bwMode="auto">
            <a:xfrm>
              <a:off x="5028" y="192"/>
              <a:ext cx="6" cy="3792"/>
            </a:xfrm>
            <a:prstGeom prst="rect">
              <a:avLst/>
            </a:prstGeom>
            <a:noFill/>
            <a:ln w="9525">
              <a:noFill/>
              <a:miter lim="800000"/>
              <a:headEnd/>
              <a:tailEnd/>
            </a:ln>
          </p:spPr>
          <p:txBody>
            <a:bodyPr/>
            <a:lstStyle/>
            <a:p>
              <a:endParaRPr lang="en-US"/>
            </a:p>
          </p:txBody>
        </p:sp>
        <p:sp>
          <p:nvSpPr>
            <p:cNvPr id="28899" name="Line 427"/>
            <p:cNvSpPr>
              <a:spLocks noChangeShapeType="1"/>
            </p:cNvSpPr>
            <p:nvPr/>
          </p:nvSpPr>
          <p:spPr bwMode="auto">
            <a:xfrm>
              <a:off x="726" y="192"/>
              <a:ext cx="4308" cy="1"/>
            </a:xfrm>
            <a:prstGeom prst="line">
              <a:avLst/>
            </a:prstGeom>
            <a:noFill/>
            <a:ln w="0">
              <a:solidFill>
                <a:srgbClr val="C0C0C0"/>
              </a:solidFill>
              <a:round/>
              <a:headEnd/>
              <a:tailEnd/>
            </a:ln>
          </p:spPr>
          <p:txBody>
            <a:bodyPr/>
            <a:lstStyle/>
            <a:p>
              <a:endParaRPr lang="en-US"/>
            </a:p>
          </p:txBody>
        </p:sp>
        <p:sp>
          <p:nvSpPr>
            <p:cNvPr id="28900" name="Rectangle 428"/>
            <p:cNvSpPr>
              <a:spLocks noChangeArrowheads="1"/>
            </p:cNvSpPr>
            <p:nvPr/>
          </p:nvSpPr>
          <p:spPr bwMode="auto">
            <a:xfrm>
              <a:off x="726" y="192"/>
              <a:ext cx="4314" cy="6"/>
            </a:xfrm>
            <a:prstGeom prst="rect">
              <a:avLst/>
            </a:prstGeom>
            <a:noFill/>
            <a:ln w="9525">
              <a:noFill/>
              <a:miter lim="800000"/>
              <a:headEnd/>
              <a:tailEnd/>
            </a:ln>
          </p:spPr>
          <p:txBody>
            <a:bodyPr/>
            <a:lstStyle/>
            <a:p>
              <a:endParaRPr lang="en-US"/>
            </a:p>
          </p:txBody>
        </p:sp>
        <p:sp>
          <p:nvSpPr>
            <p:cNvPr id="28901" name="Line 429"/>
            <p:cNvSpPr>
              <a:spLocks noChangeShapeType="1"/>
            </p:cNvSpPr>
            <p:nvPr/>
          </p:nvSpPr>
          <p:spPr bwMode="auto">
            <a:xfrm>
              <a:off x="3594" y="342"/>
              <a:ext cx="1440" cy="1"/>
            </a:xfrm>
            <a:prstGeom prst="line">
              <a:avLst/>
            </a:prstGeom>
            <a:noFill/>
            <a:ln w="0">
              <a:solidFill>
                <a:srgbClr val="C0C0C0"/>
              </a:solidFill>
              <a:round/>
              <a:headEnd/>
              <a:tailEnd/>
            </a:ln>
          </p:spPr>
          <p:txBody>
            <a:bodyPr/>
            <a:lstStyle/>
            <a:p>
              <a:endParaRPr lang="en-US"/>
            </a:p>
          </p:txBody>
        </p:sp>
        <p:sp>
          <p:nvSpPr>
            <p:cNvPr id="28902" name="Rectangle 430"/>
            <p:cNvSpPr>
              <a:spLocks noChangeArrowheads="1"/>
            </p:cNvSpPr>
            <p:nvPr/>
          </p:nvSpPr>
          <p:spPr bwMode="auto">
            <a:xfrm>
              <a:off x="3594" y="342"/>
              <a:ext cx="1446" cy="6"/>
            </a:xfrm>
            <a:prstGeom prst="rect">
              <a:avLst/>
            </a:prstGeom>
            <a:noFill/>
            <a:ln w="9525">
              <a:noFill/>
              <a:miter lim="800000"/>
              <a:headEnd/>
              <a:tailEnd/>
            </a:ln>
          </p:spPr>
          <p:txBody>
            <a:bodyPr/>
            <a:lstStyle/>
            <a:p>
              <a:endParaRPr lang="en-US"/>
            </a:p>
          </p:txBody>
        </p:sp>
        <p:sp>
          <p:nvSpPr>
            <p:cNvPr id="28903" name="Line 431"/>
            <p:cNvSpPr>
              <a:spLocks noChangeShapeType="1"/>
            </p:cNvSpPr>
            <p:nvPr/>
          </p:nvSpPr>
          <p:spPr bwMode="auto">
            <a:xfrm>
              <a:off x="726" y="486"/>
              <a:ext cx="4308" cy="1"/>
            </a:xfrm>
            <a:prstGeom prst="line">
              <a:avLst/>
            </a:prstGeom>
            <a:noFill/>
            <a:ln w="0">
              <a:solidFill>
                <a:srgbClr val="C0C0C0"/>
              </a:solidFill>
              <a:round/>
              <a:headEnd/>
              <a:tailEnd/>
            </a:ln>
          </p:spPr>
          <p:txBody>
            <a:bodyPr/>
            <a:lstStyle/>
            <a:p>
              <a:endParaRPr lang="en-US"/>
            </a:p>
          </p:txBody>
        </p:sp>
        <p:sp>
          <p:nvSpPr>
            <p:cNvPr id="28904" name="Rectangle 432"/>
            <p:cNvSpPr>
              <a:spLocks noChangeArrowheads="1"/>
            </p:cNvSpPr>
            <p:nvPr/>
          </p:nvSpPr>
          <p:spPr bwMode="auto">
            <a:xfrm>
              <a:off x="726" y="486"/>
              <a:ext cx="4314" cy="6"/>
            </a:xfrm>
            <a:prstGeom prst="rect">
              <a:avLst/>
            </a:prstGeom>
            <a:noFill/>
            <a:ln w="9525">
              <a:noFill/>
              <a:miter lim="800000"/>
              <a:headEnd/>
              <a:tailEnd/>
            </a:ln>
          </p:spPr>
          <p:txBody>
            <a:bodyPr/>
            <a:lstStyle/>
            <a:p>
              <a:endParaRPr lang="en-US"/>
            </a:p>
          </p:txBody>
        </p:sp>
        <p:sp>
          <p:nvSpPr>
            <p:cNvPr id="28905" name="Line 433"/>
            <p:cNvSpPr>
              <a:spLocks noChangeShapeType="1"/>
            </p:cNvSpPr>
            <p:nvPr/>
          </p:nvSpPr>
          <p:spPr bwMode="auto">
            <a:xfrm>
              <a:off x="726" y="631"/>
              <a:ext cx="4308" cy="1"/>
            </a:xfrm>
            <a:prstGeom prst="line">
              <a:avLst/>
            </a:prstGeom>
            <a:noFill/>
            <a:ln w="0">
              <a:solidFill>
                <a:srgbClr val="C0C0C0"/>
              </a:solidFill>
              <a:round/>
              <a:headEnd/>
              <a:tailEnd/>
            </a:ln>
          </p:spPr>
          <p:txBody>
            <a:bodyPr/>
            <a:lstStyle/>
            <a:p>
              <a:endParaRPr lang="en-US"/>
            </a:p>
          </p:txBody>
        </p:sp>
        <p:sp>
          <p:nvSpPr>
            <p:cNvPr id="28906" name="Rectangle 434"/>
            <p:cNvSpPr>
              <a:spLocks noChangeArrowheads="1"/>
            </p:cNvSpPr>
            <p:nvPr/>
          </p:nvSpPr>
          <p:spPr bwMode="auto">
            <a:xfrm>
              <a:off x="726" y="631"/>
              <a:ext cx="4314" cy="6"/>
            </a:xfrm>
            <a:prstGeom prst="rect">
              <a:avLst/>
            </a:prstGeom>
            <a:noFill/>
            <a:ln w="9525">
              <a:noFill/>
              <a:miter lim="800000"/>
              <a:headEnd/>
              <a:tailEnd/>
            </a:ln>
          </p:spPr>
          <p:txBody>
            <a:bodyPr/>
            <a:lstStyle/>
            <a:p>
              <a:endParaRPr lang="en-US"/>
            </a:p>
          </p:txBody>
        </p:sp>
        <p:sp>
          <p:nvSpPr>
            <p:cNvPr id="28907" name="Line 435"/>
            <p:cNvSpPr>
              <a:spLocks noChangeShapeType="1"/>
            </p:cNvSpPr>
            <p:nvPr/>
          </p:nvSpPr>
          <p:spPr bwMode="auto">
            <a:xfrm>
              <a:off x="3114" y="781"/>
              <a:ext cx="1920" cy="1"/>
            </a:xfrm>
            <a:prstGeom prst="line">
              <a:avLst/>
            </a:prstGeom>
            <a:noFill/>
            <a:ln w="0">
              <a:solidFill>
                <a:srgbClr val="C0C0C0"/>
              </a:solidFill>
              <a:round/>
              <a:headEnd/>
              <a:tailEnd/>
            </a:ln>
          </p:spPr>
          <p:txBody>
            <a:bodyPr/>
            <a:lstStyle/>
            <a:p>
              <a:endParaRPr lang="en-US"/>
            </a:p>
          </p:txBody>
        </p:sp>
        <p:sp>
          <p:nvSpPr>
            <p:cNvPr id="28908" name="Rectangle 436"/>
            <p:cNvSpPr>
              <a:spLocks noChangeArrowheads="1"/>
            </p:cNvSpPr>
            <p:nvPr/>
          </p:nvSpPr>
          <p:spPr bwMode="auto">
            <a:xfrm>
              <a:off x="3114" y="781"/>
              <a:ext cx="1926" cy="6"/>
            </a:xfrm>
            <a:prstGeom prst="rect">
              <a:avLst/>
            </a:prstGeom>
            <a:noFill/>
            <a:ln w="9525">
              <a:noFill/>
              <a:miter lim="800000"/>
              <a:headEnd/>
              <a:tailEnd/>
            </a:ln>
          </p:spPr>
          <p:txBody>
            <a:bodyPr/>
            <a:lstStyle/>
            <a:p>
              <a:endParaRPr lang="en-US"/>
            </a:p>
          </p:txBody>
        </p:sp>
        <p:sp>
          <p:nvSpPr>
            <p:cNvPr id="28909" name="Line 437"/>
            <p:cNvSpPr>
              <a:spLocks noChangeShapeType="1"/>
            </p:cNvSpPr>
            <p:nvPr/>
          </p:nvSpPr>
          <p:spPr bwMode="auto">
            <a:xfrm>
              <a:off x="726" y="925"/>
              <a:ext cx="4308" cy="1"/>
            </a:xfrm>
            <a:prstGeom prst="line">
              <a:avLst/>
            </a:prstGeom>
            <a:noFill/>
            <a:ln w="0">
              <a:solidFill>
                <a:srgbClr val="C0C0C0"/>
              </a:solidFill>
              <a:round/>
              <a:headEnd/>
              <a:tailEnd/>
            </a:ln>
          </p:spPr>
          <p:txBody>
            <a:bodyPr/>
            <a:lstStyle/>
            <a:p>
              <a:endParaRPr lang="en-US"/>
            </a:p>
          </p:txBody>
        </p:sp>
        <p:sp>
          <p:nvSpPr>
            <p:cNvPr id="28910" name="Rectangle 438"/>
            <p:cNvSpPr>
              <a:spLocks noChangeArrowheads="1"/>
            </p:cNvSpPr>
            <p:nvPr/>
          </p:nvSpPr>
          <p:spPr bwMode="auto">
            <a:xfrm>
              <a:off x="726" y="925"/>
              <a:ext cx="4314" cy="6"/>
            </a:xfrm>
            <a:prstGeom prst="rect">
              <a:avLst/>
            </a:prstGeom>
            <a:noFill/>
            <a:ln w="9525">
              <a:noFill/>
              <a:miter lim="800000"/>
              <a:headEnd/>
              <a:tailEnd/>
            </a:ln>
          </p:spPr>
          <p:txBody>
            <a:bodyPr/>
            <a:lstStyle/>
            <a:p>
              <a:endParaRPr lang="en-US"/>
            </a:p>
          </p:txBody>
        </p:sp>
        <p:sp>
          <p:nvSpPr>
            <p:cNvPr id="28911" name="Line 439"/>
            <p:cNvSpPr>
              <a:spLocks noChangeShapeType="1"/>
            </p:cNvSpPr>
            <p:nvPr/>
          </p:nvSpPr>
          <p:spPr bwMode="auto">
            <a:xfrm>
              <a:off x="726" y="1069"/>
              <a:ext cx="4308" cy="1"/>
            </a:xfrm>
            <a:prstGeom prst="line">
              <a:avLst/>
            </a:prstGeom>
            <a:noFill/>
            <a:ln w="0">
              <a:solidFill>
                <a:srgbClr val="C0C0C0"/>
              </a:solidFill>
              <a:round/>
              <a:headEnd/>
              <a:tailEnd/>
            </a:ln>
          </p:spPr>
          <p:txBody>
            <a:bodyPr/>
            <a:lstStyle/>
            <a:p>
              <a:endParaRPr lang="en-US"/>
            </a:p>
          </p:txBody>
        </p:sp>
        <p:sp>
          <p:nvSpPr>
            <p:cNvPr id="28912" name="Rectangle 440"/>
            <p:cNvSpPr>
              <a:spLocks noChangeArrowheads="1"/>
            </p:cNvSpPr>
            <p:nvPr/>
          </p:nvSpPr>
          <p:spPr bwMode="auto">
            <a:xfrm>
              <a:off x="726" y="1069"/>
              <a:ext cx="4314" cy="6"/>
            </a:xfrm>
            <a:prstGeom prst="rect">
              <a:avLst/>
            </a:prstGeom>
            <a:noFill/>
            <a:ln w="9525">
              <a:noFill/>
              <a:miter lim="800000"/>
              <a:headEnd/>
              <a:tailEnd/>
            </a:ln>
          </p:spPr>
          <p:txBody>
            <a:bodyPr/>
            <a:lstStyle/>
            <a:p>
              <a:endParaRPr lang="en-US"/>
            </a:p>
          </p:txBody>
        </p:sp>
        <p:sp>
          <p:nvSpPr>
            <p:cNvPr id="28913" name="Line 441"/>
            <p:cNvSpPr>
              <a:spLocks noChangeShapeType="1"/>
            </p:cNvSpPr>
            <p:nvPr/>
          </p:nvSpPr>
          <p:spPr bwMode="auto">
            <a:xfrm>
              <a:off x="726" y="1214"/>
              <a:ext cx="4308" cy="1"/>
            </a:xfrm>
            <a:prstGeom prst="line">
              <a:avLst/>
            </a:prstGeom>
            <a:noFill/>
            <a:ln w="0">
              <a:solidFill>
                <a:srgbClr val="C0C0C0"/>
              </a:solidFill>
              <a:round/>
              <a:headEnd/>
              <a:tailEnd/>
            </a:ln>
          </p:spPr>
          <p:txBody>
            <a:bodyPr/>
            <a:lstStyle/>
            <a:p>
              <a:endParaRPr lang="en-US"/>
            </a:p>
          </p:txBody>
        </p:sp>
        <p:sp>
          <p:nvSpPr>
            <p:cNvPr id="28914" name="Rectangle 442"/>
            <p:cNvSpPr>
              <a:spLocks noChangeArrowheads="1"/>
            </p:cNvSpPr>
            <p:nvPr/>
          </p:nvSpPr>
          <p:spPr bwMode="auto">
            <a:xfrm>
              <a:off x="726" y="1214"/>
              <a:ext cx="4314" cy="6"/>
            </a:xfrm>
            <a:prstGeom prst="rect">
              <a:avLst/>
            </a:prstGeom>
            <a:noFill/>
            <a:ln w="9525">
              <a:noFill/>
              <a:miter lim="800000"/>
              <a:headEnd/>
              <a:tailEnd/>
            </a:ln>
          </p:spPr>
          <p:txBody>
            <a:bodyPr/>
            <a:lstStyle/>
            <a:p>
              <a:endParaRPr lang="en-US"/>
            </a:p>
          </p:txBody>
        </p:sp>
      </p:grpSp>
      <p:sp>
        <p:nvSpPr>
          <p:cNvPr id="28677" name="Line 444"/>
          <p:cNvSpPr>
            <a:spLocks noChangeShapeType="1"/>
          </p:cNvSpPr>
          <p:nvPr/>
        </p:nvSpPr>
        <p:spPr bwMode="auto">
          <a:xfrm>
            <a:off x="1152525" y="2155825"/>
            <a:ext cx="6838950" cy="1588"/>
          </a:xfrm>
          <a:prstGeom prst="line">
            <a:avLst/>
          </a:prstGeom>
          <a:noFill/>
          <a:ln w="0">
            <a:solidFill>
              <a:srgbClr val="C0C0C0"/>
            </a:solidFill>
            <a:round/>
            <a:headEnd/>
            <a:tailEnd/>
          </a:ln>
        </p:spPr>
        <p:txBody>
          <a:bodyPr/>
          <a:lstStyle/>
          <a:p>
            <a:endParaRPr lang="en-US"/>
          </a:p>
        </p:txBody>
      </p:sp>
      <p:sp>
        <p:nvSpPr>
          <p:cNvPr id="28678" name="Rectangle 445"/>
          <p:cNvSpPr>
            <a:spLocks noChangeArrowheads="1"/>
          </p:cNvSpPr>
          <p:nvPr/>
        </p:nvSpPr>
        <p:spPr bwMode="auto">
          <a:xfrm>
            <a:off x="1152525" y="2155825"/>
            <a:ext cx="6848475" cy="9525"/>
          </a:xfrm>
          <a:prstGeom prst="rect">
            <a:avLst/>
          </a:prstGeom>
          <a:solidFill>
            <a:srgbClr val="C0C0C0"/>
          </a:solidFill>
          <a:ln w="9525">
            <a:noFill/>
            <a:miter lim="800000"/>
            <a:headEnd/>
            <a:tailEnd/>
          </a:ln>
        </p:spPr>
        <p:txBody>
          <a:bodyPr/>
          <a:lstStyle/>
          <a:p>
            <a:endParaRPr lang="en-US"/>
          </a:p>
        </p:txBody>
      </p:sp>
      <p:sp>
        <p:nvSpPr>
          <p:cNvPr id="28679" name="Line 446"/>
          <p:cNvSpPr>
            <a:spLocks noChangeShapeType="1"/>
          </p:cNvSpPr>
          <p:nvPr/>
        </p:nvSpPr>
        <p:spPr bwMode="auto">
          <a:xfrm>
            <a:off x="1152525" y="2384425"/>
            <a:ext cx="6838950" cy="1588"/>
          </a:xfrm>
          <a:prstGeom prst="line">
            <a:avLst/>
          </a:prstGeom>
          <a:noFill/>
          <a:ln w="0">
            <a:solidFill>
              <a:srgbClr val="C0C0C0"/>
            </a:solidFill>
            <a:round/>
            <a:headEnd/>
            <a:tailEnd/>
          </a:ln>
        </p:spPr>
        <p:txBody>
          <a:bodyPr/>
          <a:lstStyle/>
          <a:p>
            <a:endParaRPr lang="en-US"/>
          </a:p>
        </p:txBody>
      </p:sp>
      <p:sp>
        <p:nvSpPr>
          <p:cNvPr id="28680" name="Rectangle 447"/>
          <p:cNvSpPr>
            <a:spLocks noChangeArrowheads="1"/>
          </p:cNvSpPr>
          <p:nvPr/>
        </p:nvSpPr>
        <p:spPr bwMode="auto">
          <a:xfrm>
            <a:off x="1152525" y="2384425"/>
            <a:ext cx="6848475" cy="9525"/>
          </a:xfrm>
          <a:prstGeom prst="rect">
            <a:avLst/>
          </a:prstGeom>
          <a:solidFill>
            <a:srgbClr val="C0C0C0"/>
          </a:solidFill>
          <a:ln w="9525">
            <a:noFill/>
            <a:miter lim="800000"/>
            <a:headEnd/>
            <a:tailEnd/>
          </a:ln>
        </p:spPr>
        <p:txBody>
          <a:bodyPr/>
          <a:lstStyle/>
          <a:p>
            <a:endParaRPr lang="en-US"/>
          </a:p>
        </p:txBody>
      </p:sp>
      <p:sp>
        <p:nvSpPr>
          <p:cNvPr id="28681" name="Line 448"/>
          <p:cNvSpPr>
            <a:spLocks noChangeShapeType="1"/>
          </p:cNvSpPr>
          <p:nvPr/>
        </p:nvSpPr>
        <p:spPr bwMode="auto">
          <a:xfrm>
            <a:off x="1152525" y="2613025"/>
            <a:ext cx="6838950" cy="1588"/>
          </a:xfrm>
          <a:prstGeom prst="line">
            <a:avLst/>
          </a:prstGeom>
          <a:noFill/>
          <a:ln w="0">
            <a:solidFill>
              <a:srgbClr val="C0C0C0"/>
            </a:solidFill>
            <a:round/>
            <a:headEnd/>
            <a:tailEnd/>
          </a:ln>
        </p:spPr>
        <p:txBody>
          <a:bodyPr/>
          <a:lstStyle/>
          <a:p>
            <a:endParaRPr lang="en-US"/>
          </a:p>
        </p:txBody>
      </p:sp>
      <p:sp>
        <p:nvSpPr>
          <p:cNvPr id="28682" name="Rectangle 449"/>
          <p:cNvSpPr>
            <a:spLocks noChangeArrowheads="1"/>
          </p:cNvSpPr>
          <p:nvPr/>
        </p:nvSpPr>
        <p:spPr bwMode="auto">
          <a:xfrm>
            <a:off x="1152525" y="2613025"/>
            <a:ext cx="6848475" cy="9525"/>
          </a:xfrm>
          <a:prstGeom prst="rect">
            <a:avLst/>
          </a:prstGeom>
          <a:solidFill>
            <a:srgbClr val="C0C0C0"/>
          </a:solidFill>
          <a:ln w="9525">
            <a:noFill/>
            <a:miter lim="800000"/>
            <a:headEnd/>
            <a:tailEnd/>
          </a:ln>
        </p:spPr>
        <p:txBody>
          <a:bodyPr/>
          <a:lstStyle/>
          <a:p>
            <a:endParaRPr lang="en-US"/>
          </a:p>
        </p:txBody>
      </p:sp>
      <p:sp>
        <p:nvSpPr>
          <p:cNvPr id="28683" name="Line 450"/>
          <p:cNvSpPr>
            <a:spLocks noChangeShapeType="1"/>
          </p:cNvSpPr>
          <p:nvPr/>
        </p:nvSpPr>
        <p:spPr bwMode="auto">
          <a:xfrm>
            <a:off x="4943475" y="2852738"/>
            <a:ext cx="3048000" cy="1587"/>
          </a:xfrm>
          <a:prstGeom prst="line">
            <a:avLst/>
          </a:prstGeom>
          <a:noFill/>
          <a:ln w="0">
            <a:solidFill>
              <a:srgbClr val="C0C0C0"/>
            </a:solidFill>
            <a:round/>
            <a:headEnd/>
            <a:tailEnd/>
          </a:ln>
        </p:spPr>
        <p:txBody>
          <a:bodyPr/>
          <a:lstStyle/>
          <a:p>
            <a:endParaRPr lang="en-US"/>
          </a:p>
        </p:txBody>
      </p:sp>
      <p:sp>
        <p:nvSpPr>
          <p:cNvPr id="28684" name="Rectangle 451"/>
          <p:cNvSpPr>
            <a:spLocks noChangeArrowheads="1"/>
          </p:cNvSpPr>
          <p:nvPr/>
        </p:nvSpPr>
        <p:spPr bwMode="auto">
          <a:xfrm>
            <a:off x="4943475" y="2852738"/>
            <a:ext cx="3057525" cy="9525"/>
          </a:xfrm>
          <a:prstGeom prst="rect">
            <a:avLst/>
          </a:prstGeom>
          <a:solidFill>
            <a:srgbClr val="C0C0C0"/>
          </a:solidFill>
          <a:ln w="9525">
            <a:noFill/>
            <a:miter lim="800000"/>
            <a:headEnd/>
            <a:tailEnd/>
          </a:ln>
        </p:spPr>
        <p:txBody>
          <a:bodyPr/>
          <a:lstStyle/>
          <a:p>
            <a:endParaRPr lang="en-US"/>
          </a:p>
        </p:txBody>
      </p:sp>
      <p:sp>
        <p:nvSpPr>
          <p:cNvPr id="28685" name="Line 452"/>
          <p:cNvSpPr>
            <a:spLocks noChangeShapeType="1"/>
          </p:cNvSpPr>
          <p:nvPr/>
        </p:nvSpPr>
        <p:spPr bwMode="auto">
          <a:xfrm>
            <a:off x="1152525" y="3081338"/>
            <a:ext cx="6838950" cy="1587"/>
          </a:xfrm>
          <a:prstGeom prst="line">
            <a:avLst/>
          </a:prstGeom>
          <a:noFill/>
          <a:ln w="0">
            <a:solidFill>
              <a:srgbClr val="C0C0C0"/>
            </a:solidFill>
            <a:round/>
            <a:headEnd/>
            <a:tailEnd/>
          </a:ln>
        </p:spPr>
        <p:txBody>
          <a:bodyPr/>
          <a:lstStyle/>
          <a:p>
            <a:endParaRPr lang="en-US"/>
          </a:p>
        </p:txBody>
      </p:sp>
      <p:sp>
        <p:nvSpPr>
          <p:cNvPr id="28686" name="Rectangle 453"/>
          <p:cNvSpPr>
            <a:spLocks noChangeArrowheads="1"/>
          </p:cNvSpPr>
          <p:nvPr/>
        </p:nvSpPr>
        <p:spPr bwMode="auto">
          <a:xfrm>
            <a:off x="1152525" y="3081338"/>
            <a:ext cx="6848475" cy="9525"/>
          </a:xfrm>
          <a:prstGeom prst="rect">
            <a:avLst/>
          </a:prstGeom>
          <a:solidFill>
            <a:srgbClr val="C0C0C0"/>
          </a:solidFill>
          <a:ln w="9525">
            <a:noFill/>
            <a:miter lim="800000"/>
            <a:headEnd/>
            <a:tailEnd/>
          </a:ln>
        </p:spPr>
        <p:txBody>
          <a:bodyPr/>
          <a:lstStyle/>
          <a:p>
            <a:endParaRPr lang="en-US"/>
          </a:p>
        </p:txBody>
      </p:sp>
      <p:sp>
        <p:nvSpPr>
          <p:cNvPr id="28687" name="Line 454"/>
          <p:cNvSpPr>
            <a:spLocks noChangeShapeType="1"/>
          </p:cNvSpPr>
          <p:nvPr/>
        </p:nvSpPr>
        <p:spPr bwMode="auto">
          <a:xfrm>
            <a:off x="1152525" y="3309938"/>
            <a:ext cx="6838950" cy="1587"/>
          </a:xfrm>
          <a:prstGeom prst="line">
            <a:avLst/>
          </a:prstGeom>
          <a:noFill/>
          <a:ln w="0">
            <a:solidFill>
              <a:srgbClr val="C0C0C0"/>
            </a:solidFill>
            <a:round/>
            <a:headEnd/>
            <a:tailEnd/>
          </a:ln>
        </p:spPr>
        <p:txBody>
          <a:bodyPr/>
          <a:lstStyle/>
          <a:p>
            <a:endParaRPr lang="en-US"/>
          </a:p>
        </p:txBody>
      </p:sp>
      <p:sp>
        <p:nvSpPr>
          <p:cNvPr id="28688" name="Rectangle 455"/>
          <p:cNvSpPr>
            <a:spLocks noChangeArrowheads="1"/>
          </p:cNvSpPr>
          <p:nvPr/>
        </p:nvSpPr>
        <p:spPr bwMode="auto">
          <a:xfrm>
            <a:off x="1152525" y="3309938"/>
            <a:ext cx="6848475" cy="9525"/>
          </a:xfrm>
          <a:prstGeom prst="rect">
            <a:avLst/>
          </a:prstGeom>
          <a:solidFill>
            <a:srgbClr val="C0C0C0"/>
          </a:solidFill>
          <a:ln w="9525">
            <a:noFill/>
            <a:miter lim="800000"/>
            <a:headEnd/>
            <a:tailEnd/>
          </a:ln>
        </p:spPr>
        <p:txBody>
          <a:bodyPr/>
          <a:lstStyle/>
          <a:p>
            <a:endParaRPr lang="en-US"/>
          </a:p>
        </p:txBody>
      </p:sp>
      <p:sp>
        <p:nvSpPr>
          <p:cNvPr id="28689" name="Line 456"/>
          <p:cNvSpPr>
            <a:spLocks noChangeShapeType="1"/>
          </p:cNvSpPr>
          <p:nvPr/>
        </p:nvSpPr>
        <p:spPr bwMode="auto">
          <a:xfrm>
            <a:off x="1152525" y="3538538"/>
            <a:ext cx="6838950" cy="1587"/>
          </a:xfrm>
          <a:prstGeom prst="line">
            <a:avLst/>
          </a:prstGeom>
          <a:noFill/>
          <a:ln w="0">
            <a:solidFill>
              <a:srgbClr val="C0C0C0"/>
            </a:solidFill>
            <a:round/>
            <a:headEnd/>
            <a:tailEnd/>
          </a:ln>
        </p:spPr>
        <p:txBody>
          <a:bodyPr/>
          <a:lstStyle/>
          <a:p>
            <a:endParaRPr lang="en-US"/>
          </a:p>
        </p:txBody>
      </p:sp>
      <p:sp>
        <p:nvSpPr>
          <p:cNvPr id="28690" name="Rectangle 457"/>
          <p:cNvSpPr>
            <a:spLocks noChangeArrowheads="1"/>
          </p:cNvSpPr>
          <p:nvPr/>
        </p:nvSpPr>
        <p:spPr bwMode="auto">
          <a:xfrm>
            <a:off x="1152525" y="3538538"/>
            <a:ext cx="6848475" cy="9525"/>
          </a:xfrm>
          <a:prstGeom prst="rect">
            <a:avLst/>
          </a:prstGeom>
          <a:solidFill>
            <a:srgbClr val="C0C0C0"/>
          </a:solidFill>
          <a:ln w="9525">
            <a:noFill/>
            <a:miter lim="800000"/>
            <a:headEnd/>
            <a:tailEnd/>
          </a:ln>
        </p:spPr>
        <p:txBody>
          <a:bodyPr/>
          <a:lstStyle/>
          <a:p>
            <a:endParaRPr lang="en-US"/>
          </a:p>
        </p:txBody>
      </p:sp>
      <p:sp>
        <p:nvSpPr>
          <p:cNvPr id="28691" name="Line 458"/>
          <p:cNvSpPr>
            <a:spLocks noChangeShapeType="1"/>
          </p:cNvSpPr>
          <p:nvPr/>
        </p:nvSpPr>
        <p:spPr bwMode="auto">
          <a:xfrm>
            <a:off x="1152525" y="3767138"/>
            <a:ext cx="6838950" cy="1587"/>
          </a:xfrm>
          <a:prstGeom prst="line">
            <a:avLst/>
          </a:prstGeom>
          <a:noFill/>
          <a:ln w="0">
            <a:solidFill>
              <a:srgbClr val="C0C0C0"/>
            </a:solidFill>
            <a:round/>
            <a:headEnd/>
            <a:tailEnd/>
          </a:ln>
        </p:spPr>
        <p:txBody>
          <a:bodyPr/>
          <a:lstStyle/>
          <a:p>
            <a:endParaRPr lang="en-US"/>
          </a:p>
        </p:txBody>
      </p:sp>
      <p:sp>
        <p:nvSpPr>
          <p:cNvPr id="28692" name="Rectangle 459"/>
          <p:cNvSpPr>
            <a:spLocks noChangeArrowheads="1"/>
          </p:cNvSpPr>
          <p:nvPr/>
        </p:nvSpPr>
        <p:spPr bwMode="auto">
          <a:xfrm>
            <a:off x="1152525" y="3767138"/>
            <a:ext cx="6848475" cy="9525"/>
          </a:xfrm>
          <a:prstGeom prst="rect">
            <a:avLst/>
          </a:prstGeom>
          <a:solidFill>
            <a:srgbClr val="C0C0C0"/>
          </a:solidFill>
          <a:ln w="9525">
            <a:noFill/>
            <a:miter lim="800000"/>
            <a:headEnd/>
            <a:tailEnd/>
          </a:ln>
        </p:spPr>
        <p:txBody>
          <a:bodyPr/>
          <a:lstStyle/>
          <a:p>
            <a:endParaRPr lang="en-US"/>
          </a:p>
        </p:txBody>
      </p:sp>
      <p:sp>
        <p:nvSpPr>
          <p:cNvPr id="28693" name="Line 460"/>
          <p:cNvSpPr>
            <a:spLocks noChangeShapeType="1"/>
          </p:cNvSpPr>
          <p:nvPr/>
        </p:nvSpPr>
        <p:spPr bwMode="auto">
          <a:xfrm>
            <a:off x="1152525" y="3997325"/>
            <a:ext cx="6838950" cy="1588"/>
          </a:xfrm>
          <a:prstGeom prst="line">
            <a:avLst/>
          </a:prstGeom>
          <a:noFill/>
          <a:ln w="0">
            <a:solidFill>
              <a:srgbClr val="C0C0C0"/>
            </a:solidFill>
            <a:round/>
            <a:headEnd/>
            <a:tailEnd/>
          </a:ln>
        </p:spPr>
        <p:txBody>
          <a:bodyPr/>
          <a:lstStyle/>
          <a:p>
            <a:endParaRPr lang="en-US"/>
          </a:p>
        </p:txBody>
      </p:sp>
      <p:sp>
        <p:nvSpPr>
          <p:cNvPr id="28694" name="Rectangle 461"/>
          <p:cNvSpPr>
            <a:spLocks noChangeArrowheads="1"/>
          </p:cNvSpPr>
          <p:nvPr/>
        </p:nvSpPr>
        <p:spPr bwMode="auto">
          <a:xfrm>
            <a:off x="1152525" y="3997325"/>
            <a:ext cx="6848475" cy="9525"/>
          </a:xfrm>
          <a:prstGeom prst="rect">
            <a:avLst/>
          </a:prstGeom>
          <a:solidFill>
            <a:srgbClr val="C0C0C0"/>
          </a:solidFill>
          <a:ln w="9525">
            <a:noFill/>
            <a:miter lim="800000"/>
            <a:headEnd/>
            <a:tailEnd/>
          </a:ln>
        </p:spPr>
        <p:txBody>
          <a:bodyPr/>
          <a:lstStyle/>
          <a:p>
            <a:endParaRPr lang="en-US"/>
          </a:p>
        </p:txBody>
      </p:sp>
      <p:sp>
        <p:nvSpPr>
          <p:cNvPr id="28695" name="Line 462"/>
          <p:cNvSpPr>
            <a:spLocks noChangeShapeType="1"/>
          </p:cNvSpPr>
          <p:nvPr/>
        </p:nvSpPr>
        <p:spPr bwMode="auto">
          <a:xfrm>
            <a:off x="1152525" y="4225925"/>
            <a:ext cx="6838950" cy="1588"/>
          </a:xfrm>
          <a:prstGeom prst="line">
            <a:avLst/>
          </a:prstGeom>
          <a:noFill/>
          <a:ln w="0">
            <a:solidFill>
              <a:srgbClr val="C0C0C0"/>
            </a:solidFill>
            <a:round/>
            <a:headEnd/>
            <a:tailEnd/>
          </a:ln>
        </p:spPr>
        <p:txBody>
          <a:bodyPr/>
          <a:lstStyle/>
          <a:p>
            <a:endParaRPr lang="en-US"/>
          </a:p>
        </p:txBody>
      </p:sp>
      <p:sp>
        <p:nvSpPr>
          <p:cNvPr id="28696" name="Rectangle 463"/>
          <p:cNvSpPr>
            <a:spLocks noChangeArrowheads="1"/>
          </p:cNvSpPr>
          <p:nvPr/>
        </p:nvSpPr>
        <p:spPr bwMode="auto">
          <a:xfrm>
            <a:off x="1152525" y="4225925"/>
            <a:ext cx="6848475" cy="9525"/>
          </a:xfrm>
          <a:prstGeom prst="rect">
            <a:avLst/>
          </a:prstGeom>
          <a:solidFill>
            <a:srgbClr val="C0C0C0"/>
          </a:solidFill>
          <a:ln w="9525">
            <a:noFill/>
            <a:miter lim="800000"/>
            <a:headEnd/>
            <a:tailEnd/>
          </a:ln>
        </p:spPr>
        <p:txBody>
          <a:bodyPr/>
          <a:lstStyle/>
          <a:p>
            <a:endParaRPr lang="en-US"/>
          </a:p>
        </p:txBody>
      </p:sp>
      <p:sp>
        <p:nvSpPr>
          <p:cNvPr id="28697" name="Line 464"/>
          <p:cNvSpPr>
            <a:spLocks noChangeShapeType="1"/>
          </p:cNvSpPr>
          <p:nvPr/>
        </p:nvSpPr>
        <p:spPr bwMode="auto">
          <a:xfrm>
            <a:off x="4943475" y="4464050"/>
            <a:ext cx="3048000" cy="1588"/>
          </a:xfrm>
          <a:prstGeom prst="line">
            <a:avLst/>
          </a:prstGeom>
          <a:noFill/>
          <a:ln w="0">
            <a:solidFill>
              <a:srgbClr val="C0C0C0"/>
            </a:solidFill>
            <a:round/>
            <a:headEnd/>
            <a:tailEnd/>
          </a:ln>
        </p:spPr>
        <p:txBody>
          <a:bodyPr/>
          <a:lstStyle/>
          <a:p>
            <a:endParaRPr lang="en-US"/>
          </a:p>
        </p:txBody>
      </p:sp>
      <p:sp>
        <p:nvSpPr>
          <p:cNvPr id="28698" name="Rectangle 465"/>
          <p:cNvSpPr>
            <a:spLocks noChangeArrowheads="1"/>
          </p:cNvSpPr>
          <p:nvPr/>
        </p:nvSpPr>
        <p:spPr bwMode="auto">
          <a:xfrm>
            <a:off x="4943475" y="4464050"/>
            <a:ext cx="3057525" cy="9525"/>
          </a:xfrm>
          <a:prstGeom prst="rect">
            <a:avLst/>
          </a:prstGeom>
          <a:solidFill>
            <a:srgbClr val="C0C0C0"/>
          </a:solidFill>
          <a:ln w="9525">
            <a:noFill/>
            <a:miter lim="800000"/>
            <a:headEnd/>
            <a:tailEnd/>
          </a:ln>
        </p:spPr>
        <p:txBody>
          <a:bodyPr/>
          <a:lstStyle/>
          <a:p>
            <a:endParaRPr lang="en-US"/>
          </a:p>
        </p:txBody>
      </p:sp>
      <p:sp>
        <p:nvSpPr>
          <p:cNvPr id="28699" name="Line 466"/>
          <p:cNvSpPr>
            <a:spLocks noChangeShapeType="1"/>
          </p:cNvSpPr>
          <p:nvPr/>
        </p:nvSpPr>
        <p:spPr bwMode="auto">
          <a:xfrm>
            <a:off x="1152525" y="4692650"/>
            <a:ext cx="6838950" cy="1588"/>
          </a:xfrm>
          <a:prstGeom prst="line">
            <a:avLst/>
          </a:prstGeom>
          <a:noFill/>
          <a:ln w="0">
            <a:solidFill>
              <a:srgbClr val="C0C0C0"/>
            </a:solidFill>
            <a:round/>
            <a:headEnd/>
            <a:tailEnd/>
          </a:ln>
        </p:spPr>
        <p:txBody>
          <a:bodyPr/>
          <a:lstStyle/>
          <a:p>
            <a:endParaRPr lang="en-US"/>
          </a:p>
        </p:txBody>
      </p:sp>
      <p:sp>
        <p:nvSpPr>
          <p:cNvPr id="28700" name="Rectangle 467"/>
          <p:cNvSpPr>
            <a:spLocks noChangeArrowheads="1"/>
          </p:cNvSpPr>
          <p:nvPr/>
        </p:nvSpPr>
        <p:spPr bwMode="auto">
          <a:xfrm>
            <a:off x="1152525" y="4692650"/>
            <a:ext cx="6848475" cy="9525"/>
          </a:xfrm>
          <a:prstGeom prst="rect">
            <a:avLst/>
          </a:prstGeom>
          <a:solidFill>
            <a:srgbClr val="C0C0C0"/>
          </a:solidFill>
          <a:ln w="9525">
            <a:noFill/>
            <a:miter lim="800000"/>
            <a:headEnd/>
            <a:tailEnd/>
          </a:ln>
        </p:spPr>
        <p:txBody>
          <a:bodyPr/>
          <a:lstStyle/>
          <a:p>
            <a:endParaRPr lang="en-US"/>
          </a:p>
        </p:txBody>
      </p:sp>
      <p:sp>
        <p:nvSpPr>
          <p:cNvPr id="28701" name="Line 468"/>
          <p:cNvSpPr>
            <a:spLocks noChangeShapeType="1"/>
          </p:cNvSpPr>
          <p:nvPr/>
        </p:nvSpPr>
        <p:spPr bwMode="auto">
          <a:xfrm>
            <a:off x="1152525" y="4922838"/>
            <a:ext cx="6838950" cy="1587"/>
          </a:xfrm>
          <a:prstGeom prst="line">
            <a:avLst/>
          </a:prstGeom>
          <a:noFill/>
          <a:ln w="0">
            <a:solidFill>
              <a:srgbClr val="C0C0C0"/>
            </a:solidFill>
            <a:round/>
            <a:headEnd/>
            <a:tailEnd/>
          </a:ln>
        </p:spPr>
        <p:txBody>
          <a:bodyPr/>
          <a:lstStyle/>
          <a:p>
            <a:endParaRPr lang="en-US"/>
          </a:p>
        </p:txBody>
      </p:sp>
      <p:sp>
        <p:nvSpPr>
          <p:cNvPr id="28702" name="Rectangle 469"/>
          <p:cNvSpPr>
            <a:spLocks noChangeArrowheads="1"/>
          </p:cNvSpPr>
          <p:nvPr/>
        </p:nvSpPr>
        <p:spPr bwMode="auto">
          <a:xfrm>
            <a:off x="1152525" y="4922838"/>
            <a:ext cx="6848475" cy="9525"/>
          </a:xfrm>
          <a:prstGeom prst="rect">
            <a:avLst/>
          </a:prstGeom>
          <a:solidFill>
            <a:srgbClr val="C0C0C0"/>
          </a:solidFill>
          <a:ln w="9525">
            <a:noFill/>
            <a:miter lim="800000"/>
            <a:headEnd/>
            <a:tailEnd/>
          </a:ln>
        </p:spPr>
        <p:txBody>
          <a:bodyPr/>
          <a:lstStyle/>
          <a:p>
            <a:endParaRPr lang="en-US"/>
          </a:p>
        </p:txBody>
      </p:sp>
      <p:sp>
        <p:nvSpPr>
          <p:cNvPr id="28703" name="Line 470"/>
          <p:cNvSpPr>
            <a:spLocks noChangeShapeType="1"/>
          </p:cNvSpPr>
          <p:nvPr/>
        </p:nvSpPr>
        <p:spPr bwMode="auto">
          <a:xfrm>
            <a:off x="1152525" y="5151438"/>
            <a:ext cx="6838950" cy="1587"/>
          </a:xfrm>
          <a:prstGeom prst="line">
            <a:avLst/>
          </a:prstGeom>
          <a:noFill/>
          <a:ln w="0">
            <a:solidFill>
              <a:srgbClr val="C0C0C0"/>
            </a:solidFill>
            <a:round/>
            <a:headEnd/>
            <a:tailEnd/>
          </a:ln>
        </p:spPr>
        <p:txBody>
          <a:bodyPr/>
          <a:lstStyle/>
          <a:p>
            <a:endParaRPr lang="en-US"/>
          </a:p>
        </p:txBody>
      </p:sp>
      <p:sp>
        <p:nvSpPr>
          <p:cNvPr id="28704" name="Rectangle 471"/>
          <p:cNvSpPr>
            <a:spLocks noChangeArrowheads="1"/>
          </p:cNvSpPr>
          <p:nvPr/>
        </p:nvSpPr>
        <p:spPr bwMode="auto">
          <a:xfrm>
            <a:off x="1152525" y="5151438"/>
            <a:ext cx="6848475" cy="9525"/>
          </a:xfrm>
          <a:prstGeom prst="rect">
            <a:avLst/>
          </a:prstGeom>
          <a:solidFill>
            <a:srgbClr val="C0C0C0"/>
          </a:solidFill>
          <a:ln w="9525">
            <a:noFill/>
            <a:miter lim="800000"/>
            <a:headEnd/>
            <a:tailEnd/>
          </a:ln>
        </p:spPr>
        <p:txBody>
          <a:bodyPr/>
          <a:lstStyle/>
          <a:p>
            <a:endParaRPr lang="en-US"/>
          </a:p>
        </p:txBody>
      </p:sp>
      <p:sp>
        <p:nvSpPr>
          <p:cNvPr id="28705" name="Line 472"/>
          <p:cNvSpPr>
            <a:spLocks noChangeShapeType="1"/>
          </p:cNvSpPr>
          <p:nvPr/>
        </p:nvSpPr>
        <p:spPr bwMode="auto">
          <a:xfrm>
            <a:off x="1152525" y="5380038"/>
            <a:ext cx="6838950" cy="1587"/>
          </a:xfrm>
          <a:prstGeom prst="line">
            <a:avLst/>
          </a:prstGeom>
          <a:noFill/>
          <a:ln w="0">
            <a:solidFill>
              <a:srgbClr val="C0C0C0"/>
            </a:solidFill>
            <a:round/>
            <a:headEnd/>
            <a:tailEnd/>
          </a:ln>
        </p:spPr>
        <p:txBody>
          <a:bodyPr/>
          <a:lstStyle/>
          <a:p>
            <a:endParaRPr lang="en-US"/>
          </a:p>
        </p:txBody>
      </p:sp>
      <p:sp>
        <p:nvSpPr>
          <p:cNvPr id="28706" name="Rectangle 473"/>
          <p:cNvSpPr>
            <a:spLocks noChangeArrowheads="1"/>
          </p:cNvSpPr>
          <p:nvPr/>
        </p:nvSpPr>
        <p:spPr bwMode="auto">
          <a:xfrm>
            <a:off x="1152525" y="5380038"/>
            <a:ext cx="6848475" cy="9525"/>
          </a:xfrm>
          <a:prstGeom prst="rect">
            <a:avLst/>
          </a:prstGeom>
          <a:solidFill>
            <a:srgbClr val="C0C0C0"/>
          </a:solidFill>
          <a:ln w="9525">
            <a:noFill/>
            <a:miter lim="800000"/>
            <a:headEnd/>
            <a:tailEnd/>
          </a:ln>
        </p:spPr>
        <p:txBody>
          <a:bodyPr/>
          <a:lstStyle/>
          <a:p>
            <a:endParaRPr lang="en-US"/>
          </a:p>
        </p:txBody>
      </p:sp>
      <p:sp>
        <p:nvSpPr>
          <p:cNvPr id="28707" name="Line 474"/>
          <p:cNvSpPr>
            <a:spLocks noChangeShapeType="1"/>
          </p:cNvSpPr>
          <p:nvPr/>
        </p:nvSpPr>
        <p:spPr bwMode="auto">
          <a:xfrm>
            <a:off x="1152525" y="5608638"/>
            <a:ext cx="6838950" cy="1587"/>
          </a:xfrm>
          <a:prstGeom prst="line">
            <a:avLst/>
          </a:prstGeom>
          <a:noFill/>
          <a:ln w="0">
            <a:solidFill>
              <a:srgbClr val="C0C0C0"/>
            </a:solidFill>
            <a:round/>
            <a:headEnd/>
            <a:tailEnd/>
          </a:ln>
        </p:spPr>
        <p:txBody>
          <a:bodyPr/>
          <a:lstStyle/>
          <a:p>
            <a:endParaRPr lang="en-US"/>
          </a:p>
        </p:txBody>
      </p:sp>
      <p:sp>
        <p:nvSpPr>
          <p:cNvPr id="28708" name="Rectangle 475"/>
          <p:cNvSpPr>
            <a:spLocks noChangeArrowheads="1"/>
          </p:cNvSpPr>
          <p:nvPr/>
        </p:nvSpPr>
        <p:spPr bwMode="auto">
          <a:xfrm>
            <a:off x="1152525" y="5608638"/>
            <a:ext cx="6848475" cy="9525"/>
          </a:xfrm>
          <a:prstGeom prst="rect">
            <a:avLst/>
          </a:prstGeom>
          <a:solidFill>
            <a:srgbClr val="C0C0C0"/>
          </a:solidFill>
          <a:ln w="9525">
            <a:noFill/>
            <a:miter lim="800000"/>
            <a:headEnd/>
            <a:tailEnd/>
          </a:ln>
        </p:spPr>
        <p:txBody>
          <a:bodyPr/>
          <a:lstStyle/>
          <a:p>
            <a:endParaRPr lang="en-US"/>
          </a:p>
        </p:txBody>
      </p:sp>
      <p:sp>
        <p:nvSpPr>
          <p:cNvPr id="28709" name="Line 476"/>
          <p:cNvSpPr>
            <a:spLocks noChangeShapeType="1"/>
          </p:cNvSpPr>
          <p:nvPr/>
        </p:nvSpPr>
        <p:spPr bwMode="auto">
          <a:xfrm>
            <a:off x="1152525" y="5838825"/>
            <a:ext cx="6838950" cy="1588"/>
          </a:xfrm>
          <a:prstGeom prst="line">
            <a:avLst/>
          </a:prstGeom>
          <a:noFill/>
          <a:ln w="0">
            <a:solidFill>
              <a:srgbClr val="C0C0C0"/>
            </a:solidFill>
            <a:round/>
            <a:headEnd/>
            <a:tailEnd/>
          </a:ln>
        </p:spPr>
        <p:txBody>
          <a:bodyPr/>
          <a:lstStyle/>
          <a:p>
            <a:endParaRPr lang="en-US"/>
          </a:p>
        </p:txBody>
      </p:sp>
      <p:sp>
        <p:nvSpPr>
          <p:cNvPr id="28710" name="Rectangle 477"/>
          <p:cNvSpPr>
            <a:spLocks noChangeArrowheads="1"/>
          </p:cNvSpPr>
          <p:nvPr/>
        </p:nvSpPr>
        <p:spPr bwMode="auto">
          <a:xfrm>
            <a:off x="1152525" y="5838825"/>
            <a:ext cx="6848475" cy="9525"/>
          </a:xfrm>
          <a:prstGeom prst="rect">
            <a:avLst/>
          </a:prstGeom>
          <a:solidFill>
            <a:srgbClr val="C0C0C0"/>
          </a:solidFill>
          <a:ln w="9525">
            <a:noFill/>
            <a:miter lim="800000"/>
            <a:headEnd/>
            <a:tailEnd/>
          </a:ln>
        </p:spPr>
        <p:txBody>
          <a:bodyPr/>
          <a:lstStyle/>
          <a:p>
            <a:endParaRPr lang="en-US"/>
          </a:p>
        </p:txBody>
      </p:sp>
      <p:sp>
        <p:nvSpPr>
          <p:cNvPr id="28711" name="Line 478"/>
          <p:cNvSpPr>
            <a:spLocks noChangeShapeType="1"/>
          </p:cNvSpPr>
          <p:nvPr/>
        </p:nvSpPr>
        <p:spPr bwMode="auto">
          <a:xfrm>
            <a:off x="5705475" y="6076950"/>
            <a:ext cx="2286000" cy="1588"/>
          </a:xfrm>
          <a:prstGeom prst="line">
            <a:avLst/>
          </a:prstGeom>
          <a:noFill/>
          <a:ln w="0">
            <a:solidFill>
              <a:srgbClr val="C0C0C0"/>
            </a:solidFill>
            <a:round/>
            <a:headEnd/>
            <a:tailEnd/>
          </a:ln>
        </p:spPr>
        <p:txBody>
          <a:bodyPr/>
          <a:lstStyle/>
          <a:p>
            <a:endParaRPr lang="en-US"/>
          </a:p>
        </p:txBody>
      </p:sp>
      <p:sp>
        <p:nvSpPr>
          <p:cNvPr id="28712" name="Rectangle 479"/>
          <p:cNvSpPr>
            <a:spLocks noChangeArrowheads="1"/>
          </p:cNvSpPr>
          <p:nvPr/>
        </p:nvSpPr>
        <p:spPr bwMode="auto">
          <a:xfrm>
            <a:off x="5705475" y="6076950"/>
            <a:ext cx="2295525" cy="9525"/>
          </a:xfrm>
          <a:prstGeom prst="rect">
            <a:avLst/>
          </a:prstGeom>
          <a:solidFill>
            <a:srgbClr val="C0C0C0"/>
          </a:solidFill>
          <a:ln w="9525">
            <a:noFill/>
            <a:miter lim="800000"/>
            <a:headEnd/>
            <a:tailEnd/>
          </a:ln>
        </p:spPr>
        <p:txBody>
          <a:bodyPr/>
          <a:lstStyle/>
          <a:p>
            <a:endParaRPr lang="en-US"/>
          </a:p>
        </p:txBody>
      </p:sp>
      <p:sp>
        <p:nvSpPr>
          <p:cNvPr id="28713" name="Line 480"/>
          <p:cNvSpPr>
            <a:spLocks noChangeShapeType="1"/>
          </p:cNvSpPr>
          <p:nvPr/>
        </p:nvSpPr>
        <p:spPr bwMode="auto">
          <a:xfrm>
            <a:off x="1152525" y="6305550"/>
            <a:ext cx="6838950" cy="1588"/>
          </a:xfrm>
          <a:prstGeom prst="line">
            <a:avLst/>
          </a:prstGeom>
          <a:noFill/>
          <a:ln w="0">
            <a:solidFill>
              <a:srgbClr val="C0C0C0"/>
            </a:solidFill>
            <a:round/>
            <a:headEnd/>
            <a:tailEnd/>
          </a:ln>
        </p:spPr>
        <p:txBody>
          <a:bodyPr/>
          <a:lstStyle/>
          <a:p>
            <a:endParaRPr lang="en-US"/>
          </a:p>
        </p:txBody>
      </p:sp>
      <p:sp>
        <p:nvSpPr>
          <p:cNvPr id="28714" name="Rectangle 481"/>
          <p:cNvSpPr>
            <a:spLocks noChangeArrowheads="1"/>
          </p:cNvSpPr>
          <p:nvPr/>
        </p:nvSpPr>
        <p:spPr bwMode="auto">
          <a:xfrm>
            <a:off x="1152525" y="6305550"/>
            <a:ext cx="6848475" cy="9525"/>
          </a:xfrm>
          <a:prstGeom prst="rect">
            <a:avLst/>
          </a:prstGeom>
          <a:solidFill>
            <a:srgbClr val="C0C0C0"/>
          </a:solidFill>
          <a:ln w="9525">
            <a:noFill/>
            <a:miter lim="800000"/>
            <a:headEnd/>
            <a:tailEnd/>
          </a:ln>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3"/>
          <p:cNvGraphicFramePr>
            <a:graphicFrameLocks noChangeAspect="1"/>
          </p:cNvGraphicFramePr>
          <p:nvPr/>
        </p:nvGraphicFramePr>
        <p:xfrm>
          <a:off x="304800" y="914400"/>
          <a:ext cx="8610600" cy="4313238"/>
        </p:xfrm>
        <a:graphic>
          <a:graphicData uri="http://schemas.openxmlformats.org/presentationml/2006/ole">
            <mc:AlternateContent xmlns:mc="http://schemas.openxmlformats.org/markup-compatibility/2006">
              <mc:Choice xmlns:v="urn:schemas-microsoft-com:vml" Requires="v">
                <p:oleObj spid="_x0000_s12296" name="Image" r:id="rId4" imgW="7230498" imgH="3469114" progId="">
                  <p:embed/>
                </p:oleObj>
              </mc:Choice>
              <mc:Fallback>
                <p:oleObj name="Image" r:id="rId4" imgW="7230498" imgH="3469114"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14400"/>
                        <a:ext cx="8610600" cy="431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1" name="Text Box 6"/>
          <p:cNvSpPr txBox="1">
            <a:spLocks noChangeArrowheads="1"/>
          </p:cNvSpPr>
          <p:nvPr/>
        </p:nvSpPr>
        <p:spPr bwMode="auto">
          <a:xfrm>
            <a:off x="3048000" y="457200"/>
            <a:ext cx="2797175" cy="457200"/>
          </a:xfrm>
          <a:prstGeom prst="rect">
            <a:avLst/>
          </a:prstGeom>
          <a:noFill/>
          <a:ln w="9525">
            <a:noFill/>
            <a:miter lim="800000"/>
            <a:headEnd/>
            <a:tailEnd/>
          </a:ln>
        </p:spPr>
        <p:txBody>
          <a:bodyPr wrap="none">
            <a:spAutoFit/>
          </a:bodyPr>
          <a:lstStyle/>
          <a:p>
            <a:r>
              <a:rPr lang="en-US"/>
              <a:t>Neuropeptide Cluster</a:t>
            </a:r>
          </a:p>
        </p:txBody>
      </p:sp>
      <p:sp>
        <p:nvSpPr>
          <p:cNvPr id="12292" name="Text Box 8"/>
          <p:cNvSpPr txBox="1">
            <a:spLocks noChangeArrowheads="1"/>
          </p:cNvSpPr>
          <p:nvPr/>
        </p:nvSpPr>
        <p:spPr bwMode="auto">
          <a:xfrm>
            <a:off x="2133600" y="4953000"/>
            <a:ext cx="4359275" cy="457200"/>
          </a:xfrm>
          <a:prstGeom prst="rect">
            <a:avLst/>
          </a:prstGeom>
          <a:solidFill>
            <a:schemeClr val="bg1"/>
          </a:solidFill>
          <a:ln w="9525">
            <a:noFill/>
            <a:miter lim="800000"/>
            <a:headEnd/>
            <a:tailEnd/>
          </a:ln>
        </p:spPr>
        <p:txBody>
          <a:bodyPr wrap="none">
            <a:spAutoFit/>
          </a:bodyPr>
          <a:lstStyle/>
          <a:p>
            <a:r>
              <a:rPr lang="en-US"/>
              <a:t>AVP, Oxy, TRH, Gal, SS, &amp; </a:t>
            </a:r>
            <a:r>
              <a:rPr lang="en-US" u="sng"/>
              <a:t>Tig2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0"/>
          <p:cNvGraphicFramePr>
            <a:graphicFrameLocks noChangeAspect="1"/>
          </p:cNvGraphicFramePr>
          <p:nvPr/>
        </p:nvGraphicFramePr>
        <p:xfrm>
          <a:off x="4038600" y="3733800"/>
          <a:ext cx="4686300" cy="2495550"/>
        </p:xfrm>
        <a:graphic>
          <a:graphicData uri="http://schemas.openxmlformats.org/presentationml/2006/ole">
            <mc:AlternateContent xmlns:mc="http://schemas.openxmlformats.org/markup-compatibility/2006">
              <mc:Choice xmlns:v="urn:schemas-microsoft-com:vml" Requires="v">
                <p:oleObj spid="_x0000_s13332" name="Chart" r:id="rId4" imgW="4670280" imgH="2493000" progId="Excel.Sheet.8">
                  <p:embed/>
                </p:oleObj>
              </mc:Choice>
              <mc:Fallback>
                <p:oleObj name="Chart" r:id="rId4" imgW="4670280" imgH="2493000" progId="Excel.Sheet.8">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733800"/>
                        <a:ext cx="46863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5" name="Object 1"/>
          <p:cNvGraphicFramePr>
            <a:graphicFrameLocks noChangeAspect="1"/>
          </p:cNvGraphicFramePr>
          <p:nvPr/>
        </p:nvGraphicFramePr>
        <p:xfrm>
          <a:off x="762000" y="609600"/>
          <a:ext cx="3505200" cy="2667000"/>
        </p:xfrm>
        <a:graphic>
          <a:graphicData uri="http://schemas.openxmlformats.org/presentationml/2006/ole">
            <mc:AlternateContent xmlns:mc="http://schemas.openxmlformats.org/markup-compatibility/2006">
              <mc:Choice xmlns:v="urn:schemas-microsoft-com:vml" Requires="v">
                <p:oleObj spid="_x0000_s13333" name="Image" r:id="rId6" imgW="139320" imgH="112320" progId="">
                  <p:embed/>
                </p:oleObj>
              </mc:Choice>
              <mc:Fallback>
                <p:oleObj name="Image" r:id="rId6" imgW="139320" imgH="112320" progId="">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609600"/>
                        <a:ext cx="3505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6" name="Object 2"/>
          <p:cNvGraphicFramePr>
            <a:graphicFrameLocks noChangeAspect="1"/>
          </p:cNvGraphicFramePr>
          <p:nvPr/>
        </p:nvGraphicFramePr>
        <p:xfrm>
          <a:off x="4419600" y="609600"/>
          <a:ext cx="3429000" cy="2665413"/>
        </p:xfrm>
        <a:graphic>
          <a:graphicData uri="http://schemas.openxmlformats.org/presentationml/2006/ole">
            <mc:AlternateContent xmlns:mc="http://schemas.openxmlformats.org/markup-compatibility/2006">
              <mc:Choice xmlns:v="urn:schemas-microsoft-com:vml" Requires="v">
                <p:oleObj spid="_x0000_s13334" name="Image" r:id="rId8" imgW="147601" imgH="109440" progId="">
                  <p:embed/>
                </p:oleObj>
              </mc:Choice>
              <mc:Fallback>
                <p:oleObj name="Image" r:id="rId8" imgW="147601" imgH="109440" progId="">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609600"/>
                        <a:ext cx="3429000" cy="266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7" name="Text Box 5"/>
          <p:cNvSpPr txBox="1">
            <a:spLocks noChangeArrowheads="1"/>
          </p:cNvSpPr>
          <p:nvPr/>
        </p:nvSpPr>
        <p:spPr bwMode="auto">
          <a:xfrm>
            <a:off x="1828800" y="228600"/>
            <a:ext cx="1612900" cy="457200"/>
          </a:xfrm>
          <a:prstGeom prst="rect">
            <a:avLst/>
          </a:prstGeom>
          <a:noFill/>
          <a:ln w="9525">
            <a:noFill/>
            <a:miter lim="800000"/>
            <a:headEnd/>
            <a:tailEnd/>
          </a:ln>
        </p:spPr>
        <p:txBody>
          <a:bodyPr wrap="none">
            <a:spAutoFit/>
          </a:bodyPr>
          <a:lstStyle/>
          <a:p>
            <a:r>
              <a:rPr lang="en-US"/>
              <a:t>Light CT23</a:t>
            </a:r>
          </a:p>
        </p:txBody>
      </p:sp>
      <p:sp>
        <p:nvSpPr>
          <p:cNvPr id="13318" name="Text Box 6"/>
          <p:cNvSpPr txBox="1">
            <a:spLocks noChangeArrowheads="1"/>
          </p:cNvSpPr>
          <p:nvPr/>
        </p:nvSpPr>
        <p:spPr bwMode="auto">
          <a:xfrm>
            <a:off x="5105400" y="228600"/>
            <a:ext cx="2062163" cy="457200"/>
          </a:xfrm>
          <a:prstGeom prst="rect">
            <a:avLst/>
          </a:prstGeom>
          <a:noFill/>
          <a:ln w="9525">
            <a:noFill/>
            <a:miter lim="800000"/>
            <a:headEnd/>
            <a:tailEnd/>
          </a:ln>
        </p:spPr>
        <p:txBody>
          <a:bodyPr wrap="none">
            <a:spAutoFit/>
          </a:bodyPr>
          <a:lstStyle/>
          <a:p>
            <a:r>
              <a:rPr lang="en-US"/>
              <a:t>No Light CT23</a:t>
            </a:r>
          </a:p>
        </p:txBody>
      </p:sp>
      <p:sp>
        <p:nvSpPr>
          <p:cNvPr id="13319" name="Text Box 7"/>
          <p:cNvSpPr txBox="1">
            <a:spLocks noChangeArrowheads="1"/>
          </p:cNvSpPr>
          <p:nvPr/>
        </p:nvSpPr>
        <p:spPr bwMode="auto">
          <a:xfrm>
            <a:off x="1676400" y="4114800"/>
            <a:ext cx="1277938" cy="579438"/>
          </a:xfrm>
          <a:prstGeom prst="rect">
            <a:avLst/>
          </a:prstGeom>
          <a:noFill/>
          <a:ln w="9525">
            <a:noFill/>
            <a:miter lim="800000"/>
            <a:headEnd/>
            <a:tailEnd/>
          </a:ln>
        </p:spPr>
        <p:txBody>
          <a:bodyPr wrap="none">
            <a:spAutoFit/>
          </a:bodyPr>
          <a:lstStyle/>
          <a:p>
            <a:r>
              <a:rPr lang="en-US" sz="3200"/>
              <a:t>In Situ</a:t>
            </a:r>
          </a:p>
        </p:txBody>
      </p:sp>
      <p:sp>
        <p:nvSpPr>
          <p:cNvPr id="13320" name="Rectangle 8"/>
          <p:cNvSpPr>
            <a:spLocks noChangeArrowheads="1"/>
          </p:cNvSpPr>
          <p:nvPr/>
        </p:nvSpPr>
        <p:spPr bwMode="auto">
          <a:xfrm>
            <a:off x="1447800" y="3962400"/>
            <a:ext cx="1676400" cy="914400"/>
          </a:xfrm>
          <a:prstGeom prst="rect">
            <a:avLst/>
          </a:prstGeom>
          <a:noFill/>
          <a:ln w="9525">
            <a:solidFill>
              <a:schemeClr val="tx1"/>
            </a:solidFill>
            <a:miter lim="800000"/>
            <a:headEnd/>
            <a:tailEnd/>
          </a:ln>
        </p:spPr>
        <p:txBody>
          <a:bodyPr wrap="none" anchor="ct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304800" y="609600"/>
          <a:ext cx="8610600" cy="4492625"/>
        </p:xfrm>
        <a:graphic>
          <a:graphicData uri="http://schemas.openxmlformats.org/presentationml/2006/ole">
            <mc:AlternateContent xmlns:mc="http://schemas.openxmlformats.org/markup-compatibility/2006">
              <mc:Choice xmlns:v="urn:schemas-microsoft-com:vml" Requires="v">
                <p:oleObj spid="_x0000_s14344" name="Image" r:id="rId4" imgW="7255912" imgH="3786798" progId="">
                  <p:embed/>
                </p:oleObj>
              </mc:Choice>
              <mc:Fallback>
                <p:oleObj name="Image" r:id="rId4" imgW="7255912" imgH="378679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09600"/>
                        <a:ext cx="8610600"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39" name="Text Box 3"/>
          <p:cNvSpPr txBox="1">
            <a:spLocks noChangeArrowheads="1"/>
          </p:cNvSpPr>
          <p:nvPr/>
        </p:nvSpPr>
        <p:spPr bwMode="auto">
          <a:xfrm>
            <a:off x="3124200" y="304800"/>
            <a:ext cx="2914650" cy="457200"/>
          </a:xfrm>
          <a:prstGeom prst="rect">
            <a:avLst/>
          </a:prstGeom>
          <a:noFill/>
          <a:ln w="9525">
            <a:noFill/>
            <a:miter lim="800000"/>
            <a:headEnd/>
            <a:tailEnd/>
          </a:ln>
        </p:spPr>
        <p:txBody>
          <a:bodyPr wrap="none">
            <a:spAutoFit/>
          </a:bodyPr>
          <a:lstStyle/>
          <a:p>
            <a:r>
              <a:rPr lang="en-US"/>
              <a:t>Neurofilament Cluster</a:t>
            </a:r>
          </a:p>
        </p:txBody>
      </p:sp>
      <p:sp>
        <p:nvSpPr>
          <p:cNvPr id="14340" name="Text Box 4"/>
          <p:cNvSpPr txBox="1">
            <a:spLocks noChangeArrowheads="1"/>
          </p:cNvSpPr>
          <p:nvPr/>
        </p:nvSpPr>
        <p:spPr bwMode="auto">
          <a:xfrm>
            <a:off x="457200" y="4800600"/>
            <a:ext cx="7597775" cy="1187450"/>
          </a:xfrm>
          <a:prstGeom prst="rect">
            <a:avLst/>
          </a:prstGeom>
          <a:noFill/>
          <a:ln w="9525">
            <a:noFill/>
            <a:miter lim="800000"/>
            <a:headEnd/>
            <a:tailEnd/>
          </a:ln>
        </p:spPr>
        <p:txBody>
          <a:bodyPr wrap="none">
            <a:spAutoFit/>
          </a:bodyPr>
          <a:lstStyle/>
          <a:p>
            <a:r>
              <a:rPr lang="en-US"/>
              <a:t>NFM, NFH, NFL Brain-Derived Neurofilament, Peripherin, </a:t>
            </a:r>
          </a:p>
          <a:p>
            <a:r>
              <a:rPr lang="en-US"/>
              <a:t>Parvalbumin, Osteopontin, </a:t>
            </a:r>
          </a:p>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4"/>
          <p:cNvGraphicFramePr>
            <a:graphicFrameLocks noChangeAspect="1"/>
          </p:cNvGraphicFramePr>
          <p:nvPr/>
        </p:nvGraphicFramePr>
        <p:xfrm>
          <a:off x="1219200" y="152400"/>
          <a:ext cx="7467600" cy="5829300"/>
        </p:xfrm>
        <a:graphic>
          <a:graphicData uri="http://schemas.openxmlformats.org/presentationml/2006/ole">
            <mc:AlternateContent xmlns:mc="http://schemas.openxmlformats.org/markup-compatibility/2006">
              <mc:Choice xmlns:v="urn:schemas-microsoft-com:vml" Requires="v">
                <p:oleObj spid="_x0000_s15380" name="Image" r:id="rId4" imgW="10064243" imgH="7776915" progId="">
                  <p:embed/>
                </p:oleObj>
              </mc:Choice>
              <mc:Fallback>
                <p:oleObj name="Image" r:id="rId4" imgW="10064243" imgH="7776915"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52400"/>
                        <a:ext cx="7467600"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Text Box 5"/>
          <p:cNvSpPr txBox="1">
            <a:spLocks noChangeArrowheads="1"/>
          </p:cNvSpPr>
          <p:nvPr/>
        </p:nvSpPr>
        <p:spPr bwMode="auto">
          <a:xfrm>
            <a:off x="2133600" y="228600"/>
            <a:ext cx="2062163" cy="457200"/>
          </a:xfrm>
          <a:prstGeom prst="rect">
            <a:avLst/>
          </a:prstGeom>
          <a:noFill/>
          <a:ln w="9525">
            <a:noFill/>
            <a:miter lim="800000"/>
            <a:headEnd/>
            <a:tailEnd/>
          </a:ln>
        </p:spPr>
        <p:txBody>
          <a:bodyPr wrap="none">
            <a:spAutoFit/>
          </a:bodyPr>
          <a:lstStyle/>
          <a:p>
            <a:r>
              <a:rPr lang="en-US"/>
              <a:t>No Light CT23</a:t>
            </a:r>
          </a:p>
        </p:txBody>
      </p:sp>
      <p:sp>
        <p:nvSpPr>
          <p:cNvPr id="15366" name="Text Box 6"/>
          <p:cNvSpPr txBox="1">
            <a:spLocks noChangeArrowheads="1"/>
          </p:cNvSpPr>
          <p:nvPr/>
        </p:nvSpPr>
        <p:spPr bwMode="auto">
          <a:xfrm>
            <a:off x="5943600" y="228600"/>
            <a:ext cx="1612900" cy="457200"/>
          </a:xfrm>
          <a:prstGeom prst="rect">
            <a:avLst/>
          </a:prstGeom>
          <a:noFill/>
          <a:ln w="9525">
            <a:noFill/>
            <a:miter lim="800000"/>
            <a:headEnd/>
            <a:tailEnd/>
          </a:ln>
        </p:spPr>
        <p:txBody>
          <a:bodyPr wrap="none">
            <a:spAutoFit/>
          </a:bodyPr>
          <a:lstStyle/>
          <a:p>
            <a:r>
              <a:rPr lang="en-US"/>
              <a:t>Light CT23</a:t>
            </a:r>
          </a:p>
        </p:txBody>
      </p:sp>
      <p:graphicFrame>
        <p:nvGraphicFramePr>
          <p:cNvPr id="15363" name="Object 7"/>
          <p:cNvGraphicFramePr>
            <a:graphicFrameLocks noChangeAspect="1"/>
          </p:cNvGraphicFramePr>
          <p:nvPr/>
        </p:nvGraphicFramePr>
        <p:xfrm>
          <a:off x="1371600" y="3505200"/>
          <a:ext cx="3505200" cy="3149600"/>
        </p:xfrm>
        <a:graphic>
          <a:graphicData uri="http://schemas.openxmlformats.org/presentationml/2006/ole">
            <mc:AlternateContent xmlns:mc="http://schemas.openxmlformats.org/markup-compatibility/2006">
              <mc:Choice xmlns:v="urn:schemas-microsoft-com:vml" Requires="v">
                <p:oleObj spid="_x0000_s15381" name="Image" r:id="rId6" imgW="9212849" imgH="8475821" progId="">
                  <p:embed/>
                </p:oleObj>
              </mc:Choice>
              <mc:Fallback>
                <p:oleObj name="Image" r:id="rId6" imgW="9212849" imgH="8475821"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505200"/>
                        <a:ext cx="3505200" cy="314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4" name="Object 8"/>
          <p:cNvGraphicFramePr>
            <a:graphicFrameLocks noChangeAspect="1"/>
          </p:cNvGraphicFramePr>
          <p:nvPr/>
        </p:nvGraphicFramePr>
        <p:xfrm>
          <a:off x="4953000" y="3505200"/>
          <a:ext cx="3505200" cy="3157538"/>
        </p:xfrm>
        <a:graphic>
          <a:graphicData uri="http://schemas.openxmlformats.org/presentationml/2006/ole">
            <mc:AlternateContent xmlns:mc="http://schemas.openxmlformats.org/markup-compatibility/2006">
              <mc:Choice xmlns:v="urn:schemas-microsoft-com:vml" Requires="v">
                <p:oleObj spid="_x0000_s15382" name="Image" r:id="rId8" imgW="8806212" imgH="7878574" progId="">
                  <p:embed/>
                </p:oleObj>
              </mc:Choice>
              <mc:Fallback>
                <p:oleObj name="Image" r:id="rId8" imgW="8806212" imgH="7878574" progId="">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3505200"/>
                        <a:ext cx="3505200" cy="315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7" name="Text Box 9"/>
          <p:cNvSpPr txBox="1">
            <a:spLocks noChangeArrowheads="1"/>
          </p:cNvSpPr>
          <p:nvPr/>
        </p:nvSpPr>
        <p:spPr bwMode="auto">
          <a:xfrm>
            <a:off x="441325" y="-34925"/>
            <a:ext cx="184150" cy="457200"/>
          </a:xfrm>
          <a:prstGeom prst="rect">
            <a:avLst/>
          </a:prstGeom>
          <a:noFill/>
          <a:ln w="9525">
            <a:noFill/>
            <a:miter lim="800000"/>
            <a:headEnd/>
            <a:tailEnd/>
          </a:ln>
        </p:spPr>
        <p:txBody>
          <a:bodyPr wrap="none">
            <a:spAutoFit/>
          </a:bodyPr>
          <a:lstStyle/>
          <a:p>
            <a:endParaRPr lang="en-US"/>
          </a:p>
        </p:txBody>
      </p:sp>
      <p:sp>
        <p:nvSpPr>
          <p:cNvPr id="15368" name="Text Box 10"/>
          <p:cNvSpPr txBox="1">
            <a:spLocks noChangeArrowheads="1"/>
          </p:cNvSpPr>
          <p:nvPr/>
        </p:nvSpPr>
        <p:spPr bwMode="auto">
          <a:xfrm>
            <a:off x="0" y="1752600"/>
            <a:ext cx="1452563" cy="457200"/>
          </a:xfrm>
          <a:prstGeom prst="rect">
            <a:avLst/>
          </a:prstGeom>
          <a:noFill/>
          <a:ln w="9525">
            <a:noFill/>
            <a:miter lim="800000"/>
            <a:headEnd/>
            <a:tailEnd/>
          </a:ln>
        </p:spPr>
        <p:txBody>
          <a:bodyPr wrap="none">
            <a:spAutoFit/>
          </a:bodyPr>
          <a:lstStyle/>
          <a:p>
            <a:r>
              <a:rPr lang="en-US"/>
              <a:t>Peripherin</a:t>
            </a:r>
          </a:p>
        </p:txBody>
      </p:sp>
      <p:sp>
        <p:nvSpPr>
          <p:cNvPr id="15369" name="Text Box 11"/>
          <p:cNvSpPr txBox="1">
            <a:spLocks noChangeArrowheads="1"/>
          </p:cNvSpPr>
          <p:nvPr/>
        </p:nvSpPr>
        <p:spPr bwMode="auto">
          <a:xfrm>
            <a:off x="152400" y="4495800"/>
            <a:ext cx="846138" cy="457200"/>
          </a:xfrm>
          <a:prstGeom prst="rect">
            <a:avLst/>
          </a:prstGeom>
          <a:noFill/>
          <a:ln w="9525">
            <a:noFill/>
            <a:miter lim="800000"/>
            <a:headEnd/>
            <a:tailEnd/>
          </a:ln>
        </p:spPr>
        <p:txBody>
          <a:bodyPr wrap="none">
            <a:spAutoFit/>
          </a:bodyPr>
          <a:lstStyle/>
          <a:p>
            <a:r>
              <a:rPr lang="en-US"/>
              <a:t>NFM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3" y="95250"/>
            <a:ext cx="6167437" cy="643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6529238"/>
            <a:ext cx="8839200" cy="230832"/>
          </a:xfrm>
          <a:prstGeom prst="rect">
            <a:avLst/>
          </a:prstGeom>
          <a:noFill/>
        </p:spPr>
        <p:txBody>
          <a:bodyPr wrap="square" rtlCol="0">
            <a:spAutoFit/>
          </a:bodyPr>
          <a:lstStyle/>
          <a:p>
            <a:r>
              <a:rPr lang="en-US" sz="900" dirty="0"/>
              <a:t>http://www.nature.com/scitable/content/base-pairing-in-dna-is-complementary-24298</a:t>
            </a:r>
          </a:p>
        </p:txBody>
      </p:sp>
    </p:spTree>
    <p:extLst>
      <p:ext uri="{BB962C8B-B14F-4D97-AF65-F5344CB8AC3E}">
        <p14:creationId xmlns:p14="http://schemas.microsoft.com/office/powerpoint/2010/main" val="1440678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1026"/>
          <p:cNvGraphicFramePr>
            <a:graphicFrameLocks noChangeAspect="1"/>
          </p:cNvGraphicFramePr>
          <p:nvPr/>
        </p:nvGraphicFramePr>
        <p:xfrm>
          <a:off x="228600" y="1295400"/>
          <a:ext cx="8763000" cy="4167188"/>
        </p:xfrm>
        <a:graphic>
          <a:graphicData uri="http://schemas.openxmlformats.org/presentationml/2006/ole">
            <mc:AlternateContent xmlns:mc="http://schemas.openxmlformats.org/markup-compatibility/2006">
              <mc:Choice xmlns:v="urn:schemas-microsoft-com:vml" Requires="v">
                <p:oleObj spid="_x0000_s16392" name="Image" r:id="rId4" imgW="7255912" imgH="3392870" progId="">
                  <p:embed/>
                </p:oleObj>
              </mc:Choice>
              <mc:Fallback>
                <p:oleObj name="Image" r:id="rId4" imgW="7255912" imgH="3392870" progId="">
                  <p:embed/>
                  <p:pic>
                    <p:nvPicPr>
                      <p:cNvPr id="0"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8763000" cy="416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ext Box 1027"/>
          <p:cNvSpPr txBox="1">
            <a:spLocks noChangeArrowheads="1"/>
          </p:cNvSpPr>
          <p:nvPr/>
        </p:nvSpPr>
        <p:spPr bwMode="auto">
          <a:xfrm>
            <a:off x="2895600" y="990600"/>
            <a:ext cx="3894138" cy="457200"/>
          </a:xfrm>
          <a:prstGeom prst="rect">
            <a:avLst/>
          </a:prstGeom>
          <a:noFill/>
          <a:ln w="9525">
            <a:noFill/>
            <a:miter lim="800000"/>
            <a:headEnd/>
            <a:tailEnd/>
          </a:ln>
        </p:spPr>
        <p:txBody>
          <a:bodyPr wrap="none">
            <a:spAutoFit/>
          </a:bodyPr>
          <a:lstStyle/>
          <a:p>
            <a:r>
              <a:rPr lang="en-US"/>
              <a:t>Immediate Early Gene Cluster</a:t>
            </a:r>
          </a:p>
        </p:txBody>
      </p:sp>
      <p:sp>
        <p:nvSpPr>
          <p:cNvPr id="16388" name="Text Box 1028"/>
          <p:cNvSpPr txBox="1">
            <a:spLocks noChangeArrowheads="1"/>
          </p:cNvSpPr>
          <p:nvPr/>
        </p:nvSpPr>
        <p:spPr bwMode="auto">
          <a:xfrm>
            <a:off x="365125" y="5603875"/>
            <a:ext cx="5784850" cy="457200"/>
          </a:xfrm>
          <a:prstGeom prst="rect">
            <a:avLst/>
          </a:prstGeom>
          <a:noFill/>
          <a:ln w="9525">
            <a:noFill/>
            <a:miter lim="800000"/>
            <a:headEnd/>
            <a:tailEnd/>
          </a:ln>
        </p:spPr>
        <p:txBody>
          <a:bodyPr wrap="none">
            <a:spAutoFit/>
          </a:bodyPr>
          <a:lstStyle/>
          <a:p>
            <a:r>
              <a:rPr lang="en-US"/>
              <a:t>Fos, FosB, JunB, EGR1(NGFIA), and Ptpn16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31"/>
          <p:cNvSpPr>
            <a:spLocks noChangeArrowheads="1"/>
          </p:cNvSpPr>
          <p:nvPr/>
        </p:nvSpPr>
        <p:spPr bwMode="auto">
          <a:xfrm>
            <a:off x="0" y="12192000"/>
            <a:ext cx="9144000" cy="609600"/>
          </a:xfrm>
          <a:prstGeom prst="rect">
            <a:avLst/>
          </a:prstGeom>
          <a:noFill/>
          <a:ln w="9525">
            <a:noFill/>
            <a:miter lim="800000"/>
            <a:headEnd/>
            <a:tailEnd/>
          </a:ln>
        </p:spPr>
        <p:txBody>
          <a:bodyPr>
            <a:spAutoFit/>
          </a:bodyPr>
          <a:lstStyle/>
          <a:p>
            <a:r>
              <a:rPr lang="en-US" sz="1000">
                <a:cs typeface="Times New Roman" pitchFamily="18" charset="0"/>
              </a:rPr>
              <a:t> </a:t>
            </a:r>
          </a:p>
          <a:p>
            <a:pPr eaLnBrk="0" hangingPunct="0"/>
            <a:endParaRPr lang="en-US"/>
          </a:p>
        </p:txBody>
      </p:sp>
      <p:sp>
        <p:nvSpPr>
          <p:cNvPr id="17415" name="Rectangle 236"/>
          <p:cNvSpPr>
            <a:spLocks noChangeArrowheads="1"/>
          </p:cNvSpPr>
          <p:nvPr/>
        </p:nvSpPr>
        <p:spPr bwMode="auto">
          <a:xfrm>
            <a:off x="0" y="12115800"/>
            <a:ext cx="9144000" cy="609600"/>
          </a:xfrm>
          <a:prstGeom prst="rect">
            <a:avLst/>
          </a:prstGeom>
          <a:noFill/>
          <a:ln w="9525">
            <a:noFill/>
            <a:miter lim="800000"/>
            <a:headEnd/>
            <a:tailEnd/>
          </a:ln>
        </p:spPr>
        <p:txBody>
          <a:bodyPr>
            <a:spAutoFit/>
          </a:bodyPr>
          <a:lstStyle/>
          <a:p>
            <a:r>
              <a:rPr lang="en-US" sz="1000">
                <a:cs typeface="Times New Roman" pitchFamily="18" charset="0"/>
              </a:rPr>
              <a:t> </a:t>
            </a:r>
          </a:p>
          <a:p>
            <a:pPr eaLnBrk="0" hangingPunct="0"/>
            <a:endParaRPr lang="en-US"/>
          </a:p>
        </p:txBody>
      </p:sp>
      <p:sp>
        <p:nvSpPr>
          <p:cNvPr id="17416" name="Rectangle 796"/>
          <p:cNvSpPr>
            <a:spLocks noChangeArrowheads="1"/>
          </p:cNvSpPr>
          <p:nvPr/>
        </p:nvSpPr>
        <p:spPr bwMode="auto">
          <a:xfrm>
            <a:off x="0" y="10820400"/>
            <a:ext cx="9144000" cy="609600"/>
          </a:xfrm>
          <a:prstGeom prst="rect">
            <a:avLst/>
          </a:prstGeom>
          <a:noFill/>
          <a:ln w="9525">
            <a:noFill/>
            <a:miter lim="800000"/>
            <a:headEnd/>
            <a:tailEnd/>
          </a:ln>
        </p:spPr>
        <p:txBody>
          <a:bodyPr>
            <a:spAutoFit/>
          </a:bodyPr>
          <a:lstStyle/>
          <a:p>
            <a:r>
              <a:rPr lang="en-US" sz="1000">
                <a:cs typeface="Times New Roman" pitchFamily="18" charset="0"/>
              </a:rPr>
              <a:t> </a:t>
            </a:r>
          </a:p>
          <a:p>
            <a:pPr eaLnBrk="0" hangingPunct="0"/>
            <a:endParaRPr lang="en-US"/>
          </a:p>
        </p:txBody>
      </p:sp>
      <p:graphicFrame>
        <p:nvGraphicFramePr>
          <p:cNvPr id="17410" name="Object 797"/>
          <p:cNvGraphicFramePr>
            <a:graphicFrameLocks noChangeAspect="1"/>
          </p:cNvGraphicFramePr>
          <p:nvPr/>
        </p:nvGraphicFramePr>
        <p:xfrm>
          <a:off x="1524000" y="609600"/>
          <a:ext cx="2895600" cy="2743200"/>
        </p:xfrm>
        <a:graphic>
          <a:graphicData uri="http://schemas.openxmlformats.org/presentationml/2006/ole">
            <mc:AlternateContent xmlns:mc="http://schemas.openxmlformats.org/markup-compatibility/2006">
              <mc:Choice xmlns:v="urn:schemas-microsoft-com:vml" Requires="v">
                <p:oleObj spid="_x0000_s17434" name="Image" r:id="rId4" imgW="8196258" imgH="7662549" progId="">
                  <p:embed/>
                </p:oleObj>
              </mc:Choice>
              <mc:Fallback>
                <p:oleObj name="Image" r:id="rId4" imgW="8196258" imgH="7662549" progId="">
                  <p:embed/>
                  <p:pic>
                    <p:nvPicPr>
                      <p:cNvPr id="0" name="Object 7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09600"/>
                        <a:ext cx="2895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1" name="Object 798"/>
          <p:cNvGraphicFramePr>
            <a:graphicFrameLocks noChangeAspect="1"/>
          </p:cNvGraphicFramePr>
          <p:nvPr/>
        </p:nvGraphicFramePr>
        <p:xfrm>
          <a:off x="4495800" y="609600"/>
          <a:ext cx="2819400" cy="2743200"/>
        </p:xfrm>
        <a:graphic>
          <a:graphicData uri="http://schemas.openxmlformats.org/presentationml/2006/ole">
            <mc:AlternateContent xmlns:mc="http://schemas.openxmlformats.org/markup-compatibility/2006">
              <mc:Choice xmlns:v="urn:schemas-microsoft-com:vml" Requires="v">
                <p:oleObj spid="_x0000_s17435" name="Image" r:id="rId6" imgW="7967526" imgH="7205083" progId="">
                  <p:embed/>
                </p:oleObj>
              </mc:Choice>
              <mc:Fallback>
                <p:oleObj name="Image" r:id="rId6" imgW="7967526" imgH="7205083" progId="">
                  <p:embed/>
                  <p:pic>
                    <p:nvPicPr>
                      <p:cNvPr id="0" name="Object 79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609600"/>
                        <a:ext cx="2819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2" name="Object 799"/>
          <p:cNvGraphicFramePr>
            <a:graphicFrameLocks noChangeAspect="1"/>
          </p:cNvGraphicFramePr>
          <p:nvPr/>
        </p:nvGraphicFramePr>
        <p:xfrm>
          <a:off x="1524000" y="3429000"/>
          <a:ext cx="2895600" cy="2568575"/>
        </p:xfrm>
        <a:graphic>
          <a:graphicData uri="http://schemas.openxmlformats.org/presentationml/2006/ole">
            <mc:AlternateContent xmlns:mc="http://schemas.openxmlformats.org/markup-compatibility/2006">
              <mc:Choice xmlns:v="urn:schemas-microsoft-com:vml" Requires="v">
                <p:oleObj spid="_x0000_s17436" name="Image" r:id="rId8" imgW="11042711" imgH="9797388" progId="">
                  <p:embed/>
                </p:oleObj>
              </mc:Choice>
              <mc:Fallback>
                <p:oleObj name="Image" r:id="rId8" imgW="11042711" imgH="9797388" progId="">
                  <p:embed/>
                  <p:pic>
                    <p:nvPicPr>
                      <p:cNvPr id="0" name="Object 7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3429000"/>
                        <a:ext cx="28956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3" name="Object 800"/>
          <p:cNvGraphicFramePr>
            <a:graphicFrameLocks noChangeAspect="1"/>
          </p:cNvGraphicFramePr>
          <p:nvPr/>
        </p:nvGraphicFramePr>
        <p:xfrm>
          <a:off x="4495800" y="3429000"/>
          <a:ext cx="2819400" cy="2574925"/>
        </p:xfrm>
        <a:graphic>
          <a:graphicData uri="http://schemas.openxmlformats.org/presentationml/2006/ole">
            <mc:AlternateContent xmlns:mc="http://schemas.openxmlformats.org/markup-compatibility/2006">
              <mc:Choice xmlns:v="urn:schemas-microsoft-com:vml" Requires="v">
                <p:oleObj spid="_x0000_s17437" name="Image" r:id="rId10" imgW="9619485" imgH="8780798" progId="">
                  <p:embed/>
                </p:oleObj>
              </mc:Choice>
              <mc:Fallback>
                <p:oleObj name="Image" r:id="rId10" imgW="9619485" imgH="8780798" progId="">
                  <p:embed/>
                  <p:pic>
                    <p:nvPicPr>
                      <p:cNvPr id="0" name="Object 8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429000"/>
                        <a:ext cx="2819400" cy="257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7" name="Text Box 801"/>
          <p:cNvSpPr txBox="1">
            <a:spLocks noChangeArrowheads="1"/>
          </p:cNvSpPr>
          <p:nvPr/>
        </p:nvSpPr>
        <p:spPr bwMode="auto">
          <a:xfrm>
            <a:off x="1905000" y="152400"/>
            <a:ext cx="2349500" cy="457200"/>
          </a:xfrm>
          <a:prstGeom prst="rect">
            <a:avLst/>
          </a:prstGeom>
          <a:noFill/>
          <a:ln w="9525">
            <a:noFill/>
            <a:miter lim="800000"/>
            <a:headEnd/>
            <a:tailEnd/>
          </a:ln>
        </p:spPr>
        <p:txBody>
          <a:bodyPr wrap="none">
            <a:spAutoFit/>
          </a:bodyPr>
          <a:lstStyle/>
          <a:p>
            <a:r>
              <a:rPr lang="en-US"/>
              <a:t>Light Pulse CT23</a:t>
            </a:r>
          </a:p>
        </p:txBody>
      </p:sp>
      <p:sp>
        <p:nvSpPr>
          <p:cNvPr id="17418" name="Text Box 802"/>
          <p:cNvSpPr txBox="1">
            <a:spLocks noChangeArrowheads="1"/>
          </p:cNvSpPr>
          <p:nvPr/>
        </p:nvSpPr>
        <p:spPr bwMode="auto">
          <a:xfrm>
            <a:off x="4495800" y="152400"/>
            <a:ext cx="2798763" cy="457200"/>
          </a:xfrm>
          <a:prstGeom prst="rect">
            <a:avLst/>
          </a:prstGeom>
          <a:noFill/>
          <a:ln w="9525">
            <a:noFill/>
            <a:miter lim="800000"/>
            <a:headEnd/>
            <a:tailEnd/>
          </a:ln>
        </p:spPr>
        <p:txBody>
          <a:bodyPr wrap="none">
            <a:spAutoFit/>
          </a:bodyPr>
          <a:lstStyle/>
          <a:p>
            <a:r>
              <a:rPr lang="en-US"/>
              <a:t>No Light Pulse CT23</a:t>
            </a:r>
          </a:p>
        </p:txBody>
      </p:sp>
      <p:sp>
        <p:nvSpPr>
          <p:cNvPr id="17419" name="Text Box 803"/>
          <p:cNvSpPr txBox="1">
            <a:spLocks noChangeArrowheads="1"/>
          </p:cNvSpPr>
          <p:nvPr/>
        </p:nvSpPr>
        <p:spPr bwMode="auto">
          <a:xfrm>
            <a:off x="288925" y="1489075"/>
            <a:ext cx="811213" cy="457200"/>
          </a:xfrm>
          <a:prstGeom prst="rect">
            <a:avLst/>
          </a:prstGeom>
          <a:noFill/>
          <a:ln w="9525">
            <a:noFill/>
            <a:miter lim="800000"/>
            <a:headEnd/>
            <a:tailEnd/>
          </a:ln>
        </p:spPr>
        <p:txBody>
          <a:bodyPr wrap="none">
            <a:spAutoFit/>
          </a:bodyPr>
          <a:lstStyle/>
          <a:p>
            <a:r>
              <a:rPr lang="en-US"/>
              <a:t>JunB</a:t>
            </a:r>
          </a:p>
        </p:txBody>
      </p:sp>
      <p:sp>
        <p:nvSpPr>
          <p:cNvPr id="17420" name="Text Box 804"/>
          <p:cNvSpPr txBox="1">
            <a:spLocks noChangeArrowheads="1"/>
          </p:cNvSpPr>
          <p:nvPr/>
        </p:nvSpPr>
        <p:spPr bwMode="auto">
          <a:xfrm>
            <a:off x="212725" y="4460875"/>
            <a:ext cx="1117600" cy="457200"/>
          </a:xfrm>
          <a:prstGeom prst="rect">
            <a:avLst/>
          </a:prstGeom>
          <a:noFill/>
          <a:ln w="9525">
            <a:noFill/>
            <a:miter lim="800000"/>
            <a:headEnd/>
            <a:tailEnd/>
          </a:ln>
        </p:spPr>
        <p:txBody>
          <a:bodyPr wrap="none">
            <a:spAutoFit/>
          </a:bodyPr>
          <a:lstStyle/>
          <a:p>
            <a:r>
              <a:rPr lang="en-US"/>
              <a:t>NGFIA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8"/>
          <p:cNvGraphicFramePr>
            <a:graphicFrameLocks noChangeAspect="1"/>
          </p:cNvGraphicFramePr>
          <p:nvPr/>
        </p:nvGraphicFramePr>
        <p:xfrm>
          <a:off x="1524000" y="685800"/>
          <a:ext cx="2909888" cy="2590800"/>
        </p:xfrm>
        <a:graphic>
          <a:graphicData uri="http://schemas.openxmlformats.org/presentationml/2006/ole">
            <mc:AlternateContent xmlns:mc="http://schemas.openxmlformats.org/markup-compatibility/2006">
              <mc:Choice xmlns:v="urn:schemas-microsoft-com:vml" Requires="v">
                <p:oleObj spid="_x0000_s18458" name="Image" r:id="rId4" imgW="9797388" imgH="8577480" progId="">
                  <p:embed/>
                </p:oleObj>
              </mc:Choice>
              <mc:Fallback>
                <p:oleObj name="Image" r:id="rId4" imgW="9797388" imgH="8577480"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85800"/>
                        <a:ext cx="290988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5" name="Object 11"/>
          <p:cNvGraphicFramePr>
            <a:graphicFrameLocks noChangeAspect="1"/>
          </p:cNvGraphicFramePr>
          <p:nvPr/>
        </p:nvGraphicFramePr>
        <p:xfrm>
          <a:off x="4495800" y="3962400"/>
          <a:ext cx="2971800" cy="2506663"/>
        </p:xfrm>
        <a:graphic>
          <a:graphicData uri="http://schemas.openxmlformats.org/presentationml/2006/ole">
            <mc:AlternateContent xmlns:mc="http://schemas.openxmlformats.org/markup-compatibility/2006">
              <mc:Choice xmlns:v="urn:schemas-microsoft-com:vml" Requires="v">
                <p:oleObj spid="_x0000_s18459" name="Image" r:id="rId6" imgW="9822803" imgH="8285210" progId="">
                  <p:embed/>
                </p:oleObj>
              </mc:Choice>
              <mc:Fallback>
                <p:oleObj name="Image" r:id="rId6" imgW="9822803" imgH="8285210" progId="">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3962400"/>
                        <a:ext cx="2971800" cy="250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8" name="Text Box 12"/>
          <p:cNvSpPr txBox="1">
            <a:spLocks noChangeArrowheads="1"/>
          </p:cNvSpPr>
          <p:nvPr/>
        </p:nvSpPr>
        <p:spPr bwMode="auto">
          <a:xfrm>
            <a:off x="1981200" y="304800"/>
            <a:ext cx="2197100" cy="457200"/>
          </a:xfrm>
          <a:prstGeom prst="rect">
            <a:avLst/>
          </a:prstGeom>
          <a:noFill/>
          <a:ln w="9525">
            <a:noFill/>
            <a:miter lim="800000"/>
            <a:headEnd/>
            <a:tailEnd/>
          </a:ln>
        </p:spPr>
        <p:txBody>
          <a:bodyPr wrap="none">
            <a:spAutoFit/>
          </a:bodyPr>
          <a:lstStyle/>
          <a:p>
            <a:r>
              <a:rPr lang="en-US"/>
              <a:t>Light Pulse CT7</a:t>
            </a:r>
          </a:p>
        </p:txBody>
      </p:sp>
      <p:graphicFrame>
        <p:nvGraphicFramePr>
          <p:cNvPr id="18436" name="Object 13"/>
          <p:cNvGraphicFramePr>
            <a:graphicFrameLocks noChangeAspect="1"/>
          </p:cNvGraphicFramePr>
          <p:nvPr/>
        </p:nvGraphicFramePr>
        <p:xfrm>
          <a:off x="4495800" y="685800"/>
          <a:ext cx="2971800" cy="2613025"/>
        </p:xfrm>
        <a:graphic>
          <a:graphicData uri="http://schemas.openxmlformats.org/presentationml/2006/ole">
            <mc:AlternateContent xmlns:mc="http://schemas.openxmlformats.org/markup-compatibility/2006">
              <mc:Choice xmlns:v="urn:schemas-microsoft-com:vml" Requires="v">
                <p:oleObj spid="_x0000_s18460" name="Image" r:id="rId8" imgW="8806212" imgH="7967526" progId="">
                  <p:embed/>
                </p:oleObj>
              </mc:Choice>
              <mc:Fallback>
                <p:oleObj name="Image" r:id="rId8" imgW="8806212" imgH="7967526" progId="">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685800"/>
                        <a:ext cx="2971800"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9" name="Text Box 14"/>
          <p:cNvSpPr txBox="1">
            <a:spLocks noChangeArrowheads="1"/>
          </p:cNvSpPr>
          <p:nvPr/>
        </p:nvSpPr>
        <p:spPr bwMode="auto">
          <a:xfrm>
            <a:off x="5029200" y="304800"/>
            <a:ext cx="1909763" cy="457200"/>
          </a:xfrm>
          <a:prstGeom prst="rect">
            <a:avLst/>
          </a:prstGeom>
          <a:noFill/>
          <a:ln w="9525">
            <a:noFill/>
            <a:miter lim="800000"/>
            <a:headEnd/>
            <a:tailEnd/>
          </a:ln>
        </p:spPr>
        <p:txBody>
          <a:bodyPr wrap="none">
            <a:spAutoFit/>
          </a:bodyPr>
          <a:lstStyle/>
          <a:p>
            <a:r>
              <a:rPr lang="en-US"/>
              <a:t>No Light CT7</a:t>
            </a:r>
          </a:p>
        </p:txBody>
      </p:sp>
      <p:sp>
        <p:nvSpPr>
          <p:cNvPr id="18440" name="Text Box 15"/>
          <p:cNvSpPr txBox="1">
            <a:spLocks noChangeArrowheads="1"/>
          </p:cNvSpPr>
          <p:nvPr/>
        </p:nvSpPr>
        <p:spPr bwMode="auto">
          <a:xfrm>
            <a:off x="457200" y="1828800"/>
            <a:ext cx="811213" cy="457200"/>
          </a:xfrm>
          <a:prstGeom prst="rect">
            <a:avLst/>
          </a:prstGeom>
          <a:noFill/>
          <a:ln w="9525">
            <a:noFill/>
            <a:miter lim="800000"/>
            <a:headEnd/>
            <a:tailEnd/>
          </a:ln>
        </p:spPr>
        <p:txBody>
          <a:bodyPr wrap="none">
            <a:spAutoFit/>
          </a:bodyPr>
          <a:lstStyle/>
          <a:p>
            <a:r>
              <a:rPr lang="en-US"/>
              <a:t>CRY</a:t>
            </a:r>
          </a:p>
        </p:txBody>
      </p:sp>
      <p:graphicFrame>
        <p:nvGraphicFramePr>
          <p:cNvPr id="18437" name="Object 16"/>
          <p:cNvGraphicFramePr>
            <a:graphicFrameLocks noChangeAspect="1"/>
          </p:cNvGraphicFramePr>
          <p:nvPr/>
        </p:nvGraphicFramePr>
        <p:xfrm>
          <a:off x="1447800" y="3962400"/>
          <a:ext cx="2971800" cy="2514600"/>
        </p:xfrm>
        <a:graphic>
          <a:graphicData uri="http://schemas.openxmlformats.org/presentationml/2006/ole">
            <mc:AlternateContent xmlns:mc="http://schemas.openxmlformats.org/markup-compatibility/2006">
              <mc:Choice xmlns:v="urn:schemas-microsoft-com:vml" Requires="v">
                <p:oleObj spid="_x0000_s18461" name="Image" r:id="rId10" imgW="9416167" imgH="8081892" progId="">
                  <p:embed/>
                </p:oleObj>
              </mc:Choice>
              <mc:Fallback>
                <p:oleObj name="Image" r:id="rId10" imgW="9416167" imgH="8081892" progId="">
                  <p:embed/>
                  <p:pic>
                    <p:nvPicPr>
                      <p:cNvPr id="0"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3962400"/>
                        <a:ext cx="2971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1" name="Text Box 17"/>
          <p:cNvSpPr txBox="1">
            <a:spLocks noChangeArrowheads="1"/>
          </p:cNvSpPr>
          <p:nvPr/>
        </p:nvSpPr>
        <p:spPr bwMode="auto">
          <a:xfrm>
            <a:off x="381000" y="4876800"/>
            <a:ext cx="979488" cy="457200"/>
          </a:xfrm>
          <a:prstGeom prst="rect">
            <a:avLst/>
          </a:prstGeom>
          <a:noFill/>
          <a:ln w="9525">
            <a:noFill/>
            <a:miter lim="800000"/>
            <a:headEnd/>
            <a:tailEnd/>
          </a:ln>
        </p:spPr>
        <p:txBody>
          <a:bodyPr wrap="none">
            <a:spAutoFit/>
          </a:bodyPr>
          <a:lstStyle/>
          <a:p>
            <a:r>
              <a:rPr lang="en-US"/>
              <a:t>Period</a:t>
            </a:r>
          </a:p>
        </p:txBody>
      </p:sp>
      <p:sp>
        <p:nvSpPr>
          <p:cNvPr id="18442" name="Text Box 18"/>
          <p:cNvSpPr txBox="1">
            <a:spLocks noChangeArrowheads="1"/>
          </p:cNvSpPr>
          <p:nvPr/>
        </p:nvSpPr>
        <p:spPr bwMode="auto">
          <a:xfrm>
            <a:off x="1828800" y="3581400"/>
            <a:ext cx="2349500" cy="457200"/>
          </a:xfrm>
          <a:prstGeom prst="rect">
            <a:avLst/>
          </a:prstGeom>
          <a:noFill/>
          <a:ln w="9525">
            <a:noFill/>
            <a:miter lim="800000"/>
            <a:headEnd/>
            <a:tailEnd/>
          </a:ln>
        </p:spPr>
        <p:txBody>
          <a:bodyPr wrap="none">
            <a:spAutoFit/>
          </a:bodyPr>
          <a:lstStyle/>
          <a:p>
            <a:r>
              <a:rPr lang="en-US"/>
              <a:t>Light Pulse CT23</a:t>
            </a:r>
          </a:p>
        </p:txBody>
      </p:sp>
      <p:sp>
        <p:nvSpPr>
          <p:cNvPr id="18443" name="Text Box 19"/>
          <p:cNvSpPr txBox="1">
            <a:spLocks noChangeArrowheads="1"/>
          </p:cNvSpPr>
          <p:nvPr/>
        </p:nvSpPr>
        <p:spPr bwMode="auto">
          <a:xfrm>
            <a:off x="4876800" y="3581400"/>
            <a:ext cx="2062163" cy="457200"/>
          </a:xfrm>
          <a:prstGeom prst="rect">
            <a:avLst/>
          </a:prstGeom>
          <a:noFill/>
          <a:ln w="9525">
            <a:noFill/>
            <a:miter lim="800000"/>
            <a:headEnd/>
            <a:tailEnd/>
          </a:ln>
        </p:spPr>
        <p:txBody>
          <a:bodyPr wrap="none">
            <a:spAutoFit/>
          </a:bodyPr>
          <a:lstStyle/>
          <a:p>
            <a:r>
              <a:rPr lang="en-US"/>
              <a:t>No Light CT23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Laser Capture Microdissection">
            <a:extLst>
              <a:ext uri="{FF2B5EF4-FFF2-40B4-BE49-F238E27FC236}">
                <a16:creationId xmlns:a16="http://schemas.microsoft.com/office/drawing/2014/main" id="{7E3D397D-2EE2-48A9-8A81-BF7A9F107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74160"/>
            <a:ext cx="7772400" cy="5879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781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3"/>
          <p:cNvGraphicFramePr>
            <a:graphicFrameLocks noChangeAspect="1"/>
          </p:cNvGraphicFramePr>
          <p:nvPr/>
        </p:nvGraphicFramePr>
        <p:xfrm>
          <a:off x="838200" y="1581150"/>
          <a:ext cx="3430588" cy="1544638"/>
        </p:xfrm>
        <a:graphic>
          <a:graphicData uri="http://schemas.openxmlformats.org/presentationml/2006/ole">
            <mc:AlternateContent xmlns:mc="http://schemas.openxmlformats.org/markup-compatibility/2006">
              <mc:Choice xmlns:v="urn:schemas-microsoft-com:vml" Requires="v">
                <p:oleObj spid="_x0000_s19476" name="Image" r:id="rId4" imgW="3049771" imgH="1372397" progId="">
                  <p:embed/>
                </p:oleObj>
              </mc:Choice>
              <mc:Fallback>
                <p:oleObj name="Image" r:id="rId4" imgW="3049771" imgH="1372397"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581150"/>
                        <a:ext cx="3430588" cy="154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59" name="Object 5"/>
          <p:cNvGraphicFramePr>
            <a:graphicFrameLocks noChangeAspect="1"/>
          </p:cNvGraphicFramePr>
          <p:nvPr/>
        </p:nvGraphicFramePr>
        <p:xfrm>
          <a:off x="4267200" y="3124200"/>
          <a:ext cx="1828800" cy="1373188"/>
        </p:xfrm>
        <a:graphic>
          <a:graphicData uri="http://schemas.openxmlformats.org/presentationml/2006/ole">
            <mc:AlternateContent xmlns:mc="http://schemas.openxmlformats.org/markup-compatibility/2006">
              <mc:Choice xmlns:v="urn:schemas-microsoft-com:vml" Requires="v">
                <p:oleObj spid="_x0000_s19477" name="Image" r:id="rId6" imgW="1829217" imgH="1372397" progId="">
                  <p:embed/>
                </p:oleObj>
              </mc:Choice>
              <mc:Fallback>
                <p:oleObj name="Image" r:id="rId6" imgW="1829217" imgH="1372397"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3124200"/>
                        <a:ext cx="1828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60" name="Object 6"/>
          <p:cNvGraphicFramePr>
            <a:graphicFrameLocks noChangeAspect="1"/>
          </p:cNvGraphicFramePr>
          <p:nvPr/>
        </p:nvGraphicFramePr>
        <p:xfrm>
          <a:off x="6096000" y="4495800"/>
          <a:ext cx="1828800" cy="1373188"/>
        </p:xfrm>
        <a:graphic>
          <a:graphicData uri="http://schemas.openxmlformats.org/presentationml/2006/ole">
            <mc:AlternateContent xmlns:mc="http://schemas.openxmlformats.org/markup-compatibility/2006">
              <mc:Choice xmlns:v="urn:schemas-microsoft-com:vml" Requires="v">
                <p:oleObj spid="_x0000_s19478" name="Image" r:id="rId8" imgW="1829217" imgH="1372397" progId="">
                  <p:embed/>
                </p:oleObj>
              </mc:Choice>
              <mc:Fallback>
                <p:oleObj name="Image" r:id="rId8" imgW="1829217" imgH="1372397"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4495800"/>
                        <a:ext cx="1828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Text Box 7"/>
          <p:cNvSpPr txBox="1">
            <a:spLocks noChangeArrowheads="1"/>
          </p:cNvSpPr>
          <p:nvPr/>
        </p:nvSpPr>
        <p:spPr bwMode="auto">
          <a:xfrm>
            <a:off x="2133600" y="609600"/>
            <a:ext cx="4903788" cy="457200"/>
          </a:xfrm>
          <a:prstGeom prst="rect">
            <a:avLst/>
          </a:prstGeom>
          <a:noFill/>
          <a:ln w="9525">
            <a:noFill/>
            <a:miter lim="800000"/>
            <a:headEnd/>
            <a:tailEnd/>
          </a:ln>
        </p:spPr>
        <p:txBody>
          <a:bodyPr wrap="none">
            <a:spAutoFit/>
          </a:bodyPr>
          <a:lstStyle/>
          <a:p>
            <a:r>
              <a:rPr lang="en-US"/>
              <a:t>Laser-Capture Microdissection (LCM)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1981200" y="609600"/>
          <a:ext cx="5089525" cy="5562600"/>
        </p:xfrm>
        <a:graphic>
          <a:graphicData uri="http://schemas.openxmlformats.org/presentationml/2006/ole">
            <mc:AlternateContent xmlns:mc="http://schemas.openxmlformats.org/markup-compatibility/2006">
              <mc:Choice xmlns:v="urn:schemas-microsoft-com:vml" Requires="v">
                <p:oleObj spid="_x0000_s20488" name="Image" r:id="rId4" imgW="5768293" imgH="6304878" progId="">
                  <p:embed/>
                </p:oleObj>
              </mc:Choice>
              <mc:Fallback>
                <p:oleObj name="Image" r:id="rId4" imgW="5768293" imgH="630487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609600"/>
                        <a:ext cx="50895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Oval 3"/>
          <p:cNvSpPr>
            <a:spLocks noChangeArrowheads="1"/>
          </p:cNvSpPr>
          <p:nvPr/>
        </p:nvSpPr>
        <p:spPr bwMode="auto">
          <a:xfrm>
            <a:off x="3962400" y="914400"/>
            <a:ext cx="2819400" cy="2667000"/>
          </a:xfrm>
          <a:prstGeom prst="ellipse">
            <a:avLst/>
          </a:prstGeom>
          <a:noFill/>
          <a:ln w="25400" cap="rnd">
            <a:solidFill>
              <a:schemeClr val="bg1"/>
            </a:solidFill>
            <a:prstDash val="sysDot"/>
            <a:round/>
            <a:headEnd/>
            <a:tailEnd/>
          </a:ln>
        </p:spPr>
        <p:txBody>
          <a:bodyPr wrap="none" anchor="ctr"/>
          <a:lstStyle/>
          <a:p>
            <a:pPr algn="ctr"/>
            <a:endParaRPr lang="en-US"/>
          </a:p>
        </p:txBody>
      </p:sp>
      <p:sp>
        <p:nvSpPr>
          <p:cNvPr id="20484" name="Text Box 4"/>
          <p:cNvSpPr txBox="1">
            <a:spLocks noChangeArrowheads="1"/>
          </p:cNvSpPr>
          <p:nvPr/>
        </p:nvSpPr>
        <p:spPr bwMode="auto">
          <a:xfrm>
            <a:off x="7086600" y="1981200"/>
            <a:ext cx="1446213" cy="457200"/>
          </a:xfrm>
          <a:prstGeom prst="rect">
            <a:avLst/>
          </a:prstGeom>
          <a:noFill/>
          <a:ln w="9525">
            <a:noFill/>
            <a:miter lim="800000"/>
            <a:headEnd/>
            <a:tailEnd/>
          </a:ln>
        </p:spPr>
        <p:txBody>
          <a:bodyPr wrap="none">
            <a:spAutoFit/>
          </a:bodyPr>
          <a:lstStyle/>
          <a:p>
            <a:r>
              <a:rPr lang="en-US"/>
              <a:t>Core SCN</a:t>
            </a:r>
          </a:p>
        </p:txBody>
      </p:sp>
      <p:sp>
        <p:nvSpPr>
          <p:cNvPr id="20485" name="Text Box 5"/>
          <p:cNvSpPr txBox="1">
            <a:spLocks noChangeArrowheads="1"/>
          </p:cNvSpPr>
          <p:nvPr/>
        </p:nvSpPr>
        <p:spPr bwMode="auto">
          <a:xfrm>
            <a:off x="7010400" y="3581400"/>
            <a:ext cx="1865313" cy="822325"/>
          </a:xfrm>
          <a:prstGeom prst="rect">
            <a:avLst/>
          </a:prstGeom>
          <a:noFill/>
          <a:ln w="9525">
            <a:noFill/>
            <a:miter lim="800000"/>
            <a:headEnd/>
            <a:tailEnd/>
          </a:ln>
        </p:spPr>
        <p:txBody>
          <a:bodyPr wrap="none">
            <a:spAutoFit/>
          </a:bodyPr>
          <a:lstStyle/>
          <a:p>
            <a:pPr algn="ctr"/>
            <a:r>
              <a:rPr lang="en-US"/>
              <a:t>Ventrolateral </a:t>
            </a:r>
          </a:p>
          <a:p>
            <a:pPr algn="ctr"/>
            <a:r>
              <a:rPr lang="en-US"/>
              <a:t>SCN</a:t>
            </a:r>
          </a:p>
        </p:txBody>
      </p:sp>
      <p:sp>
        <p:nvSpPr>
          <p:cNvPr id="20486" name="Text Box 6"/>
          <p:cNvSpPr txBox="1">
            <a:spLocks noChangeArrowheads="1"/>
          </p:cNvSpPr>
          <p:nvPr/>
        </p:nvSpPr>
        <p:spPr bwMode="auto">
          <a:xfrm>
            <a:off x="4932363" y="6130925"/>
            <a:ext cx="1866900" cy="457200"/>
          </a:xfrm>
          <a:prstGeom prst="rect">
            <a:avLst/>
          </a:prstGeom>
          <a:noFill/>
          <a:ln w="9525">
            <a:noFill/>
            <a:miter lim="800000"/>
            <a:headEnd/>
            <a:tailEnd/>
          </a:ln>
        </p:spPr>
        <p:txBody>
          <a:bodyPr wrap="none">
            <a:spAutoFit/>
          </a:bodyPr>
          <a:lstStyle/>
          <a:p>
            <a:r>
              <a:rPr lang="en-US"/>
              <a:t>Optic Chiasm</a:t>
            </a:r>
          </a:p>
        </p:txBody>
      </p:sp>
      <p:sp>
        <p:nvSpPr>
          <p:cNvPr id="20487" name="Line 7"/>
          <p:cNvSpPr>
            <a:spLocks noChangeShapeType="1"/>
          </p:cNvSpPr>
          <p:nvPr/>
        </p:nvSpPr>
        <p:spPr bwMode="auto">
          <a:xfrm flipH="1" flipV="1">
            <a:off x="5694363" y="5597525"/>
            <a:ext cx="381000" cy="609600"/>
          </a:xfrm>
          <a:prstGeom prst="line">
            <a:avLst/>
          </a:prstGeom>
          <a:noFill/>
          <a:ln w="25400">
            <a:solidFill>
              <a:schemeClr val="bg1"/>
            </a:solidFill>
            <a:round/>
            <a:headEnd/>
            <a:tailEnd type="triangle" w="med" len="med"/>
          </a:ln>
        </p:spPr>
        <p:txBody>
          <a:bodyPr/>
          <a:lstStyle/>
          <a:p>
            <a:endParaRPr lang="en-US"/>
          </a:p>
        </p:txBody>
      </p:sp>
      <p:sp>
        <p:nvSpPr>
          <p:cNvPr id="20488" name="Line 8"/>
          <p:cNvSpPr>
            <a:spLocks noChangeShapeType="1"/>
          </p:cNvSpPr>
          <p:nvPr/>
        </p:nvSpPr>
        <p:spPr bwMode="auto">
          <a:xfrm flipH="1">
            <a:off x="6684963" y="3997325"/>
            <a:ext cx="990600" cy="152400"/>
          </a:xfrm>
          <a:prstGeom prst="line">
            <a:avLst/>
          </a:prstGeom>
          <a:noFill/>
          <a:ln w="25400">
            <a:solidFill>
              <a:schemeClr val="bg1"/>
            </a:solidFill>
            <a:round/>
            <a:headEnd/>
            <a:tailEnd type="triangle" w="med" len="med"/>
          </a:ln>
        </p:spPr>
        <p:txBody>
          <a:bodyPr/>
          <a:lstStyle/>
          <a:p>
            <a:endParaRPr lang="en-US"/>
          </a:p>
        </p:txBody>
      </p:sp>
      <p:sp>
        <p:nvSpPr>
          <p:cNvPr id="20489" name="Text Box 9"/>
          <p:cNvSpPr txBox="1">
            <a:spLocks noChangeArrowheads="1"/>
          </p:cNvSpPr>
          <p:nvPr/>
        </p:nvSpPr>
        <p:spPr bwMode="auto">
          <a:xfrm>
            <a:off x="2438400" y="1676400"/>
            <a:ext cx="488950" cy="457200"/>
          </a:xfrm>
          <a:prstGeom prst="rect">
            <a:avLst/>
          </a:prstGeom>
          <a:noFill/>
          <a:ln w="9525">
            <a:noFill/>
            <a:miter lim="800000"/>
            <a:headEnd/>
            <a:tailEnd/>
          </a:ln>
        </p:spPr>
        <p:txBody>
          <a:bodyPr wrap="none">
            <a:spAutoFit/>
          </a:bodyPr>
          <a:lstStyle/>
          <a:p>
            <a:r>
              <a:rPr lang="en-US"/>
              <a:t>3v</a:t>
            </a:r>
          </a:p>
        </p:txBody>
      </p:sp>
      <p:sp>
        <p:nvSpPr>
          <p:cNvPr id="20490" name="Line 10"/>
          <p:cNvSpPr>
            <a:spLocks noChangeShapeType="1"/>
          </p:cNvSpPr>
          <p:nvPr/>
        </p:nvSpPr>
        <p:spPr bwMode="auto">
          <a:xfrm flipV="1">
            <a:off x="4267200" y="3505200"/>
            <a:ext cx="304800" cy="76200"/>
          </a:xfrm>
          <a:prstGeom prst="line">
            <a:avLst/>
          </a:prstGeom>
          <a:noFill/>
          <a:ln w="50800">
            <a:solidFill>
              <a:srgbClr val="FFFF00"/>
            </a:solidFill>
            <a:round/>
            <a:headEnd/>
            <a:tailEnd type="stealth" w="med" len="med"/>
          </a:ln>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2057400" y="685800"/>
          <a:ext cx="5195888" cy="5334000"/>
        </p:xfrm>
        <a:graphic>
          <a:graphicData uri="http://schemas.openxmlformats.org/presentationml/2006/ole">
            <mc:AlternateContent xmlns:mc="http://schemas.openxmlformats.org/markup-compatibility/2006">
              <mc:Choice xmlns:v="urn:schemas-microsoft-com:vml" Requires="v">
                <p:oleObj spid="_x0000_s21512" name="Image" r:id="rId4" imgW="5780488" imgH="6109756" progId="">
                  <p:embed/>
                </p:oleObj>
              </mc:Choice>
              <mc:Fallback>
                <p:oleObj name="Image" r:id="rId4" imgW="5780488" imgH="610975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685800"/>
                        <a:ext cx="519588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7" name="Oval 3"/>
          <p:cNvSpPr>
            <a:spLocks noChangeArrowheads="1"/>
          </p:cNvSpPr>
          <p:nvPr/>
        </p:nvSpPr>
        <p:spPr bwMode="auto">
          <a:xfrm>
            <a:off x="4419600" y="1143000"/>
            <a:ext cx="2819400" cy="2667000"/>
          </a:xfrm>
          <a:prstGeom prst="ellipse">
            <a:avLst/>
          </a:prstGeom>
          <a:noFill/>
          <a:ln w="25400" cap="rnd">
            <a:solidFill>
              <a:schemeClr val="bg1"/>
            </a:solidFill>
            <a:prstDash val="sysDot"/>
            <a:round/>
            <a:headEnd/>
            <a:tailEnd/>
          </a:ln>
        </p:spPr>
        <p:txBody>
          <a:bodyPr wrap="none" anchor="ctr"/>
          <a:lstStyle/>
          <a:p>
            <a:pPr algn="ctr"/>
            <a:endParaRPr lang="en-US"/>
          </a:p>
        </p:txBody>
      </p:sp>
      <p:sp>
        <p:nvSpPr>
          <p:cNvPr id="21508" name="Text Box 10"/>
          <p:cNvSpPr txBox="1">
            <a:spLocks noChangeArrowheads="1"/>
          </p:cNvSpPr>
          <p:nvPr/>
        </p:nvSpPr>
        <p:spPr bwMode="auto">
          <a:xfrm>
            <a:off x="7375525" y="2403475"/>
            <a:ext cx="1446213" cy="457200"/>
          </a:xfrm>
          <a:prstGeom prst="rect">
            <a:avLst/>
          </a:prstGeom>
          <a:noFill/>
          <a:ln w="9525">
            <a:noFill/>
            <a:miter lim="800000"/>
            <a:headEnd/>
            <a:tailEnd/>
          </a:ln>
        </p:spPr>
        <p:txBody>
          <a:bodyPr wrap="none">
            <a:spAutoFit/>
          </a:bodyPr>
          <a:lstStyle/>
          <a:p>
            <a:r>
              <a:rPr lang="en-US"/>
              <a:t>Core SCN</a:t>
            </a:r>
          </a:p>
        </p:txBody>
      </p:sp>
      <p:sp>
        <p:nvSpPr>
          <p:cNvPr id="21509" name="Text Box 12"/>
          <p:cNvSpPr txBox="1">
            <a:spLocks noChangeArrowheads="1"/>
          </p:cNvSpPr>
          <p:nvPr/>
        </p:nvSpPr>
        <p:spPr bwMode="auto">
          <a:xfrm>
            <a:off x="7223125" y="3546475"/>
            <a:ext cx="1865313" cy="822325"/>
          </a:xfrm>
          <a:prstGeom prst="rect">
            <a:avLst/>
          </a:prstGeom>
          <a:noFill/>
          <a:ln w="9525">
            <a:noFill/>
            <a:miter lim="800000"/>
            <a:headEnd/>
            <a:tailEnd/>
          </a:ln>
        </p:spPr>
        <p:txBody>
          <a:bodyPr wrap="none">
            <a:spAutoFit/>
          </a:bodyPr>
          <a:lstStyle/>
          <a:p>
            <a:pPr algn="ctr"/>
            <a:r>
              <a:rPr lang="en-US"/>
              <a:t>Ventrolateral </a:t>
            </a:r>
          </a:p>
          <a:p>
            <a:pPr algn="ctr"/>
            <a:r>
              <a:rPr lang="en-US"/>
              <a:t>SCN</a:t>
            </a:r>
          </a:p>
        </p:txBody>
      </p:sp>
      <p:sp>
        <p:nvSpPr>
          <p:cNvPr id="21510" name="Text Box 14"/>
          <p:cNvSpPr txBox="1">
            <a:spLocks noChangeArrowheads="1"/>
          </p:cNvSpPr>
          <p:nvPr/>
        </p:nvSpPr>
        <p:spPr bwMode="auto">
          <a:xfrm>
            <a:off x="4876800" y="6096000"/>
            <a:ext cx="1866900" cy="457200"/>
          </a:xfrm>
          <a:prstGeom prst="rect">
            <a:avLst/>
          </a:prstGeom>
          <a:noFill/>
          <a:ln w="9525">
            <a:noFill/>
            <a:miter lim="800000"/>
            <a:headEnd/>
            <a:tailEnd/>
          </a:ln>
        </p:spPr>
        <p:txBody>
          <a:bodyPr wrap="none">
            <a:spAutoFit/>
          </a:bodyPr>
          <a:lstStyle/>
          <a:p>
            <a:r>
              <a:rPr lang="en-US"/>
              <a:t>Optic Chiasm</a:t>
            </a:r>
          </a:p>
        </p:txBody>
      </p:sp>
      <p:sp>
        <p:nvSpPr>
          <p:cNvPr id="21511" name="Text Box 15"/>
          <p:cNvSpPr txBox="1">
            <a:spLocks noChangeArrowheads="1"/>
          </p:cNvSpPr>
          <p:nvPr/>
        </p:nvSpPr>
        <p:spPr bwMode="auto">
          <a:xfrm>
            <a:off x="3032125" y="1870075"/>
            <a:ext cx="488950" cy="457200"/>
          </a:xfrm>
          <a:prstGeom prst="rect">
            <a:avLst/>
          </a:prstGeom>
          <a:noFill/>
          <a:ln w="9525">
            <a:noFill/>
            <a:miter lim="800000"/>
            <a:headEnd/>
            <a:tailEnd/>
          </a:ln>
        </p:spPr>
        <p:txBody>
          <a:bodyPr wrap="none">
            <a:spAutoFit/>
          </a:bodyPr>
          <a:lstStyle/>
          <a:p>
            <a:r>
              <a:rPr lang="en-US"/>
              <a:t>3v</a:t>
            </a:r>
          </a:p>
        </p:txBody>
      </p:sp>
      <p:sp>
        <p:nvSpPr>
          <p:cNvPr id="21512" name="Line 16"/>
          <p:cNvSpPr>
            <a:spLocks noChangeShapeType="1"/>
          </p:cNvSpPr>
          <p:nvPr/>
        </p:nvSpPr>
        <p:spPr bwMode="auto">
          <a:xfrm flipH="1" flipV="1">
            <a:off x="5638800" y="5562600"/>
            <a:ext cx="381000" cy="609600"/>
          </a:xfrm>
          <a:prstGeom prst="line">
            <a:avLst/>
          </a:prstGeom>
          <a:noFill/>
          <a:ln w="25400">
            <a:solidFill>
              <a:schemeClr val="bg1"/>
            </a:solidFill>
            <a:round/>
            <a:headEnd/>
            <a:tailEnd type="triangle" w="med" len="med"/>
          </a:ln>
        </p:spPr>
        <p:txBody>
          <a:bodyPr/>
          <a:lstStyle/>
          <a:p>
            <a:endParaRPr lang="en-US"/>
          </a:p>
        </p:txBody>
      </p:sp>
      <p:sp>
        <p:nvSpPr>
          <p:cNvPr id="21513" name="Text Box 18"/>
          <p:cNvSpPr txBox="1">
            <a:spLocks noChangeArrowheads="1"/>
          </p:cNvSpPr>
          <p:nvPr/>
        </p:nvSpPr>
        <p:spPr bwMode="auto">
          <a:xfrm>
            <a:off x="2743200" y="304800"/>
            <a:ext cx="3963988" cy="457200"/>
          </a:xfrm>
          <a:prstGeom prst="rect">
            <a:avLst/>
          </a:prstGeom>
          <a:noFill/>
          <a:ln w="9525">
            <a:noFill/>
            <a:miter lim="800000"/>
            <a:headEnd/>
            <a:tailEnd/>
          </a:ln>
        </p:spPr>
        <p:txBody>
          <a:bodyPr wrap="none">
            <a:spAutoFit/>
          </a:bodyPr>
          <a:lstStyle/>
          <a:p>
            <a:r>
              <a:rPr lang="en-US"/>
              <a:t>Laser-Capture Microdissection</a:t>
            </a:r>
          </a:p>
        </p:txBody>
      </p:sp>
      <p:sp>
        <p:nvSpPr>
          <p:cNvPr id="21514" name="Line 19"/>
          <p:cNvSpPr>
            <a:spLocks noChangeShapeType="1"/>
          </p:cNvSpPr>
          <p:nvPr/>
        </p:nvSpPr>
        <p:spPr bwMode="auto">
          <a:xfrm flipH="1">
            <a:off x="6629400" y="3962400"/>
            <a:ext cx="990600" cy="152400"/>
          </a:xfrm>
          <a:prstGeom prst="line">
            <a:avLst/>
          </a:prstGeom>
          <a:noFill/>
          <a:ln w="25400">
            <a:solidFill>
              <a:schemeClr val="bg1"/>
            </a:solidFill>
            <a:round/>
            <a:headEnd/>
            <a:tailEnd type="triangle" w="med" len="med"/>
          </a:ln>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1026"/>
          <p:cNvSpPr txBox="1">
            <a:spLocks noChangeArrowheads="1"/>
          </p:cNvSpPr>
          <p:nvPr/>
        </p:nvSpPr>
        <p:spPr bwMode="auto">
          <a:xfrm>
            <a:off x="2057400" y="685800"/>
            <a:ext cx="5321300" cy="701675"/>
          </a:xfrm>
          <a:prstGeom prst="rect">
            <a:avLst/>
          </a:prstGeom>
          <a:noFill/>
          <a:ln w="9525">
            <a:noFill/>
            <a:miter lim="800000"/>
            <a:headEnd/>
            <a:tailEnd/>
          </a:ln>
        </p:spPr>
        <p:txBody>
          <a:bodyPr wrap="none">
            <a:spAutoFit/>
          </a:bodyPr>
          <a:lstStyle/>
          <a:p>
            <a:r>
              <a:rPr lang="en-US" sz="4000"/>
              <a:t>Parvalbumin &amp; Oxytocin</a:t>
            </a:r>
          </a:p>
        </p:txBody>
      </p:sp>
      <p:graphicFrame>
        <p:nvGraphicFramePr>
          <p:cNvPr id="22530" name="Object 1027"/>
          <p:cNvGraphicFramePr>
            <a:graphicFrameLocks noChangeAspect="1"/>
          </p:cNvGraphicFramePr>
          <p:nvPr/>
        </p:nvGraphicFramePr>
        <p:xfrm>
          <a:off x="4800600" y="1676400"/>
          <a:ext cx="3889375" cy="3411538"/>
        </p:xfrm>
        <a:graphic>
          <a:graphicData uri="http://schemas.openxmlformats.org/presentationml/2006/ole">
            <mc:AlternateContent xmlns:mc="http://schemas.openxmlformats.org/markup-compatibility/2006">
              <mc:Choice xmlns:v="urn:schemas-microsoft-com:vml" Requires="v">
                <p:oleObj spid="_x0000_s22542" name="Image" r:id="rId3" imgW="5489587" imgH="4307801" progId="">
                  <p:embed/>
                </p:oleObj>
              </mc:Choice>
              <mc:Fallback>
                <p:oleObj name="Image" r:id="rId3" imgW="5489587" imgH="4307801" progId="">
                  <p:embed/>
                  <p:pic>
                    <p:nvPicPr>
                      <p:cNvPr id="0" name="Object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76400"/>
                        <a:ext cx="3889375" cy="341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1" name="Object 1028"/>
          <p:cNvGraphicFramePr>
            <a:graphicFrameLocks noChangeAspect="1"/>
          </p:cNvGraphicFramePr>
          <p:nvPr/>
        </p:nvGraphicFramePr>
        <p:xfrm>
          <a:off x="838200" y="1676400"/>
          <a:ext cx="3886200" cy="3403600"/>
        </p:xfrm>
        <a:graphic>
          <a:graphicData uri="http://schemas.openxmlformats.org/presentationml/2006/ole">
            <mc:AlternateContent xmlns:mc="http://schemas.openxmlformats.org/markup-compatibility/2006">
              <mc:Choice xmlns:v="urn:schemas-microsoft-com:vml" Requires="v">
                <p:oleObj spid="_x0000_s22543" name="Image" r:id="rId5" imgW="5121073" imgH="4765267" progId="">
                  <p:embed/>
                </p:oleObj>
              </mc:Choice>
              <mc:Fallback>
                <p:oleObj name="Image" r:id="rId5" imgW="5121073" imgH="4765267" progId="">
                  <p:embed/>
                  <p:pic>
                    <p:nvPicPr>
                      <p:cNvPr id="0" name="Object 10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676400"/>
                        <a:ext cx="3886200" cy="34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304800" y="685800"/>
          <a:ext cx="4678363" cy="5181600"/>
        </p:xfrm>
        <a:graphic>
          <a:graphicData uri="http://schemas.openxmlformats.org/presentationml/2006/ole">
            <mc:AlternateContent xmlns:mc="http://schemas.openxmlformats.org/markup-compatibility/2006">
              <mc:Choice xmlns:v="urn:schemas-microsoft-com:vml" Requires="v">
                <p:oleObj spid="_x0000_s23566" name="Image" r:id="rId3" imgW="3659725" imgH="4053653" progId="">
                  <p:embed/>
                </p:oleObj>
              </mc:Choice>
              <mc:Fallback>
                <p:oleObj name="Image" r:id="rId3" imgW="3659725" imgH="4053653"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85800"/>
                        <a:ext cx="467836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5" name="Object 3"/>
          <p:cNvGraphicFramePr>
            <a:graphicFrameLocks noChangeAspect="1"/>
          </p:cNvGraphicFramePr>
          <p:nvPr/>
        </p:nvGraphicFramePr>
        <p:xfrm>
          <a:off x="4800600" y="1143000"/>
          <a:ext cx="4038600" cy="3803650"/>
        </p:xfrm>
        <a:graphic>
          <a:graphicData uri="http://schemas.openxmlformats.org/presentationml/2006/ole">
            <mc:AlternateContent xmlns:mc="http://schemas.openxmlformats.org/markup-compatibility/2006">
              <mc:Choice xmlns:v="urn:schemas-microsoft-com:vml" Requires="v">
                <p:oleObj spid="_x0000_s23567" name="Image" r:id="rId5" imgW="4574656" imgH="4307801" progId="">
                  <p:embed/>
                </p:oleObj>
              </mc:Choice>
              <mc:Fallback>
                <p:oleObj name="Image" r:id="rId5" imgW="4574656" imgH="4307801"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143000"/>
                        <a:ext cx="4038600"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461963" y="214313"/>
          <a:ext cx="8220075" cy="6429375"/>
        </p:xfrm>
        <a:graphic>
          <a:graphicData uri="http://schemas.openxmlformats.org/presentationml/2006/ole">
            <mc:AlternateContent xmlns:mc="http://schemas.openxmlformats.org/markup-compatibility/2006">
              <mc:Choice xmlns:v="urn:schemas-microsoft-com:vml" Requires="v">
                <p:oleObj spid="_x0000_s24584" name="Image" r:id="rId3" imgW="10966467" imgH="8577480" progId="">
                  <p:embed/>
                </p:oleObj>
              </mc:Choice>
              <mc:Fallback>
                <p:oleObj name="Image" r:id="rId3" imgW="10966467" imgH="857748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3" y="214313"/>
                        <a:ext cx="8220075"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Genetics</a:t>
            </a:r>
          </a:p>
        </p:txBody>
      </p:sp>
      <p:sp>
        <p:nvSpPr>
          <p:cNvPr id="3" name="Content Placeholder 2"/>
          <p:cNvSpPr>
            <a:spLocks noGrp="1"/>
          </p:cNvSpPr>
          <p:nvPr>
            <p:ph idx="1"/>
          </p:nvPr>
        </p:nvSpPr>
        <p:spPr/>
        <p:txBody>
          <a:bodyPr/>
          <a:lstStyle/>
          <a:p>
            <a:r>
              <a:rPr lang="en-US" dirty="0"/>
              <a:t>Genome </a:t>
            </a:r>
          </a:p>
          <a:p>
            <a:pPr lvl="1"/>
            <a:r>
              <a:rPr lang="en-US" dirty="0"/>
              <a:t>All genetic information in DNA required for development, metabolism, physiology, and plasticity</a:t>
            </a:r>
          </a:p>
          <a:p>
            <a:r>
              <a:rPr lang="en-US" dirty="0"/>
              <a:t>Gene</a:t>
            </a:r>
          </a:p>
          <a:p>
            <a:pPr lvl="1"/>
            <a:r>
              <a:rPr lang="en-US" dirty="0"/>
              <a:t>Functional unit of genome</a:t>
            </a:r>
          </a:p>
          <a:p>
            <a:pPr lvl="1"/>
            <a:r>
              <a:rPr lang="en-US" dirty="0"/>
              <a:t>Directly encodes for protein</a:t>
            </a:r>
          </a:p>
          <a:p>
            <a:r>
              <a:rPr lang="en-US" dirty="0"/>
              <a:t>Protein </a:t>
            </a:r>
          </a:p>
          <a:p>
            <a:pPr lvl="1"/>
            <a:r>
              <a:rPr lang="en-US" dirty="0"/>
              <a:t>Molecules for structural and functional properties of cells</a:t>
            </a:r>
          </a:p>
          <a:p>
            <a:endParaRPr lang="en-US" dirty="0"/>
          </a:p>
          <a:p>
            <a:r>
              <a:rPr lang="en-US" dirty="0"/>
              <a:t>How does genotype determine phenotype?</a:t>
            </a:r>
          </a:p>
        </p:txBody>
      </p:sp>
    </p:spTree>
    <p:extLst>
      <p:ext uri="{BB962C8B-B14F-4D97-AF65-F5344CB8AC3E}">
        <p14:creationId xmlns:p14="http://schemas.microsoft.com/office/powerpoint/2010/main" val="1008001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Ribonucleic Acid (RNA)</a:t>
            </a:r>
          </a:p>
        </p:txBody>
      </p:sp>
      <p:sp>
        <p:nvSpPr>
          <p:cNvPr id="3" name="Content Placeholder 2"/>
          <p:cNvSpPr>
            <a:spLocks noGrp="1"/>
          </p:cNvSpPr>
          <p:nvPr>
            <p:ph idx="1"/>
          </p:nvPr>
        </p:nvSpPr>
        <p:spPr/>
        <p:txBody>
          <a:bodyPr/>
          <a:lstStyle/>
          <a:p>
            <a:r>
              <a:rPr lang="en-US" dirty="0"/>
              <a:t>Single strand</a:t>
            </a:r>
          </a:p>
          <a:p>
            <a:r>
              <a:rPr lang="en-US" dirty="0"/>
              <a:t>Ribose sugar</a:t>
            </a:r>
          </a:p>
          <a:p>
            <a:r>
              <a:rPr lang="en-US" dirty="0"/>
              <a:t>Nitrogenous base Uracil </a:t>
            </a:r>
          </a:p>
          <a:p>
            <a:pPr lvl="1"/>
            <a:r>
              <a:rPr lang="en-US" dirty="0"/>
              <a:t>NOT Thymine</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56657"/>
            <a:ext cx="4038600" cy="4615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00600" y="6287616"/>
            <a:ext cx="3657600" cy="230832"/>
          </a:xfrm>
          <a:prstGeom prst="rect">
            <a:avLst/>
          </a:prstGeom>
          <a:noFill/>
        </p:spPr>
        <p:txBody>
          <a:bodyPr wrap="square" rtlCol="0">
            <a:spAutoFit/>
          </a:bodyPr>
          <a:lstStyle/>
          <a:p>
            <a:r>
              <a:rPr lang="en-US" sz="900" dirty="0"/>
              <a:t>http://cs.wellesley.edu/~cs112/assignments/assign7/assign7.html</a:t>
            </a:r>
          </a:p>
        </p:txBody>
      </p:sp>
    </p:spTree>
    <p:extLst>
      <p:ext uri="{BB962C8B-B14F-4D97-AF65-F5344CB8AC3E}">
        <p14:creationId xmlns:p14="http://schemas.microsoft.com/office/powerpoint/2010/main" val="1613997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Transcription</a:t>
            </a:r>
          </a:p>
        </p:txBody>
      </p:sp>
      <p:sp>
        <p:nvSpPr>
          <p:cNvPr id="3" name="Content Placeholder 2"/>
          <p:cNvSpPr>
            <a:spLocks noGrp="1"/>
          </p:cNvSpPr>
          <p:nvPr>
            <p:ph idx="1"/>
          </p:nvPr>
        </p:nvSpPr>
        <p:spPr/>
        <p:txBody>
          <a:bodyPr/>
          <a:lstStyle/>
          <a:p>
            <a:r>
              <a:rPr lang="en-US" dirty="0"/>
              <a:t>Synthesis of messenger RNA (mRNA)</a:t>
            </a:r>
          </a:p>
          <a:p>
            <a:r>
              <a:rPr lang="en-US" dirty="0"/>
              <a:t>Transcription factor interacts with promoter on DNA template strand</a:t>
            </a:r>
          </a:p>
          <a:p>
            <a:r>
              <a:rPr lang="en-US" dirty="0"/>
              <a:t>RNA polymerase reads template strand (3’</a:t>
            </a:r>
            <a:r>
              <a:rPr lang="en-US" dirty="0">
                <a:sym typeface="Wingdings" pitchFamily="2" charset="2"/>
              </a:rPr>
              <a:t>5’), mRNA synthesis 5’3’</a:t>
            </a:r>
          </a:p>
          <a:p>
            <a:r>
              <a:rPr lang="en-US" dirty="0">
                <a:sym typeface="Wingdings" pitchFamily="2" charset="2"/>
              </a:rPr>
              <a:t>RNA splicing</a:t>
            </a:r>
          </a:p>
          <a:p>
            <a:pPr lvl="1"/>
            <a:r>
              <a:rPr lang="en-US" dirty="0">
                <a:sym typeface="Wingdings" pitchFamily="2" charset="2"/>
              </a:rPr>
              <a:t>Spliceosome</a:t>
            </a:r>
          </a:p>
          <a:p>
            <a:pPr lvl="1"/>
            <a:r>
              <a:rPr lang="en-US" dirty="0">
                <a:sym typeface="Wingdings" pitchFamily="2" charset="2"/>
              </a:rPr>
              <a:t>Cut out introns</a:t>
            </a:r>
          </a:p>
          <a:p>
            <a:pPr lvl="1"/>
            <a:r>
              <a:rPr lang="en-US" dirty="0">
                <a:sym typeface="Wingdings" pitchFamily="2" charset="2"/>
              </a:rPr>
              <a:t>Leave in exons</a:t>
            </a:r>
          </a:p>
          <a:p>
            <a:endParaRPr lang="en-US" dirty="0"/>
          </a:p>
          <a:p>
            <a:pPr lvl="1"/>
            <a:endParaRPr lang="en-US" dirty="0"/>
          </a:p>
        </p:txBody>
      </p:sp>
    </p:spTree>
    <p:extLst>
      <p:ext uri="{BB962C8B-B14F-4D97-AF65-F5344CB8AC3E}">
        <p14:creationId xmlns:p14="http://schemas.microsoft.com/office/powerpoint/2010/main" val="1689855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62100" y="819150"/>
            <a:ext cx="6944832" cy="5219700"/>
            <a:chOff x="1562100" y="819150"/>
            <a:chExt cx="6944832" cy="521970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819150"/>
              <a:ext cx="60198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62600" y="2961401"/>
              <a:ext cx="1752600" cy="246221"/>
            </a:xfrm>
            <a:prstGeom prst="rect">
              <a:avLst/>
            </a:prstGeom>
            <a:solidFill>
              <a:schemeClr val="bg1"/>
            </a:solidFill>
          </p:spPr>
          <p:txBody>
            <a:bodyPr wrap="square" rtlCol="0">
              <a:spAutoFit/>
            </a:bodyPr>
            <a:lstStyle/>
            <a:p>
              <a:r>
                <a:rPr lang="en-US" sz="1000" dirty="0"/>
                <a:t>Transcription Factor</a:t>
              </a:r>
            </a:p>
          </p:txBody>
        </p:sp>
        <p:sp>
          <p:nvSpPr>
            <p:cNvPr id="6" name="TextBox 5"/>
            <p:cNvSpPr txBox="1"/>
            <p:nvPr/>
          </p:nvSpPr>
          <p:spPr>
            <a:xfrm>
              <a:off x="6754332" y="5029200"/>
              <a:ext cx="1752600" cy="246221"/>
            </a:xfrm>
            <a:prstGeom prst="rect">
              <a:avLst/>
            </a:prstGeom>
            <a:solidFill>
              <a:schemeClr val="bg1"/>
            </a:solidFill>
          </p:spPr>
          <p:txBody>
            <a:bodyPr wrap="square" rtlCol="0">
              <a:spAutoFit/>
            </a:bodyPr>
            <a:lstStyle/>
            <a:p>
              <a:r>
                <a:rPr lang="en-US" sz="1000" dirty="0"/>
                <a:t>Transcription Factor </a:t>
              </a:r>
            </a:p>
          </p:txBody>
        </p:sp>
      </p:grpSp>
      <p:sp>
        <p:nvSpPr>
          <p:cNvPr id="7" name="TextBox 6"/>
          <p:cNvSpPr txBox="1"/>
          <p:nvPr/>
        </p:nvSpPr>
        <p:spPr>
          <a:xfrm>
            <a:off x="2552700" y="6233157"/>
            <a:ext cx="4038600" cy="230832"/>
          </a:xfrm>
          <a:prstGeom prst="rect">
            <a:avLst/>
          </a:prstGeom>
          <a:noFill/>
        </p:spPr>
        <p:txBody>
          <a:bodyPr wrap="square" rtlCol="0">
            <a:spAutoFit/>
          </a:bodyPr>
          <a:lstStyle/>
          <a:p>
            <a:r>
              <a:rPr lang="en-US" sz="900" dirty="0"/>
              <a:t>http://www.chem.uwec.edu/Webpapers2006/sites/leefong/index.html</a:t>
            </a:r>
          </a:p>
        </p:txBody>
      </p:sp>
    </p:spTree>
    <p:extLst>
      <p:ext uri="{BB962C8B-B14F-4D97-AF65-F5344CB8AC3E}">
        <p14:creationId xmlns:p14="http://schemas.microsoft.com/office/powerpoint/2010/main" val="4093041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120901"/>
            <a:ext cx="5829300" cy="452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05100" y="6048703"/>
            <a:ext cx="3733800" cy="230832"/>
          </a:xfrm>
          <a:prstGeom prst="rect">
            <a:avLst/>
          </a:prstGeom>
          <a:noFill/>
        </p:spPr>
        <p:txBody>
          <a:bodyPr wrap="square" rtlCol="0">
            <a:spAutoFit/>
          </a:bodyPr>
          <a:lstStyle/>
          <a:p>
            <a:r>
              <a:rPr lang="en-US" sz="900" dirty="0"/>
              <a:t>http://biology.unm.edu/ccouncil/Biology_124/Summaries/T&amp;T.html</a:t>
            </a:r>
          </a:p>
        </p:txBody>
      </p:sp>
    </p:spTree>
    <p:extLst>
      <p:ext uri="{BB962C8B-B14F-4D97-AF65-F5344CB8AC3E}">
        <p14:creationId xmlns:p14="http://schemas.microsoft.com/office/powerpoint/2010/main" val="2594140073"/>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5455</TotalTime>
  <Words>5343</Words>
  <Application>Microsoft Office PowerPoint</Application>
  <PresentationFormat>On-screen Show (4:3)</PresentationFormat>
  <Paragraphs>411</Paragraphs>
  <Slides>49</Slides>
  <Notes>38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49</vt:i4>
      </vt:variant>
    </vt:vector>
  </HeadingPairs>
  <TitlesOfParts>
    <vt:vector size="59" baseType="lpstr">
      <vt:lpstr>Arial</vt:lpstr>
      <vt:lpstr>Geneva</vt:lpstr>
      <vt:lpstr>Tahoma</vt:lpstr>
      <vt:lpstr>Times</vt:lpstr>
      <vt:lpstr>Times New Roman</vt:lpstr>
      <vt:lpstr>Wingdings</vt:lpstr>
      <vt:lpstr>Default Design</vt:lpstr>
      <vt:lpstr>CorelPhotoPaint.Image.8</vt:lpstr>
      <vt:lpstr>Image</vt:lpstr>
      <vt:lpstr>Chart</vt:lpstr>
      <vt:lpstr>Chapter 9 </vt:lpstr>
      <vt:lpstr>PowerPoint Presentation</vt:lpstr>
      <vt:lpstr>DNA</vt:lpstr>
      <vt:lpstr>PowerPoint Presentation</vt:lpstr>
      <vt:lpstr>Genetics</vt:lpstr>
      <vt:lpstr>Ribonucleic Acid (RNA)</vt:lpstr>
      <vt:lpstr>Transcription</vt:lpstr>
      <vt:lpstr>PowerPoint Presentation</vt:lpstr>
      <vt:lpstr>PowerPoint Presentation</vt:lpstr>
      <vt:lpstr>Translation</vt:lpstr>
      <vt:lpstr>PowerPoint Presentation</vt:lpstr>
      <vt:lpstr>Transcription/Translation Videos</vt:lpstr>
      <vt:lpstr>Genetic Model Organisms</vt:lpstr>
      <vt:lpstr>Fruit Fly</vt:lpstr>
      <vt:lpstr>Zebrafish</vt:lpstr>
      <vt:lpstr>Humans</vt:lpstr>
      <vt:lpstr>Genetic Screens</vt:lpstr>
      <vt:lpstr>Forward Genetic Screen</vt:lpstr>
      <vt:lpstr>Mutagenesis</vt:lpstr>
      <vt:lpstr>In Silico Screens</vt:lpstr>
      <vt:lpstr>Molecular Screens: cDNA Microarray</vt:lpstr>
      <vt:lpstr>Molecular Screens: Oligonucleotide microarray</vt:lpstr>
      <vt:lpstr>Molecular Screens: RNAi Screen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SUNYSB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Elliott Marchant</dc:creator>
  <cp:lastModifiedBy>elliott</cp:lastModifiedBy>
  <cp:revision>171</cp:revision>
  <dcterms:created xsi:type="dcterms:W3CDTF">2000-04-02T03:27:05Z</dcterms:created>
  <dcterms:modified xsi:type="dcterms:W3CDTF">2017-11-09T03:10:57Z</dcterms:modified>
</cp:coreProperties>
</file>