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6" r:id="rId3"/>
    <p:sldId id="297" r:id="rId4"/>
    <p:sldId id="298" r:id="rId5"/>
    <p:sldId id="299" r:id="rId6"/>
    <p:sldId id="300" r:id="rId7"/>
    <p:sldId id="301" r:id="rId8"/>
    <p:sldId id="268" r:id="rId9"/>
    <p:sldId id="270" r:id="rId10"/>
    <p:sldId id="271" r:id="rId11"/>
    <p:sldId id="272" r:id="rId12"/>
    <p:sldId id="273" r:id="rId13"/>
    <p:sldId id="277" r:id="rId14"/>
    <p:sldId id="286" r:id="rId15"/>
    <p:sldId id="278" r:id="rId16"/>
    <p:sldId id="284" r:id="rId17"/>
    <p:sldId id="295" r:id="rId18"/>
    <p:sldId id="293" r:id="rId19"/>
    <p:sldId id="294" r:id="rId20"/>
    <p:sldId id="292" r:id="rId21"/>
    <p:sldId id="289" r:id="rId22"/>
    <p:sldId id="290" r:id="rId2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34" autoAdjust="0"/>
    <p:restoredTop sz="95359" autoAdjust="0"/>
  </p:normalViewPr>
  <p:slideViewPr>
    <p:cSldViewPr>
      <p:cViewPr varScale="1">
        <p:scale>
          <a:sx n="87" d="100"/>
          <a:sy n="87" d="100"/>
        </p:scale>
        <p:origin x="59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B759618-769B-A849-9FBE-24CACAA0D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286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992537C-04A7-44C9-B923-F982A468C387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8DCC6ED-16F3-43A5-9EB6-285A71FF0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639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612">
              <a:defRPr/>
            </a:pPr>
            <a:r>
              <a:rPr lang="en-US" dirty="0"/>
              <a:t>Video example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CC6ED-16F3-43A5-9EB6-285A71FF06D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A1AE41-72C7-4F8C-B8C3-CE068D61AAB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563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CC6ED-16F3-43A5-9EB6-285A71FF06D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CC6ED-16F3-43A5-9EB6-285A71FF06D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Juror</a:t>
            </a:r>
          </a:p>
          <a:p>
            <a:r>
              <a:rPr lang="en-US" dirty="0"/>
              <a:t>Surgery decision</a:t>
            </a:r>
          </a:p>
          <a:p>
            <a:r>
              <a:rPr lang="en-US" dirty="0"/>
              <a:t>Radar operator</a:t>
            </a:r>
          </a:p>
          <a:p>
            <a:r>
              <a:rPr lang="en-US" dirty="0"/>
              <a:t>Pregnancy test</a:t>
            </a:r>
          </a:p>
          <a:p>
            <a:r>
              <a:rPr lang="en-US" dirty="0"/>
              <a:t>SPAM</a:t>
            </a:r>
            <a:r>
              <a:rPr lang="en-US" baseline="0" dirty="0"/>
              <a:t> filter</a:t>
            </a:r>
          </a:p>
          <a:p>
            <a:r>
              <a:rPr lang="en-US" baseline="0" dirty="0"/>
              <a:t>Airport security</a:t>
            </a:r>
          </a:p>
          <a:p>
            <a:r>
              <a:rPr lang="en-US" baseline="0" dirty="0"/>
              <a:t>Paranormal investigation</a:t>
            </a:r>
          </a:p>
          <a:p>
            <a:r>
              <a:rPr lang="en-US" baseline="0" dirty="0"/>
              <a:t>Marriage decision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CC6ED-16F3-43A5-9EB6-285A71FF06D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EC1DC-AC18-4713-B4AA-5DA451F78B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D98E64-D54C-458E-9AE1-4811358DA9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7EDF0-F97D-4544-BC80-060082C4C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1F53-FE1A-3A48-A67F-1E72F1989294}" type="datetime1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1D666-C3E1-4F1E-8B60-ADC398E67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Rajiv Jhangiani (PSYC 217, 2010/2011 Winter Session Term 1)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259DB-7EE0-45AD-849A-51F5BBBA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7640-02EA-482E-82FB-44E2F46FE2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87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9F37F-D94F-401E-B1E9-F06A251AE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B3B6F-2C6D-4F53-99F5-6FBF6A55DC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7277C-173E-4B3A-8375-B0EA35C39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9896-15A5-B74E-B7C3-7CF643C7846A}" type="datetime1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36171-A06F-4758-945B-68051BB2B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Rajiv Jhangiani (PSYC 217, 2010/2011 Winter Session Term 1)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AA15D-871F-4A7D-9E29-52CD44189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7640-02EA-482E-82FB-44E2F46FE2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3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6D1409-0100-490F-9232-E8164E2275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43CB56-A297-4C29-A85F-0FCFFA2DE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BA6D8-D6C9-4AE7-8699-9B34A0F0B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094BE-E4B0-C447-860C-56649B964137}" type="datetime1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D4627-7F55-4A73-9E13-840F54AE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Rajiv Jhangiani (PSYC 217, 2010/2011 Winter Session Term 1)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1D3A-B235-40A0-AAB7-C20471E51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7640-02EA-482E-82FB-44E2F46FE2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24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5B7B1-1FAF-4B1C-9561-6E2C1E89C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2A509-3D04-4831-9958-2E75AFC5A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664A0-39F1-450D-AECE-B90F5ABC8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B682-50C8-224B-A36C-AE481C8E88C5}" type="datetime1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95614-5A7A-4854-8BC6-276BD4964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Rajiv Jhangiani (PSYC 217, 2010/2011 Winter Session Term 1)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A5B57-1EF9-4038-B78D-5C949E4CD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7640-02EA-482E-82FB-44E2F46FE2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17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CAAC1-43ED-4E81-8FBB-F5C185857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7F677-FED3-40ED-938A-CB9CBDC22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9CD6E-CEA7-4F8D-8A3F-3EB7BA435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C363-C93F-8F47-B2E2-6F1CE8F8D99C}" type="datetime1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89416-5B59-4A6B-AE50-D35D1A78B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Rajiv Jhangiani (PSYC 217, 2010/2011 Winter Session Term 1)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7BEA2-5198-42FA-8AB4-1675D5217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7640-02EA-482E-82FB-44E2F46FE2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07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9945C-D221-4253-BC00-5914CA903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62E5F-4CAE-494B-BA83-CAF12108EB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F34331-9249-4065-8C3C-DB55835C10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24CB2-D4B3-4D4B-B033-82C9A2340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F948-6218-A745-AF4F-78AAA22B6509}" type="datetime1">
              <a:rPr lang="en-US" smtClean="0"/>
              <a:pPr/>
              <a:t>11/13/2017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1A6B93-E0E2-452B-B154-7B004054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Rajiv Jhangiani (PSYC 217, 2010/2011 Winter Session Term 1)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0C6BB-79D7-44A1-A51C-08F0D4DD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7640-02EA-482E-82FB-44E2F46FE2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36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2887B-B4DB-4AC5-A046-D3FE83F57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6BFC48-292A-40AB-AC2C-22626D8B4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2566E1-6DF5-40AA-AEAE-8BE091082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BFEC1B-4D7E-43C2-BC35-13687913B4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005088-3000-4712-9FF8-A112CCA95C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8D8667-F350-47D0-A016-113D0811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A42D-E6C4-2842-8609-092E833658B6}" type="datetime1">
              <a:rPr lang="en-US" smtClean="0"/>
              <a:pPr/>
              <a:t>11/13/2017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89143D-0397-4926-B61F-7431F26BE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Rajiv Jhangiani (PSYC 217, 2010/2011 Winter Session Term 1)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40F045-E6CA-4D23-A87B-F9634A6C0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7640-02EA-482E-82FB-44E2F46FE2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07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F6C6E-8BF1-46E9-93C3-448217688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60A1CA-B71B-4656-88CD-C0945FC63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A2BC-B820-2D43-B51F-C199064FB813}" type="datetime1">
              <a:rPr lang="en-US" smtClean="0"/>
              <a:pPr/>
              <a:t>11/13/2017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11280-B539-499E-A0F2-0EB5F68C9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Rajiv Jhangiani (PSYC 217, 2010/2011 Winter Session Term 1)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6F49E-7117-4F84-A758-74B11A13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7640-02EA-482E-82FB-44E2F46FE2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8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EF92F9-63C4-4AC6-B631-ED403E427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1619-2B7F-3F4E-A95A-9AAFDA309FCB}" type="datetime1">
              <a:rPr lang="en-US" smtClean="0"/>
              <a:pPr/>
              <a:t>11/13/2017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2B46E1-3A1F-4195-AFF7-D5FE0E762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Rajiv Jhangiani (PSYC 217, 2010/2011 Winter Session Term 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BF4CC5-C4C8-406C-99BF-D32530DE4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7640-02EA-482E-82FB-44E2F46FE2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6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BF6A2-1D95-42D9-8EEF-AA6E3428B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A4239-C67E-49DD-92BD-098DF3242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C45558-22E6-4EEC-9D83-223B0DCBC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3DB1A6-819A-46AF-B267-236545DC3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4425-C2B4-334D-B2C4-E5B76F7FC0D9}" type="datetime1">
              <a:rPr lang="en-US" smtClean="0"/>
              <a:pPr/>
              <a:t>11/13/2017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FC339D-C224-4A58-B2FE-F64779505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Rajiv Jhangiani (PSYC 217, 2010/2011 Winter Session Term 1)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A37A6E-EBF1-46AC-8DE9-C74A155DE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7640-02EA-482E-82FB-44E2F46FE2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39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C780C-2678-44AD-B18F-7B7C1CE6C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169EA4-952E-4000-BD0A-BD5A12D511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077EAA-0782-4ADD-BD8A-ED572EA03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79AB35-8CB3-4B45-BE3C-427D26C91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5D997-5250-0C47-8E42-478D9FC5FAB9}" type="datetime1">
              <a:rPr lang="en-US" smtClean="0"/>
              <a:pPr/>
              <a:t>11/13/2017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AFA22-4983-4A54-94B4-842D65A05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Rajiv Jhangiani (PSYC 217, 2010/2011 Winter Session Term 1)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4006F3-2B18-4BB8-81BC-F47E5D5B1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7640-02EA-482E-82FB-44E2F46FE2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3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7C5E6A-4F84-4479-A923-C92D8E0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6F22A-9A4B-4AFB-AAE2-610254F34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32034-DE92-41FF-849B-9D595B58D3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21D72-FA2E-9144-BE25-75B1BAF0ABC4}" type="datetime1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CFC04-8587-4F17-BB84-C279A63BD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Dr. Rajiv Jhangiani (PSYC 217, 2010/2011 Winter Session Term 1)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1E4B8-D52E-4AAF-A401-DF7634FF9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27640-02EA-482E-82FB-44E2F46FE2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4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733800"/>
            <a:ext cx="6858000" cy="4592637"/>
          </a:xfrm>
        </p:spPr>
        <p:txBody>
          <a:bodyPr>
            <a:normAutofit fontScale="90000"/>
          </a:bodyPr>
          <a:lstStyle/>
          <a:p>
            <a:r>
              <a:rPr lang="en-US" dirty="0"/>
              <a:t>Inferential statistics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Correction </a:t>
            </a:r>
            <a:br>
              <a:rPr lang="en-US" dirty="0"/>
            </a:br>
            <a:r>
              <a:rPr lang="en-US" dirty="0"/>
              <a:t>SEM = Our best estimate of the SD in the population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Confidence Interval = It is the percentage of time the true mean will fall inside the error bars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want to test whether two loonies are the same (come from the same population)</a:t>
            </a:r>
          </a:p>
          <a:p>
            <a:r>
              <a:rPr lang="en-US" dirty="0"/>
              <a:t>Take twenty sided dice and toss them each 10 times….sum/average/</a:t>
            </a:r>
          </a:p>
          <a:p>
            <a:r>
              <a:rPr lang="en-US" dirty="0"/>
              <a:t>What are the group means?</a:t>
            </a:r>
          </a:p>
          <a:p>
            <a:r>
              <a:rPr lang="en-US" dirty="0"/>
              <a:t>Null hypothesis vs. Research (alternative) hypothesis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7640-02EA-482E-82FB-44E2F46FE27B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A293829-4514-4D3F-8306-67C0D2F1FF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093800"/>
              </p:ext>
            </p:extLst>
          </p:nvPr>
        </p:nvGraphicFramePr>
        <p:xfrm>
          <a:off x="838200" y="3641726"/>
          <a:ext cx="1943100" cy="2714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7700">
                  <a:extLst>
                    <a:ext uri="{9D8B030D-6E8A-4147-A177-3AD203B41FA5}">
                      <a16:colId xmlns:a16="http://schemas.microsoft.com/office/drawing/2014/main" val="225758842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1744249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330133976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Group 1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Group 2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21147658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1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13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12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0632834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2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7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16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70106997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3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8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13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46713046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4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6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7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52367506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5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9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8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8378175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6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13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10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88891318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7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14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12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53685566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8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2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19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32738078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9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1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15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20584864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10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4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6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3231864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23579430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Mean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7.7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11.8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55434898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STDEV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4.620005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4.157991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19658881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SE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1.540002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 dirty="0">
                          <a:effectLst/>
                        </a:rPr>
                        <a:t>1.385997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4139375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Inferential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the two means (statistically) </a:t>
            </a:r>
            <a:r>
              <a:rPr lang="en-US" i="1" dirty="0"/>
              <a:t>significantly </a:t>
            </a:r>
            <a:r>
              <a:rPr lang="en-US" dirty="0"/>
              <a:t>different from each other?</a:t>
            </a:r>
          </a:p>
          <a:p>
            <a:r>
              <a:rPr lang="en-US" dirty="0"/>
              <a:t>We calculate the probability of finding this difference between the sample means, </a:t>
            </a:r>
            <a:r>
              <a:rPr lang="en-US" i="1" dirty="0"/>
              <a:t>assuming that the null hypothesis is true</a:t>
            </a:r>
          </a:p>
          <a:p>
            <a:pPr lvl="1"/>
            <a:r>
              <a:rPr lang="en-US" dirty="0"/>
              <a:t>If no, we infer that the null hypothesis is true</a:t>
            </a:r>
          </a:p>
          <a:p>
            <a:pPr lvl="1"/>
            <a:r>
              <a:rPr lang="en-US" dirty="0"/>
              <a:t>If yes, we infer that the alternative hypothesis is true</a:t>
            </a:r>
          </a:p>
          <a:p>
            <a:r>
              <a:rPr lang="en-US" dirty="0"/>
              <a:t>Alpha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7640-02EA-482E-82FB-44E2F46FE27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Inferential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probability is affected by two things:</a:t>
            </a:r>
          </a:p>
          <a:p>
            <a:pPr lvl="1"/>
            <a:r>
              <a:rPr lang="en-US" dirty="0"/>
              <a:t>The size of the difference between the two group means (the larger the difference, the smaller the probability of finding it if the null hypothesis is true)</a:t>
            </a:r>
          </a:p>
          <a:p>
            <a:pPr lvl="1"/>
            <a:r>
              <a:rPr lang="en-US" dirty="0"/>
              <a:t>The size of the sample (e.g., 10-rolls verse 1000 times each)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7640-02EA-482E-82FB-44E2F46FE27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 err="1"/>
              <a:t>t</a:t>
            </a:r>
            <a:r>
              <a:rPr lang="en-US" dirty="0"/>
              <a:t>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 determine whether the means of two groups are significantly different from each other</a:t>
            </a:r>
          </a:p>
          <a:p>
            <a:r>
              <a:rPr lang="en-US" dirty="0"/>
              <a:t>What does the </a:t>
            </a:r>
            <a:r>
              <a:rPr lang="en-US" i="1" dirty="0" err="1"/>
              <a:t>t</a:t>
            </a:r>
            <a:r>
              <a:rPr lang="en-US" dirty="0"/>
              <a:t> value depend on?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7640-02EA-482E-82FB-44E2F46FE27B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011625"/>
              </p:ext>
            </p:extLst>
          </p:nvPr>
        </p:nvGraphicFramePr>
        <p:xfrm>
          <a:off x="2209800" y="3352800"/>
          <a:ext cx="447367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" name="Equation" r:id="rId3" imgW="1778000" imgH="393700" progId="Equation.3">
                  <p:embed/>
                </p:oleObj>
              </mc:Choice>
              <mc:Fallback>
                <p:oleObj name="Equation" r:id="rId3" imgW="1778000" imgH="393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352800"/>
                        <a:ext cx="4473677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“Signal to noise” metaphor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7640-02EA-482E-82FB-44E2F46FE27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 descr="stat_t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714500"/>
            <a:ext cx="7073194" cy="4762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 i="1"/>
              <a:t>t </a:t>
            </a:r>
            <a:r>
              <a:rPr lang="en-US"/>
              <a:t>test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</p:nvPr>
        </p:nvGraphicFramePr>
        <p:xfrm>
          <a:off x="2505075" y="1981200"/>
          <a:ext cx="3981450" cy="291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Equation" r:id="rId3" imgW="901700" imgH="660400" progId="Equation.3">
                  <p:embed/>
                </p:oleObj>
              </mc:Choice>
              <mc:Fallback>
                <p:oleObj name="Equation" r:id="rId3" imgW="901700" imgH="660400" progId="Equation.3">
                  <p:embed/>
                  <p:pic>
                    <p:nvPicPr>
                      <p:cNvPr id="0" name="Content Placeholder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075" y="1981200"/>
                        <a:ext cx="3981450" cy="291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7640-02EA-482E-82FB-44E2F46FE27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lang="en-US" sz="3200" dirty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lang="en-US" sz="3200" dirty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lang="en-US" sz="3200" dirty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df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degrees of freedom =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</a:t>
            </a:r>
            <a:r>
              <a:rPr lang="en-US" sz="3200" i="1" dirty="0"/>
              <a:t>N</a:t>
            </a:r>
            <a:r>
              <a:rPr lang="en-US" sz="3200" baseline="-25000" dirty="0"/>
              <a:t>2</a:t>
            </a:r>
            <a:r>
              <a:rPr lang="en-US" sz="3200" dirty="0"/>
              <a:t> – 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F</a:t>
            </a:r>
            <a:r>
              <a:rPr lang="en-US" dirty="0"/>
              <a:t>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Merely an extension of the </a:t>
            </a:r>
            <a:r>
              <a:rPr lang="en-US" i="1" dirty="0" err="1"/>
              <a:t>t</a:t>
            </a:r>
            <a:r>
              <a:rPr lang="en-US" i="1" dirty="0"/>
              <a:t> </a:t>
            </a:r>
            <a:r>
              <a:rPr lang="en-US" dirty="0"/>
              <a:t>test</a:t>
            </a:r>
          </a:p>
          <a:p>
            <a:r>
              <a:rPr lang="en-US" dirty="0"/>
              <a:t>When a study has only 1 IV and 2 groups, </a:t>
            </a:r>
            <a:r>
              <a:rPr lang="en-US" i="1" dirty="0"/>
              <a:t>F</a:t>
            </a:r>
            <a:r>
              <a:rPr lang="en-US" dirty="0"/>
              <a:t> and </a:t>
            </a:r>
            <a:r>
              <a:rPr lang="en-US" i="1" dirty="0" err="1"/>
              <a:t>t</a:t>
            </a:r>
            <a:r>
              <a:rPr lang="en-US" dirty="0"/>
              <a:t> are virtually identical (</a:t>
            </a:r>
            <a:r>
              <a:rPr lang="en-US" i="1" dirty="0"/>
              <a:t>F</a:t>
            </a:r>
            <a:r>
              <a:rPr lang="en-US" dirty="0"/>
              <a:t> = </a:t>
            </a:r>
            <a:r>
              <a:rPr lang="en-US" i="1" dirty="0"/>
              <a:t>t</a:t>
            </a:r>
            <a:r>
              <a:rPr lang="en-US" i="1" baseline="30000" dirty="0"/>
              <a:t>2</a:t>
            </a:r>
            <a:r>
              <a:rPr lang="en-US" i="1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7640-02EA-482E-82FB-44E2F46FE27B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2209800" y="3733800"/>
          <a:ext cx="463391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1" name="Equation" r:id="rId3" imgW="1841500" imgH="393700" progId="Equation.3">
                  <p:embed/>
                </p:oleObj>
              </mc:Choice>
              <mc:Fallback>
                <p:oleObj name="Equation" r:id="rId3" imgW="1841500" imgH="393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733800"/>
                        <a:ext cx="4633913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2557463" y="4997450"/>
          <a:ext cx="4090987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2" name="Equation" r:id="rId5" imgW="1625400" imgH="419040" progId="Equation.3">
                  <p:embed/>
                </p:oleObj>
              </mc:Choice>
              <mc:Fallback>
                <p:oleObj name="Equation" r:id="rId5" imgW="162540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7463" y="4997450"/>
                        <a:ext cx="4090987" cy="1055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74D7A-9EF9-4DE8-9720-C418F4B82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77056-1B8F-41A8-9E65-CBEC7B4DB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Parametric tests based on the normal distribution assume:</a:t>
            </a:r>
          </a:p>
          <a:p>
            <a:pPr lvl="1"/>
            <a:r>
              <a:rPr lang="en-GB" dirty="0"/>
              <a:t>Additivity and linearity</a:t>
            </a:r>
          </a:p>
          <a:p>
            <a:pPr lvl="1"/>
            <a:r>
              <a:rPr lang="en-GB" dirty="0"/>
              <a:t>Normality something or other –skewness, kurtosis, test for normalcy </a:t>
            </a:r>
          </a:p>
          <a:p>
            <a:pPr lvl="1"/>
            <a:r>
              <a:rPr lang="en-GB" dirty="0"/>
              <a:t>Homogeneity of Variance – </a:t>
            </a:r>
            <a:r>
              <a:rPr lang="en-GB" dirty="0" err="1"/>
              <a:t>Levene’s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Independence – not influenced</a:t>
            </a:r>
          </a:p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98820-6012-4927-BA9F-DE24EA81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7640-02EA-482E-82FB-44E2F46FE27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53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A5CFE-07D0-4E06-B6ED-FD79893D4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Non-Parametric Version of the T-Test/F-Test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01999-CEC1-4070-B4DE-4DBF53782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Wilcoxin</a:t>
            </a:r>
            <a:r>
              <a:rPr lang="en-CA" dirty="0"/>
              <a:t> T-test</a:t>
            </a:r>
          </a:p>
          <a:p>
            <a:r>
              <a:rPr lang="en-CA" dirty="0"/>
              <a:t>Mann-Whitney U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Kruskal Wallis </a:t>
            </a:r>
          </a:p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14122E-38D3-40AA-9EC9-4C8E055A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7640-02EA-482E-82FB-44E2F46FE27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01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6E3CE-94DD-4CAD-9E02-B51B9FF6D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Correlation – parametric vs non-parametric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6236A-F633-4E7B-91EC-FE168958E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687" y="1520825"/>
            <a:ext cx="7886700" cy="4351338"/>
          </a:xfrm>
        </p:spPr>
        <p:txBody>
          <a:bodyPr/>
          <a:lstStyle/>
          <a:p>
            <a:r>
              <a:rPr lang="en-CA" dirty="0"/>
              <a:t>Pearson 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Spearman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AB904D-4C08-49D3-9616-DDE6ADCBD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7640-02EA-482E-82FB-44E2F46FE27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8914" name="Picture 2" descr="Image result">
            <a:extLst>
              <a:ext uri="{FF2B5EF4-FFF2-40B4-BE49-F238E27FC236}">
                <a16:creationId xmlns:a16="http://schemas.microsoft.com/office/drawing/2014/main" id="{78173F12-1842-4314-A2DA-BEAC61308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00226"/>
            <a:ext cx="34480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Image result for spearman correlation formula">
            <a:extLst>
              <a:ext uri="{FF2B5EF4-FFF2-40B4-BE49-F238E27FC236}">
                <a16:creationId xmlns:a16="http://schemas.microsoft.com/office/drawing/2014/main" id="{1681EAA4-ABDA-49B3-842A-9B01449D0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91000"/>
            <a:ext cx="2886075" cy="243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992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dirty="0"/>
              <a:t>Confidence Intervals</a:t>
            </a:r>
            <a:endParaRPr lang="en-US" sz="4000" dirty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dirty="0" err="1"/>
              <a:t>Domjan</a:t>
            </a:r>
            <a:r>
              <a:rPr lang="en-GB" sz="2800" dirty="0"/>
              <a:t> et al. (1998)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dirty="0"/>
              <a:t>‘Conditioned’ sperm release in Japanese Quail.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/>
              <a:t>True Mean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dirty="0"/>
              <a:t>15 Million sperm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/>
              <a:t>Sample Mean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dirty="0"/>
              <a:t> 17 Million sperm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/>
              <a:t>Interval Estimate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dirty="0"/>
              <a:t>12 to 22 million (contains true value)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dirty="0"/>
              <a:t>16 to 18 million (misses true value)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dirty="0" err="1"/>
              <a:t>CIs</a:t>
            </a:r>
            <a:r>
              <a:rPr lang="en-GB" sz="2400" dirty="0"/>
              <a:t> constructed such that 95% contain the true value.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7958"/>
            <a:ext cx="85722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EFBB394-D566-4122-A9F6-FED92054EE74}" type="slidenum">
              <a:rPr lang="en-US"/>
              <a:pPr>
                <a:defRPr/>
              </a:pPr>
              <a:t>2</a:t>
            </a:fld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2500314"/>
            <a:ext cx="2007870" cy="216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07173" y="876245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Boundaries within which the population will fall</a:t>
            </a:r>
          </a:p>
        </p:txBody>
      </p:sp>
    </p:spTree>
    <p:extLst>
      <p:ext uri="{BB962C8B-B14F-4D97-AF65-F5344CB8AC3E}">
        <p14:creationId xmlns:p14="http://schemas.microsoft.com/office/powerpoint/2010/main" val="286627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Signal detection theory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3078480"/>
          <a:ext cx="82296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Signal Absent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Signal Present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0000"/>
                          </a:solidFill>
                        </a:rPr>
                        <a:t>Decision “Present”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False Alarm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Hit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0000"/>
                          </a:solidFill>
                        </a:rPr>
                        <a:t>Decision “Absent”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Correct Rejection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Miss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7640-02EA-482E-82FB-44E2F46FE27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making decisions under conditions of uncertainty…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1 and Type 2 errors</a:t>
            </a:r>
          </a:p>
        </p:txBody>
      </p:sp>
      <p:pic>
        <p:nvPicPr>
          <p:cNvPr id="6" name="Content Placeholder 5" descr="coz70223_13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99816" y="3138710"/>
            <a:ext cx="2944368" cy="172516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7640-02EA-482E-82FB-44E2F46FE27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1 and Type 2 errors</a:t>
            </a:r>
          </a:p>
        </p:txBody>
      </p:sp>
      <p:pic>
        <p:nvPicPr>
          <p:cNvPr id="6" name="Content Placeholder 5" descr="coz70223_13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90672" y="3138710"/>
            <a:ext cx="2962656" cy="172516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7640-02EA-482E-82FB-44E2F46FE27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7958"/>
            <a:ext cx="85722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74FE820-2F2A-4578-BBB2-1C869F69E1FE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614" y="0"/>
            <a:ext cx="7704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00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9168" y="814525"/>
            <a:ext cx="8374207" cy="38097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Showing Confidence Intervals Visually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464" y="4612984"/>
            <a:ext cx="76935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CI = mean ±(1.96 x </a:t>
            </a:r>
            <a:r>
              <a:rPr lang="en-US" sz="2400" i="1" dirty="0"/>
              <a:t>SE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Other CI =  mean ±(</a:t>
            </a:r>
            <a:r>
              <a:rPr lang="en-US" sz="2400" i="1" dirty="0"/>
              <a:t>z</a:t>
            </a:r>
            <a:r>
              <a:rPr lang="en-US" sz="2400" baseline="-25000" dirty="0"/>
              <a:t>1-</a:t>
            </a:r>
            <a:r>
              <a:rPr lang="en-US" sz="2400" i="1" baseline="-25000" dirty="0"/>
              <a:t>p</a:t>
            </a:r>
            <a:r>
              <a:rPr lang="en-US" sz="2400" baseline="-50000" dirty="0"/>
              <a:t>/2</a:t>
            </a:r>
            <a:r>
              <a:rPr lang="en-US" sz="2400" dirty="0"/>
              <a:t> X SE)</a:t>
            </a:r>
          </a:p>
          <a:p>
            <a:endParaRPr lang="en-US" sz="2400" dirty="0"/>
          </a:p>
          <a:p>
            <a:r>
              <a:rPr lang="en-US" sz="2400" dirty="0"/>
              <a:t>Samples less than 30   CI = mean ± (</a:t>
            </a:r>
            <a:r>
              <a:rPr lang="en-US" sz="2400" i="1" dirty="0"/>
              <a:t>t</a:t>
            </a:r>
            <a:r>
              <a:rPr lang="en-US" sz="2400" i="1" baseline="-25000" dirty="0"/>
              <a:t>n</a:t>
            </a:r>
            <a:r>
              <a:rPr lang="en-US" sz="2400" baseline="-25000" dirty="0"/>
              <a:t>-1</a:t>
            </a:r>
            <a:r>
              <a:rPr lang="en-US" sz="2400" dirty="0"/>
              <a:t> x </a:t>
            </a:r>
            <a:r>
              <a:rPr lang="en-US" sz="2400" i="1" dirty="0"/>
              <a:t>SE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43326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7D91C-7867-4A7E-B680-8E21BBE3F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7640-02EA-482E-82FB-44E2F46FE27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7890" name="Picture 2" descr="image0.jpg">
            <a:extLst>
              <a:ext uri="{FF2B5EF4-FFF2-40B4-BE49-F238E27FC236}">
                <a16:creationId xmlns:a16="http://schemas.microsoft.com/office/drawing/2014/main" id="{6270AD8E-E9B3-45C7-98EA-FD65BB53E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0"/>
            <a:ext cx="3932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442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3E1DF-F26A-47F5-BA17-E444F1845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7640-02EA-482E-82FB-44E2F46FE27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8914" name="Picture 2" descr="z score 02">
            <a:extLst>
              <a:ext uri="{FF2B5EF4-FFF2-40B4-BE49-F238E27FC236}">
                <a16:creationId xmlns:a16="http://schemas.microsoft.com/office/drawing/2014/main" id="{BB766B91-2284-4F31-9B2B-748F3A8A1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0"/>
            <a:ext cx="5627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806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39F94-1EE7-4491-B126-6F2DE7CEC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7640-02EA-482E-82FB-44E2F46FE27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9938" name="Picture 2" descr="z-table">
            <a:extLst>
              <a:ext uri="{FF2B5EF4-FFF2-40B4-BE49-F238E27FC236}">
                <a16:creationId xmlns:a16="http://schemas.microsoft.com/office/drawing/2014/main" id="{07F10DAE-3D2B-481D-9DFD-019ADAED2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-134670"/>
            <a:ext cx="5638800" cy="712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016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Inferential statistics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population vs. the sample</a:t>
            </a:r>
          </a:p>
          <a:p>
            <a:pPr lvl="1"/>
            <a:r>
              <a:rPr lang="en-US" dirty="0"/>
              <a:t>E.g., Capilano students vs. your class</a:t>
            </a:r>
          </a:p>
          <a:p>
            <a:r>
              <a:rPr lang="en-US" dirty="0"/>
              <a:t>Typically, you want to </a:t>
            </a:r>
            <a:r>
              <a:rPr lang="en-US" i="1" dirty="0"/>
              <a:t>infer</a:t>
            </a:r>
            <a:r>
              <a:rPr lang="en-US" dirty="0"/>
              <a:t> how the population would behave, and not merely describe how the sample does behave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7640-02EA-482E-82FB-44E2F46FE27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Inferential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an experiment, there will almost always be a difference between the groups because of random error</a:t>
            </a:r>
          </a:p>
          <a:p>
            <a:r>
              <a:rPr lang="en-US" dirty="0"/>
              <a:t>The difference between the sample means reflects the effect of the IV + random error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7640-02EA-482E-82FB-44E2F46FE27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1856</TotalTime>
  <Words>603</Words>
  <Application>Microsoft Office PowerPoint</Application>
  <PresentationFormat>On-screen Show (4:3)</PresentationFormat>
  <Paragraphs>164</Paragraphs>
  <Slides>22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Wingdings 2</vt:lpstr>
      <vt:lpstr>Office Theme</vt:lpstr>
      <vt:lpstr>Equation</vt:lpstr>
      <vt:lpstr>Inferential statistics  Correction  SEM = Our best estimate of the SD in the population  Confidence Interval = It is the percentage of time the true mean will fall inside the error bars   </vt:lpstr>
      <vt:lpstr>Confidence Intervals</vt:lpstr>
      <vt:lpstr>PowerPoint Presentation</vt:lpstr>
      <vt:lpstr>Showing Confidence Intervals Visually </vt:lpstr>
      <vt:lpstr>PowerPoint Presentation</vt:lpstr>
      <vt:lpstr>PowerPoint Presentation</vt:lpstr>
      <vt:lpstr>PowerPoint Presentation</vt:lpstr>
      <vt:lpstr>Inferential statistics</vt:lpstr>
      <vt:lpstr>Inferential statistics</vt:lpstr>
      <vt:lpstr>Class demonstration</vt:lpstr>
      <vt:lpstr>Inferential statistics</vt:lpstr>
      <vt:lpstr>Inferential statistics</vt:lpstr>
      <vt:lpstr>The t test</vt:lpstr>
      <vt:lpstr>“Signal to noise” metaphor</vt:lpstr>
      <vt:lpstr>The t test</vt:lpstr>
      <vt:lpstr>The F test</vt:lpstr>
      <vt:lpstr>Assumptions</vt:lpstr>
      <vt:lpstr>Non-Parametric Version of the T-Test/F-Test</vt:lpstr>
      <vt:lpstr>Correlation – parametric vs non-parametric</vt:lpstr>
      <vt:lpstr>Signal detection theory</vt:lpstr>
      <vt:lpstr>Type 1 and Type 2 errors</vt:lpstr>
      <vt:lpstr>Type 1 and Type 2 errors</vt:lpstr>
    </vt:vector>
  </TitlesOfParts>
  <Company>Capilano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Hypotheses and “disconfirmability”</dc:title>
  <dc:creator>rjhangia</dc:creator>
  <cp:lastModifiedBy>elliott</cp:lastModifiedBy>
  <cp:revision>132</cp:revision>
  <cp:lastPrinted>2010-11-01T05:16:53Z</cp:lastPrinted>
  <dcterms:created xsi:type="dcterms:W3CDTF">2010-11-24T02:15:28Z</dcterms:created>
  <dcterms:modified xsi:type="dcterms:W3CDTF">2017-11-14T01:47:54Z</dcterms:modified>
</cp:coreProperties>
</file>