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handoutMasterIdLst>
    <p:handoutMasterId r:id="rId15"/>
  </p:handoutMasterIdLst>
  <p:sldIdLst>
    <p:sldId id="256" r:id="rId2"/>
    <p:sldId id="269" r:id="rId3"/>
    <p:sldId id="271" r:id="rId4"/>
    <p:sldId id="259" r:id="rId5"/>
    <p:sldId id="261" r:id="rId6"/>
    <p:sldId id="270" r:id="rId7"/>
    <p:sldId id="262" r:id="rId8"/>
    <p:sldId id="272" r:id="rId9"/>
    <p:sldId id="265" r:id="rId10"/>
    <p:sldId id="266" r:id="rId11"/>
    <p:sldId id="263"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34" autoAdjust="0"/>
    <p:restoredTop sz="86610" autoAdjust="0"/>
  </p:normalViewPr>
  <p:slideViewPr>
    <p:cSldViewPr>
      <p:cViewPr varScale="1">
        <p:scale>
          <a:sx n="79" d="100"/>
          <a:sy n="79" d="100"/>
        </p:scale>
        <p:origin x="1503" y="183"/>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759618-769B-A849-9FBE-24CACAA0DD05}" type="slidenum">
              <a:rPr lang="en-US" smtClean="0"/>
              <a:pPr/>
              <a:t>‹#›</a:t>
            </a:fld>
            <a:endParaRPr lang="en-US"/>
          </a:p>
        </p:txBody>
      </p:sp>
    </p:spTree>
    <p:extLst>
      <p:ext uri="{BB962C8B-B14F-4D97-AF65-F5344CB8AC3E}">
        <p14:creationId xmlns:p14="http://schemas.microsoft.com/office/powerpoint/2010/main" val="35986367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2537C-04A7-44C9-B923-F982A468C387}" type="datetimeFigureOut">
              <a:rPr lang="en-US" smtClean="0"/>
              <a:pPr/>
              <a:t>11/6/2017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CC6ED-16F3-43A5-9EB6-285A71FF06D2}" type="slidenum">
              <a:rPr lang="en-US" smtClean="0"/>
              <a:pPr/>
              <a:t>‹#›</a:t>
            </a:fld>
            <a:endParaRPr lang="en-US"/>
          </a:p>
        </p:txBody>
      </p:sp>
    </p:spTree>
    <p:extLst>
      <p:ext uri="{BB962C8B-B14F-4D97-AF65-F5344CB8AC3E}">
        <p14:creationId xmlns:p14="http://schemas.microsoft.com/office/powerpoint/2010/main" val="28577485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3250 people</a:t>
            </a:r>
            <a:r>
              <a:rPr lang="en-US" sz="1200" kern="1200" baseline="0" dirty="0">
                <a:solidFill>
                  <a:schemeClr val="tx1"/>
                </a:solidFill>
                <a:latin typeface="+mn-lt"/>
                <a:ea typeface="+mn-ea"/>
                <a:cs typeface="+mn-cs"/>
              </a:rPr>
              <a:t> polled</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First president to lose in a Gallup and win in a walk</a:t>
            </a:r>
          </a:p>
          <a:p>
            <a:r>
              <a:rPr lang="en-US" sz="1200" kern="1200" dirty="0">
                <a:solidFill>
                  <a:schemeClr val="tx1"/>
                </a:solidFill>
                <a:latin typeface="+mn-lt"/>
                <a:ea typeface="+mn-ea"/>
                <a:cs typeface="+mn-cs"/>
              </a:rPr>
              <a:t>36% approval rating</a:t>
            </a:r>
          </a:p>
          <a:p>
            <a:r>
              <a:rPr lang="en-US" sz="1200" kern="1200" dirty="0">
                <a:solidFill>
                  <a:schemeClr val="tx1"/>
                </a:solidFill>
                <a:latin typeface="+mn-lt"/>
                <a:ea typeface="+mn-ea"/>
                <a:cs typeface="+mn-cs"/>
              </a:rPr>
              <a:t>Gallup: 49.5 Dewey, 44.5 Truman</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Questionnaires and interviews to ask people to provide information about themselves</a:t>
            </a:r>
          </a:p>
          <a:p>
            <a:r>
              <a:rPr lang="en-US" dirty="0"/>
              <a:t>Surveys are ubiquitous</a:t>
            </a:r>
          </a:p>
        </p:txBody>
      </p:sp>
      <p:sp>
        <p:nvSpPr>
          <p:cNvPr id="4" name="Slide Number Placeholder 3"/>
          <p:cNvSpPr>
            <a:spLocks noGrp="1"/>
          </p:cNvSpPr>
          <p:nvPr>
            <p:ph type="sldNum" sz="quarter" idx="10"/>
          </p:nvPr>
        </p:nvSpPr>
        <p:spPr/>
        <p:txBody>
          <a:bodyPr/>
          <a:lstStyle/>
          <a:p>
            <a:fld id="{F8DCC6ED-16F3-43A5-9EB6-285A71FF06D2}"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Subjective rating</a:t>
            </a:r>
            <a:r>
              <a:rPr lang="en-US" baseline="0" dirty="0"/>
              <a:t> scales.</a:t>
            </a:r>
          </a:p>
          <a:p>
            <a:r>
              <a:rPr lang="en-US" dirty="0"/>
              <a:t>How independent are</a:t>
            </a:r>
            <a:r>
              <a:rPr lang="en-US" baseline="0" dirty="0"/>
              <a:t> you? West vs. East and different standards.</a:t>
            </a:r>
          </a:p>
          <a:p>
            <a:r>
              <a:rPr lang="en-US" baseline="0" dirty="0"/>
              <a:t>How tall are you?</a:t>
            </a:r>
          </a:p>
        </p:txBody>
      </p:sp>
      <p:sp>
        <p:nvSpPr>
          <p:cNvPr id="4" name="Slide Number Placeholder 3"/>
          <p:cNvSpPr>
            <a:spLocks noGrp="1"/>
          </p:cNvSpPr>
          <p:nvPr>
            <p:ph type="sldNum" sz="quarter" idx="10"/>
          </p:nvPr>
        </p:nvSpPr>
        <p:spPr/>
        <p:txBody>
          <a:bodyPr/>
          <a:lstStyle/>
          <a:p>
            <a:fld id="{F8DCC6ED-16F3-43A5-9EB6-285A71FF06D2}"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Stratified:</a:t>
            </a:r>
            <a:r>
              <a:rPr lang="en-US" baseline="0" dirty="0"/>
              <a:t> Random within groups</a:t>
            </a:r>
          </a:p>
          <a:p>
            <a:r>
              <a:rPr lang="en-US" baseline="0" dirty="0"/>
              <a:t>Cluster: Randomly sample groups, then all within</a:t>
            </a:r>
          </a:p>
          <a:p>
            <a:r>
              <a:rPr lang="en-US" baseline="0" dirty="0"/>
              <a:t>Purposive: Specific purpose like under 30, etc.</a:t>
            </a:r>
          </a:p>
          <a:p>
            <a:r>
              <a:rPr lang="en-US" baseline="0" dirty="0"/>
              <a:t>Quota: Meet quotas </a:t>
            </a:r>
            <a:r>
              <a:rPr lang="en-US" baseline="0" dirty="0" err="1"/>
              <a:t>nonrandomly</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SF: Group you</a:t>
            </a:r>
            <a:r>
              <a:rPr lang="en-US" baseline="0" dirty="0"/>
              <a:t> actually sample from</a:t>
            </a:r>
            <a:endParaRPr lang="en-US" dirty="0"/>
          </a:p>
        </p:txBody>
      </p:sp>
      <p:sp>
        <p:nvSpPr>
          <p:cNvPr id="4" name="Slide Number Placeholder 3"/>
          <p:cNvSpPr>
            <a:spLocks noGrp="1"/>
          </p:cNvSpPr>
          <p:nvPr>
            <p:ph type="sldNum" sz="quarter" idx="10"/>
          </p:nvPr>
        </p:nvSpPr>
        <p:spPr/>
        <p:txBody>
          <a:bodyPr/>
          <a:lstStyle/>
          <a:p>
            <a:fld id="{F8DCC6ED-16F3-43A5-9EB6-285A71FF06D2}" type="slidenum">
              <a:rPr lang="en-US" smtClean="0"/>
              <a:pPr/>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E.g., with teaching evaluations</a:t>
            </a:r>
          </a:p>
        </p:txBody>
      </p:sp>
      <p:sp>
        <p:nvSpPr>
          <p:cNvPr id="4" name="Slide Number Placeholder 3"/>
          <p:cNvSpPr>
            <a:spLocks noGrp="1"/>
          </p:cNvSpPr>
          <p:nvPr>
            <p:ph type="sldNum" sz="quarter" idx="10"/>
          </p:nvPr>
        </p:nvSpPr>
        <p:spPr/>
        <p:txBody>
          <a:bodyPr/>
          <a:lstStyle/>
          <a:p>
            <a:fld id="{F8DCC6ED-16F3-43A5-9EB6-285A71FF06D2}"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E.g., with teaching evaluations</a:t>
            </a:r>
          </a:p>
        </p:txBody>
      </p:sp>
      <p:sp>
        <p:nvSpPr>
          <p:cNvPr id="4" name="Slide Number Placeholder 3"/>
          <p:cNvSpPr>
            <a:spLocks noGrp="1"/>
          </p:cNvSpPr>
          <p:nvPr>
            <p:ph type="sldNum" sz="quarter" idx="10"/>
          </p:nvPr>
        </p:nvSpPr>
        <p:spPr/>
        <p:txBody>
          <a:bodyPr/>
          <a:lstStyle/>
          <a:p>
            <a:fld id="{F8DCC6ED-16F3-43A5-9EB6-285A71FF06D2}"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226C4-F957-47B0-9A7D-2727E120BE0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82976B06-2461-4877-A1D0-6510797D2E0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F9518A5-624A-4CAF-A3E6-18F5AED79542}"/>
              </a:ext>
            </a:extLst>
          </p:cNvPr>
          <p:cNvSpPr>
            <a:spLocks noGrp="1"/>
          </p:cNvSpPr>
          <p:nvPr>
            <p:ph type="dt" sz="half" idx="10"/>
          </p:nvPr>
        </p:nvSpPr>
        <p:spPr/>
        <p:txBody>
          <a:bodyPr/>
          <a:lstStyle/>
          <a:p>
            <a:fld id="{18C21F53-FE1A-3A48-A67F-1E72F1989294}" type="datetime1">
              <a:rPr lang="en-US" smtClean="0"/>
              <a:pPr/>
              <a:t>11/6/2017</a:t>
            </a:fld>
            <a:endParaRPr lang="en-US"/>
          </a:p>
        </p:txBody>
      </p:sp>
      <p:sp>
        <p:nvSpPr>
          <p:cNvPr id="5" name="Footer Placeholder 4">
            <a:extLst>
              <a:ext uri="{FF2B5EF4-FFF2-40B4-BE49-F238E27FC236}">
                <a16:creationId xmlns:a16="http://schemas.microsoft.com/office/drawing/2014/main" id="{1C57F9E3-638A-4097-8411-43B7D4C26B9C}"/>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2E9911DE-BB51-4D1D-9B62-354EF11283E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511362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666EE-0EF1-4074-9465-BDE5A961DB8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7175F66-DC2F-4B21-8A78-BEB22C373F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54A8C36-66D9-4E97-9990-427F5DDBDAA2}"/>
              </a:ext>
            </a:extLst>
          </p:cNvPr>
          <p:cNvSpPr>
            <a:spLocks noGrp="1"/>
          </p:cNvSpPr>
          <p:nvPr>
            <p:ph type="dt" sz="half" idx="10"/>
          </p:nvPr>
        </p:nvSpPr>
        <p:spPr/>
        <p:txBody>
          <a:bodyPr/>
          <a:lstStyle/>
          <a:p>
            <a:fld id="{668B9896-15A5-B74E-B7C3-7CF643C7846A}" type="datetime1">
              <a:rPr lang="en-US" smtClean="0"/>
              <a:pPr/>
              <a:t>11/6/2017</a:t>
            </a:fld>
            <a:endParaRPr lang="en-US"/>
          </a:p>
        </p:txBody>
      </p:sp>
      <p:sp>
        <p:nvSpPr>
          <p:cNvPr id="5" name="Footer Placeholder 4">
            <a:extLst>
              <a:ext uri="{FF2B5EF4-FFF2-40B4-BE49-F238E27FC236}">
                <a16:creationId xmlns:a16="http://schemas.microsoft.com/office/drawing/2014/main" id="{BD691853-110B-4BB0-B8E2-3A08FE9C6117}"/>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97102DBA-1F2B-4B24-BFAF-48CE74494792}"/>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16752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EF1D95-614B-42AE-A03E-780CA4754E7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EA7B692-1514-43FE-9B4F-9194AA60237A}"/>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456D9A-86F6-4C25-B458-ACE239D1FEDB}"/>
              </a:ext>
            </a:extLst>
          </p:cNvPr>
          <p:cNvSpPr>
            <a:spLocks noGrp="1"/>
          </p:cNvSpPr>
          <p:nvPr>
            <p:ph type="dt" sz="half" idx="10"/>
          </p:nvPr>
        </p:nvSpPr>
        <p:spPr/>
        <p:txBody>
          <a:bodyPr/>
          <a:lstStyle/>
          <a:p>
            <a:fld id="{C8B094BE-E4B0-C447-860C-56649B964137}" type="datetime1">
              <a:rPr lang="en-US" smtClean="0"/>
              <a:pPr/>
              <a:t>11/6/2017</a:t>
            </a:fld>
            <a:endParaRPr lang="en-US"/>
          </a:p>
        </p:txBody>
      </p:sp>
      <p:sp>
        <p:nvSpPr>
          <p:cNvPr id="5" name="Footer Placeholder 4">
            <a:extLst>
              <a:ext uri="{FF2B5EF4-FFF2-40B4-BE49-F238E27FC236}">
                <a16:creationId xmlns:a16="http://schemas.microsoft.com/office/drawing/2014/main" id="{39690C2D-0331-43FB-AA93-860CB9B03561}"/>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845A7593-03B4-4317-9E61-EF948BB928EF}"/>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87896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A49B9-68AF-4BB1-9666-B4ADCC90817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4ED20FE-369B-4BB4-975F-51F934F367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4E26E46-66D7-43A0-B743-2626F22B9016}"/>
              </a:ext>
            </a:extLst>
          </p:cNvPr>
          <p:cNvSpPr>
            <a:spLocks noGrp="1"/>
          </p:cNvSpPr>
          <p:nvPr>
            <p:ph type="dt" sz="half" idx="10"/>
          </p:nvPr>
        </p:nvSpPr>
        <p:spPr/>
        <p:txBody>
          <a:bodyPr/>
          <a:lstStyle/>
          <a:p>
            <a:fld id="{5D08B682-50C8-224B-A36C-AE481C8E88C5}" type="datetime1">
              <a:rPr lang="en-US" smtClean="0"/>
              <a:pPr/>
              <a:t>11/6/2017</a:t>
            </a:fld>
            <a:endParaRPr lang="en-US"/>
          </a:p>
        </p:txBody>
      </p:sp>
      <p:sp>
        <p:nvSpPr>
          <p:cNvPr id="5" name="Footer Placeholder 4">
            <a:extLst>
              <a:ext uri="{FF2B5EF4-FFF2-40B4-BE49-F238E27FC236}">
                <a16:creationId xmlns:a16="http://schemas.microsoft.com/office/drawing/2014/main" id="{C37A3089-3C30-4C77-85F2-F7C37632CDD5}"/>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DFA2D284-CE7C-4C85-973D-355E5ACD132A}"/>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424635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ECF0D-D788-494F-A60C-FD66587E3DB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58E5034-DE71-4856-BF25-F7848EDA9BB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8B17A5D-3FAD-4636-BA63-05E4B9AE44C0}"/>
              </a:ext>
            </a:extLst>
          </p:cNvPr>
          <p:cNvSpPr>
            <a:spLocks noGrp="1"/>
          </p:cNvSpPr>
          <p:nvPr>
            <p:ph type="dt" sz="half" idx="10"/>
          </p:nvPr>
        </p:nvSpPr>
        <p:spPr/>
        <p:txBody>
          <a:bodyPr/>
          <a:lstStyle/>
          <a:p>
            <a:fld id="{A6CDC363-C93F-8F47-B2E2-6F1CE8F8D99C}" type="datetime1">
              <a:rPr lang="en-US" smtClean="0"/>
              <a:pPr/>
              <a:t>11/6/2017</a:t>
            </a:fld>
            <a:endParaRPr lang="en-US"/>
          </a:p>
        </p:txBody>
      </p:sp>
      <p:sp>
        <p:nvSpPr>
          <p:cNvPr id="5" name="Footer Placeholder 4">
            <a:extLst>
              <a:ext uri="{FF2B5EF4-FFF2-40B4-BE49-F238E27FC236}">
                <a16:creationId xmlns:a16="http://schemas.microsoft.com/office/drawing/2014/main" id="{AA2D14AE-E058-4C9D-ABAB-0A108192E2B4}"/>
              </a:ext>
            </a:extLst>
          </p:cNvPr>
          <p:cNvSpPr>
            <a:spLocks noGrp="1"/>
          </p:cNvSpPr>
          <p:nvPr>
            <p:ph type="ftr" sz="quarter" idx="11"/>
          </p:nvPr>
        </p:nvSpPr>
        <p:spPr/>
        <p:txBody>
          <a:body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0FEE25AD-3FF2-4E68-B0F6-81247CC08054}"/>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184614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CFA-2330-4A63-8073-A7907141422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6A5404D-2984-4E1D-86DE-7626E8C9DFA3}"/>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3798A4A-84D6-4796-AFBA-0A7857168C11}"/>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EF9EDEAE-7153-4BDA-916B-AAE6EDEFACFD}"/>
              </a:ext>
            </a:extLst>
          </p:cNvPr>
          <p:cNvSpPr>
            <a:spLocks noGrp="1"/>
          </p:cNvSpPr>
          <p:nvPr>
            <p:ph type="dt" sz="half" idx="10"/>
          </p:nvPr>
        </p:nvSpPr>
        <p:spPr/>
        <p:txBody>
          <a:bodyPr/>
          <a:lstStyle/>
          <a:p>
            <a:fld id="{01EAF948-6218-A745-AF4F-78AAA22B6509}" type="datetime1">
              <a:rPr lang="en-US" smtClean="0"/>
              <a:pPr/>
              <a:t>11/6/2017</a:t>
            </a:fld>
            <a:endParaRPr lang="en-US"/>
          </a:p>
        </p:txBody>
      </p:sp>
      <p:sp>
        <p:nvSpPr>
          <p:cNvPr id="6" name="Footer Placeholder 5">
            <a:extLst>
              <a:ext uri="{FF2B5EF4-FFF2-40B4-BE49-F238E27FC236}">
                <a16:creationId xmlns:a16="http://schemas.microsoft.com/office/drawing/2014/main" id="{1DF31503-C337-47C3-8AFA-FC0921FD61C2}"/>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AEDC1EEC-7CCB-46EB-AB21-199581900964}"/>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196704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55926-C156-4625-8879-0D5500701818}"/>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6008213-D763-489D-AA28-6ECA51860BD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A18C4B2-58FF-450E-A6CF-52DE23C019F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956D446D-67A2-4435-AF6D-D792B24481D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871DB6BD-B0CC-4B11-A769-15FDE4AC3CA3}"/>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BF9A72B-848E-432B-BF92-971D73B721C3}"/>
              </a:ext>
            </a:extLst>
          </p:cNvPr>
          <p:cNvSpPr>
            <a:spLocks noGrp="1"/>
          </p:cNvSpPr>
          <p:nvPr>
            <p:ph type="dt" sz="half" idx="10"/>
          </p:nvPr>
        </p:nvSpPr>
        <p:spPr/>
        <p:txBody>
          <a:bodyPr/>
          <a:lstStyle/>
          <a:p>
            <a:fld id="{8514A42D-E6C4-2842-8609-092E833658B6}" type="datetime1">
              <a:rPr lang="en-US" smtClean="0"/>
              <a:pPr/>
              <a:t>11/6/2017</a:t>
            </a:fld>
            <a:endParaRPr lang="en-US"/>
          </a:p>
        </p:txBody>
      </p:sp>
      <p:sp>
        <p:nvSpPr>
          <p:cNvPr id="8" name="Footer Placeholder 7">
            <a:extLst>
              <a:ext uri="{FF2B5EF4-FFF2-40B4-BE49-F238E27FC236}">
                <a16:creationId xmlns:a16="http://schemas.microsoft.com/office/drawing/2014/main" id="{9870E592-D04C-4A34-8496-45EBCF56665A}"/>
              </a:ext>
            </a:extLst>
          </p:cNvPr>
          <p:cNvSpPr>
            <a:spLocks noGrp="1"/>
          </p:cNvSpPr>
          <p:nvPr>
            <p:ph type="ftr" sz="quarter" idx="11"/>
          </p:nvPr>
        </p:nvSpPr>
        <p:spPr/>
        <p:txBody>
          <a:bodyPr/>
          <a:lstStyle/>
          <a:p>
            <a:r>
              <a:rPr lang="en-US"/>
              <a:t>Dr. Rajiv Jhangiani (PSYC 217, 2010/2011 Winter Session Term 1)</a:t>
            </a:r>
          </a:p>
        </p:txBody>
      </p:sp>
      <p:sp>
        <p:nvSpPr>
          <p:cNvPr id="9" name="Slide Number Placeholder 8">
            <a:extLst>
              <a:ext uri="{FF2B5EF4-FFF2-40B4-BE49-F238E27FC236}">
                <a16:creationId xmlns:a16="http://schemas.microsoft.com/office/drawing/2014/main" id="{3B13EA9A-91E1-4C69-B636-C2AE15CF903F}"/>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85306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76755-13D6-4916-817A-D366569AE9F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108AA8C-CF35-4D4A-8EF5-65E4B946F0CA}"/>
              </a:ext>
            </a:extLst>
          </p:cNvPr>
          <p:cNvSpPr>
            <a:spLocks noGrp="1"/>
          </p:cNvSpPr>
          <p:nvPr>
            <p:ph type="dt" sz="half" idx="10"/>
          </p:nvPr>
        </p:nvSpPr>
        <p:spPr/>
        <p:txBody>
          <a:bodyPr/>
          <a:lstStyle/>
          <a:p>
            <a:fld id="{424AA2BC-B820-2D43-B51F-C199064FB813}" type="datetime1">
              <a:rPr lang="en-US" smtClean="0"/>
              <a:pPr/>
              <a:t>11/6/2017</a:t>
            </a:fld>
            <a:endParaRPr lang="en-US"/>
          </a:p>
        </p:txBody>
      </p:sp>
      <p:sp>
        <p:nvSpPr>
          <p:cNvPr id="4" name="Footer Placeholder 3">
            <a:extLst>
              <a:ext uri="{FF2B5EF4-FFF2-40B4-BE49-F238E27FC236}">
                <a16:creationId xmlns:a16="http://schemas.microsoft.com/office/drawing/2014/main" id="{E2EA9BCB-3992-4BF0-B137-A5EEA8F4600E}"/>
              </a:ext>
            </a:extLst>
          </p:cNvPr>
          <p:cNvSpPr>
            <a:spLocks noGrp="1"/>
          </p:cNvSpPr>
          <p:nvPr>
            <p:ph type="ftr" sz="quarter" idx="11"/>
          </p:nvPr>
        </p:nvSpPr>
        <p:spPr/>
        <p:txBody>
          <a:bodyPr/>
          <a:lstStyle/>
          <a:p>
            <a:r>
              <a:rPr lang="en-US"/>
              <a:t>Dr. Rajiv Jhangiani (PSYC 217, 2010/2011 Winter Session Term 1)</a:t>
            </a:r>
          </a:p>
        </p:txBody>
      </p:sp>
      <p:sp>
        <p:nvSpPr>
          <p:cNvPr id="5" name="Slide Number Placeholder 4">
            <a:extLst>
              <a:ext uri="{FF2B5EF4-FFF2-40B4-BE49-F238E27FC236}">
                <a16:creationId xmlns:a16="http://schemas.microsoft.com/office/drawing/2014/main" id="{F9A45AD2-8B4C-45EC-8BB7-2F5D46C5E5FC}"/>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04670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C02E2A-B29F-4383-984E-11173B827296}"/>
              </a:ext>
            </a:extLst>
          </p:cNvPr>
          <p:cNvSpPr>
            <a:spLocks noGrp="1"/>
          </p:cNvSpPr>
          <p:nvPr>
            <p:ph type="dt" sz="half" idx="10"/>
          </p:nvPr>
        </p:nvSpPr>
        <p:spPr/>
        <p:txBody>
          <a:bodyPr/>
          <a:lstStyle/>
          <a:p>
            <a:fld id="{22271619-2B7F-3F4E-A95A-9AAFDA309FCB}" type="datetime1">
              <a:rPr lang="en-US" smtClean="0"/>
              <a:pPr/>
              <a:t>11/6/2017</a:t>
            </a:fld>
            <a:endParaRPr lang="en-US"/>
          </a:p>
        </p:txBody>
      </p:sp>
      <p:sp>
        <p:nvSpPr>
          <p:cNvPr id="3" name="Footer Placeholder 2">
            <a:extLst>
              <a:ext uri="{FF2B5EF4-FFF2-40B4-BE49-F238E27FC236}">
                <a16:creationId xmlns:a16="http://schemas.microsoft.com/office/drawing/2014/main" id="{CC800E36-5EAF-4E88-868A-D6B3F453DD72}"/>
              </a:ext>
            </a:extLst>
          </p:cNvPr>
          <p:cNvSpPr>
            <a:spLocks noGrp="1"/>
          </p:cNvSpPr>
          <p:nvPr>
            <p:ph type="ftr" sz="quarter" idx="11"/>
          </p:nvPr>
        </p:nvSpPr>
        <p:spPr/>
        <p:txBody>
          <a:bodyPr/>
          <a:lstStyle/>
          <a:p>
            <a:r>
              <a:rPr lang="en-US"/>
              <a:t>Dr. Rajiv Jhangiani (PSYC 217, 2010/2011 Winter Session Term 1)</a:t>
            </a:r>
          </a:p>
        </p:txBody>
      </p:sp>
      <p:sp>
        <p:nvSpPr>
          <p:cNvPr id="4" name="Slide Number Placeholder 3">
            <a:extLst>
              <a:ext uri="{FF2B5EF4-FFF2-40B4-BE49-F238E27FC236}">
                <a16:creationId xmlns:a16="http://schemas.microsoft.com/office/drawing/2014/main" id="{9B80B67B-766C-4B15-9D22-BE7A6475F05C}"/>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339070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1BB83-11A9-438E-9C8E-C41AF527926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3C4C2FA-F85B-442E-8B6A-C7A92096CFC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D752644-D486-4561-94AB-77E263EC1AD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96CA0D8-0953-4B0E-B315-95E435B2719E}"/>
              </a:ext>
            </a:extLst>
          </p:cNvPr>
          <p:cNvSpPr>
            <a:spLocks noGrp="1"/>
          </p:cNvSpPr>
          <p:nvPr>
            <p:ph type="dt" sz="half" idx="10"/>
          </p:nvPr>
        </p:nvSpPr>
        <p:spPr/>
        <p:txBody>
          <a:bodyPr/>
          <a:lstStyle/>
          <a:p>
            <a:fld id="{3CAD4425-C2B4-334D-B2C4-E5B76F7FC0D9}" type="datetime1">
              <a:rPr lang="en-US" smtClean="0"/>
              <a:pPr/>
              <a:t>11/6/2017</a:t>
            </a:fld>
            <a:endParaRPr lang="en-US"/>
          </a:p>
        </p:txBody>
      </p:sp>
      <p:sp>
        <p:nvSpPr>
          <p:cNvPr id="6" name="Footer Placeholder 5">
            <a:extLst>
              <a:ext uri="{FF2B5EF4-FFF2-40B4-BE49-F238E27FC236}">
                <a16:creationId xmlns:a16="http://schemas.microsoft.com/office/drawing/2014/main" id="{A55D9B61-8102-40CC-81EE-6B10ED19D6E4}"/>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85278A20-F7A5-44B0-922A-4C606DF595E3}"/>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145266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8032B-E1A8-488F-89CC-3572A2448AC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E6C15B8-6168-4DA4-B15B-DC1C6ABFA1B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5A7BF95C-6886-4D6F-87E4-B26B5908F6E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90CA9B4-48F5-4E23-9CCD-89CE5F38747B}"/>
              </a:ext>
            </a:extLst>
          </p:cNvPr>
          <p:cNvSpPr>
            <a:spLocks noGrp="1"/>
          </p:cNvSpPr>
          <p:nvPr>
            <p:ph type="dt" sz="half" idx="10"/>
          </p:nvPr>
        </p:nvSpPr>
        <p:spPr/>
        <p:txBody>
          <a:bodyPr/>
          <a:lstStyle/>
          <a:p>
            <a:fld id="{A0B5D997-5250-0C47-8E42-478D9FC5FAB9}" type="datetime1">
              <a:rPr lang="en-US" smtClean="0"/>
              <a:pPr/>
              <a:t>11/6/2017</a:t>
            </a:fld>
            <a:endParaRPr lang="en-US"/>
          </a:p>
        </p:txBody>
      </p:sp>
      <p:sp>
        <p:nvSpPr>
          <p:cNvPr id="6" name="Footer Placeholder 5">
            <a:extLst>
              <a:ext uri="{FF2B5EF4-FFF2-40B4-BE49-F238E27FC236}">
                <a16:creationId xmlns:a16="http://schemas.microsoft.com/office/drawing/2014/main" id="{8B5AD828-CE97-4F32-832D-D8E8ABEA0B0D}"/>
              </a:ext>
            </a:extLst>
          </p:cNvPr>
          <p:cNvSpPr>
            <a:spLocks noGrp="1"/>
          </p:cNvSpPr>
          <p:nvPr>
            <p:ph type="ftr" sz="quarter" idx="11"/>
          </p:nvPr>
        </p:nvSpPr>
        <p:spPr/>
        <p:txBody>
          <a:bodyPr/>
          <a:lstStyle/>
          <a:p>
            <a:r>
              <a:rPr lang="en-US"/>
              <a:t>Dr. Rajiv Jhangiani (PSYC 217, 2010/2011 Winter Session Term 1)</a:t>
            </a:r>
          </a:p>
        </p:txBody>
      </p:sp>
      <p:sp>
        <p:nvSpPr>
          <p:cNvPr id="7" name="Slide Number Placeholder 6">
            <a:extLst>
              <a:ext uri="{FF2B5EF4-FFF2-40B4-BE49-F238E27FC236}">
                <a16:creationId xmlns:a16="http://schemas.microsoft.com/office/drawing/2014/main" id="{1B344E24-B8AD-4631-9D23-CFE06E50D474}"/>
              </a:ext>
            </a:extLst>
          </p:cNvPr>
          <p:cNvSpPr>
            <a:spLocks noGrp="1"/>
          </p:cNvSpPr>
          <p:nvPr>
            <p:ph type="sldNum" sz="quarter" idx="12"/>
          </p:nvPr>
        </p:nvSpPr>
        <p:spPr/>
        <p:txBody>
          <a:bodyPr/>
          <a:lstStyle/>
          <a:p>
            <a:fld id="{67D27640-02EA-482E-82FB-44E2F46FE27B}" type="slidenum">
              <a:rPr lang="en-US" smtClean="0"/>
              <a:pPr/>
              <a:t>‹#›</a:t>
            </a:fld>
            <a:endParaRPr lang="en-US"/>
          </a:p>
        </p:txBody>
      </p:sp>
    </p:spTree>
    <p:extLst>
      <p:ext uri="{BB962C8B-B14F-4D97-AF65-F5344CB8AC3E}">
        <p14:creationId xmlns:p14="http://schemas.microsoft.com/office/powerpoint/2010/main" val="210749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C3793C-66AC-4246-B6D6-5543AF7299C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4688467-4B3B-43E9-9F5A-A5ED99B87A4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3AFA853-ADDB-4C46-849D-D188E340816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9621D72-FA2E-9144-BE25-75B1BAF0ABC4}" type="datetime1">
              <a:rPr lang="en-US" smtClean="0"/>
              <a:pPr/>
              <a:t>11/6/2017</a:t>
            </a:fld>
            <a:endParaRPr lang="en-US"/>
          </a:p>
        </p:txBody>
      </p:sp>
      <p:sp>
        <p:nvSpPr>
          <p:cNvPr id="5" name="Footer Placeholder 4">
            <a:extLst>
              <a:ext uri="{FF2B5EF4-FFF2-40B4-BE49-F238E27FC236}">
                <a16:creationId xmlns:a16="http://schemas.microsoft.com/office/drawing/2014/main" id="{05E943E8-0674-4303-870E-AEEE86E00C5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Dr. Rajiv Jhangiani (PSYC 217, 2010/2011 Winter Session Term 1)</a:t>
            </a:r>
          </a:p>
        </p:txBody>
      </p:sp>
      <p:sp>
        <p:nvSpPr>
          <p:cNvPr id="6" name="Slide Number Placeholder 5">
            <a:extLst>
              <a:ext uri="{FF2B5EF4-FFF2-40B4-BE49-F238E27FC236}">
                <a16:creationId xmlns:a16="http://schemas.microsoft.com/office/drawing/2014/main" id="{3C4D811B-3B15-41E2-93CC-441BA77DF07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D27640-02EA-482E-82FB-44E2F46FE27B}" type="slidenum">
              <a:rPr lang="en-US" smtClean="0"/>
              <a:pPr/>
              <a:t>‹#›</a:t>
            </a:fld>
            <a:endParaRPr lang="en-US"/>
          </a:p>
        </p:txBody>
      </p:sp>
    </p:spTree>
    <p:extLst>
      <p:ext uri="{BB962C8B-B14F-4D97-AF65-F5344CB8AC3E}">
        <p14:creationId xmlns:p14="http://schemas.microsoft.com/office/powerpoint/2010/main" val="33967409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10600" cy="6324599"/>
          </a:xfrm>
        </p:spPr>
        <p:txBody>
          <a:bodyPr>
            <a:normAutofit/>
          </a:bodyPr>
          <a:lstStyle/>
          <a:p>
            <a:r>
              <a:rPr lang="en-US" sz="3300" dirty="0"/>
              <a:t>Survey research</a:t>
            </a:r>
            <a:br>
              <a:rPr lang="en-US" sz="3300" dirty="0"/>
            </a:br>
            <a:br>
              <a:rPr lang="en-US" sz="3300" dirty="0"/>
            </a:br>
            <a:r>
              <a:rPr lang="en-US" sz="3300" dirty="0"/>
              <a:t>Bad data is worse than no data at all…..Explain</a:t>
            </a:r>
            <a:br>
              <a:rPr lang="en-US" sz="3300" dirty="0"/>
            </a:br>
            <a:br>
              <a:rPr lang="en-US" sz="3300" dirty="0"/>
            </a:br>
            <a:r>
              <a:rPr lang="en-US" sz="3300" dirty="0"/>
              <a:t>Come up with a question that would get undergraduates to indicate that they want Starbuck on campus</a:t>
            </a:r>
            <a:br>
              <a:rPr lang="en-US" sz="3300" dirty="0"/>
            </a:br>
            <a:br>
              <a:rPr lang="en-US" sz="3300" dirty="0"/>
            </a:br>
            <a:r>
              <a:rPr lang="en-US" sz="3300" dirty="0"/>
              <a:t>Come up with a question that would get undergraduates to indicate they did not want Starbuck on campus</a:t>
            </a:r>
            <a:br>
              <a:rPr lang="en-US" sz="3300" dirty="0"/>
            </a:br>
            <a:br>
              <a:rPr lang="en-US"/>
            </a:b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Sampling issues</a:t>
            </a:r>
          </a:p>
        </p:txBody>
      </p:sp>
      <p:sp>
        <p:nvSpPr>
          <p:cNvPr id="11" name="Content Placeholder 10"/>
          <p:cNvSpPr>
            <a:spLocks noGrp="1"/>
          </p:cNvSpPr>
          <p:nvPr>
            <p:ph idx="1"/>
          </p:nvPr>
        </p:nvSpPr>
        <p:spPr/>
        <p:txBody>
          <a:bodyPr>
            <a:normAutofit/>
          </a:bodyPr>
          <a:lstStyle/>
          <a:p>
            <a:pPr>
              <a:spcAft>
                <a:spcPts val="1200"/>
              </a:spcAft>
            </a:pPr>
            <a:r>
              <a:rPr lang="en-US" dirty="0"/>
              <a:t>Sample size &amp; confidence intervals</a:t>
            </a:r>
          </a:p>
          <a:p>
            <a:pPr>
              <a:spcAft>
                <a:spcPts val="1200"/>
              </a:spcAft>
            </a:pPr>
            <a:r>
              <a:rPr lang="en-US" dirty="0"/>
              <a:t>Sampling frame</a:t>
            </a:r>
          </a:p>
          <a:p>
            <a:pPr>
              <a:spcAft>
                <a:spcPts val="1200"/>
              </a:spcAft>
            </a:pPr>
            <a:r>
              <a:rPr lang="en-US" dirty="0"/>
              <a:t>Response rate</a:t>
            </a:r>
          </a:p>
          <a:p>
            <a:pPr>
              <a:spcAft>
                <a:spcPts val="1200"/>
              </a:spcAft>
            </a:pPr>
            <a:r>
              <a:rPr lang="en-US" dirty="0"/>
              <a:t>Attrition</a:t>
            </a:r>
          </a:p>
          <a:p>
            <a:pPr>
              <a:spcAft>
                <a:spcPts val="1200"/>
              </a:spcAft>
            </a:pPr>
            <a:r>
              <a:rPr lang="en-US" dirty="0"/>
              <a:t>Internal vs. external validity</a:t>
            </a:r>
          </a:p>
          <a:p>
            <a:pPr>
              <a:spcAft>
                <a:spcPts val="1200"/>
              </a:spcAft>
            </a:pPr>
            <a:r>
              <a:rPr lang="en-US" dirty="0"/>
              <a:t>Web-based data collection</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10</a:t>
            </a:fld>
            <a:endParaRPr lang="en-US"/>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Gosling, </a:t>
            </a:r>
            <a:r>
              <a:rPr lang="en-US" dirty="0" err="1"/>
              <a:t>Vazire</a:t>
            </a:r>
            <a:r>
              <a:rPr lang="en-US" dirty="0"/>
              <a:t>, </a:t>
            </a:r>
            <a:r>
              <a:rPr lang="en-US" dirty="0" err="1"/>
              <a:t>Srivastava</a:t>
            </a:r>
            <a:r>
              <a:rPr lang="en-US" dirty="0"/>
              <a:t>, &amp; John (2004)</a:t>
            </a:r>
          </a:p>
        </p:txBody>
      </p:sp>
      <p:sp>
        <p:nvSpPr>
          <p:cNvPr id="11" name="Content Placeholder 10"/>
          <p:cNvSpPr>
            <a:spLocks noGrp="1"/>
          </p:cNvSpPr>
          <p:nvPr>
            <p:ph idx="1"/>
          </p:nvPr>
        </p:nvSpPr>
        <p:spPr/>
        <p:txBody>
          <a:bodyPr>
            <a:normAutofit/>
          </a:bodyPr>
          <a:lstStyle/>
          <a:p>
            <a:pPr marL="633222" indent="-514350">
              <a:buFont typeface="+mj-lt"/>
              <a:buAutoNum type="arabicPeriod"/>
            </a:pPr>
            <a:r>
              <a:rPr lang="en-US" dirty="0"/>
              <a:t>Internet samples are not demographically diverse (e.g., </a:t>
            </a:r>
            <a:r>
              <a:rPr lang="en-US" dirty="0" err="1"/>
              <a:t>Krantz</a:t>
            </a:r>
            <a:r>
              <a:rPr lang="en-US" dirty="0"/>
              <a:t> &amp; </a:t>
            </a:r>
            <a:r>
              <a:rPr lang="en-US" dirty="0" err="1"/>
              <a:t>Dalal</a:t>
            </a:r>
            <a:r>
              <a:rPr lang="en-US" dirty="0"/>
              <a:t>, 2000)</a:t>
            </a:r>
          </a:p>
          <a:p>
            <a:pPr marL="633222" indent="-514350">
              <a:buFont typeface="+mj-lt"/>
              <a:buAutoNum type="arabicPeriod"/>
            </a:pPr>
            <a:r>
              <a:rPr lang="en-US" dirty="0"/>
              <a:t>Internet samples are maladjusted, socially isolated, or depressed (e.g., Kraut et al., 1998)</a:t>
            </a:r>
          </a:p>
          <a:p>
            <a:pPr marL="633222" indent="-514350">
              <a:buFont typeface="+mj-lt"/>
              <a:buAutoNum type="arabicPeriod"/>
            </a:pPr>
            <a:r>
              <a:rPr lang="en-US" dirty="0"/>
              <a:t>Internet data do not generalize across presentation formats (e.g., </a:t>
            </a:r>
            <a:r>
              <a:rPr lang="en-US" dirty="0" err="1"/>
              <a:t>Azar</a:t>
            </a:r>
            <a:r>
              <a:rPr lang="en-US" dirty="0"/>
              <a:t>, 2000)</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11</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Gosling, </a:t>
            </a:r>
            <a:r>
              <a:rPr lang="en-US" dirty="0" err="1"/>
              <a:t>Vazire</a:t>
            </a:r>
            <a:r>
              <a:rPr lang="en-US" dirty="0"/>
              <a:t>, </a:t>
            </a:r>
            <a:r>
              <a:rPr lang="en-US" dirty="0" err="1"/>
              <a:t>Srivastava</a:t>
            </a:r>
            <a:r>
              <a:rPr lang="en-US" dirty="0"/>
              <a:t>, &amp; John (2004)</a:t>
            </a:r>
          </a:p>
        </p:txBody>
      </p:sp>
      <p:sp>
        <p:nvSpPr>
          <p:cNvPr id="11" name="Content Placeholder 10"/>
          <p:cNvSpPr>
            <a:spLocks noGrp="1"/>
          </p:cNvSpPr>
          <p:nvPr>
            <p:ph idx="1"/>
          </p:nvPr>
        </p:nvSpPr>
        <p:spPr/>
        <p:txBody>
          <a:bodyPr>
            <a:normAutofit/>
          </a:bodyPr>
          <a:lstStyle/>
          <a:p>
            <a:pPr marL="633222" indent="-514350">
              <a:buFont typeface="+mj-lt"/>
              <a:buAutoNum type="arabicPeriod" startAt="4"/>
            </a:pPr>
            <a:r>
              <a:rPr lang="en-US" dirty="0"/>
              <a:t>Internet participants are unmotivated (e.g., Buchanan, 2000)</a:t>
            </a:r>
          </a:p>
          <a:p>
            <a:pPr marL="633222" indent="-514350">
              <a:buFont typeface="+mj-lt"/>
              <a:buAutoNum type="arabicPeriod" startAt="4"/>
            </a:pPr>
            <a:r>
              <a:rPr lang="en-US" dirty="0"/>
              <a:t>Internet-based findings differ from those obtained with other methods (e.g., </a:t>
            </a:r>
            <a:r>
              <a:rPr lang="en-US" dirty="0" err="1"/>
              <a:t>Krantz</a:t>
            </a:r>
            <a:r>
              <a:rPr lang="en-US" dirty="0"/>
              <a:t> &amp; </a:t>
            </a:r>
            <a:r>
              <a:rPr lang="en-US" dirty="0" err="1"/>
              <a:t>Dalal</a:t>
            </a:r>
            <a:r>
              <a:rPr lang="en-US" dirty="0"/>
              <a:t>, 2000)</a:t>
            </a:r>
          </a:p>
          <a:p>
            <a:pPr marL="633222" indent="-514350">
              <a:buFont typeface="+mj-lt"/>
              <a:buAutoNum type="arabicPeriod" startAt="4"/>
            </a:pPr>
            <a:r>
              <a:rPr lang="en-US" dirty="0"/>
              <a:t>Internet data are compromised by anonymity of participants (e.g., </a:t>
            </a:r>
            <a:r>
              <a:rPr lang="en-US" dirty="0" err="1"/>
              <a:t>Skitka</a:t>
            </a:r>
            <a:r>
              <a:rPr lang="en-US" dirty="0"/>
              <a:t> &amp; </a:t>
            </a:r>
            <a:r>
              <a:rPr lang="en-US" dirty="0" err="1"/>
              <a:t>Sargis</a:t>
            </a:r>
            <a:r>
              <a:rPr lang="en-US" dirty="0"/>
              <a:t>, in press)</a:t>
            </a:r>
          </a:p>
        </p:txBody>
      </p:sp>
      <p:sp>
        <p:nvSpPr>
          <p:cNvPr id="5" name="Slide Number Placeholder 4"/>
          <p:cNvSpPr>
            <a:spLocks noGrp="1"/>
          </p:cNvSpPr>
          <p:nvPr>
            <p:ph type="sldNum" sz="quarter" idx="12"/>
          </p:nvPr>
        </p:nvSpPr>
        <p:spPr/>
        <p:txBody>
          <a:bodyPr/>
          <a:lstStyle/>
          <a:p>
            <a:fld id="{67D27640-02EA-482E-82FB-44E2F46FE27B}" type="slidenum">
              <a:rPr lang="en-US" smtClean="0"/>
              <a:pPr/>
              <a:t>12</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left)">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wipe(left)">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wipe(left)">
                                      <p:cBhvr>
                                        <p:cTn id="17"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classic blunder</a:t>
            </a:r>
          </a:p>
        </p:txBody>
      </p:sp>
      <p:sp>
        <p:nvSpPr>
          <p:cNvPr id="5" name="Slide Number Placeholder 4"/>
          <p:cNvSpPr>
            <a:spLocks noGrp="1"/>
          </p:cNvSpPr>
          <p:nvPr>
            <p:ph type="sldNum" sz="quarter" idx="12"/>
          </p:nvPr>
        </p:nvSpPr>
        <p:spPr/>
        <p:txBody>
          <a:bodyPr/>
          <a:lstStyle/>
          <a:p>
            <a:fld id="{67D27640-02EA-482E-82FB-44E2F46FE27B}" type="slidenum">
              <a:rPr lang="en-US" smtClean="0"/>
              <a:pPr/>
              <a:t>2</a:t>
            </a:fld>
            <a:endParaRPr lang="en-US"/>
          </a:p>
        </p:txBody>
      </p:sp>
      <p:pic>
        <p:nvPicPr>
          <p:cNvPr id="1026" name="Picture 2" descr="B.C. Premier Christy Clark, left, and former NDP leader Adrian Dix react to the 2013 provincial election results – which were considerably different than what pollsters predicted. Ahead of the vote, polls showed the NDP headed for a landslide, but the party instead lost badly to Ms. Clark's incumbent Liberals.">
            <a:extLst>
              <a:ext uri="{FF2B5EF4-FFF2-40B4-BE49-F238E27FC236}">
                <a16:creationId xmlns:a16="http://schemas.microsoft.com/office/drawing/2014/main" id="{86B60194-5843-4EEF-B4FF-3B8F1D16FF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150" y="1219200"/>
            <a:ext cx="5905500" cy="33242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25AF542-E1BC-42CE-A338-0559E4DCF59E}"/>
              </a:ext>
            </a:extLst>
          </p:cNvPr>
          <p:cNvSpPr/>
          <p:nvPr/>
        </p:nvSpPr>
        <p:spPr>
          <a:xfrm>
            <a:off x="2247900" y="4784587"/>
            <a:ext cx="4572000" cy="1754326"/>
          </a:xfrm>
          <a:prstGeom prst="rect">
            <a:avLst/>
          </a:prstGeom>
        </p:spPr>
        <p:txBody>
          <a:bodyPr>
            <a:spAutoFit/>
          </a:bodyPr>
          <a:lstStyle/>
          <a:p>
            <a:r>
              <a:rPr lang="en-CA" b="0" i="0" dirty="0">
                <a:solidFill>
                  <a:srgbClr val="191919"/>
                </a:solidFill>
                <a:effectLst/>
                <a:latin typeface="Pratt-Bold"/>
              </a:rPr>
              <a:t>Despite debacles, parties and pollsters will still be surveying voters – cautiously</a:t>
            </a:r>
          </a:p>
          <a:p>
            <a:r>
              <a:rPr lang="en-CA" b="0" i="0" dirty="0">
                <a:solidFill>
                  <a:srgbClr val="191919"/>
                </a:solidFill>
                <a:effectLst/>
                <a:latin typeface="Pratt"/>
              </a:rPr>
              <a:t>In 2013, an Angus Reid poll found the NDP ahead by 9 percentage points, but they finished five points behind the BC Liberals , reports </a:t>
            </a:r>
            <a:r>
              <a:rPr lang="en-CA" b="0" i="0" dirty="0">
                <a:solidFill>
                  <a:srgbClr val="191919"/>
                </a:solidFill>
                <a:effectLst/>
                <a:latin typeface="Pratt-Bold"/>
              </a:rPr>
              <a:t>Ian Bailey</a:t>
            </a:r>
            <a:endParaRPr lang="en-CA" b="0" i="0" dirty="0">
              <a:solidFill>
                <a:srgbClr val="191919"/>
              </a:solidFill>
              <a:effectLst/>
              <a:latin typeface="Pratt"/>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3BC02E4-DAE4-46B3-92F8-FEB71F7BD9B7}"/>
              </a:ext>
            </a:extLst>
          </p:cNvPr>
          <p:cNvSpPr>
            <a:spLocks noGrp="1"/>
          </p:cNvSpPr>
          <p:nvPr>
            <p:ph type="sldNum" sz="quarter" idx="12"/>
          </p:nvPr>
        </p:nvSpPr>
        <p:spPr/>
        <p:txBody>
          <a:bodyPr/>
          <a:lstStyle/>
          <a:p>
            <a:fld id="{67D27640-02EA-482E-82FB-44E2F46FE27B}" type="slidenum">
              <a:rPr lang="en-US" smtClean="0"/>
              <a:pPr/>
              <a:t>3</a:t>
            </a:fld>
            <a:endParaRPr lang="en-US"/>
          </a:p>
        </p:txBody>
      </p:sp>
      <p:pic>
        <p:nvPicPr>
          <p:cNvPr id="2050" name="Picture 2" descr="http://www.ekospolitics.com/wp-content/uploads/20140613_slide1.jpg">
            <a:extLst>
              <a:ext uri="{FF2B5EF4-FFF2-40B4-BE49-F238E27FC236}">
                <a16:creationId xmlns:a16="http://schemas.microsoft.com/office/drawing/2014/main" id="{6B5785FC-C0EA-44F2-8A72-E3A0363E6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2025"/>
            <a:ext cx="9144000" cy="493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940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smo survey.tiff"/>
          <p:cNvPicPr>
            <a:picLocks noChangeAspect="1"/>
          </p:cNvPicPr>
          <p:nvPr/>
        </p:nvPicPr>
        <p:blipFill>
          <a:blip r:embed="rId3" cstate="print"/>
          <a:srcRect t="9028" r="19792" b="13541"/>
          <a:stretch>
            <a:fillRect/>
          </a:stretch>
        </p:blipFill>
        <p:spPr>
          <a:xfrm>
            <a:off x="0" y="1492631"/>
            <a:ext cx="9156397" cy="5383288"/>
          </a:xfrm>
          <a:prstGeom prst="rect">
            <a:avLst/>
          </a:prstGeom>
        </p:spPr>
      </p:pic>
      <p:sp>
        <p:nvSpPr>
          <p:cNvPr id="2" name="Title 1"/>
          <p:cNvSpPr>
            <a:spLocks noGrp="1"/>
          </p:cNvSpPr>
          <p:nvPr>
            <p:ph type="title"/>
          </p:nvPr>
        </p:nvSpPr>
        <p:spPr/>
        <p:txBody>
          <a:bodyPr>
            <a:normAutofit/>
          </a:bodyPr>
          <a:lstStyle/>
          <a:p>
            <a:r>
              <a:rPr lang="en-US" dirty="0"/>
              <a:t>Scientific vs. unscientific surveys</a:t>
            </a:r>
          </a:p>
        </p:txBody>
      </p:sp>
      <p:sp>
        <p:nvSpPr>
          <p:cNvPr id="5" name="Slide Number Placeholder 4"/>
          <p:cNvSpPr>
            <a:spLocks noGrp="1"/>
          </p:cNvSpPr>
          <p:nvPr>
            <p:ph type="sldNum" sz="quarter" idx="12"/>
          </p:nvPr>
        </p:nvSpPr>
        <p:spPr/>
        <p:txBody>
          <a:bodyPr/>
          <a:lstStyle/>
          <a:p>
            <a:fld id="{67D27640-02EA-482E-82FB-44E2F46FE27B}" type="slidenum">
              <a:rPr lang="en-US" smtClean="0"/>
              <a:pPr/>
              <a:t>4</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Surveys: What to avoid</a:t>
            </a:r>
          </a:p>
        </p:txBody>
      </p:sp>
      <p:sp>
        <p:nvSpPr>
          <p:cNvPr id="11" name="Content Placeholder 10"/>
          <p:cNvSpPr>
            <a:spLocks noGrp="1"/>
          </p:cNvSpPr>
          <p:nvPr>
            <p:ph idx="1"/>
          </p:nvPr>
        </p:nvSpPr>
        <p:spPr/>
        <p:txBody>
          <a:bodyPr>
            <a:normAutofit/>
          </a:bodyPr>
          <a:lstStyle/>
          <a:p>
            <a:r>
              <a:rPr lang="en-US" dirty="0"/>
              <a:t>Technical terms/jargon</a:t>
            </a:r>
          </a:p>
          <a:p>
            <a:r>
              <a:rPr lang="en-US" dirty="0"/>
              <a:t>Vague/imprecise terms</a:t>
            </a:r>
          </a:p>
          <a:p>
            <a:r>
              <a:rPr lang="en-US" dirty="0"/>
              <a:t>Spelling/grammar issues</a:t>
            </a:r>
          </a:p>
          <a:p>
            <a:r>
              <a:rPr lang="en-US" dirty="0"/>
              <a:t>Prolixity</a:t>
            </a:r>
          </a:p>
          <a:p>
            <a:r>
              <a:rPr lang="en-US" dirty="0"/>
              <a:t>Double-barreled questions</a:t>
            </a:r>
          </a:p>
          <a:p>
            <a:r>
              <a:rPr lang="en-US" dirty="0"/>
              <a:t>Loaded questions</a:t>
            </a:r>
          </a:p>
          <a:p>
            <a:r>
              <a:rPr lang="en-US" dirty="0"/>
              <a:t>Negative wording</a:t>
            </a:r>
          </a:p>
          <a:p>
            <a:r>
              <a:rPr lang="en-US" dirty="0"/>
              <a:t>Unnecessary questions</a:t>
            </a:r>
          </a:p>
        </p:txBody>
      </p:sp>
      <p:sp>
        <p:nvSpPr>
          <p:cNvPr id="5" name="Slide Number Placeholder 4"/>
          <p:cNvSpPr>
            <a:spLocks noGrp="1"/>
          </p:cNvSpPr>
          <p:nvPr>
            <p:ph type="sldNum" sz="quarter" idx="12"/>
          </p:nvPr>
        </p:nvSpPr>
        <p:spPr/>
        <p:txBody>
          <a:bodyPr/>
          <a:lstStyle/>
          <a:p>
            <a:fld id="{67D27640-02EA-482E-82FB-44E2F46FE27B}" type="slidenum">
              <a:rPr lang="en-US" smtClean="0"/>
              <a:pPr/>
              <a:t>5</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Poorly constructed questions</a:t>
            </a:r>
          </a:p>
        </p:txBody>
      </p:sp>
      <p:sp>
        <p:nvSpPr>
          <p:cNvPr id="3" name="Content Placeholder 2"/>
          <p:cNvSpPr>
            <a:spLocks noGrp="1"/>
          </p:cNvSpPr>
          <p:nvPr>
            <p:ph idx="1"/>
          </p:nvPr>
        </p:nvSpPr>
        <p:spPr/>
        <p:txBody>
          <a:bodyPr>
            <a:normAutofit/>
          </a:bodyPr>
          <a:lstStyle/>
          <a:p>
            <a:r>
              <a:rPr lang="en-US" dirty="0"/>
              <a:t>Did your mother, father, full-blooded sisters, full-blooded brothers, daughters, or sons ever have a myocardial infarction?</a:t>
            </a:r>
          </a:p>
          <a:p>
            <a:r>
              <a:rPr lang="en-US" dirty="0"/>
              <a:t>Should senior citizens be given more money for recreation </a:t>
            </a:r>
            <a:r>
              <a:rPr lang="en-US" dirty="0" err="1"/>
              <a:t>centres</a:t>
            </a:r>
            <a:r>
              <a:rPr lang="en-US" dirty="0"/>
              <a:t> and food assistance programs?</a:t>
            </a:r>
          </a:p>
          <a:p>
            <a:r>
              <a:rPr lang="en-US" dirty="0"/>
              <a:t>Do you support wasteful expenses like </a:t>
            </a:r>
            <a:r>
              <a:rPr lang="en-US" dirty="0" err="1"/>
              <a:t>smartboards</a:t>
            </a:r>
            <a:r>
              <a:rPr lang="en-US" dirty="0"/>
              <a:t>?</a:t>
            </a:r>
          </a:p>
          <a:p>
            <a:r>
              <a:rPr lang="en-US" dirty="0"/>
              <a:t>Do you believe that the city should not approve the proposed women’s shelter?</a:t>
            </a:r>
          </a:p>
        </p:txBody>
      </p:sp>
      <p:sp>
        <p:nvSpPr>
          <p:cNvPr id="5" name="Slide Number Placeholder 4"/>
          <p:cNvSpPr>
            <a:spLocks noGrp="1"/>
          </p:cNvSpPr>
          <p:nvPr>
            <p:ph type="sldNum" sz="quarter" idx="12"/>
          </p:nvPr>
        </p:nvSpPr>
        <p:spPr/>
        <p:txBody>
          <a:bodyPr/>
          <a:lstStyle/>
          <a:p>
            <a:fld id="{67D27640-02EA-482E-82FB-44E2F46FE27B}" type="slidenum">
              <a:rPr lang="en-US" smtClean="0"/>
              <a:pPr/>
              <a:t>6</a:t>
            </a:fld>
            <a:endParaRPr lang="en-US"/>
          </a:p>
        </p:txBody>
      </p:sp>
    </p:spTree>
    <p:extLst>
      <p:ext uri="{BB962C8B-B14F-4D97-AF65-F5344CB8AC3E}">
        <p14:creationId xmlns:p14="http://schemas.microsoft.com/office/powerpoint/2010/main" val="306717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Response sets</a:t>
            </a:r>
          </a:p>
        </p:txBody>
      </p:sp>
      <p:sp>
        <p:nvSpPr>
          <p:cNvPr id="11" name="Content Placeholder 10"/>
          <p:cNvSpPr>
            <a:spLocks noGrp="1"/>
          </p:cNvSpPr>
          <p:nvPr>
            <p:ph idx="1"/>
          </p:nvPr>
        </p:nvSpPr>
        <p:spPr/>
        <p:txBody>
          <a:bodyPr>
            <a:normAutofit/>
          </a:bodyPr>
          <a:lstStyle/>
          <a:p>
            <a:pPr>
              <a:spcAft>
                <a:spcPts val="1200"/>
              </a:spcAft>
            </a:pPr>
            <a:r>
              <a:rPr lang="en-US" dirty="0"/>
              <a:t>Social desirability</a:t>
            </a:r>
          </a:p>
          <a:p>
            <a:pPr>
              <a:spcAft>
                <a:spcPts val="1200"/>
              </a:spcAft>
            </a:pPr>
            <a:r>
              <a:rPr lang="en-US" dirty="0"/>
              <a:t>Acquiescence</a:t>
            </a:r>
          </a:p>
          <a:p>
            <a:pPr>
              <a:spcAft>
                <a:spcPts val="1200"/>
              </a:spcAft>
            </a:pPr>
            <a:r>
              <a:rPr lang="en-US" dirty="0"/>
              <a:t>Extreme responses</a:t>
            </a:r>
          </a:p>
          <a:p>
            <a:pPr>
              <a:spcAft>
                <a:spcPts val="1200"/>
              </a:spcAft>
            </a:pPr>
            <a:r>
              <a:rPr lang="en-US" dirty="0"/>
              <a:t>Middle-of-the-road responses</a:t>
            </a:r>
          </a:p>
          <a:p>
            <a:pPr>
              <a:spcAft>
                <a:spcPts val="1200"/>
              </a:spcAft>
            </a:pPr>
            <a:r>
              <a:rPr lang="en-US" dirty="0"/>
              <a:t>Reference group effect</a:t>
            </a:r>
            <a:r>
              <a:rPr lang="en-CA" b="1" dirty="0"/>
              <a:t>- </a:t>
            </a:r>
            <a:r>
              <a:rPr lang="en-CA" dirty="0"/>
              <a:t>occur when responses to self-report items are based not on respondents' absolute level of a construct but rather on their level relative to a salient comparison </a:t>
            </a:r>
            <a:r>
              <a:rPr lang="en-CA" b="1" dirty="0"/>
              <a:t>group</a:t>
            </a:r>
            <a:endParaRPr lang="en-US" dirty="0"/>
          </a:p>
          <a:p>
            <a:pPr>
              <a:spcAft>
                <a:spcPts val="1200"/>
              </a:spcAft>
            </a:pPr>
            <a:endParaRPr lang="en-US" dirty="0"/>
          </a:p>
        </p:txBody>
      </p:sp>
      <p:sp>
        <p:nvSpPr>
          <p:cNvPr id="5" name="Slide Number Placeholder 4"/>
          <p:cNvSpPr>
            <a:spLocks noGrp="1"/>
          </p:cNvSpPr>
          <p:nvPr>
            <p:ph type="sldNum" sz="quarter" idx="12"/>
          </p:nvPr>
        </p:nvSpPr>
        <p:spPr/>
        <p:txBody>
          <a:bodyPr/>
          <a:lstStyle/>
          <a:p>
            <a:fld id="{67D27640-02EA-482E-82FB-44E2F46FE27B}" type="slidenum">
              <a:rPr lang="en-US" smtClean="0"/>
              <a:pPr/>
              <a:t>7</a:t>
            </a:fld>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71516C-D3D5-48AD-8845-3E979180EC3B}"/>
              </a:ext>
            </a:extLst>
          </p:cNvPr>
          <p:cNvSpPr>
            <a:spLocks noGrp="1"/>
          </p:cNvSpPr>
          <p:nvPr>
            <p:ph idx="1"/>
          </p:nvPr>
        </p:nvSpPr>
        <p:spPr>
          <a:xfrm>
            <a:off x="304800" y="152400"/>
            <a:ext cx="8610600" cy="6400800"/>
          </a:xfrm>
        </p:spPr>
        <p:txBody>
          <a:bodyPr>
            <a:normAutofit fontScale="92500" lnSpcReduction="20000"/>
          </a:bodyPr>
          <a:lstStyle/>
          <a:p>
            <a:r>
              <a:rPr lang="en-CA" b="1" dirty="0"/>
              <a:t>Forced-choice items</a:t>
            </a:r>
            <a:r>
              <a:rPr lang="en-CA" dirty="0"/>
              <a:t>: This technique hopes to generate questions that are equal in desirability to hopefully prevent a socially desirable response in one direction or another.</a:t>
            </a:r>
            <a:endParaRPr lang="en-CA" baseline="30000" dirty="0"/>
          </a:p>
          <a:p>
            <a:r>
              <a:rPr lang="en-CA" b="1" dirty="0"/>
              <a:t>Neutral questions</a:t>
            </a:r>
            <a:r>
              <a:rPr lang="en-CA" dirty="0"/>
              <a:t>: The goal of this strategy is to use questions that are rated as neutral by a wide range of raters so that socially desirable responding does not apply.</a:t>
            </a:r>
          </a:p>
          <a:p>
            <a:r>
              <a:rPr lang="en-CA" b="1" dirty="0"/>
              <a:t>Randomized response technique</a:t>
            </a:r>
            <a:r>
              <a:rPr lang="en-CA" dirty="0"/>
              <a:t>: This technique allows participants to answer a question that is randomly selected from a set of questions. The researcher in this technique does not know which question the subject responds to, so subjects are more likely to answer truthfully. Researchers can then use statistics to interpret the anonymous data.</a:t>
            </a:r>
          </a:p>
          <a:p>
            <a:r>
              <a:rPr lang="en-CA" b="1" dirty="0"/>
              <a:t>Self-administered questionnaires</a:t>
            </a:r>
            <a:r>
              <a:rPr lang="en-CA" dirty="0"/>
              <a:t>: This strategy involves isolating the participant before they begin answering the survey or questionnaire to hopefully remove any social cues the researcher may present to the participant.</a:t>
            </a:r>
          </a:p>
          <a:p>
            <a:r>
              <a:rPr lang="en-CA" b="1" dirty="0"/>
              <a:t>Bogus-pipeline</a:t>
            </a:r>
            <a:r>
              <a:rPr lang="en-CA" dirty="0"/>
              <a:t>: This technique involves a form of deception, where researchers convince a subject through a series of rigged demonstrations that a machine can accurately determine if a participant is being truthful when responding to certain questions. After the participant completes the survey or questionnaire, they are debriefed. This is a rare technique, and does not see much use because of the cost, time commitment and because it is a one-use only technique for each participant.</a:t>
            </a:r>
            <a:endParaRPr lang="en-CA" baseline="30000" dirty="0"/>
          </a:p>
          <a:p>
            <a:r>
              <a:rPr lang="en-CA" b="1" dirty="0"/>
              <a:t>Selection interviewers</a:t>
            </a:r>
            <a:r>
              <a:rPr lang="en-CA" dirty="0"/>
              <a:t>: This strategy allows participants to select the person or persons who will be conducting the interview or presiding over the experiment. This method hopes that with a higher degree of rapport, subjects will be more likely to answer honestly.</a:t>
            </a:r>
          </a:p>
          <a:p>
            <a:r>
              <a:rPr lang="en-CA" b="1" dirty="0"/>
              <a:t>Proxy subjects</a:t>
            </a:r>
            <a:r>
              <a:rPr lang="en-CA" dirty="0"/>
              <a:t>: Instead of asking a person directly, this strategy questions someone who is close to or knows the target individual well. This technique is generally limited to questions about behavior, and is not adequate for asking about attitudes or beliefs.</a:t>
            </a:r>
            <a:r>
              <a:rPr lang="en-CA" baseline="30000" dirty="0"/>
              <a:t>[</a:t>
            </a:r>
            <a:endParaRPr lang="en-CA" dirty="0"/>
          </a:p>
          <a:p>
            <a:endParaRPr lang="en-CA" dirty="0"/>
          </a:p>
        </p:txBody>
      </p:sp>
      <p:sp>
        <p:nvSpPr>
          <p:cNvPr id="5" name="Slide Number Placeholder 4">
            <a:extLst>
              <a:ext uri="{FF2B5EF4-FFF2-40B4-BE49-F238E27FC236}">
                <a16:creationId xmlns:a16="http://schemas.microsoft.com/office/drawing/2014/main" id="{13793846-5754-4C35-BFF7-AA30A2448D58}"/>
              </a:ext>
            </a:extLst>
          </p:cNvPr>
          <p:cNvSpPr>
            <a:spLocks noGrp="1"/>
          </p:cNvSpPr>
          <p:nvPr>
            <p:ph type="sldNum" sz="quarter" idx="12"/>
          </p:nvPr>
        </p:nvSpPr>
        <p:spPr/>
        <p:txBody>
          <a:bodyPr/>
          <a:lstStyle/>
          <a:p>
            <a:fld id="{67D27640-02EA-482E-82FB-44E2F46FE27B}" type="slidenum">
              <a:rPr lang="en-US" smtClean="0"/>
              <a:pPr/>
              <a:t>8</a:t>
            </a:fld>
            <a:endParaRPr lang="en-US"/>
          </a:p>
        </p:txBody>
      </p:sp>
    </p:spTree>
    <p:extLst>
      <p:ext uri="{BB962C8B-B14F-4D97-AF65-F5344CB8AC3E}">
        <p14:creationId xmlns:p14="http://schemas.microsoft.com/office/powerpoint/2010/main" val="3419335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 techniques</a:t>
            </a:r>
          </a:p>
        </p:txBody>
      </p:sp>
      <p:sp>
        <p:nvSpPr>
          <p:cNvPr id="11" name="Content Placeholder 10"/>
          <p:cNvSpPr>
            <a:spLocks noGrp="1"/>
          </p:cNvSpPr>
          <p:nvPr>
            <p:ph idx="1"/>
          </p:nvPr>
        </p:nvSpPr>
        <p:spPr/>
        <p:txBody>
          <a:bodyPr>
            <a:normAutofit/>
          </a:bodyPr>
          <a:lstStyle/>
          <a:p>
            <a:r>
              <a:rPr lang="en-US" dirty="0"/>
              <a:t>Probability sampling</a:t>
            </a:r>
          </a:p>
          <a:p>
            <a:pPr lvl="1"/>
            <a:r>
              <a:rPr lang="en-US" dirty="0"/>
              <a:t>Simple random</a:t>
            </a:r>
          </a:p>
          <a:p>
            <a:pPr lvl="1"/>
            <a:r>
              <a:rPr lang="en-US" dirty="0"/>
              <a:t>Stratified</a:t>
            </a:r>
          </a:p>
          <a:p>
            <a:pPr lvl="1"/>
            <a:r>
              <a:rPr lang="en-US" dirty="0"/>
              <a:t>Cluster</a:t>
            </a:r>
          </a:p>
          <a:p>
            <a:r>
              <a:rPr lang="en-US" dirty="0" err="1"/>
              <a:t>Nonprobability</a:t>
            </a:r>
            <a:r>
              <a:rPr lang="en-US" dirty="0"/>
              <a:t> sampling</a:t>
            </a:r>
          </a:p>
          <a:p>
            <a:pPr lvl="1"/>
            <a:r>
              <a:rPr lang="en-US" dirty="0"/>
              <a:t>Haphazard/convenience</a:t>
            </a:r>
          </a:p>
          <a:p>
            <a:pPr lvl="1"/>
            <a:r>
              <a:rPr lang="en-US" dirty="0"/>
              <a:t>Snowball</a:t>
            </a:r>
          </a:p>
          <a:p>
            <a:pPr lvl="1"/>
            <a:r>
              <a:rPr lang="en-US" dirty="0"/>
              <a:t>Purposive</a:t>
            </a:r>
          </a:p>
          <a:p>
            <a:pPr lvl="1"/>
            <a:r>
              <a:rPr lang="en-US" dirty="0"/>
              <a:t>Quota</a:t>
            </a:r>
          </a:p>
        </p:txBody>
      </p:sp>
      <p:sp>
        <p:nvSpPr>
          <p:cNvPr id="5" name="Slide Number Placeholder 4"/>
          <p:cNvSpPr>
            <a:spLocks noGrp="1"/>
          </p:cNvSpPr>
          <p:nvPr>
            <p:ph type="sldNum" sz="quarter" idx="12"/>
          </p:nvPr>
        </p:nvSpPr>
        <p:spPr/>
        <p:txBody>
          <a:bodyPr/>
          <a:lstStyle/>
          <a:p>
            <a:fld id="{67D27640-02EA-482E-82FB-44E2F46FE27B}" type="slidenum">
              <a:rPr lang="en-US" smtClean="0"/>
              <a:pPr/>
              <a:t>9</a:t>
            </a:fld>
            <a:endParaRPr lang="en-US"/>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757</TotalTime>
  <Words>768</Words>
  <Application>Microsoft Office PowerPoint</Application>
  <PresentationFormat>On-screen Show (4:3)</PresentationFormat>
  <Paragraphs>92</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Pratt</vt:lpstr>
      <vt:lpstr>Pratt-Bold</vt:lpstr>
      <vt:lpstr>Office Theme</vt:lpstr>
      <vt:lpstr>Survey research  Bad data is worse than no data at all…..Explain  Come up with a question that would get undergraduates to indicate that they want Starbuck on campus  Come up with a question that would get undergraduates to indicate they did not want Starbuck on campus  </vt:lpstr>
      <vt:lpstr>The classic blunder</vt:lpstr>
      <vt:lpstr>PowerPoint Presentation</vt:lpstr>
      <vt:lpstr>Scientific vs. unscientific surveys</vt:lpstr>
      <vt:lpstr>Surveys: What to avoid</vt:lpstr>
      <vt:lpstr>Poorly constructed questions</vt:lpstr>
      <vt:lpstr>Response sets</vt:lpstr>
      <vt:lpstr>PowerPoint Presentation</vt:lpstr>
      <vt:lpstr>Sampling techniques</vt:lpstr>
      <vt:lpstr>Sampling issues</vt:lpstr>
      <vt:lpstr>Gosling, Vazire, Srivastava, &amp; John (2004)</vt:lpstr>
      <vt:lpstr>Gosling, Vazire, Srivastava, &amp; John (2004)</vt:lpstr>
    </vt:vector>
  </TitlesOfParts>
  <Company>Capilano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Hypotheses and “disconfirmability”</dc:title>
  <dc:creator>rjhangia</dc:creator>
  <cp:lastModifiedBy>elliott</cp:lastModifiedBy>
  <cp:revision>68</cp:revision>
  <cp:lastPrinted>2013-10-29T01:29:37Z</cp:lastPrinted>
  <dcterms:created xsi:type="dcterms:W3CDTF">2010-10-07T04:21:09Z</dcterms:created>
  <dcterms:modified xsi:type="dcterms:W3CDTF">2017-11-06T22:28:57Z</dcterms:modified>
</cp:coreProperties>
</file>