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emf" ContentType="image/x-emf"/>
  <Default Extension="wmf" ContentType="image/x-wmf"/>
  <Default Extension="rels" ContentType="application/vnd.openxmlformats-package.relationships+xml"/>
  <Default Extension="xml" ContentType="application/xml"/>
  <Default Extension="gif" ContentType="image/gif"/>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5" r:id="rId1"/>
  </p:sldMasterIdLst>
  <p:notesMasterIdLst>
    <p:notesMasterId r:id="rId57"/>
  </p:notesMasterIdLst>
  <p:handoutMasterIdLst>
    <p:handoutMasterId r:id="rId58"/>
  </p:handoutMasterIdLst>
  <p:sldIdLst>
    <p:sldId id="256" r:id="rId2"/>
    <p:sldId id="319" r:id="rId3"/>
    <p:sldId id="268" r:id="rId4"/>
    <p:sldId id="269" r:id="rId5"/>
    <p:sldId id="265" r:id="rId6"/>
    <p:sldId id="267" r:id="rId7"/>
    <p:sldId id="270" r:id="rId8"/>
    <p:sldId id="317" r:id="rId9"/>
    <p:sldId id="271" r:id="rId10"/>
    <p:sldId id="272" r:id="rId11"/>
    <p:sldId id="274" r:id="rId12"/>
    <p:sldId id="315" r:id="rId13"/>
    <p:sldId id="275" r:id="rId14"/>
    <p:sldId id="276" r:id="rId15"/>
    <p:sldId id="278" r:id="rId16"/>
    <p:sldId id="318" r:id="rId17"/>
    <p:sldId id="277" r:id="rId18"/>
    <p:sldId id="320" r:id="rId19"/>
    <p:sldId id="279" r:id="rId20"/>
    <p:sldId id="309" r:id="rId21"/>
    <p:sldId id="310" r:id="rId22"/>
    <p:sldId id="311" r:id="rId23"/>
    <p:sldId id="312" r:id="rId24"/>
    <p:sldId id="313" r:id="rId25"/>
    <p:sldId id="314"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 id="305" r:id="rId52"/>
    <p:sldId id="306" r:id="rId53"/>
    <p:sldId id="307" r:id="rId54"/>
    <p:sldId id="308" r:id="rId55"/>
    <p:sldId id="316" r:id="rId56"/>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hiddenSlides="1"/>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334" autoAdjust="0"/>
    <p:restoredTop sz="86610" autoAdjust="0"/>
  </p:normalViewPr>
  <p:slideViewPr>
    <p:cSldViewPr>
      <p:cViewPr varScale="1">
        <p:scale>
          <a:sx n="79" d="100"/>
          <a:sy n="79" d="100"/>
        </p:scale>
        <p:origin x="819" y="36"/>
      </p:cViewPr>
      <p:guideLst>
        <p:guide orient="horz" pos="2160"/>
        <p:guide pos="2880"/>
      </p:guideLst>
    </p:cSldViewPr>
  </p:slideViewPr>
  <p:notesTextViewPr>
    <p:cViewPr>
      <p:scale>
        <a:sx n="100" d="100"/>
        <a:sy n="100" d="100"/>
      </p:scale>
      <p:origin x="0" y="0"/>
    </p:cViewPr>
  </p:notesTextViewPr>
  <p:notesViewPr>
    <p:cSldViewPr>
      <p:cViewPr varScale="1">
        <p:scale>
          <a:sx n="56" d="100"/>
          <a:sy n="56" d="100"/>
        </p:scale>
        <p:origin x="-1860" y="-102"/>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Sheet1!$B$1</c:f>
              <c:strCache>
                <c:ptCount val="1"/>
                <c:pt idx="0">
                  <c:v>Supervision</c:v>
                </c:pt>
              </c:strCache>
            </c:strRef>
          </c:tx>
          <c:invertIfNegative val="0"/>
          <c:cat>
            <c:strRef>
              <c:f>Sheet1!$A$2:$A$3</c:f>
              <c:strCache>
                <c:ptCount val="2"/>
                <c:pt idx="0">
                  <c:v>Low violence</c:v>
                </c:pt>
                <c:pt idx="1">
                  <c:v>High violence</c:v>
                </c:pt>
              </c:strCache>
            </c:strRef>
          </c:cat>
          <c:val>
            <c:numRef>
              <c:f>Sheet1!$B$2:$B$3</c:f>
              <c:numCache>
                <c:formatCode>General</c:formatCode>
                <c:ptCount val="2"/>
                <c:pt idx="0">
                  <c:v>1.5</c:v>
                </c:pt>
                <c:pt idx="1">
                  <c:v>4.5</c:v>
                </c:pt>
              </c:numCache>
            </c:numRef>
          </c:val>
          <c:extLst>
            <c:ext xmlns:c16="http://schemas.microsoft.com/office/drawing/2014/chart" uri="{C3380CC4-5D6E-409C-BE32-E72D297353CC}">
              <c16:uniqueId val="{00000000-3A96-4E5C-9944-575178F3A312}"/>
            </c:ext>
          </c:extLst>
        </c:ser>
        <c:ser>
          <c:idx val="1"/>
          <c:order val="1"/>
          <c:tx>
            <c:strRef>
              <c:f>Sheet1!$C$1</c:f>
              <c:strCache>
                <c:ptCount val="1"/>
                <c:pt idx="0">
                  <c:v>No supervision</c:v>
                </c:pt>
              </c:strCache>
            </c:strRef>
          </c:tx>
          <c:invertIfNegative val="0"/>
          <c:cat>
            <c:strRef>
              <c:f>Sheet1!$A$2:$A$3</c:f>
              <c:strCache>
                <c:ptCount val="2"/>
                <c:pt idx="0">
                  <c:v>Low violence</c:v>
                </c:pt>
                <c:pt idx="1">
                  <c:v>High violence</c:v>
                </c:pt>
              </c:strCache>
            </c:strRef>
          </c:cat>
          <c:val>
            <c:numRef>
              <c:f>Sheet1!$C$2:$C$3</c:f>
              <c:numCache>
                <c:formatCode>General</c:formatCode>
                <c:ptCount val="2"/>
                <c:pt idx="0">
                  <c:v>2.5</c:v>
                </c:pt>
                <c:pt idx="1">
                  <c:v>8.5</c:v>
                </c:pt>
              </c:numCache>
            </c:numRef>
          </c:val>
          <c:extLst>
            <c:ext xmlns:c16="http://schemas.microsoft.com/office/drawing/2014/chart" uri="{C3380CC4-5D6E-409C-BE32-E72D297353CC}">
              <c16:uniqueId val="{00000001-3A96-4E5C-9944-575178F3A312}"/>
            </c:ext>
          </c:extLst>
        </c:ser>
        <c:dLbls>
          <c:showLegendKey val="0"/>
          <c:showVal val="0"/>
          <c:showCatName val="0"/>
          <c:showSerName val="0"/>
          <c:showPercent val="0"/>
          <c:showBubbleSize val="0"/>
        </c:dLbls>
        <c:gapWidth val="150"/>
        <c:shape val="box"/>
        <c:axId val="2136717752"/>
        <c:axId val="2136720728"/>
        <c:axId val="0"/>
      </c:bar3DChart>
      <c:catAx>
        <c:axId val="2136717752"/>
        <c:scaling>
          <c:orientation val="minMax"/>
        </c:scaling>
        <c:delete val="0"/>
        <c:axPos val="b"/>
        <c:numFmt formatCode="General" sourceLinked="0"/>
        <c:majorTickMark val="out"/>
        <c:minorTickMark val="none"/>
        <c:tickLblPos val="nextTo"/>
        <c:crossAx val="2136720728"/>
        <c:crosses val="autoZero"/>
        <c:auto val="1"/>
        <c:lblAlgn val="ctr"/>
        <c:lblOffset val="100"/>
        <c:noMultiLvlLbl val="0"/>
      </c:catAx>
      <c:valAx>
        <c:axId val="2136720728"/>
        <c:scaling>
          <c:orientation val="minMax"/>
          <c:max val="10"/>
          <c:min val="1"/>
        </c:scaling>
        <c:delete val="0"/>
        <c:axPos val="l"/>
        <c:majorGridlines/>
        <c:numFmt formatCode="General" sourceLinked="1"/>
        <c:majorTickMark val="out"/>
        <c:minorTickMark val="none"/>
        <c:tickLblPos val="nextTo"/>
        <c:crossAx val="2136717752"/>
        <c:crosses val="autoZero"/>
        <c:crossBetween val="between"/>
      </c:val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lineChart>
        <c:grouping val="standard"/>
        <c:varyColors val="0"/>
        <c:ser>
          <c:idx val="0"/>
          <c:order val="0"/>
          <c:tx>
            <c:strRef>
              <c:f>Sheet1!$B$1</c:f>
              <c:strCache>
                <c:ptCount val="1"/>
                <c:pt idx="0">
                  <c:v>Supervision</c:v>
                </c:pt>
              </c:strCache>
            </c:strRef>
          </c:tx>
          <c:marker>
            <c:symbol val="none"/>
          </c:marker>
          <c:cat>
            <c:strRef>
              <c:f>Sheet1!$A$2:$A$3</c:f>
              <c:strCache>
                <c:ptCount val="2"/>
                <c:pt idx="0">
                  <c:v>Low violence</c:v>
                </c:pt>
                <c:pt idx="1">
                  <c:v>High violence</c:v>
                </c:pt>
              </c:strCache>
            </c:strRef>
          </c:cat>
          <c:val>
            <c:numRef>
              <c:f>Sheet1!$B$2:$B$3</c:f>
              <c:numCache>
                <c:formatCode>General</c:formatCode>
                <c:ptCount val="2"/>
                <c:pt idx="0">
                  <c:v>1.5</c:v>
                </c:pt>
                <c:pt idx="1">
                  <c:v>4.5</c:v>
                </c:pt>
              </c:numCache>
            </c:numRef>
          </c:val>
          <c:smooth val="0"/>
          <c:extLst>
            <c:ext xmlns:c16="http://schemas.microsoft.com/office/drawing/2014/chart" uri="{C3380CC4-5D6E-409C-BE32-E72D297353CC}">
              <c16:uniqueId val="{00000000-84A5-4A81-BEF1-E297E9E23D0B}"/>
            </c:ext>
          </c:extLst>
        </c:ser>
        <c:ser>
          <c:idx val="1"/>
          <c:order val="1"/>
          <c:tx>
            <c:strRef>
              <c:f>Sheet1!$C$1</c:f>
              <c:strCache>
                <c:ptCount val="1"/>
                <c:pt idx="0">
                  <c:v>No supervision</c:v>
                </c:pt>
              </c:strCache>
            </c:strRef>
          </c:tx>
          <c:marker>
            <c:symbol val="none"/>
          </c:marker>
          <c:cat>
            <c:strRef>
              <c:f>Sheet1!$A$2:$A$3</c:f>
              <c:strCache>
                <c:ptCount val="2"/>
                <c:pt idx="0">
                  <c:v>Low violence</c:v>
                </c:pt>
                <c:pt idx="1">
                  <c:v>High violence</c:v>
                </c:pt>
              </c:strCache>
            </c:strRef>
          </c:cat>
          <c:val>
            <c:numRef>
              <c:f>Sheet1!$C$2:$C$3</c:f>
              <c:numCache>
                <c:formatCode>General</c:formatCode>
                <c:ptCount val="2"/>
                <c:pt idx="0">
                  <c:v>2.5</c:v>
                </c:pt>
                <c:pt idx="1">
                  <c:v>8.5</c:v>
                </c:pt>
              </c:numCache>
            </c:numRef>
          </c:val>
          <c:smooth val="0"/>
          <c:extLst>
            <c:ext xmlns:c16="http://schemas.microsoft.com/office/drawing/2014/chart" uri="{C3380CC4-5D6E-409C-BE32-E72D297353CC}">
              <c16:uniqueId val="{00000001-84A5-4A81-BEF1-E297E9E23D0B}"/>
            </c:ext>
          </c:extLst>
        </c:ser>
        <c:dLbls>
          <c:showLegendKey val="0"/>
          <c:showVal val="0"/>
          <c:showCatName val="0"/>
          <c:showSerName val="0"/>
          <c:showPercent val="0"/>
          <c:showBubbleSize val="0"/>
        </c:dLbls>
        <c:smooth val="0"/>
        <c:axId val="2136861080"/>
        <c:axId val="2136864056"/>
      </c:lineChart>
      <c:catAx>
        <c:axId val="2136861080"/>
        <c:scaling>
          <c:orientation val="minMax"/>
        </c:scaling>
        <c:delete val="0"/>
        <c:axPos val="b"/>
        <c:numFmt formatCode="General" sourceLinked="0"/>
        <c:majorTickMark val="out"/>
        <c:minorTickMark val="none"/>
        <c:tickLblPos val="nextTo"/>
        <c:crossAx val="2136864056"/>
        <c:crosses val="autoZero"/>
        <c:auto val="1"/>
        <c:lblAlgn val="ctr"/>
        <c:lblOffset val="100"/>
        <c:noMultiLvlLbl val="0"/>
      </c:catAx>
      <c:valAx>
        <c:axId val="2136864056"/>
        <c:scaling>
          <c:orientation val="minMax"/>
          <c:max val="10"/>
          <c:min val="1"/>
        </c:scaling>
        <c:delete val="0"/>
        <c:axPos val="l"/>
        <c:numFmt formatCode="General" sourceLinked="1"/>
        <c:majorTickMark val="out"/>
        <c:minorTickMark val="none"/>
        <c:tickLblPos val="nextTo"/>
        <c:crossAx val="2136861080"/>
        <c:crosses val="autoZero"/>
        <c:crossBetween val="between"/>
      </c:val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9.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22.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25.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27.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4" name="Footer Placeholder 3"/>
          <p:cNvSpPr>
            <a:spLocks noGrp="1"/>
          </p:cNvSpPr>
          <p:nvPr>
            <p:ph type="ftr" sz="quarter" idx="2"/>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61" tIns="48331" rIns="96661" bIns="48331" rtlCol="0" anchor="b"/>
          <a:lstStyle>
            <a:lvl1pPr algn="r">
              <a:defRPr sz="1300"/>
            </a:lvl1pPr>
          </a:lstStyle>
          <a:p>
            <a:fld id="{EB759618-769B-A849-9FBE-24CACAA0DD05}" type="slidenum">
              <a:rPr lang="en-US" smtClean="0"/>
              <a:pPr/>
              <a:t>‹#›</a:t>
            </a:fld>
            <a:endParaRPr lang="en-US"/>
          </a:p>
        </p:txBody>
      </p:sp>
    </p:spTree>
    <p:extLst>
      <p:ext uri="{BB962C8B-B14F-4D97-AF65-F5344CB8AC3E}">
        <p14:creationId xmlns:p14="http://schemas.microsoft.com/office/powerpoint/2010/main" val="19984004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A992537C-04A7-44C9-B923-F982A468C387}" type="datetimeFigureOut">
              <a:rPr lang="en-US" smtClean="0"/>
              <a:pPr/>
              <a:t>3/19/2018</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F8DCC6ED-16F3-43A5-9EB6-285A71FF06D2}" type="slidenum">
              <a:rPr lang="en-US" smtClean="0"/>
              <a:pPr/>
              <a:t>‹#›</a:t>
            </a:fld>
            <a:endParaRPr lang="en-US"/>
          </a:p>
        </p:txBody>
      </p:sp>
    </p:spTree>
    <p:extLst>
      <p:ext uri="{BB962C8B-B14F-4D97-AF65-F5344CB8AC3E}">
        <p14:creationId xmlns:p14="http://schemas.microsoft.com/office/powerpoint/2010/main" val="238288563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66612">
              <a:defRPr/>
            </a:pPr>
            <a:r>
              <a:rPr lang="en-US" dirty="0"/>
              <a:t>Video example</a:t>
            </a:r>
          </a:p>
          <a:p>
            <a:endParaRPr lang="en-US" dirty="0"/>
          </a:p>
        </p:txBody>
      </p:sp>
      <p:sp>
        <p:nvSpPr>
          <p:cNvPr id="4" name="Slide Number Placeholder 3"/>
          <p:cNvSpPr>
            <a:spLocks noGrp="1"/>
          </p:cNvSpPr>
          <p:nvPr>
            <p:ph type="sldNum" sz="quarter" idx="10"/>
          </p:nvPr>
        </p:nvSpPr>
        <p:spPr/>
        <p:txBody>
          <a:bodyPr/>
          <a:lstStyle/>
          <a:p>
            <a:fld id="{F8DCC6ED-16F3-43A5-9EB6-285A71FF06D2}"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8DCC6ED-16F3-43A5-9EB6-285A71FF06D2}"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Show video</a:t>
            </a:r>
            <a:r>
              <a:rPr lang="en-US" baseline="0" dirty="0"/>
              <a:t> of </a:t>
            </a:r>
            <a:r>
              <a:rPr lang="en-US" baseline="0" dirty="0" err="1"/>
              <a:t>Bobo</a:t>
            </a:r>
            <a:r>
              <a:rPr lang="en-US" baseline="0" dirty="0"/>
              <a:t> doll study here</a:t>
            </a:r>
            <a:endParaRPr lang="en-US" dirty="0"/>
          </a:p>
        </p:txBody>
      </p:sp>
      <p:sp>
        <p:nvSpPr>
          <p:cNvPr id="4" name="Slide Number Placeholder 3"/>
          <p:cNvSpPr>
            <a:spLocks noGrp="1"/>
          </p:cNvSpPr>
          <p:nvPr>
            <p:ph type="sldNum" sz="quarter" idx="10"/>
          </p:nvPr>
        </p:nvSpPr>
        <p:spPr/>
        <p:txBody>
          <a:bodyPr/>
          <a:lstStyle/>
          <a:p>
            <a:fld id="{F8DCC6ED-16F3-43A5-9EB6-285A71FF06D2}" type="slidenum">
              <a:rPr lang="en-US" smtClean="0"/>
              <a:pPr/>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a:ln/>
        </p:spPr>
      </p:sp>
      <p:sp>
        <p:nvSpPr>
          <p:cNvPr id="75779" name="Notes Placeholder 2"/>
          <p:cNvSpPr>
            <a:spLocks noGrp="1"/>
          </p:cNvSpPr>
          <p:nvPr>
            <p:ph type="body" idx="1"/>
          </p:nvPr>
        </p:nvSpPr>
        <p:spPr>
          <a:noFill/>
          <a:ln/>
        </p:spPr>
        <p:txBody>
          <a:bodyPr/>
          <a:lstStyle/>
          <a:p>
            <a:pPr eaLnBrk="1" hangingPunct="1"/>
            <a:endParaRPr lang="en-CA" dirty="0">
              <a:latin typeface="Arial" pitchFamily="-106" charset="0"/>
            </a:endParaRPr>
          </a:p>
        </p:txBody>
      </p:sp>
      <p:sp>
        <p:nvSpPr>
          <p:cNvPr id="75780" name="Slide Number Placeholder 3"/>
          <p:cNvSpPr>
            <a:spLocks noGrp="1"/>
          </p:cNvSpPr>
          <p:nvPr>
            <p:ph type="sldNum" sz="quarter" idx="5"/>
          </p:nvPr>
        </p:nvSpPr>
        <p:spPr>
          <a:noFill/>
        </p:spPr>
        <p:txBody>
          <a:bodyPr/>
          <a:lstStyle/>
          <a:p>
            <a:fld id="{62767C81-8DC7-6548-9CAA-8AE9F53B41BD}" type="slidenum">
              <a:rPr lang="en-US"/>
              <a:pPr/>
              <a:t>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a:ln/>
        </p:spPr>
      </p:sp>
      <p:sp>
        <p:nvSpPr>
          <p:cNvPr id="76803" name="Notes Placeholder 2"/>
          <p:cNvSpPr>
            <a:spLocks noGrp="1"/>
          </p:cNvSpPr>
          <p:nvPr>
            <p:ph type="body" idx="1"/>
          </p:nvPr>
        </p:nvSpPr>
        <p:spPr>
          <a:noFill/>
          <a:ln/>
        </p:spPr>
        <p:txBody>
          <a:bodyPr/>
          <a:lstStyle/>
          <a:p>
            <a:pPr eaLnBrk="1" hangingPunct="1"/>
            <a:r>
              <a:rPr lang="en-CA" dirty="0">
                <a:latin typeface="Arial" pitchFamily="-106" charset="0"/>
              </a:rPr>
              <a:t>End first</a:t>
            </a:r>
            <a:r>
              <a:rPr lang="en-CA" baseline="0" dirty="0">
                <a:latin typeface="Arial" pitchFamily="-106" charset="0"/>
              </a:rPr>
              <a:t> lecture here</a:t>
            </a:r>
            <a:endParaRPr lang="en-CA" dirty="0">
              <a:latin typeface="Arial" pitchFamily="-106" charset="0"/>
            </a:endParaRPr>
          </a:p>
        </p:txBody>
      </p:sp>
      <p:sp>
        <p:nvSpPr>
          <p:cNvPr id="76804" name="Slide Number Placeholder 3"/>
          <p:cNvSpPr>
            <a:spLocks noGrp="1"/>
          </p:cNvSpPr>
          <p:nvPr>
            <p:ph type="sldNum" sz="quarter" idx="5"/>
          </p:nvPr>
        </p:nvSpPr>
        <p:spPr>
          <a:noFill/>
        </p:spPr>
        <p:txBody>
          <a:bodyPr/>
          <a:lstStyle/>
          <a:p>
            <a:fld id="{E3133CA0-DEE9-4E4A-8E7D-FD66300E4127}" type="slidenum">
              <a:rPr lang="en-US"/>
              <a:pPr/>
              <a:t>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a:ln/>
        </p:spPr>
      </p:sp>
      <p:sp>
        <p:nvSpPr>
          <p:cNvPr id="75779" name="Notes Placeholder 2"/>
          <p:cNvSpPr>
            <a:spLocks noGrp="1"/>
          </p:cNvSpPr>
          <p:nvPr>
            <p:ph type="body" idx="1"/>
          </p:nvPr>
        </p:nvSpPr>
        <p:spPr>
          <a:noFill/>
          <a:ln/>
        </p:spPr>
        <p:txBody>
          <a:bodyPr/>
          <a:lstStyle/>
          <a:p>
            <a:pPr eaLnBrk="1" hangingPunct="1"/>
            <a:endParaRPr lang="en-CA" dirty="0">
              <a:latin typeface="Arial" pitchFamily="-106" charset="0"/>
            </a:endParaRPr>
          </a:p>
        </p:txBody>
      </p:sp>
      <p:sp>
        <p:nvSpPr>
          <p:cNvPr id="75780" name="Slide Number Placeholder 3"/>
          <p:cNvSpPr>
            <a:spLocks noGrp="1"/>
          </p:cNvSpPr>
          <p:nvPr>
            <p:ph type="sldNum" sz="quarter" idx="5"/>
          </p:nvPr>
        </p:nvSpPr>
        <p:spPr>
          <a:noFill/>
        </p:spPr>
        <p:txBody>
          <a:bodyPr/>
          <a:lstStyle/>
          <a:p>
            <a:fld id="{62767C81-8DC7-6548-9CAA-8AE9F53B41BD}" type="slidenum">
              <a:rPr lang="en-US"/>
              <a:pPr/>
              <a:t>9</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F8DCC6ED-16F3-43A5-9EB6-285A71FF06D2}" type="slidenum">
              <a:rPr lang="en-US" smtClean="0"/>
              <a:pPr/>
              <a:t>10</a:t>
            </a:fld>
            <a:endParaRPr lang="en-US"/>
          </a:p>
        </p:txBody>
      </p:sp>
    </p:spTree>
    <p:extLst>
      <p:ext uri="{BB962C8B-B14F-4D97-AF65-F5344CB8AC3E}">
        <p14:creationId xmlns:p14="http://schemas.microsoft.com/office/powerpoint/2010/main" val="6842188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A2412-3E30-4D4B-AD4B-96CC6A4D0C46}"/>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CA"/>
          </a:p>
        </p:txBody>
      </p:sp>
      <p:sp>
        <p:nvSpPr>
          <p:cNvPr id="3" name="Subtitle 2">
            <a:extLst>
              <a:ext uri="{FF2B5EF4-FFF2-40B4-BE49-F238E27FC236}">
                <a16:creationId xmlns:a16="http://schemas.microsoft.com/office/drawing/2014/main" id="{611108C5-F9A9-491C-9B32-52E4C28DD546}"/>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DD07F53F-B108-44BB-86DC-2234635D6D36}"/>
              </a:ext>
            </a:extLst>
          </p:cNvPr>
          <p:cNvSpPr>
            <a:spLocks noGrp="1"/>
          </p:cNvSpPr>
          <p:nvPr>
            <p:ph type="dt" sz="half" idx="10"/>
          </p:nvPr>
        </p:nvSpPr>
        <p:spPr/>
        <p:txBody>
          <a:bodyPr/>
          <a:lstStyle/>
          <a:p>
            <a:fld id="{18C21F53-FE1A-3A48-A67F-1E72F1989294}" type="datetime1">
              <a:rPr lang="en-US" smtClean="0"/>
              <a:pPr/>
              <a:t>3/19/2018</a:t>
            </a:fld>
            <a:endParaRPr lang="en-US"/>
          </a:p>
        </p:txBody>
      </p:sp>
      <p:sp>
        <p:nvSpPr>
          <p:cNvPr id="5" name="Footer Placeholder 4">
            <a:extLst>
              <a:ext uri="{FF2B5EF4-FFF2-40B4-BE49-F238E27FC236}">
                <a16:creationId xmlns:a16="http://schemas.microsoft.com/office/drawing/2014/main" id="{0F5E46A9-91BF-4F96-8BE8-D211D73FDDA5}"/>
              </a:ext>
            </a:extLst>
          </p:cNvPr>
          <p:cNvSpPr>
            <a:spLocks noGrp="1"/>
          </p:cNvSpPr>
          <p:nvPr>
            <p:ph type="ftr" sz="quarter" idx="11"/>
          </p:nvPr>
        </p:nvSpPr>
        <p:spPr/>
        <p:txBody>
          <a:bodyPr/>
          <a:lstStyle/>
          <a:p>
            <a:r>
              <a:rPr lang="en-US"/>
              <a:t>Dr. Rajiv Jhangiani (PSYC 217, 2010/2011 Winter Session Term 1)</a:t>
            </a:r>
          </a:p>
        </p:txBody>
      </p:sp>
      <p:sp>
        <p:nvSpPr>
          <p:cNvPr id="6" name="Slide Number Placeholder 5">
            <a:extLst>
              <a:ext uri="{FF2B5EF4-FFF2-40B4-BE49-F238E27FC236}">
                <a16:creationId xmlns:a16="http://schemas.microsoft.com/office/drawing/2014/main" id="{2E890C2E-1AA3-4E4E-83D2-3D72B7F01F24}"/>
              </a:ext>
            </a:extLst>
          </p:cNvPr>
          <p:cNvSpPr>
            <a:spLocks noGrp="1"/>
          </p:cNvSpPr>
          <p:nvPr>
            <p:ph type="sldNum" sz="quarter" idx="12"/>
          </p:nvPr>
        </p:nvSpPr>
        <p:spPr/>
        <p:txBody>
          <a:bodyPr/>
          <a:lstStyle/>
          <a:p>
            <a:fld id="{67D27640-02EA-482E-82FB-44E2F46FE27B}" type="slidenum">
              <a:rPr lang="en-US" smtClean="0"/>
              <a:pPr/>
              <a:t>‹#›</a:t>
            </a:fld>
            <a:endParaRPr lang="en-US"/>
          </a:p>
        </p:txBody>
      </p:sp>
    </p:spTree>
    <p:extLst>
      <p:ext uri="{BB962C8B-B14F-4D97-AF65-F5344CB8AC3E}">
        <p14:creationId xmlns:p14="http://schemas.microsoft.com/office/powerpoint/2010/main" val="1361917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552970-7CCF-415E-A2D5-1ABAE02279B8}"/>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7FBD2BA8-D851-477B-9EC2-AFED90D73ED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A92B3AAE-111C-4A29-8CE3-613B05EDC9E2}"/>
              </a:ext>
            </a:extLst>
          </p:cNvPr>
          <p:cNvSpPr>
            <a:spLocks noGrp="1"/>
          </p:cNvSpPr>
          <p:nvPr>
            <p:ph type="dt" sz="half" idx="10"/>
          </p:nvPr>
        </p:nvSpPr>
        <p:spPr/>
        <p:txBody>
          <a:bodyPr/>
          <a:lstStyle/>
          <a:p>
            <a:fld id="{668B9896-15A5-B74E-B7C3-7CF643C7846A}" type="datetime1">
              <a:rPr lang="en-US" smtClean="0"/>
              <a:pPr/>
              <a:t>3/19/2018</a:t>
            </a:fld>
            <a:endParaRPr lang="en-US"/>
          </a:p>
        </p:txBody>
      </p:sp>
      <p:sp>
        <p:nvSpPr>
          <p:cNvPr id="5" name="Footer Placeholder 4">
            <a:extLst>
              <a:ext uri="{FF2B5EF4-FFF2-40B4-BE49-F238E27FC236}">
                <a16:creationId xmlns:a16="http://schemas.microsoft.com/office/drawing/2014/main" id="{66D43D58-532C-4E8A-A208-2F5E40C23642}"/>
              </a:ext>
            </a:extLst>
          </p:cNvPr>
          <p:cNvSpPr>
            <a:spLocks noGrp="1"/>
          </p:cNvSpPr>
          <p:nvPr>
            <p:ph type="ftr" sz="quarter" idx="11"/>
          </p:nvPr>
        </p:nvSpPr>
        <p:spPr/>
        <p:txBody>
          <a:bodyPr/>
          <a:lstStyle/>
          <a:p>
            <a:r>
              <a:rPr lang="en-US"/>
              <a:t>Dr. Rajiv Jhangiani (PSYC 217, 2010/2011 Winter Session Term 1)</a:t>
            </a:r>
          </a:p>
        </p:txBody>
      </p:sp>
      <p:sp>
        <p:nvSpPr>
          <p:cNvPr id="6" name="Slide Number Placeholder 5">
            <a:extLst>
              <a:ext uri="{FF2B5EF4-FFF2-40B4-BE49-F238E27FC236}">
                <a16:creationId xmlns:a16="http://schemas.microsoft.com/office/drawing/2014/main" id="{E0DE83EA-D42D-4C7A-9C83-25F7E2863EEF}"/>
              </a:ext>
            </a:extLst>
          </p:cNvPr>
          <p:cNvSpPr>
            <a:spLocks noGrp="1"/>
          </p:cNvSpPr>
          <p:nvPr>
            <p:ph type="sldNum" sz="quarter" idx="12"/>
          </p:nvPr>
        </p:nvSpPr>
        <p:spPr/>
        <p:txBody>
          <a:bodyPr/>
          <a:lstStyle/>
          <a:p>
            <a:fld id="{67D27640-02EA-482E-82FB-44E2F46FE27B}" type="slidenum">
              <a:rPr lang="en-US" smtClean="0"/>
              <a:pPr/>
              <a:t>‹#›</a:t>
            </a:fld>
            <a:endParaRPr lang="en-US"/>
          </a:p>
        </p:txBody>
      </p:sp>
    </p:spTree>
    <p:extLst>
      <p:ext uri="{BB962C8B-B14F-4D97-AF65-F5344CB8AC3E}">
        <p14:creationId xmlns:p14="http://schemas.microsoft.com/office/powerpoint/2010/main" val="38883474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B270234-A62E-41DA-9C1B-178FB6517C99}"/>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AD254DB3-235E-404C-998B-49D056FC8F57}"/>
              </a:ext>
            </a:extLst>
          </p:cNvPr>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ECAD327F-E69F-4278-BC5D-7875661F4CA6}"/>
              </a:ext>
            </a:extLst>
          </p:cNvPr>
          <p:cNvSpPr>
            <a:spLocks noGrp="1"/>
          </p:cNvSpPr>
          <p:nvPr>
            <p:ph type="dt" sz="half" idx="10"/>
          </p:nvPr>
        </p:nvSpPr>
        <p:spPr/>
        <p:txBody>
          <a:bodyPr/>
          <a:lstStyle/>
          <a:p>
            <a:fld id="{C8B094BE-E4B0-C447-860C-56649B964137}" type="datetime1">
              <a:rPr lang="en-US" smtClean="0"/>
              <a:pPr/>
              <a:t>3/19/2018</a:t>
            </a:fld>
            <a:endParaRPr lang="en-US"/>
          </a:p>
        </p:txBody>
      </p:sp>
      <p:sp>
        <p:nvSpPr>
          <p:cNvPr id="5" name="Footer Placeholder 4">
            <a:extLst>
              <a:ext uri="{FF2B5EF4-FFF2-40B4-BE49-F238E27FC236}">
                <a16:creationId xmlns:a16="http://schemas.microsoft.com/office/drawing/2014/main" id="{BE07F703-174F-4FD3-AAA0-7E2F9F640722}"/>
              </a:ext>
            </a:extLst>
          </p:cNvPr>
          <p:cNvSpPr>
            <a:spLocks noGrp="1"/>
          </p:cNvSpPr>
          <p:nvPr>
            <p:ph type="ftr" sz="quarter" idx="11"/>
          </p:nvPr>
        </p:nvSpPr>
        <p:spPr/>
        <p:txBody>
          <a:bodyPr/>
          <a:lstStyle/>
          <a:p>
            <a:r>
              <a:rPr lang="en-US"/>
              <a:t>Dr. Rajiv Jhangiani (PSYC 217, 2010/2011 Winter Session Term 1)</a:t>
            </a:r>
          </a:p>
        </p:txBody>
      </p:sp>
      <p:sp>
        <p:nvSpPr>
          <p:cNvPr id="6" name="Slide Number Placeholder 5">
            <a:extLst>
              <a:ext uri="{FF2B5EF4-FFF2-40B4-BE49-F238E27FC236}">
                <a16:creationId xmlns:a16="http://schemas.microsoft.com/office/drawing/2014/main" id="{ABC16EA8-E968-4488-AC51-6B1D8DBE522A}"/>
              </a:ext>
            </a:extLst>
          </p:cNvPr>
          <p:cNvSpPr>
            <a:spLocks noGrp="1"/>
          </p:cNvSpPr>
          <p:nvPr>
            <p:ph type="sldNum" sz="quarter" idx="12"/>
          </p:nvPr>
        </p:nvSpPr>
        <p:spPr/>
        <p:txBody>
          <a:bodyPr/>
          <a:lstStyle/>
          <a:p>
            <a:fld id="{67D27640-02EA-482E-82FB-44E2F46FE27B}" type="slidenum">
              <a:rPr lang="en-US" smtClean="0"/>
              <a:pPr/>
              <a:t>‹#›</a:t>
            </a:fld>
            <a:endParaRPr lang="en-US"/>
          </a:p>
        </p:txBody>
      </p:sp>
    </p:spTree>
    <p:extLst>
      <p:ext uri="{BB962C8B-B14F-4D97-AF65-F5344CB8AC3E}">
        <p14:creationId xmlns:p14="http://schemas.microsoft.com/office/powerpoint/2010/main" val="25426338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70013" y="301625"/>
            <a:ext cx="7313612" cy="1143000"/>
          </a:xfrm>
        </p:spPr>
        <p:txBody>
          <a:bodyPr/>
          <a:lstStyle/>
          <a:p>
            <a:r>
              <a:rPr lang="en-US"/>
              <a:t>Click to edit Master title style</a:t>
            </a:r>
          </a:p>
        </p:txBody>
      </p:sp>
      <p:sp>
        <p:nvSpPr>
          <p:cNvPr id="3" name="Text Placeholder 2"/>
          <p:cNvSpPr>
            <a:spLocks noGrp="1"/>
          </p:cNvSpPr>
          <p:nvPr>
            <p:ph type="body" sz="half" idx="1"/>
          </p:nvPr>
        </p:nvSpPr>
        <p:spPr>
          <a:xfrm>
            <a:off x="1370013" y="1827213"/>
            <a:ext cx="3579812"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02225" y="1827213"/>
            <a:ext cx="35814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2CC7B85-7BC9-4996-B090-B45F812C16F9}"/>
              </a:ext>
            </a:extLst>
          </p:cNvPr>
          <p:cNvSpPr>
            <a:spLocks noGrp="1"/>
          </p:cNvSpPr>
          <p:nvPr>
            <p:ph type="dt" sz="half" idx="10"/>
          </p:nvPr>
        </p:nvSpPr>
        <p:spPr>
          <a:xfrm>
            <a:off x="457200" y="6248400"/>
            <a:ext cx="2133600" cy="457200"/>
          </a:xfrm>
        </p:spPr>
        <p:txBody>
          <a:bodyPr/>
          <a:lstStyle>
            <a:lvl1pPr>
              <a:defRPr/>
            </a:lvl1pPr>
          </a:lstStyle>
          <a:p>
            <a:pPr>
              <a:defRPr/>
            </a:pPr>
            <a:endParaRPr lang="en-US"/>
          </a:p>
        </p:txBody>
      </p:sp>
      <p:sp>
        <p:nvSpPr>
          <p:cNvPr id="6" name="Footer Placeholder 5">
            <a:extLst>
              <a:ext uri="{FF2B5EF4-FFF2-40B4-BE49-F238E27FC236}">
                <a16:creationId xmlns:a16="http://schemas.microsoft.com/office/drawing/2014/main" id="{682AB8B0-4BF1-4DF2-8D68-A93CCC123794}"/>
              </a:ext>
            </a:extLst>
          </p:cNvPr>
          <p:cNvSpPr>
            <a:spLocks noGrp="1"/>
          </p:cNvSpPr>
          <p:nvPr>
            <p:ph type="ftr" sz="quarter" idx="11"/>
          </p:nvPr>
        </p:nvSpPr>
        <p:spPr>
          <a:xfrm>
            <a:off x="3124200" y="6248400"/>
            <a:ext cx="2895600" cy="457200"/>
          </a:xfrm>
        </p:spPr>
        <p:txBody>
          <a:bodyPr/>
          <a:lstStyle>
            <a:lvl1pPr>
              <a:defRPr/>
            </a:lvl1pPr>
          </a:lstStyle>
          <a:p>
            <a:pPr>
              <a:defRPr/>
            </a:pPr>
            <a:endParaRPr lang="en-US"/>
          </a:p>
        </p:txBody>
      </p:sp>
      <p:sp>
        <p:nvSpPr>
          <p:cNvPr id="7" name="Slide Number Placeholder 6">
            <a:extLst>
              <a:ext uri="{FF2B5EF4-FFF2-40B4-BE49-F238E27FC236}">
                <a16:creationId xmlns:a16="http://schemas.microsoft.com/office/drawing/2014/main" id="{E3629573-73A0-4557-AD22-4BDDE89E4E80}"/>
              </a:ext>
            </a:extLst>
          </p:cNvPr>
          <p:cNvSpPr>
            <a:spLocks noGrp="1"/>
          </p:cNvSpPr>
          <p:nvPr>
            <p:ph type="sldNum" sz="quarter" idx="12"/>
          </p:nvPr>
        </p:nvSpPr>
        <p:spPr>
          <a:xfrm>
            <a:off x="6553200" y="6248400"/>
            <a:ext cx="2133600" cy="457200"/>
          </a:xfrm>
        </p:spPr>
        <p:txBody>
          <a:bodyPr/>
          <a:lstStyle>
            <a:lvl1pPr>
              <a:defRPr/>
            </a:lvl1pPr>
          </a:lstStyle>
          <a:p>
            <a:fld id="{BB53E5C1-3D9C-48E5-B48E-1597E2215643}" type="slidenum">
              <a:rPr lang="en-US" altLang="en-US"/>
              <a:pPr/>
              <a:t>‹#›</a:t>
            </a:fld>
            <a:endParaRPr lang="en-US" altLang="en-US"/>
          </a:p>
        </p:txBody>
      </p:sp>
    </p:spTree>
    <p:extLst>
      <p:ext uri="{BB962C8B-B14F-4D97-AF65-F5344CB8AC3E}">
        <p14:creationId xmlns:p14="http://schemas.microsoft.com/office/powerpoint/2010/main" val="25826395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1370013" y="301626"/>
            <a:ext cx="7313612" cy="56403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2">
            <a:extLst>
              <a:ext uri="{FF2B5EF4-FFF2-40B4-BE49-F238E27FC236}">
                <a16:creationId xmlns:a16="http://schemas.microsoft.com/office/drawing/2014/main" id="{9E87C80F-6448-4BBB-B60D-52E2C1537A29}"/>
              </a:ext>
            </a:extLst>
          </p:cNvPr>
          <p:cNvSpPr>
            <a:spLocks noGrp="1"/>
          </p:cNvSpPr>
          <p:nvPr>
            <p:ph type="dt" sz="half" idx="10"/>
          </p:nvPr>
        </p:nvSpPr>
        <p:spPr>
          <a:xfrm>
            <a:off x="457200" y="6248400"/>
            <a:ext cx="2133600" cy="457200"/>
          </a:xfrm>
        </p:spPr>
        <p:txBody>
          <a:bodyPr/>
          <a:lstStyle>
            <a:lvl1pPr>
              <a:defRPr/>
            </a:lvl1pPr>
          </a:lstStyle>
          <a:p>
            <a:pPr>
              <a:defRPr/>
            </a:pPr>
            <a:endParaRPr lang="en-US"/>
          </a:p>
        </p:txBody>
      </p:sp>
      <p:sp>
        <p:nvSpPr>
          <p:cNvPr id="4" name="Footer Placeholder 3">
            <a:extLst>
              <a:ext uri="{FF2B5EF4-FFF2-40B4-BE49-F238E27FC236}">
                <a16:creationId xmlns:a16="http://schemas.microsoft.com/office/drawing/2014/main" id="{22DFBA64-846F-45C9-86AC-854AF37E5C63}"/>
              </a:ext>
            </a:extLst>
          </p:cNvPr>
          <p:cNvSpPr>
            <a:spLocks noGrp="1"/>
          </p:cNvSpPr>
          <p:nvPr>
            <p:ph type="ftr" sz="quarter" idx="11"/>
          </p:nvPr>
        </p:nvSpPr>
        <p:spPr>
          <a:xfrm>
            <a:off x="3124200" y="6248400"/>
            <a:ext cx="2895600" cy="457200"/>
          </a:xfrm>
        </p:spPr>
        <p:txBody>
          <a:bodyPr/>
          <a:lstStyle>
            <a:lvl1pPr>
              <a:defRPr/>
            </a:lvl1pPr>
          </a:lstStyle>
          <a:p>
            <a:pPr>
              <a:defRPr/>
            </a:pPr>
            <a:endParaRPr lang="en-US"/>
          </a:p>
        </p:txBody>
      </p:sp>
      <p:sp>
        <p:nvSpPr>
          <p:cNvPr id="5" name="Slide Number Placeholder 4">
            <a:extLst>
              <a:ext uri="{FF2B5EF4-FFF2-40B4-BE49-F238E27FC236}">
                <a16:creationId xmlns:a16="http://schemas.microsoft.com/office/drawing/2014/main" id="{26477D18-79DC-4ADE-9E91-AC1448C85C82}"/>
              </a:ext>
            </a:extLst>
          </p:cNvPr>
          <p:cNvSpPr>
            <a:spLocks noGrp="1"/>
          </p:cNvSpPr>
          <p:nvPr>
            <p:ph type="sldNum" sz="quarter" idx="12"/>
          </p:nvPr>
        </p:nvSpPr>
        <p:spPr>
          <a:xfrm>
            <a:off x="6553200" y="6248400"/>
            <a:ext cx="2133600" cy="457200"/>
          </a:xfrm>
        </p:spPr>
        <p:txBody>
          <a:bodyPr/>
          <a:lstStyle>
            <a:lvl1pPr>
              <a:defRPr/>
            </a:lvl1pPr>
          </a:lstStyle>
          <a:p>
            <a:fld id="{5DD3FD65-EB2A-49FE-9257-8E591F13BBD3}" type="slidenum">
              <a:rPr lang="en-US" altLang="en-US"/>
              <a:pPr/>
              <a:t>‹#›</a:t>
            </a:fld>
            <a:endParaRPr lang="en-US" altLang="en-US"/>
          </a:p>
        </p:txBody>
      </p:sp>
    </p:spTree>
    <p:extLst>
      <p:ext uri="{BB962C8B-B14F-4D97-AF65-F5344CB8AC3E}">
        <p14:creationId xmlns:p14="http://schemas.microsoft.com/office/powerpoint/2010/main" val="39112721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OverObj">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1370013" y="301625"/>
            <a:ext cx="7313612" cy="1143000"/>
          </a:xfrm>
        </p:spPr>
        <p:txBody>
          <a:bodyPr/>
          <a:lstStyle/>
          <a:p>
            <a:r>
              <a:rPr lang="en-US"/>
              <a:t>Click to edit Master title style</a:t>
            </a:r>
          </a:p>
        </p:txBody>
      </p:sp>
      <p:sp>
        <p:nvSpPr>
          <p:cNvPr id="3" name="Text Placeholder 2"/>
          <p:cNvSpPr>
            <a:spLocks noGrp="1"/>
          </p:cNvSpPr>
          <p:nvPr>
            <p:ph type="body" sz="half" idx="1"/>
          </p:nvPr>
        </p:nvSpPr>
        <p:spPr>
          <a:xfrm>
            <a:off x="1370013" y="1827213"/>
            <a:ext cx="7313612"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370013" y="3960813"/>
            <a:ext cx="7313612"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EB5E6EE-3978-4CA5-A196-75660E64DE2D}"/>
              </a:ext>
            </a:extLst>
          </p:cNvPr>
          <p:cNvSpPr>
            <a:spLocks noGrp="1"/>
          </p:cNvSpPr>
          <p:nvPr>
            <p:ph type="dt" sz="half" idx="10"/>
          </p:nvPr>
        </p:nvSpPr>
        <p:spPr>
          <a:xfrm>
            <a:off x="457200" y="6248400"/>
            <a:ext cx="2133600" cy="457200"/>
          </a:xfrm>
        </p:spPr>
        <p:txBody>
          <a:bodyPr/>
          <a:lstStyle>
            <a:lvl1pPr>
              <a:defRPr/>
            </a:lvl1pPr>
          </a:lstStyle>
          <a:p>
            <a:pPr>
              <a:defRPr/>
            </a:pPr>
            <a:endParaRPr lang="en-US"/>
          </a:p>
        </p:txBody>
      </p:sp>
      <p:sp>
        <p:nvSpPr>
          <p:cNvPr id="6" name="Footer Placeholder 5">
            <a:extLst>
              <a:ext uri="{FF2B5EF4-FFF2-40B4-BE49-F238E27FC236}">
                <a16:creationId xmlns:a16="http://schemas.microsoft.com/office/drawing/2014/main" id="{113AE662-D9DC-4579-8F9B-1CD9C814C716}"/>
              </a:ext>
            </a:extLst>
          </p:cNvPr>
          <p:cNvSpPr>
            <a:spLocks noGrp="1"/>
          </p:cNvSpPr>
          <p:nvPr>
            <p:ph type="ftr" sz="quarter" idx="11"/>
          </p:nvPr>
        </p:nvSpPr>
        <p:spPr>
          <a:xfrm>
            <a:off x="3124200" y="6248400"/>
            <a:ext cx="2895600" cy="457200"/>
          </a:xfrm>
        </p:spPr>
        <p:txBody>
          <a:bodyPr/>
          <a:lstStyle>
            <a:lvl1pPr>
              <a:defRPr/>
            </a:lvl1pPr>
          </a:lstStyle>
          <a:p>
            <a:pPr>
              <a:defRPr/>
            </a:pPr>
            <a:endParaRPr lang="en-US"/>
          </a:p>
        </p:txBody>
      </p:sp>
      <p:sp>
        <p:nvSpPr>
          <p:cNvPr id="7" name="Slide Number Placeholder 6">
            <a:extLst>
              <a:ext uri="{FF2B5EF4-FFF2-40B4-BE49-F238E27FC236}">
                <a16:creationId xmlns:a16="http://schemas.microsoft.com/office/drawing/2014/main" id="{3AA63CA0-F660-4345-9E7D-88B8F088D914}"/>
              </a:ext>
            </a:extLst>
          </p:cNvPr>
          <p:cNvSpPr>
            <a:spLocks noGrp="1"/>
          </p:cNvSpPr>
          <p:nvPr>
            <p:ph type="sldNum" sz="quarter" idx="12"/>
          </p:nvPr>
        </p:nvSpPr>
        <p:spPr>
          <a:xfrm>
            <a:off x="6553200" y="6248400"/>
            <a:ext cx="2133600" cy="457200"/>
          </a:xfrm>
        </p:spPr>
        <p:txBody>
          <a:bodyPr/>
          <a:lstStyle>
            <a:lvl1pPr>
              <a:defRPr/>
            </a:lvl1pPr>
          </a:lstStyle>
          <a:p>
            <a:fld id="{16A42B7F-2CD2-46DB-8F84-02D50BB2E181}" type="slidenum">
              <a:rPr lang="en-US" altLang="en-US"/>
              <a:pPr/>
              <a:t>‹#›</a:t>
            </a:fld>
            <a:endParaRPr lang="en-US" altLang="en-US"/>
          </a:p>
        </p:txBody>
      </p:sp>
    </p:spTree>
    <p:extLst>
      <p:ext uri="{BB962C8B-B14F-4D97-AF65-F5344CB8AC3E}">
        <p14:creationId xmlns:p14="http://schemas.microsoft.com/office/powerpoint/2010/main" val="978414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FE6D07-984D-4021-875C-3D15F27638C8}"/>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F16C05D7-892E-4D40-9AAE-C58003AEB04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6A350509-91C4-478C-BBAB-E320FE72BCEF}"/>
              </a:ext>
            </a:extLst>
          </p:cNvPr>
          <p:cNvSpPr>
            <a:spLocks noGrp="1"/>
          </p:cNvSpPr>
          <p:nvPr>
            <p:ph type="dt" sz="half" idx="10"/>
          </p:nvPr>
        </p:nvSpPr>
        <p:spPr/>
        <p:txBody>
          <a:bodyPr/>
          <a:lstStyle/>
          <a:p>
            <a:fld id="{5D08B682-50C8-224B-A36C-AE481C8E88C5}" type="datetime1">
              <a:rPr lang="en-US" smtClean="0"/>
              <a:pPr/>
              <a:t>3/19/2018</a:t>
            </a:fld>
            <a:endParaRPr lang="en-US"/>
          </a:p>
        </p:txBody>
      </p:sp>
      <p:sp>
        <p:nvSpPr>
          <p:cNvPr id="5" name="Footer Placeholder 4">
            <a:extLst>
              <a:ext uri="{FF2B5EF4-FFF2-40B4-BE49-F238E27FC236}">
                <a16:creationId xmlns:a16="http://schemas.microsoft.com/office/drawing/2014/main" id="{9E4E18C5-A4AE-4B10-A3BB-27928CD85148}"/>
              </a:ext>
            </a:extLst>
          </p:cNvPr>
          <p:cNvSpPr>
            <a:spLocks noGrp="1"/>
          </p:cNvSpPr>
          <p:nvPr>
            <p:ph type="ftr" sz="quarter" idx="11"/>
          </p:nvPr>
        </p:nvSpPr>
        <p:spPr/>
        <p:txBody>
          <a:bodyPr/>
          <a:lstStyle/>
          <a:p>
            <a:r>
              <a:rPr lang="en-US"/>
              <a:t>Dr. Rajiv Jhangiani (PSYC 217, 2010/2011 Winter Session Term 1)</a:t>
            </a:r>
          </a:p>
        </p:txBody>
      </p:sp>
      <p:sp>
        <p:nvSpPr>
          <p:cNvPr id="6" name="Slide Number Placeholder 5">
            <a:extLst>
              <a:ext uri="{FF2B5EF4-FFF2-40B4-BE49-F238E27FC236}">
                <a16:creationId xmlns:a16="http://schemas.microsoft.com/office/drawing/2014/main" id="{ABB3429B-2CCF-497B-BBF5-A7042E99EB69}"/>
              </a:ext>
            </a:extLst>
          </p:cNvPr>
          <p:cNvSpPr>
            <a:spLocks noGrp="1"/>
          </p:cNvSpPr>
          <p:nvPr>
            <p:ph type="sldNum" sz="quarter" idx="12"/>
          </p:nvPr>
        </p:nvSpPr>
        <p:spPr/>
        <p:txBody>
          <a:bodyPr/>
          <a:lstStyle/>
          <a:p>
            <a:fld id="{67D27640-02EA-482E-82FB-44E2F46FE27B}" type="slidenum">
              <a:rPr lang="en-US" smtClean="0"/>
              <a:pPr/>
              <a:t>‹#›</a:t>
            </a:fld>
            <a:endParaRPr lang="en-US"/>
          </a:p>
        </p:txBody>
      </p:sp>
    </p:spTree>
    <p:extLst>
      <p:ext uri="{BB962C8B-B14F-4D97-AF65-F5344CB8AC3E}">
        <p14:creationId xmlns:p14="http://schemas.microsoft.com/office/powerpoint/2010/main" val="23942907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42973E-2F06-4259-9520-D29381503052}"/>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E01FE223-D1A7-4FC5-BE9D-F3AB8392E19A}"/>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05F08C08-66C2-49FF-8621-9382960A81E7}"/>
              </a:ext>
            </a:extLst>
          </p:cNvPr>
          <p:cNvSpPr>
            <a:spLocks noGrp="1"/>
          </p:cNvSpPr>
          <p:nvPr>
            <p:ph type="dt" sz="half" idx="10"/>
          </p:nvPr>
        </p:nvSpPr>
        <p:spPr/>
        <p:txBody>
          <a:bodyPr/>
          <a:lstStyle/>
          <a:p>
            <a:fld id="{A6CDC363-C93F-8F47-B2E2-6F1CE8F8D99C}" type="datetime1">
              <a:rPr lang="en-US" smtClean="0"/>
              <a:pPr/>
              <a:t>3/19/2018</a:t>
            </a:fld>
            <a:endParaRPr lang="en-US"/>
          </a:p>
        </p:txBody>
      </p:sp>
      <p:sp>
        <p:nvSpPr>
          <p:cNvPr id="5" name="Footer Placeholder 4">
            <a:extLst>
              <a:ext uri="{FF2B5EF4-FFF2-40B4-BE49-F238E27FC236}">
                <a16:creationId xmlns:a16="http://schemas.microsoft.com/office/drawing/2014/main" id="{3C3ABD63-1EAE-4504-BE25-9EDDCC36A29E}"/>
              </a:ext>
            </a:extLst>
          </p:cNvPr>
          <p:cNvSpPr>
            <a:spLocks noGrp="1"/>
          </p:cNvSpPr>
          <p:nvPr>
            <p:ph type="ftr" sz="quarter" idx="11"/>
          </p:nvPr>
        </p:nvSpPr>
        <p:spPr/>
        <p:txBody>
          <a:bodyPr/>
          <a:lstStyle/>
          <a:p>
            <a:r>
              <a:rPr lang="en-US"/>
              <a:t>Dr. Rajiv Jhangiani (PSYC 217, 2010/2011 Winter Session Term 1)</a:t>
            </a:r>
          </a:p>
        </p:txBody>
      </p:sp>
      <p:sp>
        <p:nvSpPr>
          <p:cNvPr id="6" name="Slide Number Placeholder 5">
            <a:extLst>
              <a:ext uri="{FF2B5EF4-FFF2-40B4-BE49-F238E27FC236}">
                <a16:creationId xmlns:a16="http://schemas.microsoft.com/office/drawing/2014/main" id="{26732431-1E1D-46AB-B098-3448075650EC}"/>
              </a:ext>
            </a:extLst>
          </p:cNvPr>
          <p:cNvSpPr>
            <a:spLocks noGrp="1"/>
          </p:cNvSpPr>
          <p:nvPr>
            <p:ph type="sldNum" sz="quarter" idx="12"/>
          </p:nvPr>
        </p:nvSpPr>
        <p:spPr/>
        <p:txBody>
          <a:bodyPr/>
          <a:lstStyle/>
          <a:p>
            <a:fld id="{67D27640-02EA-482E-82FB-44E2F46FE27B}" type="slidenum">
              <a:rPr lang="en-US" smtClean="0"/>
              <a:pPr/>
              <a:t>‹#›</a:t>
            </a:fld>
            <a:endParaRPr lang="en-US"/>
          </a:p>
        </p:txBody>
      </p:sp>
    </p:spTree>
    <p:extLst>
      <p:ext uri="{BB962C8B-B14F-4D97-AF65-F5344CB8AC3E}">
        <p14:creationId xmlns:p14="http://schemas.microsoft.com/office/powerpoint/2010/main" val="20683927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D54E46-34A7-42BA-BE16-A1A60E80E561}"/>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77D9E367-F9F4-4868-BF4C-A9FBAF94CAA9}"/>
              </a:ext>
            </a:extLst>
          </p:cNvPr>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374469A4-95D4-4C11-A295-213F03589337}"/>
              </a:ext>
            </a:extLst>
          </p:cNvPr>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168EC867-BB7C-4703-B881-45CD2F913B22}"/>
              </a:ext>
            </a:extLst>
          </p:cNvPr>
          <p:cNvSpPr>
            <a:spLocks noGrp="1"/>
          </p:cNvSpPr>
          <p:nvPr>
            <p:ph type="dt" sz="half" idx="10"/>
          </p:nvPr>
        </p:nvSpPr>
        <p:spPr/>
        <p:txBody>
          <a:bodyPr/>
          <a:lstStyle/>
          <a:p>
            <a:fld id="{01EAF948-6218-A745-AF4F-78AAA22B6509}" type="datetime1">
              <a:rPr lang="en-US" smtClean="0"/>
              <a:pPr/>
              <a:t>3/19/2018</a:t>
            </a:fld>
            <a:endParaRPr lang="en-US"/>
          </a:p>
        </p:txBody>
      </p:sp>
      <p:sp>
        <p:nvSpPr>
          <p:cNvPr id="6" name="Footer Placeholder 5">
            <a:extLst>
              <a:ext uri="{FF2B5EF4-FFF2-40B4-BE49-F238E27FC236}">
                <a16:creationId xmlns:a16="http://schemas.microsoft.com/office/drawing/2014/main" id="{FD6D38B8-5A92-4C03-B0B4-6F3BE6BCE7F4}"/>
              </a:ext>
            </a:extLst>
          </p:cNvPr>
          <p:cNvSpPr>
            <a:spLocks noGrp="1"/>
          </p:cNvSpPr>
          <p:nvPr>
            <p:ph type="ftr" sz="quarter" idx="11"/>
          </p:nvPr>
        </p:nvSpPr>
        <p:spPr/>
        <p:txBody>
          <a:bodyPr/>
          <a:lstStyle/>
          <a:p>
            <a:r>
              <a:rPr lang="en-US"/>
              <a:t>Dr. Rajiv Jhangiani (PSYC 217, 2010/2011 Winter Session Term 1)</a:t>
            </a:r>
          </a:p>
        </p:txBody>
      </p:sp>
      <p:sp>
        <p:nvSpPr>
          <p:cNvPr id="7" name="Slide Number Placeholder 6">
            <a:extLst>
              <a:ext uri="{FF2B5EF4-FFF2-40B4-BE49-F238E27FC236}">
                <a16:creationId xmlns:a16="http://schemas.microsoft.com/office/drawing/2014/main" id="{02C07403-77DF-4D02-856B-07178554B74E}"/>
              </a:ext>
            </a:extLst>
          </p:cNvPr>
          <p:cNvSpPr>
            <a:spLocks noGrp="1"/>
          </p:cNvSpPr>
          <p:nvPr>
            <p:ph type="sldNum" sz="quarter" idx="12"/>
          </p:nvPr>
        </p:nvSpPr>
        <p:spPr/>
        <p:txBody>
          <a:bodyPr/>
          <a:lstStyle/>
          <a:p>
            <a:fld id="{67D27640-02EA-482E-82FB-44E2F46FE27B}" type="slidenum">
              <a:rPr lang="en-US" smtClean="0"/>
              <a:pPr/>
              <a:t>‹#›</a:t>
            </a:fld>
            <a:endParaRPr lang="en-US"/>
          </a:p>
        </p:txBody>
      </p:sp>
    </p:spTree>
    <p:extLst>
      <p:ext uri="{BB962C8B-B14F-4D97-AF65-F5344CB8AC3E}">
        <p14:creationId xmlns:p14="http://schemas.microsoft.com/office/powerpoint/2010/main" val="32425921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71CA17-3ECC-4B2B-A8DF-FBBC57ABF37B}"/>
              </a:ext>
            </a:extLst>
          </p:cNvPr>
          <p:cNvSpPr>
            <a:spLocks noGrp="1"/>
          </p:cNvSpPr>
          <p:nvPr>
            <p:ph type="title"/>
          </p:nvPr>
        </p:nvSpPr>
        <p:spPr>
          <a:xfrm>
            <a:off x="629841" y="365126"/>
            <a:ext cx="78867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F2E82AB7-279D-4365-8899-7FEEFB95DEC0}"/>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a:extLst>
              <a:ext uri="{FF2B5EF4-FFF2-40B4-BE49-F238E27FC236}">
                <a16:creationId xmlns:a16="http://schemas.microsoft.com/office/drawing/2014/main" id="{9DA078DD-00F0-4478-B6BA-E1E954097552}"/>
              </a:ext>
            </a:extLst>
          </p:cNvPr>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4F39B6D8-BFB6-4748-AA4E-C1B73F4C4BDB}"/>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a:extLst>
              <a:ext uri="{FF2B5EF4-FFF2-40B4-BE49-F238E27FC236}">
                <a16:creationId xmlns:a16="http://schemas.microsoft.com/office/drawing/2014/main" id="{618D2890-5910-45FC-8730-5283DF7BA972}"/>
              </a:ext>
            </a:extLst>
          </p:cNvPr>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8D48F03D-714A-4EED-8CC7-63F6731C2C5B}"/>
              </a:ext>
            </a:extLst>
          </p:cNvPr>
          <p:cNvSpPr>
            <a:spLocks noGrp="1"/>
          </p:cNvSpPr>
          <p:nvPr>
            <p:ph type="dt" sz="half" idx="10"/>
          </p:nvPr>
        </p:nvSpPr>
        <p:spPr/>
        <p:txBody>
          <a:bodyPr/>
          <a:lstStyle/>
          <a:p>
            <a:fld id="{8514A42D-E6C4-2842-8609-092E833658B6}" type="datetime1">
              <a:rPr lang="en-US" smtClean="0"/>
              <a:pPr/>
              <a:t>3/19/2018</a:t>
            </a:fld>
            <a:endParaRPr lang="en-US"/>
          </a:p>
        </p:txBody>
      </p:sp>
      <p:sp>
        <p:nvSpPr>
          <p:cNvPr id="8" name="Footer Placeholder 7">
            <a:extLst>
              <a:ext uri="{FF2B5EF4-FFF2-40B4-BE49-F238E27FC236}">
                <a16:creationId xmlns:a16="http://schemas.microsoft.com/office/drawing/2014/main" id="{7E50732F-4414-4B91-AC7A-88D81A1BB793}"/>
              </a:ext>
            </a:extLst>
          </p:cNvPr>
          <p:cNvSpPr>
            <a:spLocks noGrp="1"/>
          </p:cNvSpPr>
          <p:nvPr>
            <p:ph type="ftr" sz="quarter" idx="11"/>
          </p:nvPr>
        </p:nvSpPr>
        <p:spPr/>
        <p:txBody>
          <a:bodyPr/>
          <a:lstStyle/>
          <a:p>
            <a:r>
              <a:rPr lang="en-US"/>
              <a:t>Dr. Rajiv Jhangiani (PSYC 217, 2010/2011 Winter Session Term 1)</a:t>
            </a:r>
          </a:p>
        </p:txBody>
      </p:sp>
      <p:sp>
        <p:nvSpPr>
          <p:cNvPr id="9" name="Slide Number Placeholder 8">
            <a:extLst>
              <a:ext uri="{FF2B5EF4-FFF2-40B4-BE49-F238E27FC236}">
                <a16:creationId xmlns:a16="http://schemas.microsoft.com/office/drawing/2014/main" id="{23F43E35-5779-4C96-87C4-8EF4FFE67A5A}"/>
              </a:ext>
            </a:extLst>
          </p:cNvPr>
          <p:cNvSpPr>
            <a:spLocks noGrp="1"/>
          </p:cNvSpPr>
          <p:nvPr>
            <p:ph type="sldNum" sz="quarter" idx="12"/>
          </p:nvPr>
        </p:nvSpPr>
        <p:spPr/>
        <p:txBody>
          <a:bodyPr/>
          <a:lstStyle/>
          <a:p>
            <a:fld id="{67D27640-02EA-482E-82FB-44E2F46FE27B}" type="slidenum">
              <a:rPr lang="en-US" smtClean="0"/>
              <a:pPr/>
              <a:t>‹#›</a:t>
            </a:fld>
            <a:endParaRPr lang="en-US"/>
          </a:p>
        </p:txBody>
      </p:sp>
    </p:spTree>
    <p:extLst>
      <p:ext uri="{BB962C8B-B14F-4D97-AF65-F5344CB8AC3E}">
        <p14:creationId xmlns:p14="http://schemas.microsoft.com/office/powerpoint/2010/main" val="2746688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A7D91-4441-4F95-9F3B-1A1F1381D9A8}"/>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B684D1F4-3C8A-49E2-ABE4-054D69AAE3FA}"/>
              </a:ext>
            </a:extLst>
          </p:cNvPr>
          <p:cNvSpPr>
            <a:spLocks noGrp="1"/>
          </p:cNvSpPr>
          <p:nvPr>
            <p:ph type="dt" sz="half" idx="10"/>
          </p:nvPr>
        </p:nvSpPr>
        <p:spPr/>
        <p:txBody>
          <a:bodyPr/>
          <a:lstStyle/>
          <a:p>
            <a:fld id="{424AA2BC-B820-2D43-B51F-C199064FB813}" type="datetime1">
              <a:rPr lang="en-US" smtClean="0"/>
              <a:pPr/>
              <a:t>3/19/2018</a:t>
            </a:fld>
            <a:endParaRPr lang="en-US"/>
          </a:p>
        </p:txBody>
      </p:sp>
      <p:sp>
        <p:nvSpPr>
          <p:cNvPr id="4" name="Footer Placeholder 3">
            <a:extLst>
              <a:ext uri="{FF2B5EF4-FFF2-40B4-BE49-F238E27FC236}">
                <a16:creationId xmlns:a16="http://schemas.microsoft.com/office/drawing/2014/main" id="{EA28A5C0-4808-43AE-B2A8-5E9189C4226D}"/>
              </a:ext>
            </a:extLst>
          </p:cNvPr>
          <p:cNvSpPr>
            <a:spLocks noGrp="1"/>
          </p:cNvSpPr>
          <p:nvPr>
            <p:ph type="ftr" sz="quarter" idx="11"/>
          </p:nvPr>
        </p:nvSpPr>
        <p:spPr/>
        <p:txBody>
          <a:bodyPr/>
          <a:lstStyle/>
          <a:p>
            <a:r>
              <a:rPr lang="en-US"/>
              <a:t>Dr. Rajiv Jhangiani (PSYC 217, 2010/2011 Winter Session Term 1)</a:t>
            </a:r>
          </a:p>
        </p:txBody>
      </p:sp>
      <p:sp>
        <p:nvSpPr>
          <p:cNvPr id="5" name="Slide Number Placeholder 4">
            <a:extLst>
              <a:ext uri="{FF2B5EF4-FFF2-40B4-BE49-F238E27FC236}">
                <a16:creationId xmlns:a16="http://schemas.microsoft.com/office/drawing/2014/main" id="{EC7AC39B-CBC6-4F48-9F3B-7E0FB8971E02}"/>
              </a:ext>
            </a:extLst>
          </p:cNvPr>
          <p:cNvSpPr>
            <a:spLocks noGrp="1"/>
          </p:cNvSpPr>
          <p:nvPr>
            <p:ph type="sldNum" sz="quarter" idx="12"/>
          </p:nvPr>
        </p:nvSpPr>
        <p:spPr/>
        <p:txBody>
          <a:bodyPr/>
          <a:lstStyle/>
          <a:p>
            <a:fld id="{67D27640-02EA-482E-82FB-44E2F46FE27B}" type="slidenum">
              <a:rPr lang="en-US" smtClean="0"/>
              <a:pPr/>
              <a:t>‹#›</a:t>
            </a:fld>
            <a:endParaRPr lang="en-US"/>
          </a:p>
        </p:txBody>
      </p:sp>
    </p:spTree>
    <p:extLst>
      <p:ext uri="{BB962C8B-B14F-4D97-AF65-F5344CB8AC3E}">
        <p14:creationId xmlns:p14="http://schemas.microsoft.com/office/powerpoint/2010/main" val="26382887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6D0AB1E-9125-4A82-8F5E-2915C6DA8077}"/>
              </a:ext>
            </a:extLst>
          </p:cNvPr>
          <p:cNvSpPr>
            <a:spLocks noGrp="1"/>
          </p:cNvSpPr>
          <p:nvPr>
            <p:ph type="dt" sz="half" idx="10"/>
          </p:nvPr>
        </p:nvSpPr>
        <p:spPr/>
        <p:txBody>
          <a:bodyPr/>
          <a:lstStyle/>
          <a:p>
            <a:fld id="{22271619-2B7F-3F4E-A95A-9AAFDA309FCB}" type="datetime1">
              <a:rPr lang="en-US" smtClean="0"/>
              <a:pPr/>
              <a:t>3/19/2018</a:t>
            </a:fld>
            <a:endParaRPr lang="en-US"/>
          </a:p>
        </p:txBody>
      </p:sp>
      <p:sp>
        <p:nvSpPr>
          <p:cNvPr id="3" name="Footer Placeholder 2">
            <a:extLst>
              <a:ext uri="{FF2B5EF4-FFF2-40B4-BE49-F238E27FC236}">
                <a16:creationId xmlns:a16="http://schemas.microsoft.com/office/drawing/2014/main" id="{A6B9FC78-21CF-4842-BDBC-B82FB2542234}"/>
              </a:ext>
            </a:extLst>
          </p:cNvPr>
          <p:cNvSpPr>
            <a:spLocks noGrp="1"/>
          </p:cNvSpPr>
          <p:nvPr>
            <p:ph type="ftr" sz="quarter" idx="11"/>
          </p:nvPr>
        </p:nvSpPr>
        <p:spPr/>
        <p:txBody>
          <a:bodyPr/>
          <a:lstStyle/>
          <a:p>
            <a:r>
              <a:rPr lang="en-US"/>
              <a:t>Dr. Rajiv Jhangiani (PSYC 217, 2010/2011 Winter Session Term 1)</a:t>
            </a:r>
          </a:p>
        </p:txBody>
      </p:sp>
      <p:sp>
        <p:nvSpPr>
          <p:cNvPr id="4" name="Slide Number Placeholder 3">
            <a:extLst>
              <a:ext uri="{FF2B5EF4-FFF2-40B4-BE49-F238E27FC236}">
                <a16:creationId xmlns:a16="http://schemas.microsoft.com/office/drawing/2014/main" id="{507B5C3A-0F82-4553-AF51-EF46C0F153C0}"/>
              </a:ext>
            </a:extLst>
          </p:cNvPr>
          <p:cNvSpPr>
            <a:spLocks noGrp="1"/>
          </p:cNvSpPr>
          <p:nvPr>
            <p:ph type="sldNum" sz="quarter" idx="12"/>
          </p:nvPr>
        </p:nvSpPr>
        <p:spPr/>
        <p:txBody>
          <a:bodyPr/>
          <a:lstStyle/>
          <a:p>
            <a:fld id="{67D27640-02EA-482E-82FB-44E2F46FE27B}" type="slidenum">
              <a:rPr lang="en-US" smtClean="0"/>
              <a:pPr/>
              <a:t>‹#›</a:t>
            </a:fld>
            <a:endParaRPr lang="en-US"/>
          </a:p>
        </p:txBody>
      </p:sp>
    </p:spTree>
    <p:extLst>
      <p:ext uri="{BB962C8B-B14F-4D97-AF65-F5344CB8AC3E}">
        <p14:creationId xmlns:p14="http://schemas.microsoft.com/office/powerpoint/2010/main" val="26329119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582CAC-BE16-4B22-A3B7-612DDEBADD5D}"/>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58742F45-3197-4088-B14A-14D0543AF057}"/>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4E2EA147-1149-4E58-A802-C773FD9E727D}"/>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a:extLst>
              <a:ext uri="{FF2B5EF4-FFF2-40B4-BE49-F238E27FC236}">
                <a16:creationId xmlns:a16="http://schemas.microsoft.com/office/drawing/2014/main" id="{BB8210A5-B4AC-40E9-B578-AE77B9002626}"/>
              </a:ext>
            </a:extLst>
          </p:cNvPr>
          <p:cNvSpPr>
            <a:spLocks noGrp="1"/>
          </p:cNvSpPr>
          <p:nvPr>
            <p:ph type="dt" sz="half" idx="10"/>
          </p:nvPr>
        </p:nvSpPr>
        <p:spPr/>
        <p:txBody>
          <a:bodyPr/>
          <a:lstStyle/>
          <a:p>
            <a:fld id="{3CAD4425-C2B4-334D-B2C4-E5B76F7FC0D9}" type="datetime1">
              <a:rPr lang="en-US" smtClean="0"/>
              <a:pPr/>
              <a:t>3/19/2018</a:t>
            </a:fld>
            <a:endParaRPr lang="en-US"/>
          </a:p>
        </p:txBody>
      </p:sp>
      <p:sp>
        <p:nvSpPr>
          <p:cNvPr id="6" name="Footer Placeholder 5">
            <a:extLst>
              <a:ext uri="{FF2B5EF4-FFF2-40B4-BE49-F238E27FC236}">
                <a16:creationId xmlns:a16="http://schemas.microsoft.com/office/drawing/2014/main" id="{DABF23A6-B5C7-42E8-A5AF-7956CD484E0E}"/>
              </a:ext>
            </a:extLst>
          </p:cNvPr>
          <p:cNvSpPr>
            <a:spLocks noGrp="1"/>
          </p:cNvSpPr>
          <p:nvPr>
            <p:ph type="ftr" sz="quarter" idx="11"/>
          </p:nvPr>
        </p:nvSpPr>
        <p:spPr/>
        <p:txBody>
          <a:bodyPr/>
          <a:lstStyle/>
          <a:p>
            <a:r>
              <a:rPr lang="en-US"/>
              <a:t>Dr. Rajiv Jhangiani (PSYC 217, 2010/2011 Winter Session Term 1)</a:t>
            </a:r>
          </a:p>
        </p:txBody>
      </p:sp>
      <p:sp>
        <p:nvSpPr>
          <p:cNvPr id="7" name="Slide Number Placeholder 6">
            <a:extLst>
              <a:ext uri="{FF2B5EF4-FFF2-40B4-BE49-F238E27FC236}">
                <a16:creationId xmlns:a16="http://schemas.microsoft.com/office/drawing/2014/main" id="{97282D17-BB31-4CCD-B4CD-8EC3FBD69983}"/>
              </a:ext>
            </a:extLst>
          </p:cNvPr>
          <p:cNvSpPr>
            <a:spLocks noGrp="1"/>
          </p:cNvSpPr>
          <p:nvPr>
            <p:ph type="sldNum" sz="quarter" idx="12"/>
          </p:nvPr>
        </p:nvSpPr>
        <p:spPr/>
        <p:txBody>
          <a:bodyPr/>
          <a:lstStyle/>
          <a:p>
            <a:fld id="{67D27640-02EA-482E-82FB-44E2F46FE27B}" type="slidenum">
              <a:rPr lang="en-US" smtClean="0"/>
              <a:pPr/>
              <a:t>‹#›</a:t>
            </a:fld>
            <a:endParaRPr lang="en-US"/>
          </a:p>
        </p:txBody>
      </p:sp>
    </p:spTree>
    <p:extLst>
      <p:ext uri="{BB962C8B-B14F-4D97-AF65-F5344CB8AC3E}">
        <p14:creationId xmlns:p14="http://schemas.microsoft.com/office/powerpoint/2010/main" val="30701082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854420-6328-4237-9F13-5DAC4ADF0498}"/>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E120F02A-8D5A-4C87-A64D-CA500C035AC0}"/>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CA"/>
          </a:p>
        </p:txBody>
      </p:sp>
      <p:sp>
        <p:nvSpPr>
          <p:cNvPr id="4" name="Text Placeholder 3">
            <a:extLst>
              <a:ext uri="{FF2B5EF4-FFF2-40B4-BE49-F238E27FC236}">
                <a16:creationId xmlns:a16="http://schemas.microsoft.com/office/drawing/2014/main" id="{FAEE0B95-C806-4697-9449-270EDB54CDE5}"/>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a:extLst>
              <a:ext uri="{FF2B5EF4-FFF2-40B4-BE49-F238E27FC236}">
                <a16:creationId xmlns:a16="http://schemas.microsoft.com/office/drawing/2014/main" id="{83214EF9-850B-4ED3-A7CC-FC794396A113}"/>
              </a:ext>
            </a:extLst>
          </p:cNvPr>
          <p:cNvSpPr>
            <a:spLocks noGrp="1"/>
          </p:cNvSpPr>
          <p:nvPr>
            <p:ph type="dt" sz="half" idx="10"/>
          </p:nvPr>
        </p:nvSpPr>
        <p:spPr/>
        <p:txBody>
          <a:bodyPr/>
          <a:lstStyle/>
          <a:p>
            <a:fld id="{A0B5D997-5250-0C47-8E42-478D9FC5FAB9}" type="datetime1">
              <a:rPr lang="en-US" smtClean="0"/>
              <a:pPr/>
              <a:t>3/19/2018</a:t>
            </a:fld>
            <a:endParaRPr lang="en-US"/>
          </a:p>
        </p:txBody>
      </p:sp>
      <p:sp>
        <p:nvSpPr>
          <p:cNvPr id="6" name="Footer Placeholder 5">
            <a:extLst>
              <a:ext uri="{FF2B5EF4-FFF2-40B4-BE49-F238E27FC236}">
                <a16:creationId xmlns:a16="http://schemas.microsoft.com/office/drawing/2014/main" id="{317A3955-1CE4-4CFB-9269-C45AFFEA82DC}"/>
              </a:ext>
            </a:extLst>
          </p:cNvPr>
          <p:cNvSpPr>
            <a:spLocks noGrp="1"/>
          </p:cNvSpPr>
          <p:nvPr>
            <p:ph type="ftr" sz="quarter" idx="11"/>
          </p:nvPr>
        </p:nvSpPr>
        <p:spPr/>
        <p:txBody>
          <a:bodyPr/>
          <a:lstStyle/>
          <a:p>
            <a:r>
              <a:rPr lang="en-US"/>
              <a:t>Dr. Rajiv Jhangiani (PSYC 217, 2010/2011 Winter Session Term 1)</a:t>
            </a:r>
          </a:p>
        </p:txBody>
      </p:sp>
      <p:sp>
        <p:nvSpPr>
          <p:cNvPr id="7" name="Slide Number Placeholder 6">
            <a:extLst>
              <a:ext uri="{FF2B5EF4-FFF2-40B4-BE49-F238E27FC236}">
                <a16:creationId xmlns:a16="http://schemas.microsoft.com/office/drawing/2014/main" id="{813C8B10-9453-4F1E-9510-5CD2FA4E4082}"/>
              </a:ext>
            </a:extLst>
          </p:cNvPr>
          <p:cNvSpPr>
            <a:spLocks noGrp="1"/>
          </p:cNvSpPr>
          <p:nvPr>
            <p:ph type="sldNum" sz="quarter" idx="12"/>
          </p:nvPr>
        </p:nvSpPr>
        <p:spPr/>
        <p:txBody>
          <a:bodyPr/>
          <a:lstStyle/>
          <a:p>
            <a:fld id="{67D27640-02EA-482E-82FB-44E2F46FE27B}" type="slidenum">
              <a:rPr lang="en-US" smtClean="0"/>
              <a:pPr/>
              <a:t>‹#›</a:t>
            </a:fld>
            <a:endParaRPr lang="en-US"/>
          </a:p>
        </p:txBody>
      </p:sp>
    </p:spTree>
    <p:extLst>
      <p:ext uri="{BB962C8B-B14F-4D97-AF65-F5344CB8AC3E}">
        <p14:creationId xmlns:p14="http://schemas.microsoft.com/office/powerpoint/2010/main" val="7369725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B04A94-DFEF-4CF9-941A-65302C32607E}"/>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8D117DCD-391C-4F33-BE38-6EB96C87FC79}"/>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CB63CF1F-11CC-4E8D-BE06-3A3F45ED8031}"/>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E9621D72-FA2E-9144-BE25-75B1BAF0ABC4}" type="datetime1">
              <a:rPr lang="en-US" smtClean="0"/>
              <a:pPr/>
              <a:t>3/19/2018</a:t>
            </a:fld>
            <a:endParaRPr lang="en-US"/>
          </a:p>
        </p:txBody>
      </p:sp>
      <p:sp>
        <p:nvSpPr>
          <p:cNvPr id="5" name="Footer Placeholder 4">
            <a:extLst>
              <a:ext uri="{FF2B5EF4-FFF2-40B4-BE49-F238E27FC236}">
                <a16:creationId xmlns:a16="http://schemas.microsoft.com/office/drawing/2014/main" id="{D68D8534-FA89-4454-AF78-5FC1360DBC5B}"/>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a:t>Dr. Rajiv Jhangiani (PSYC 217, 2010/2011 Winter Session Term 1)</a:t>
            </a:r>
          </a:p>
        </p:txBody>
      </p:sp>
      <p:sp>
        <p:nvSpPr>
          <p:cNvPr id="6" name="Slide Number Placeholder 5">
            <a:extLst>
              <a:ext uri="{FF2B5EF4-FFF2-40B4-BE49-F238E27FC236}">
                <a16:creationId xmlns:a16="http://schemas.microsoft.com/office/drawing/2014/main" id="{9DDAE158-E0E6-4822-B4B1-B5315322D2DE}"/>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7D27640-02EA-482E-82FB-44E2F46FE27B}" type="slidenum">
              <a:rPr lang="en-US" smtClean="0"/>
              <a:pPr/>
              <a:t>‹#›</a:t>
            </a:fld>
            <a:endParaRPr lang="en-US"/>
          </a:p>
        </p:txBody>
      </p:sp>
    </p:spTree>
    <p:extLst>
      <p:ext uri="{BB962C8B-B14F-4D97-AF65-F5344CB8AC3E}">
        <p14:creationId xmlns:p14="http://schemas.microsoft.com/office/powerpoint/2010/main" val="213350612"/>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88" r:id="rId13"/>
    <p:sldLayoutId id="2147483689" r:id="rId14"/>
  </p:sldLayoutIdLst>
  <p:hf hd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ebcourses.ucf.edu/courses/1140056/pages/chapter-10-complex-experimental-designs"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image" Target="../media/image10.emf"/></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4.xml"/><Relationship Id="rId1" Type="http://schemas.openxmlformats.org/officeDocument/2006/relationships/vmlDrawing" Target="../drawings/vmlDrawing2.vml"/><Relationship Id="rId4" Type="http://schemas.openxmlformats.org/officeDocument/2006/relationships/image" Target="../media/image11.emf"/></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12.emf"/></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13.emf"/></Relationships>
</file>

<file path=ppt/slides/_rels/slide38.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14.wmf"/></Relationships>
</file>

<file path=ppt/slides/_rels/slide39.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15.wmf"/></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16.wmf"/></Relationships>
</file>

<file path=ppt/slides/_rels/slide41.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7.xml"/><Relationship Id="rId1" Type="http://schemas.openxmlformats.org/officeDocument/2006/relationships/vmlDrawing" Target="../drawings/vmlDrawing8.vml"/><Relationship Id="rId4" Type="http://schemas.openxmlformats.org/officeDocument/2006/relationships/image" Target="../media/image17.wmf"/></Relationships>
</file>

<file path=ppt/slides/_rels/slide42.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7.xml"/><Relationship Id="rId1" Type="http://schemas.openxmlformats.org/officeDocument/2006/relationships/vmlDrawing" Target="../drawings/vmlDrawing9.vml"/><Relationship Id="rId4" Type="http://schemas.openxmlformats.org/officeDocument/2006/relationships/image" Target="../media/image18.wmf"/></Relationships>
</file>

<file path=ppt/slides/_rels/slide43.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7.xml"/><Relationship Id="rId1" Type="http://schemas.openxmlformats.org/officeDocument/2006/relationships/vmlDrawing" Target="../drawings/vmlDrawing10.vml"/><Relationship Id="rId4" Type="http://schemas.openxmlformats.org/officeDocument/2006/relationships/image" Target="../media/image19.emf"/></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13.xml"/><Relationship Id="rId1" Type="http://schemas.openxmlformats.org/officeDocument/2006/relationships/vmlDrawing" Target="../drawings/vmlDrawing11.vml"/><Relationship Id="rId4" Type="http://schemas.openxmlformats.org/officeDocument/2006/relationships/image" Target="../media/image22.wmf"/></Relationships>
</file>

<file path=ppt/slides/_rels/slide48.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14.xml"/><Relationship Id="rId1" Type="http://schemas.openxmlformats.org/officeDocument/2006/relationships/vmlDrawing" Target="../drawings/vmlDrawing12.vml"/><Relationship Id="rId4" Type="http://schemas.openxmlformats.org/officeDocument/2006/relationships/image" Target="../media/image25.wmf"/></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12.xml"/></Relationships>
</file>

<file path=ppt/slides/_rels/slide53.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vmlDrawing" Target="../drawings/vmlDrawing13.vml"/><Relationship Id="rId4" Type="http://schemas.openxmlformats.org/officeDocument/2006/relationships/image" Target="../media/image27.emf"/></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48934" y="260919"/>
            <a:ext cx="6858000" cy="863599"/>
          </a:xfrm>
        </p:spPr>
        <p:txBody>
          <a:bodyPr>
            <a:normAutofit fontScale="90000"/>
          </a:bodyPr>
          <a:lstStyle/>
          <a:p>
            <a:r>
              <a:rPr lang="en-US" dirty="0"/>
              <a:t>Complex Experimental Designs</a:t>
            </a:r>
          </a:p>
        </p:txBody>
      </p:sp>
      <p:sp>
        <p:nvSpPr>
          <p:cNvPr id="4" name="TextBox 3">
            <a:extLst>
              <a:ext uri="{FF2B5EF4-FFF2-40B4-BE49-F238E27FC236}">
                <a16:creationId xmlns:a16="http://schemas.microsoft.com/office/drawing/2014/main" id="{2011540C-1949-4AE7-AFF8-F5CAA7371E3A}"/>
              </a:ext>
            </a:extLst>
          </p:cNvPr>
          <p:cNvSpPr txBox="1"/>
          <p:nvPr/>
        </p:nvSpPr>
        <p:spPr>
          <a:xfrm>
            <a:off x="1042437" y="1664732"/>
            <a:ext cx="1273297" cy="646331"/>
          </a:xfrm>
          <a:prstGeom prst="rect">
            <a:avLst/>
          </a:prstGeom>
          <a:noFill/>
        </p:spPr>
        <p:txBody>
          <a:bodyPr wrap="none" rtlCol="0">
            <a:spAutoFit/>
          </a:bodyPr>
          <a:lstStyle/>
          <a:p>
            <a:r>
              <a:rPr lang="en-CA" dirty="0"/>
              <a:t>High Stress </a:t>
            </a:r>
          </a:p>
          <a:p>
            <a:r>
              <a:rPr lang="en-CA" dirty="0"/>
              <a:t>No </a:t>
            </a:r>
            <a:r>
              <a:rPr lang="en-CA" dirty="0" err="1"/>
              <a:t>Stess</a:t>
            </a:r>
            <a:endParaRPr lang="en-CA" dirty="0"/>
          </a:p>
        </p:txBody>
      </p:sp>
      <p:sp>
        <p:nvSpPr>
          <p:cNvPr id="5" name="TextBox 4">
            <a:extLst>
              <a:ext uri="{FF2B5EF4-FFF2-40B4-BE49-F238E27FC236}">
                <a16:creationId xmlns:a16="http://schemas.microsoft.com/office/drawing/2014/main" id="{69EB5D3B-6872-4ADD-B00D-2B3523E7F3D3}"/>
              </a:ext>
            </a:extLst>
          </p:cNvPr>
          <p:cNvSpPr txBox="1"/>
          <p:nvPr/>
        </p:nvSpPr>
        <p:spPr>
          <a:xfrm>
            <a:off x="3352800" y="1295400"/>
            <a:ext cx="1994457" cy="369332"/>
          </a:xfrm>
          <a:prstGeom prst="rect">
            <a:avLst/>
          </a:prstGeom>
          <a:noFill/>
        </p:spPr>
        <p:txBody>
          <a:bodyPr wrap="none" rtlCol="0">
            <a:spAutoFit/>
          </a:bodyPr>
          <a:lstStyle/>
          <a:p>
            <a:r>
              <a:rPr lang="en-CA" dirty="0"/>
              <a:t>DV – cortisol Levels</a:t>
            </a:r>
          </a:p>
        </p:txBody>
      </p:sp>
      <p:sp>
        <p:nvSpPr>
          <p:cNvPr id="6" name="TextBox 5">
            <a:extLst>
              <a:ext uri="{FF2B5EF4-FFF2-40B4-BE49-F238E27FC236}">
                <a16:creationId xmlns:a16="http://schemas.microsoft.com/office/drawing/2014/main" id="{341D592D-5B1C-4B47-9ACA-8B95B5B1E910}"/>
              </a:ext>
            </a:extLst>
          </p:cNvPr>
          <p:cNvSpPr txBox="1"/>
          <p:nvPr/>
        </p:nvSpPr>
        <p:spPr>
          <a:xfrm>
            <a:off x="5726868" y="1772196"/>
            <a:ext cx="2370457" cy="369332"/>
          </a:xfrm>
          <a:prstGeom prst="rect">
            <a:avLst/>
          </a:prstGeom>
          <a:noFill/>
        </p:spPr>
        <p:txBody>
          <a:bodyPr wrap="none" rtlCol="0">
            <a:spAutoFit/>
          </a:bodyPr>
          <a:lstStyle/>
          <a:p>
            <a:r>
              <a:rPr lang="en-CA" dirty="0"/>
              <a:t>Between Subject T-Test</a:t>
            </a:r>
          </a:p>
        </p:txBody>
      </p:sp>
      <p:sp>
        <p:nvSpPr>
          <p:cNvPr id="7" name="TextBox 6">
            <a:extLst>
              <a:ext uri="{FF2B5EF4-FFF2-40B4-BE49-F238E27FC236}">
                <a16:creationId xmlns:a16="http://schemas.microsoft.com/office/drawing/2014/main" id="{5080451B-4D7E-46B2-912A-50F21154EBC6}"/>
              </a:ext>
            </a:extLst>
          </p:cNvPr>
          <p:cNvSpPr txBox="1"/>
          <p:nvPr/>
        </p:nvSpPr>
        <p:spPr>
          <a:xfrm>
            <a:off x="1143000" y="2743200"/>
            <a:ext cx="5867400" cy="646331"/>
          </a:xfrm>
          <a:prstGeom prst="rect">
            <a:avLst/>
          </a:prstGeom>
          <a:noFill/>
        </p:spPr>
        <p:txBody>
          <a:bodyPr wrap="square" rtlCol="0">
            <a:spAutoFit/>
          </a:bodyPr>
          <a:lstStyle/>
          <a:p>
            <a:r>
              <a:rPr lang="en-CA" dirty="0"/>
              <a:t>Time Point1	Time Point 2</a:t>
            </a:r>
          </a:p>
          <a:p>
            <a:r>
              <a:rPr lang="en-CA" dirty="0"/>
              <a:t>No Stress               	High Stress</a:t>
            </a:r>
          </a:p>
        </p:txBody>
      </p:sp>
      <p:sp>
        <p:nvSpPr>
          <p:cNvPr id="8" name="TextBox 7">
            <a:extLst>
              <a:ext uri="{FF2B5EF4-FFF2-40B4-BE49-F238E27FC236}">
                <a16:creationId xmlns:a16="http://schemas.microsoft.com/office/drawing/2014/main" id="{54E177A9-8962-4EC6-AB97-7D0BD5208DD0}"/>
              </a:ext>
            </a:extLst>
          </p:cNvPr>
          <p:cNvSpPr txBox="1"/>
          <p:nvPr/>
        </p:nvSpPr>
        <p:spPr>
          <a:xfrm>
            <a:off x="5722883" y="2701075"/>
            <a:ext cx="2170146" cy="369332"/>
          </a:xfrm>
          <a:prstGeom prst="rect">
            <a:avLst/>
          </a:prstGeom>
          <a:noFill/>
        </p:spPr>
        <p:txBody>
          <a:bodyPr wrap="none" rtlCol="0">
            <a:spAutoFit/>
          </a:bodyPr>
          <a:lstStyle/>
          <a:p>
            <a:r>
              <a:rPr lang="en-CA" dirty="0"/>
              <a:t>Within Subject T-Test</a:t>
            </a:r>
          </a:p>
        </p:txBody>
      </p:sp>
      <p:cxnSp>
        <p:nvCxnSpPr>
          <p:cNvPr id="10" name="Straight Connector 9">
            <a:extLst>
              <a:ext uri="{FF2B5EF4-FFF2-40B4-BE49-F238E27FC236}">
                <a16:creationId xmlns:a16="http://schemas.microsoft.com/office/drawing/2014/main" id="{390A960E-DCC0-4EAD-9A39-29CB8476B583}"/>
              </a:ext>
            </a:extLst>
          </p:cNvPr>
          <p:cNvCxnSpPr>
            <a:stCxn id="4" idx="3"/>
          </p:cNvCxnSpPr>
          <p:nvPr/>
        </p:nvCxnSpPr>
        <p:spPr>
          <a:xfrm flipV="1">
            <a:off x="2315734" y="1987897"/>
            <a:ext cx="3323066" cy="1"/>
          </a:xfrm>
          <a:prstGeom prst="line">
            <a:avLst/>
          </a:prstGeom>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04FD3E56-0D23-4C0E-86FF-3A6B604647CA}"/>
              </a:ext>
            </a:extLst>
          </p:cNvPr>
          <p:cNvSpPr txBox="1"/>
          <p:nvPr/>
        </p:nvSpPr>
        <p:spPr>
          <a:xfrm>
            <a:off x="3844159" y="1664731"/>
            <a:ext cx="317716" cy="646331"/>
          </a:xfrm>
          <a:prstGeom prst="rect">
            <a:avLst/>
          </a:prstGeom>
          <a:noFill/>
        </p:spPr>
        <p:txBody>
          <a:bodyPr wrap="none" rtlCol="0">
            <a:spAutoFit/>
          </a:bodyPr>
          <a:lstStyle/>
          <a:p>
            <a:r>
              <a:rPr lang="en-CA" dirty="0"/>
              <a:t>A</a:t>
            </a:r>
          </a:p>
          <a:p>
            <a:r>
              <a:rPr lang="en-CA" dirty="0"/>
              <a:t>B</a:t>
            </a:r>
          </a:p>
        </p:txBody>
      </p:sp>
      <p:sp>
        <p:nvSpPr>
          <p:cNvPr id="13" name="TextBox 12">
            <a:extLst>
              <a:ext uri="{FF2B5EF4-FFF2-40B4-BE49-F238E27FC236}">
                <a16:creationId xmlns:a16="http://schemas.microsoft.com/office/drawing/2014/main" id="{9819AF8B-FCB8-4054-A7A6-41E0D1D7A8B7}"/>
              </a:ext>
            </a:extLst>
          </p:cNvPr>
          <p:cNvSpPr txBox="1"/>
          <p:nvPr/>
        </p:nvSpPr>
        <p:spPr>
          <a:xfrm>
            <a:off x="1069316" y="3715098"/>
            <a:ext cx="7160283" cy="1200329"/>
          </a:xfrm>
          <a:prstGeom prst="rect">
            <a:avLst/>
          </a:prstGeom>
          <a:noFill/>
        </p:spPr>
        <p:txBody>
          <a:bodyPr wrap="square" rtlCol="0">
            <a:spAutoFit/>
          </a:bodyPr>
          <a:lstStyle/>
          <a:p>
            <a:r>
              <a:rPr lang="en-CA" dirty="0"/>
              <a:t>Time Point1     -       Time Point 2        =  Difference Score</a:t>
            </a:r>
          </a:p>
          <a:p>
            <a:r>
              <a:rPr lang="en-CA" dirty="0"/>
              <a:t>No Stress          -     	High Stress           = Difference Score</a:t>
            </a:r>
          </a:p>
          <a:p>
            <a:r>
              <a:rPr lang="en-CA" dirty="0"/>
              <a:t>					aka Single Sample T-Test</a:t>
            </a:r>
          </a:p>
          <a:p>
            <a:r>
              <a:rPr lang="en-CA" dirty="0"/>
              <a:t>					or Difference T-Test</a:t>
            </a:r>
          </a:p>
        </p:txBody>
      </p:sp>
      <p:cxnSp>
        <p:nvCxnSpPr>
          <p:cNvPr id="15" name="Straight Connector 14">
            <a:extLst>
              <a:ext uri="{FF2B5EF4-FFF2-40B4-BE49-F238E27FC236}">
                <a16:creationId xmlns:a16="http://schemas.microsoft.com/office/drawing/2014/main" id="{6AF5AE5A-B89A-4F6C-BDF3-AAF05B7C0595}"/>
              </a:ext>
            </a:extLst>
          </p:cNvPr>
          <p:cNvCxnSpPr/>
          <p:nvPr/>
        </p:nvCxnSpPr>
        <p:spPr>
          <a:xfrm>
            <a:off x="457200" y="2514600"/>
            <a:ext cx="8229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03BC8EC6-A655-4688-ACCC-CC95893AE913}"/>
              </a:ext>
            </a:extLst>
          </p:cNvPr>
          <p:cNvCxnSpPr/>
          <p:nvPr/>
        </p:nvCxnSpPr>
        <p:spPr>
          <a:xfrm>
            <a:off x="533400" y="3581400"/>
            <a:ext cx="8229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CD0458AD-405C-41C2-B20C-407D9ED620D4}"/>
              </a:ext>
            </a:extLst>
          </p:cNvPr>
          <p:cNvCxnSpPr/>
          <p:nvPr/>
        </p:nvCxnSpPr>
        <p:spPr>
          <a:xfrm>
            <a:off x="533400" y="5181600"/>
            <a:ext cx="82296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502" y="-25232"/>
            <a:ext cx="7886700" cy="1325563"/>
          </a:xfrm>
        </p:spPr>
        <p:txBody>
          <a:bodyPr/>
          <a:lstStyle/>
          <a:p>
            <a:r>
              <a:rPr lang="en-US" dirty="0"/>
              <a:t>Interpretation of factorial design</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907443915"/>
              </p:ext>
            </p:extLst>
          </p:nvPr>
        </p:nvGraphicFramePr>
        <p:xfrm>
          <a:off x="533400" y="1135062"/>
          <a:ext cx="7886700" cy="4351338"/>
        </p:xfrm>
        <a:graphic>
          <a:graphicData uri="http://schemas.openxmlformats.org/drawingml/2006/chart">
            <c:chart xmlns:c="http://schemas.openxmlformats.org/drawingml/2006/chart" xmlns:r="http://schemas.openxmlformats.org/officeDocument/2006/relationships" r:id="rId3"/>
          </a:graphicData>
        </a:graphic>
      </p:graphicFrame>
      <p:sp>
        <p:nvSpPr>
          <p:cNvPr id="5" name="Slide Number Placeholder 4"/>
          <p:cNvSpPr>
            <a:spLocks noGrp="1"/>
          </p:cNvSpPr>
          <p:nvPr>
            <p:ph type="sldNum" sz="quarter" idx="12"/>
          </p:nvPr>
        </p:nvSpPr>
        <p:spPr/>
        <p:txBody>
          <a:bodyPr/>
          <a:lstStyle/>
          <a:p>
            <a:fld id="{67D27640-02EA-482E-82FB-44E2F46FE27B}" type="slidenum">
              <a:rPr lang="en-US" smtClean="0"/>
              <a:pPr/>
              <a:t>10</a:t>
            </a:fld>
            <a:endParaRPr lang="en-US"/>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graphicEl>
                                              <a:chart seriesIdx="-3" categoryIdx="-3" bldStep="gridLegend"/>
                                            </p:graphicEl>
                                          </p:spTgt>
                                        </p:tgtEl>
                                        <p:attrNameLst>
                                          <p:attrName>style.visibility</p:attrName>
                                        </p:attrNameLst>
                                      </p:cBhvr>
                                      <p:to>
                                        <p:strVal val="visible"/>
                                      </p:to>
                                    </p:set>
                                    <p:animEffect transition="in" filter="dissolve">
                                      <p:cBhvr>
                                        <p:cTn id="7" dur="500"/>
                                        <p:tgtEl>
                                          <p:spTgt spid="6">
                                            <p:graphicEl>
                                              <a:chart seriesIdx="-3" categoryIdx="-3" bldStep="gridLegen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
                                            <p:graphicEl>
                                              <a:chart seriesIdx="0" categoryIdx="0" bldStep="ptInCategory"/>
                                            </p:graphicEl>
                                          </p:spTgt>
                                        </p:tgtEl>
                                        <p:attrNameLst>
                                          <p:attrName>style.visibility</p:attrName>
                                        </p:attrNameLst>
                                      </p:cBhvr>
                                      <p:to>
                                        <p:strVal val="visible"/>
                                      </p:to>
                                    </p:set>
                                    <p:animEffect transition="in" filter="dissolve">
                                      <p:cBhvr>
                                        <p:cTn id="12" dur="500"/>
                                        <p:tgtEl>
                                          <p:spTgt spid="6">
                                            <p:graphicEl>
                                              <a:chart seriesIdx="0" categoryIdx="0" bldStep="ptInCategory"/>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
                                            <p:graphicEl>
                                              <a:chart seriesIdx="1" categoryIdx="0" bldStep="ptInCategory"/>
                                            </p:graphicEl>
                                          </p:spTgt>
                                        </p:tgtEl>
                                        <p:attrNameLst>
                                          <p:attrName>style.visibility</p:attrName>
                                        </p:attrNameLst>
                                      </p:cBhvr>
                                      <p:to>
                                        <p:strVal val="visible"/>
                                      </p:to>
                                    </p:set>
                                    <p:animEffect transition="in" filter="dissolve">
                                      <p:cBhvr>
                                        <p:cTn id="17" dur="500"/>
                                        <p:tgtEl>
                                          <p:spTgt spid="6">
                                            <p:graphicEl>
                                              <a:chart seriesIdx="1" categoryIdx="0" bldStep="ptInCategory"/>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6">
                                            <p:graphicEl>
                                              <a:chart seriesIdx="0" categoryIdx="1" bldStep="ptInCategory"/>
                                            </p:graphicEl>
                                          </p:spTgt>
                                        </p:tgtEl>
                                        <p:attrNameLst>
                                          <p:attrName>style.visibility</p:attrName>
                                        </p:attrNameLst>
                                      </p:cBhvr>
                                      <p:to>
                                        <p:strVal val="visible"/>
                                      </p:to>
                                    </p:set>
                                    <p:animEffect transition="in" filter="dissolve">
                                      <p:cBhvr>
                                        <p:cTn id="22" dur="500"/>
                                        <p:tgtEl>
                                          <p:spTgt spid="6">
                                            <p:graphicEl>
                                              <a:chart seriesIdx="0" categoryIdx="1" bldStep="ptInCategory"/>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6">
                                            <p:graphicEl>
                                              <a:chart seriesIdx="1" categoryIdx="1" bldStep="ptInCategory"/>
                                            </p:graphicEl>
                                          </p:spTgt>
                                        </p:tgtEl>
                                        <p:attrNameLst>
                                          <p:attrName>style.visibility</p:attrName>
                                        </p:attrNameLst>
                                      </p:cBhvr>
                                      <p:to>
                                        <p:strVal val="visible"/>
                                      </p:to>
                                    </p:set>
                                    <p:animEffect transition="in" filter="dissolve">
                                      <p:cBhvr>
                                        <p:cTn id="27" dur="500"/>
                                        <p:tgtEl>
                                          <p:spTgt spid="6">
                                            <p:graphicEl>
                                              <a:chart seriesIdx="1" categoryIdx="1" bldStep="ptInCategory"/>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Chart bld="categoryEl"/>
        </p:bldSub>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Interpretation of factorial design</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858129394"/>
              </p:ext>
            </p:extLst>
          </p:nvPr>
        </p:nvGraphicFramePr>
        <p:xfrm>
          <a:off x="628650" y="1752600"/>
          <a:ext cx="7886700"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5" name="Slide Number Placeholder 4"/>
          <p:cNvSpPr>
            <a:spLocks noGrp="1"/>
          </p:cNvSpPr>
          <p:nvPr>
            <p:ph type="sldNum" sz="quarter" idx="12"/>
          </p:nvPr>
        </p:nvSpPr>
        <p:spPr/>
        <p:txBody>
          <a:bodyPr/>
          <a:lstStyle/>
          <a:p>
            <a:fld id="{67D27640-02EA-482E-82FB-44E2F46FE27B}" type="slidenum">
              <a:rPr lang="en-US" smtClean="0"/>
              <a:pPr/>
              <a:t>11</a:t>
            </a:fld>
            <a:endParaRPr lang="en-US"/>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graphicEl>
                                              <a:chart seriesIdx="-3" categoryIdx="-3" bldStep="gridLegend"/>
                                            </p:graphicEl>
                                          </p:spTgt>
                                        </p:tgtEl>
                                        <p:attrNameLst>
                                          <p:attrName>style.visibility</p:attrName>
                                        </p:attrNameLst>
                                      </p:cBhvr>
                                      <p:to>
                                        <p:strVal val="visible"/>
                                      </p:to>
                                    </p:set>
                                    <p:animEffect transition="in" filter="dissolve">
                                      <p:cBhvr>
                                        <p:cTn id="7" dur="500"/>
                                        <p:tgtEl>
                                          <p:spTgt spid="6">
                                            <p:graphicEl>
                                              <a:chart seriesIdx="-3" categoryIdx="-3" bldStep="gridLegen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
                                            <p:graphicEl>
                                              <a:chart seriesIdx="0" categoryIdx="-4" bldStep="series"/>
                                            </p:graphicEl>
                                          </p:spTgt>
                                        </p:tgtEl>
                                        <p:attrNameLst>
                                          <p:attrName>style.visibility</p:attrName>
                                        </p:attrNameLst>
                                      </p:cBhvr>
                                      <p:to>
                                        <p:strVal val="visible"/>
                                      </p:to>
                                    </p:set>
                                    <p:animEffect transition="in" filter="dissolve">
                                      <p:cBhvr>
                                        <p:cTn id="12" dur="500"/>
                                        <p:tgtEl>
                                          <p:spTgt spid="6">
                                            <p:graphicEl>
                                              <a:chart seriesIdx="0" categoryIdx="-4" bldStep="series"/>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
                                            <p:graphicEl>
                                              <a:chart seriesIdx="1" categoryIdx="-4" bldStep="series"/>
                                            </p:graphicEl>
                                          </p:spTgt>
                                        </p:tgtEl>
                                        <p:attrNameLst>
                                          <p:attrName>style.visibility</p:attrName>
                                        </p:attrNameLst>
                                      </p:cBhvr>
                                      <p:to>
                                        <p:strVal val="visible"/>
                                      </p:to>
                                    </p:set>
                                    <p:animEffect transition="in" filter="dissolve">
                                      <p:cBhvr>
                                        <p:cTn id="17" dur="500"/>
                                        <p:tgtEl>
                                          <p:spTgt spid="6">
                                            <p:graphicEl>
                                              <a:chart seriesIdx="1" categoryIdx="-4" bldStep="series"/>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Chart bld="series"/>
        </p:bldSub>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B6A9795F-D49E-4AAD-9725-F58D21F2C9C8}"/>
              </a:ext>
            </a:extLst>
          </p:cNvPr>
          <p:cNvSpPr>
            <a:spLocks noGrp="1"/>
          </p:cNvSpPr>
          <p:nvPr>
            <p:ph type="sldNum" sz="quarter" idx="12"/>
          </p:nvPr>
        </p:nvSpPr>
        <p:spPr/>
        <p:txBody>
          <a:bodyPr/>
          <a:lstStyle/>
          <a:p>
            <a:fld id="{67D27640-02EA-482E-82FB-44E2F46FE27B}" type="slidenum">
              <a:rPr lang="en-US" smtClean="0"/>
              <a:pPr/>
              <a:t>12</a:t>
            </a:fld>
            <a:endParaRPr lang="en-US"/>
          </a:p>
        </p:txBody>
      </p:sp>
      <p:pic>
        <p:nvPicPr>
          <p:cNvPr id="14338" name="Picture 2" descr="Image result for main effects vs interactions explanation">
            <a:extLst>
              <a:ext uri="{FF2B5EF4-FFF2-40B4-BE49-F238E27FC236}">
                <a16:creationId xmlns:a16="http://schemas.microsoft.com/office/drawing/2014/main" id="{B1E44EEC-8298-472D-8B91-F4CEC574BB4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79650" y="0"/>
            <a:ext cx="4583113"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123221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67D27640-02EA-482E-82FB-44E2F46FE27B}" type="slidenum">
              <a:rPr lang="en-US" smtClean="0"/>
              <a:pPr/>
              <a:t>13</a:t>
            </a:fld>
            <a:endParaRPr lang="en-US"/>
          </a:p>
        </p:txBody>
      </p:sp>
      <p:pic>
        <p:nvPicPr>
          <p:cNvPr id="6" name="Picture 5" descr="coz70223_1005.jpg"/>
          <p:cNvPicPr>
            <a:picLocks noChangeAspect="1"/>
          </p:cNvPicPr>
          <p:nvPr/>
        </p:nvPicPr>
        <p:blipFill>
          <a:blip r:embed="rId2" cstate="print"/>
          <a:srcRect b="49835"/>
          <a:stretch>
            <a:fillRect/>
          </a:stretch>
        </p:blipFill>
        <p:spPr>
          <a:xfrm>
            <a:off x="100936" y="536552"/>
            <a:ext cx="8763000" cy="5940447"/>
          </a:xfrm>
          <a:prstGeom prst="rect">
            <a:avLst/>
          </a:prstGeom>
        </p:spPr>
      </p:pic>
    </p:spTree>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67D27640-02EA-482E-82FB-44E2F46FE27B}" type="slidenum">
              <a:rPr lang="en-US" smtClean="0"/>
              <a:pPr/>
              <a:t>14</a:t>
            </a:fld>
            <a:endParaRPr lang="en-US"/>
          </a:p>
        </p:txBody>
      </p:sp>
      <p:pic>
        <p:nvPicPr>
          <p:cNvPr id="6" name="Picture 5" descr="coz70223_1005.jpg"/>
          <p:cNvPicPr>
            <a:picLocks noChangeAspect="1"/>
          </p:cNvPicPr>
          <p:nvPr/>
        </p:nvPicPr>
        <p:blipFill>
          <a:blip r:embed="rId2" cstate="print"/>
          <a:srcRect t="48284" b="-1579"/>
          <a:stretch>
            <a:fillRect/>
          </a:stretch>
        </p:blipFill>
        <p:spPr>
          <a:xfrm>
            <a:off x="152400" y="152400"/>
            <a:ext cx="8763000" cy="6477000"/>
          </a:xfrm>
          <a:prstGeom prst="rect">
            <a:avLst/>
          </a:prstGeom>
        </p:spPr>
      </p:pic>
    </p:spTree>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search for moderators</a:t>
            </a:r>
          </a:p>
        </p:txBody>
      </p:sp>
      <p:pic>
        <p:nvPicPr>
          <p:cNvPr id="6" name="Content Placeholder 5" descr="coz70223_1401.jpg"/>
          <p:cNvPicPr>
            <a:picLocks noGrp="1" noChangeAspect="1"/>
          </p:cNvPicPr>
          <p:nvPr>
            <p:ph idx="1"/>
          </p:nvPr>
        </p:nvPicPr>
        <p:blipFill>
          <a:blip r:embed="rId2"/>
          <a:stretch>
            <a:fillRect/>
          </a:stretch>
        </p:blipFill>
        <p:spPr>
          <a:xfrm>
            <a:off x="1723930" y="1752599"/>
            <a:ext cx="5830854" cy="4603751"/>
          </a:xfrm>
        </p:spPr>
      </p:pic>
      <p:sp>
        <p:nvSpPr>
          <p:cNvPr id="5" name="Slide Number Placeholder 4"/>
          <p:cNvSpPr>
            <a:spLocks noGrp="1"/>
          </p:cNvSpPr>
          <p:nvPr>
            <p:ph type="sldNum" sz="quarter" idx="12"/>
          </p:nvPr>
        </p:nvSpPr>
        <p:spPr/>
        <p:txBody>
          <a:bodyPr/>
          <a:lstStyle/>
          <a:p>
            <a:fld id="{67D27640-02EA-482E-82FB-44E2F46FE27B}" type="slidenum">
              <a:rPr lang="en-US" smtClean="0"/>
              <a:pPr/>
              <a:t>15</a:t>
            </a:fld>
            <a:endParaRPr lang="en-US"/>
          </a:p>
        </p:txBody>
      </p:sp>
    </p:spTree>
    <p:extLst>
      <p:ext uri="{BB962C8B-B14F-4D97-AF65-F5344CB8AC3E}">
        <p14:creationId xmlns:p14="http://schemas.microsoft.com/office/powerpoint/2010/main" val="310685539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4D2D1B20-9DC1-4E1F-8CA7-8ADC8E24CCD6}"/>
              </a:ext>
            </a:extLst>
          </p:cNvPr>
          <p:cNvSpPr>
            <a:spLocks noGrp="1"/>
          </p:cNvSpPr>
          <p:nvPr>
            <p:ph type="sldNum" sz="quarter" idx="12"/>
          </p:nvPr>
        </p:nvSpPr>
        <p:spPr/>
        <p:txBody>
          <a:bodyPr/>
          <a:lstStyle/>
          <a:p>
            <a:fld id="{67D27640-02EA-482E-82FB-44E2F46FE27B}" type="slidenum">
              <a:rPr lang="en-US" smtClean="0"/>
              <a:pPr/>
              <a:t>16</a:t>
            </a:fld>
            <a:endParaRPr lang="en-US"/>
          </a:p>
        </p:txBody>
      </p:sp>
      <p:sp>
        <p:nvSpPr>
          <p:cNvPr id="6" name="TextBox 5">
            <a:extLst>
              <a:ext uri="{FF2B5EF4-FFF2-40B4-BE49-F238E27FC236}">
                <a16:creationId xmlns:a16="http://schemas.microsoft.com/office/drawing/2014/main" id="{F9C3209A-4D04-46DB-9852-E23AC4B1C531}"/>
              </a:ext>
            </a:extLst>
          </p:cNvPr>
          <p:cNvSpPr txBox="1"/>
          <p:nvPr/>
        </p:nvSpPr>
        <p:spPr>
          <a:xfrm>
            <a:off x="1600200" y="2133600"/>
            <a:ext cx="1547475" cy="369332"/>
          </a:xfrm>
          <a:prstGeom prst="rect">
            <a:avLst/>
          </a:prstGeom>
          <a:noFill/>
        </p:spPr>
        <p:txBody>
          <a:bodyPr wrap="none" rtlCol="0">
            <a:spAutoFit/>
          </a:bodyPr>
          <a:lstStyle/>
          <a:p>
            <a:r>
              <a:rPr lang="en-CA" dirty="0">
                <a:hlinkClick r:id="rId2"/>
              </a:rPr>
              <a:t>More Practice </a:t>
            </a:r>
            <a:endParaRPr lang="en-CA" dirty="0"/>
          </a:p>
        </p:txBody>
      </p:sp>
    </p:spTree>
    <p:extLst>
      <p:ext uri="{BB962C8B-B14F-4D97-AF65-F5344CB8AC3E}">
        <p14:creationId xmlns:p14="http://schemas.microsoft.com/office/powerpoint/2010/main" val="4472711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Terminology</a:t>
            </a:r>
          </a:p>
        </p:txBody>
      </p:sp>
      <p:sp>
        <p:nvSpPr>
          <p:cNvPr id="5" name="Content Placeholder 4"/>
          <p:cNvSpPr>
            <a:spLocks noGrp="1"/>
          </p:cNvSpPr>
          <p:nvPr>
            <p:ph idx="1"/>
          </p:nvPr>
        </p:nvSpPr>
        <p:spPr/>
        <p:txBody>
          <a:bodyPr/>
          <a:lstStyle/>
          <a:p>
            <a:r>
              <a:rPr lang="en-US" dirty="0"/>
              <a:t>Main effect</a:t>
            </a:r>
          </a:p>
          <a:p>
            <a:r>
              <a:rPr lang="en-US" dirty="0"/>
              <a:t>Interaction</a:t>
            </a:r>
          </a:p>
          <a:p>
            <a:r>
              <a:rPr lang="en-US" dirty="0"/>
              <a:t>Moderator variable</a:t>
            </a:r>
          </a:p>
          <a:p>
            <a:r>
              <a:rPr lang="en-US" dirty="0"/>
              <a:t>Simple main effect (of each IV at a particular level of another IV)</a:t>
            </a:r>
          </a:p>
          <a:p>
            <a:r>
              <a:rPr lang="en-US" dirty="0"/>
              <a:t>Mixed factorial design</a:t>
            </a:r>
          </a:p>
          <a:p>
            <a:pPr lvl="1"/>
            <a:r>
              <a:rPr lang="en-US" dirty="0"/>
              <a:t>Between &amp; within subjects</a:t>
            </a:r>
          </a:p>
        </p:txBody>
      </p:sp>
      <p:sp>
        <p:nvSpPr>
          <p:cNvPr id="3" name="Slide Number Placeholder 2"/>
          <p:cNvSpPr>
            <a:spLocks noGrp="1"/>
          </p:cNvSpPr>
          <p:nvPr>
            <p:ph type="sldNum" sz="quarter" idx="12"/>
          </p:nvPr>
        </p:nvSpPr>
        <p:spPr/>
        <p:txBody>
          <a:bodyPr/>
          <a:lstStyle/>
          <a:p>
            <a:fld id="{67D27640-02EA-482E-82FB-44E2F46FE27B}" type="slidenum">
              <a:rPr lang="en-US" smtClean="0"/>
              <a:pPr/>
              <a:t>17</a:t>
            </a:fld>
            <a:endParaRPr lang="en-US"/>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left)">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left)">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left)">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wipe(left)">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wipe(left)">
                                      <p:cBhvr>
                                        <p:cTn id="27" dur="500"/>
                                        <p:tgtEl>
                                          <p:spTgt spid="5">
                                            <p:txEl>
                                              <p:pRg st="4" end="4"/>
                                            </p:txEl>
                                          </p:spTgt>
                                        </p:tgtEl>
                                      </p:cBhvr>
                                    </p:animEffect>
                                  </p:childTnLst>
                                </p:cTn>
                              </p:par>
                              <p:par>
                                <p:cTn id="28" presetID="22" presetClass="entr" presetSubtype="8" fill="hold" grpId="0" nodeType="withEffect">
                                  <p:stCondLst>
                                    <p:cond delay="0"/>
                                  </p:stCondLst>
                                  <p:childTnLst>
                                    <p:set>
                                      <p:cBhvr>
                                        <p:cTn id="29" dur="1" fill="hold">
                                          <p:stCondLst>
                                            <p:cond delay="0"/>
                                          </p:stCondLst>
                                        </p:cTn>
                                        <p:tgtEl>
                                          <p:spTgt spid="5">
                                            <p:txEl>
                                              <p:pRg st="5" end="5"/>
                                            </p:txEl>
                                          </p:spTgt>
                                        </p:tgtEl>
                                        <p:attrNameLst>
                                          <p:attrName>style.visibility</p:attrName>
                                        </p:attrNameLst>
                                      </p:cBhvr>
                                      <p:to>
                                        <p:strVal val="visible"/>
                                      </p:to>
                                    </p:set>
                                    <p:animEffect transition="in" filter="wipe(left)">
                                      <p:cBhvr>
                                        <p:cTn id="30"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E80DD05-8853-4CA9-909F-4DD7BC13156E}"/>
              </a:ext>
            </a:extLst>
          </p:cNvPr>
          <p:cNvSpPr>
            <a:spLocks noGrp="1"/>
          </p:cNvSpPr>
          <p:nvPr>
            <p:ph idx="1"/>
          </p:nvPr>
        </p:nvSpPr>
        <p:spPr>
          <a:xfrm>
            <a:off x="304800" y="304800"/>
            <a:ext cx="8210550" cy="5872163"/>
          </a:xfrm>
        </p:spPr>
        <p:txBody>
          <a:bodyPr>
            <a:normAutofit/>
          </a:bodyPr>
          <a:lstStyle/>
          <a:p>
            <a:pPr fontAlgn="base"/>
            <a:r>
              <a:rPr lang="en-CA" dirty="0"/>
              <a:t>Independence of cases – this is an assumption of the model that simplifies the statistical analysis.</a:t>
            </a:r>
          </a:p>
          <a:p>
            <a:pPr fontAlgn="base"/>
            <a:r>
              <a:rPr lang="en-CA" dirty="0"/>
              <a:t>Normality – the distributions of the residuals are normal.</a:t>
            </a:r>
          </a:p>
          <a:p>
            <a:pPr fontAlgn="base"/>
            <a:r>
              <a:rPr lang="en-CA" dirty="0"/>
              <a:t>Equality (or "homogeneity") of variances, called homoscedasticity...</a:t>
            </a:r>
          </a:p>
          <a:p>
            <a:pPr marL="0" indent="0" fontAlgn="base">
              <a:buNone/>
            </a:pPr>
            <a:endParaRPr lang="en-CA" dirty="0"/>
          </a:p>
          <a:p>
            <a:pPr fontAlgn="base"/>
            <a:r>
              <a:rPr lang="en-CA" dirty="0"/>
              <a:t>Point of interest here is the second assumption. Several sources list the assumption differently. Some say normality of the raw data, some claim of residuals.</a:t>
            </a:r>
          </a:p>
          <a:p>
            <a:pPr fontAlgn="base"/>
            <a:r>
              <a:rPr lang="en-CA" dirty="0"/>
              <a:t>Several questions pop up:</a:t>
            </a:r>
          </a:p>
          <a:p>
            <a:pPr fontAlgn="base"/>
            <a:r>
              <a:rPr lang="en-CA" dirty="0"/>
              <a:t>are normality and normal distribution of residuals the same person (I would claim normality is a property, and does not pertain residuals directly but can be a property of residuals?</a:t>
            </a:r>
          </a:p>
          <a:p>
            <a:pPr fontAlgn="base"/>
            <a:r>
              <a:rPr lang="en-CA" dirty="0"/>
              <a:t>if not, which assumption should hold? One? Both?</a:t>
            </a:r>
          </a:p>
          <a:p>
            <a:pPr fontAlgn="base"/>
            <a:r>
              <a:rPr lang="en-CA" dirty="0"/>
              <a:t>if the assumption of normally distributed residuals is the right one, are we making a grave mistake by checking only the histogram of raw values for normality?</a:t>
            </a:r>
          </a:p>
          <a:p>
            <a:endParaRPr lang="en-CA" dirty="0"/>
          </a:p>
        </p:txBody>
      </p:sp>
      <p:sp>
        <p:nvSpPr>
          <p:cNvPr id="5" name="Slide Number Placeholder 4">
            <a:extLst>
              <a:ext uri="{FF2B5EF4-FFF2-40B4-BE49-F238E27FC236}">
                <a16:creationId xmlns:a16="http://schemas.microsoft.com/office/drawing/2014/main" id="{CAA3B818-A54A-4F4E-87F2-C21E86037D05}"/>
              </a:ext>
            </a:extLst>
          </p:cNvPr>
          <p:cNvSpPr>
            <a:spLocks noGrp="1"/>
          </p:cNvSpPr>
          <p:nvPr>
            <p:ph type="sldNum" sz="quarter" idx="12"/>
          </p:nvPr>
        </p:nvSpPr>
        <p:spPr/>
        <p:txBody>
          <a:bodyPr/>
          <a:lstStyle/>
          <a:p>
            <a:fld id="{67D27640-02EA-482E-82FB-44E2F46FE27B}" type="slidenum">
              <a:rPr lang="en-US" smtClean="0"/>
              <a:pPr/>
              <a:t>18</a:t>
            </a:fld>
            <a:endParaRPr lang="en-US"/>
          </a:p>
        </p:txBody>
      </p:sp>
    </p:spTree>
    <p:extLst>
      <p:ext uri="{BB962C8B-B14F-4D97-AF65-F5344CB8AC3E}">
        <p14:creationId xmlns:p14="http://schemas.microsoft.com/office/powerpoint/2010/main" val="2309753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23F9348C-4944-449C-A86F-1F5B725FA5EF}"/>
              </a:ext>
            </a:extLst>
          </p:cNvPr>
          <p:cNvSpPr>
            <a:spLocks noGrp="1" noChangeArrowheads="1"/>
          </p:cNvSpPr>
          <p:nvPr>
            <p:ph type="ctrTitle"/>
          </p:nvPr>
        </p:nvSpPr>
        <p:spPr>
          <a:xfrm>
            <a:off x="457200" y="2187575"/>
            <a:ext cx="8458200" cy="1470025"/>
          </a:xfrm>
        </p:spPr>
        <p:txBody>
          <a:bodyPr/>
          <a:lstStyle/>
          <a:p>
            <a:r>
              <a:rPr lang="en-US" altLang="en-US"/>
              <a:t>Mixed Designs:</a:t>
            </a:r>
            <a:br>
              <a:rPr lang="en-US" altLang="en-US"/>
            </a:br>
            <a:r>
              <a:rPr lang="en-US" altLang="en-US"/>
              <a:t>Between and Within</a:t>
            </a:r>
          </a:p>
        </p:txBody>
      </p:sp>
    </p:spTree>
    <p:extLst>
      <p:ext uri="{BB962C8B-B14F-4D97-AF65-F5344CB8AC3E}">
        <p14:creationId xmlns:p14="http://schemas.microsoft.com/office/powerpoint/2010/main" val="17730978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7C4897-D562-44CA-88F1-A1562891E3B3}"/>
              </a:ext>
            </a:extLst>
          </p:cNvPr>
          <p:cNvSpPr>
            <a:spLocks noGrp="1"/>
          </p:cNvSpPr>
          <p:nvPr>
            <p:ph type="title"/>
          </p:nvPr>
        </p:nvSpPr>
        <p:spPr/>
        <p:txBody>
          <a:bodyPr/>
          <a:lstStyle/>
          <a:p>
            <a:r>
              <a:rPr lang="en-CA" dirty="0"/>
              <a:t>Assumptions of a T-Test</a:t>
            </a:r>
          </a:p>
        </p:txBody>
      </p:sp>
      <p:sp>
        <p:nvSpPr>
          <p:cNvPr id="5" name="Slide Number Placeholder 4">
            <a:extLst>
              <a:ext uri="{FF2B5EF4-FFF2-40B4-BE49-F238E27FC236}">
                <a16:creationId xmlns:a16="http://schemas.microsoft.com/office/drawing/2014/main" id="{D9F64523-8AD3-444F-AAC1-F4EFDE468BB0}"/>
              </a:ext>
            </a:extLst>
          </p:cNvPr>
          <p:cNvSpPr>
            <a:spLocks noGrp="1"/>
          </p:cNvSpPr>
          <p:nvPr>
            <p:ph type="sldNum" sz="quarter" idx="12"/>
          </p:nvPr>
        </p:nvSpPr>
        <p:spPr/>
        <p:txBody>
          <a:bodyPr/>
          <a:lstStyle/>
          <a:p>
            <a:fld id="{67D27640-02EA-482E-82FB-44E2F46FE27B}" type="slidenum">
              <a:rPr lang="en-US" smtClean="0"/>
              <a:pPr/>
              <a:t>2</a:t>
            </a:fld>
            <a:endParaRPr lang="en-US"/>
          </a:p>
        </p:txBody>
      </p:sp>
      <p:sp>
        <p:nvSpPr>
          <p:cNvPr id="6" name="Content Placeholder 5">
            <a:extLst>
              <a:ext uri="{FF2B5EF4-FFF2-40B4-BE49-F238E27FC236}">
                <a16:creationId xmlns:a16="http://schemas.microsoft.com/office/drawing/2014/main" id="{2E14E1A6-8903-4E86-BAC4-C595D8543688}"/>
              </a:ext>
            </a:extLst>
          </p:cNvPr>
          <p:cNvSpPr txBox="1">
            <a:spLocks noGrp="1"/>
          </p:cNvSpPr>
          <p:nvPr>
            <p:ph idx="1"/>
          </p:nvPr>
        </p:nvSpPr>
        <p:spPr>
          <a:prstGeom prst="rect">
            <a:avLst/>
          </a:prstGeom>
          <a:noFill/>
        </p:spPr>
        <p:txBody>
          <a:bodyPr wrap="square" rtlCol="0">
            <a:spAutoFit/>
          </a:bodyPr>
          <a:lstStyle/>
          <a:p>
            <a:pPr marL="342900" indent="-342900">
              <a:buAutoNum type="arabicPeriod"/>
            </a:pPr>
            <a:r>
              <a:rPr lang="en-CA" dirty="0"/>
              <a:t>DV is continuous</a:t>
            </a:r>
          </a:p>
          <a:p>
            <a:pPr marL="342900" indent="-342900">
              <a:buAutoNum type="arabicPeriod"/>
            </a:pPr>
            <a:r>
              <a:rPr lang="en-CA" dirty="0"/>
              <a:t>Your independent variable should consist of two categorical, independent groups. </a:t>
            </a:r>
          </a:p>
          <a:p>
            <a:pPr marL="342900" indent="-342900">
              <a:buAutoNum type="arabicPeriod"/>
            </a:pPr>
            <a:r>
              <a:rPr lang="en-CA" dirty="0"/>
              <a:t> You should have </a:t>
            </a:r>
            <a:r>
              <a:rPr lang="en-CA" b="1" dirty="0"/>
              <a:t>independence of observations</a:t>
            </a:r>
            <a:r>
              <a:rPr lang="en-CA" dirty="0"/>
              <a:t>, which means that there is no relationship between the observations in each group or between the groups themselves.</a:t>
            </a:r>
          </a:p>
          <a:p>
            <a:pPr marL="342900" indent="-342900">
              <a:buAutoNum type="arabicPeriod"/>
            </a:pPr>
            <a:r>
              <a:rPr lang="en-CA" dirty="0"/>
              <a:t>There should be no significant outliers. </a:t>
            </a:r>
          </a:p>
          <a:p>
            <a:pPr marL="342900" indent="-342900">
              <a:buAutoNum type="arabicPeriod"/>
            </a:pPr>
            <a:r>
              <a:rPr lang="en-CA" dirty="0"/>
              <a:t>Your dependent variable should be approximately normally distributed for each group of the independent variable. </a:t>
            </a:r>
          </a:p>
          <a:p>
            <a:pPr marL="342900" indent="-342900">
              <a:buAutoNum type="arabicPeriod"/>
            </a:pPr>
            <a:r>
              <a:rPr lang="en-CA" dirty="0"/>
              <a:t>There needs to be homogeneity of variances. </a:t>
            </a:r>
          </a:p>
        </p:txBody>
      </p:sp>
    </p:spTree>
    <p:extLst>
      <p:ext uri="{BB962C8B-B14F-4D97-AF65-F5344CB8AC3E}">
        <p14:creationId xmlns:p14="http://schemas.microsoft.com/office/powerpoint/2010/main" val="16080229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52126AA3-02BE-4C2B-8716-E9E67D1FB0F9}"/>
              </a:ext>
            </a:extLst>
          </p:cNvPr>
          <p:cNvSpPr>
            <a:spLocks noGrp="1"/>
          </p:cNvSpPr>
          <p:nvPr>
            <p:ph type="sldNum" sz="quarter" idx="12"/>
          </p:nvPr>
        </p:nvSpPr>
        <p:spPr/>
        <p:txBody>
          <a:bodyPr/>
          <a:lstStyle/>
          <a:p>
            <a:fld id="{67D27640-02EA-482E-82FB-44E2F46FE27B}" type="slidenum">
              <a:rPr lang="en-US" smtClean="0"/>
              <a:pPr/>
              <a:t>20</a:t>
            </a:fld>
            <a:endParaRPr lang="en-US"/>
          </a:p>
        </p:txBody>
      </p:sp>
      <p:sp>
        <p:nvSpPr>
          <p:cNvPr id="2" name="TextBox 1">
            <a:extLst>
              <a:ext uri="{FF2B5EF4-FFF2-40B4-BE49-F238E27FC236}">
                <a16:creationId xmlns:a16="http://schemas.microsoft.com/office/drawing/2014/main" id="{BAB9395D-E41D-47DB-97CD-216A998B2BBE}"/>
              </a:ext>
            </a:extLst>
          </p:cNvPr>
          <p:cNvSpPr txBox="1"/>
          <p:nvPr/>
        </p:nvSpPr>
        <p:spPr>
          <a:xfrm>
            <a:off x="2514600" y="304800"/>
            <a:ext cx="3711529" cy="707886"/>
          </a:xfrm>
          <a:prstGeom prst="rect">
            <a:avLst/>
          </a:prstGeom>
          <a:noFill/>
        </p:spPr>
        <p:txBody>
          <a:bodyPr wrap="none" rtlCol="0">
            <a:spAutoFit/>
          </a:bodyPr>
          <a:lstStyle/>
          <a:p>
            <a:r>
              <a:rPr lang="en-CA" sz="4000" dirty="0"/>
              <a:t>Complex Designs</a:t>
            </a:r>
          </a:p>
        </p:txBody>
      </p:sp>
      <p:sp>
        <p:nvSpPr>
          <p:cNvPr id="3" name="TextBox 2">
            <a:extLst>
              <a:ext uri="{FF2B5EF4-FFF2-40B4-BE49-F238E27FC236}">
                <a16:creationId xmlns:a16="http://schemas.microsoft.com/office/drawing/2014/main" id="{E644D1EC-6449-481F-AADF-04C24658E673}"/>
              </a:ext>
            </a:extLst>
          </p:cNvPr>
          <p:cNvSpPr txBox="1"/>
          <p:nvPr/>
        </p:nvSpPr>
        <p:spPr>
          <a:xfrm>
            <a:off x="685800" y="1676400"/>
            <a:ext cx="1601721" cy="1200329"/>
          </a:xfrm>
          <a:prstGeom prst="rect">
            <a:avLst/>
          </a:prstGeom>
          <a:noFill/>
        </p:spPr>
        <p:txBody>
          <a:bodyPr wrap="none" rtlCol="0">
            <a:spAutoFit/>
          </a:bodyPr>
          <a:lstStyle/>
          <a:p>
            <a:r>
              <a:rPr lang="en-CA" dirty="0"/>
              <a:t>Multiple IVs – </a:t>
            </a:r>
          </a:p>
          <a:p>
            <a:r>
              <a:rPr lang="en-CA" dirty="0"/>
              <a:t>Multiple DVs – </a:t>
            </a:r>
          </a:p>
          <a:p>
            <a:endParaRPr lang="en-CA" dirty="0"/>
          </a:p>
          <a:p>
            <a:r>
              <a:rPr lang="en-CA" dirty="0"/>
              <a:t>Why? </a:t>
            </a:r>
          </a:p>
        </p:txBody>
      </p:sp>
    </p:spTree>
    <p:extLst>
      <p:ext uri="{BB962C8B-B14F-4D97-AF65-F5344CB8AC3E}">
        <p14:creationId xmlns:p14="http://schemas.microsoft.com/office/powerpoint/2010/main" val="1048366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52126AA3-02BE-4C2B-8716-E9E67D1FB0F9}"/>
              </a:ext>
            </a:extLst>
          </p:cNvPr>
          <p:cNvSpPr>
            <a:spLocks noGrp="1"/>
          </p:cNvSpPr>
          <p:nvPr>
            <p:ph type="sldNum" sz="quarter" idx="12"/>
          </p:nvPr>
        </p:nvSpPr>
        <p:spPr/>
        <p:txBody>
          <a:bodyPr/>
          <a:lstStyle/>
          <a:p>
            <a:fld id="{67D27640-02EA-482E-82FB-44E2F46FE27B}" type="slidenum">
              <a:rPr lang="en-US" smtClean="0"/>
              <a:pPr/>
              <a:t>21</a:t>
            </a:fld>
            <a:endParaRPr lang="en-US"/>
          </a:p>
        </p:txBody>
      </p:sp>
      <p:sp>
        <p:nvSpPr>
          <p:cNvPr id="4" name="Rectangle 1">
            <a:extLst>
              <a:ext uri="{FF2B5EF4-FFF2-40B4-BE49-F238E27FC236}">
                <a16:creationId xmlns:a16="http://schemas.microsoft.com/office/drawing/2014/main" id="{53FD9024-5859-4CC4-ADB1-BEC6070AFC21}"/>
              </a:ext>
            </a:extLst>
          </p:cNvPr>
          <p:cNvSpPr>
            <a:spLocks noChangeArrowheads="1"/>
          </p:cNvSpPr>
          <p:nvPr/>
        </p:nvSpPr>
        <p:spPr bwMode="auto">
          <a:xfrm>
            <a:off x="1047750" y="228600"/>
            <a:ext cx="7467600" cy="507831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The mixed factorial design is, in fact, a combination of these two. It is a factorial design that includes both between and within subjects variables. One special type of mixed design, that is particularly common and powerful, is the pre-post-control design. This is a design in which all subjects are given a pre-test and a post-test, and these two together serve as a within-subjects factor (test). Participants are also divided into two groups. One group is the focus of the experiment (i.e., experimental group) and one group is a base line (i.e., control) group. So, for example, if we are interested in examining the effects of a new type of cognitive therapy on depression, we would give a depression pre-test to a group of persons diagnosed as clinically depressed and randomly assign them into two groups (traditional and cognitive therapy). After the patients were treated according to their assigned condition for some period of time, let’s say a month, they would be given a measure of depression again (post-test). This design would consist of one within subject variable (test), with two levels (pre and post), and one between subjects variable (therapy), with two levels (traditional and cognitive) (Figure 1).</a:t>
            </a: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aphicFrame>
        <p:nvGraphicFramePr>
          <p:cNvPr id="6" name="Table 5">
            <a:extLst>
              <a:ext uri="{FF2B5EF4-FFF2-40B4-BE49-F238E27FC236}">
                <a16:creationId xmlns:a16="http://schemas.microsoft.com/office/drawing/2014/main" id="{E87E495F-ACA3-4404-9EDE-CF9409E64517}"/>
              </a:ext>
            </a:extLst>
          </p:cNvPr>
          <p:cNvGraphicFramePr>
            <a:graphicFrameLocks noGrp="1"/>
          </p:cNvGraphicFramePr>
          <p:nvPr/>
        </p:nvGraphicFramePr>
        <p:xfrm>
          <a:off x="2438400" y="5071534"/>
          <a:ext cx="4414839" cy="760098"/>
        </p:xfrm>
        <a:graphic>
          <a:graphicData uri="http://schemas.openxmlformats.org/drawingml/2006/table">
            <a:tbl>
              <a:tblPr/>
              <a:tblGrid>
                <a:gridCol w="1471613">
                  <a:extLst>
                    <a:ext uri="{9D8B030D-6E8A-4147-A177-3AD203B41FA5}">
                      <a16:colId xmlns:a16="http://schemas.microsoft.com/office/drawing/2014/main" val="104298808"/>
                    </a:ext>
                  </a:extLst>
                </a:gridCol>
                <a:gridCol w="1471613">
                  <a:extLst>
                    <a:ext uri="{9D8B030D-6E8A-4147-A177-3AD203B41FA5}">
                      <a16:colId xmlns:a16="http://schemas.microsoft.com/office/drawing/2014/main" val="2646068369"/>
                    </a:ext>
                  </a:extLst>
                </a:gridCol>
                <a:gridCol w="1471613">
                  <a:extLst>
                    <a:ext uri="{9D8B030D-6E8A-4147-A177-3AD203B41FA5}">
                      <a16:colId xmlns:a16="http://schemas.microsoft.com/office/drawing/2014/main" val="828715766"/>
                    </a:ext>
                  </a:extLst>
                </a:gridCol>
              </a:tblGrid>
              <a:tr h="0">
                <a:tc>
                  <a:txBody>
                    <a:bodyPr/>
                    <a:lstStyle/>
                    <a:p>
                      <a:pPr algn="ctr"/>
                      <a:r>
                        <a:rPr lang="en-CA"/>
                        <a:t> </a:t>
                      </a:r>
                    </a:p>
                  </a:txBody>
                  <a:tcPr marL="23813" marR="23813" marT="23813" marB="23813">
                    <a:lnL>
                      <a:noFill/>
                    </a:lnL>
                    <a:lnR>
                      <a:noFill/>
                    </a:lnR>
                    <a:lnT>
                      <a:noFill/>
                    </a:lnT>
                    <a:lnB>
                      <a:noFill/>
                    </a:lnB>
                    <a:solidFill>
                      <a:srgbClr val="FFFFCC"/>
                    </a:solidFill>
                  </a:tcPr>
                </a:tc>
                <a:tc>
                  <a:txBody>
                    <a:bodyPr/>
                    <a:lstStyle/>
                    <a:p>
                      <a:pPr algn="ctr"/>
                      <a:r>
                        <a:rPr lang="en-CA">
                          <a:latin typeface="Times" panose="02020603050405020304" pitchFamily="18" charset="0"/>
                        </a:rPr>
                        <a:t>Pre-Test</a:t>
                      </a:r>
                      <a:endParaRPr lang="en-CA"/>
                    </a:p>
                  </a:txBody>
                  <a:tcPr marL="23813" marR="23813" marT="23813" marB="23813">
                    <a:lnL>
                      <a:noFill/>
                    </a:lnL>
                    <a:lnR>
                      <a:noFill/>
                    </a:lnR>
                    <a:lnT>
                      <a:noFill/>
                    </a:lnT>
                    <a:lnB>
                      <a:noFill/>
                    </a:lnB>
                    <a:solidFill>
                      <a:srgbClr val="FFFFCC"/>
                    </a:solidFill>
                  </a:tcPr>
                </a:tc>
                <a:tc>
                  <a:txBody>
                    <a:bodyPr/>
                    <a:lstStyle/>
                    <a:p>
                      <a:pPr algn="ctr"/>
                      <a:r>
                        <a:rPr lang="en-CA">
                          <a:latin typeface="Times" panose="02020603050405020304" pitchFamily="18" charset="0"/>
                        </a:rPr>
                        <a:t>Post-Test</a:t>
                      </a:r>
                      <a:endParaRPr lang="en-CA"/>
                    </a:p>
                  </a:txBody>
                  <a:tcPr marL="23813" marR="23813" marT="23813" marB="23813">
                    <a:lnL>
                      <a:noFill/>
                    </a:lnL>
                    <a:lnR>
                      <a:noFill/>
                    </a:lnR>
                    <a:lnT>
                      <a:noFill/>
                    </a:lnT>
                    <a:lnB>
                      <a:noFill/>
                    </a:lnB>
                    <a:solidFill>
                      <a:srgbClr val="FFFFCC"/>
                    </a:solidFill>
                  </a:tcPr>
                </a:tc>
                <a:extLst>
                  <a:ext uri="{0D108BD9-81ED-4DB2-BD59-A6C34878D82A}">
                    <a16:rowId xmlns:a16="http://schemas.microsoft.com/office/drawing/2014/main" val="3045869291"/>
                  </a:ext>
                </a:extLst>
              </a:tr>
              <a:tr h="0">
                <a:tc>
                  <a:txBody>
                    <a:bodyPr/>
                    <a:lstStyle/>
                    <a:p>
                      <a:pPr algn="ctr"/>
                      <a:r>
                        <a:rPr lang="en-CA">
                          <a:latin typeface="Times" panose="02020603050405020304" pitchFamily="18" charset="0"/>
                        </a:rPr>
                        <a:t>Cognitive Therapy</a:t>
                      </a:r>
                      <a:endParaRPr lang="en-CA"/>
                    </a:p>
                  </a:txBody>
                  <a:tcPr marL="23813" marR="23813" marT="23813" marB="23813">
                    <a:lnL>
                      <a:noFill/>
                    </a:lnL>
                    <a:lnR>
                      <a:noFill/>
                    </a:lnR>
                    <a:lnT>
                      <a:noFill/>
                    </a:lnT>
                    <a:lnB>
                      <a:noFill/>
                    </a:lnB>
                    <a:solidFill>
                      <a:srgbClr val="FFFFCC"/>
                    </a:solidFill>
                  </a:tcPr>
                </a:tc>
                <a:tc>
                  <a:txBody>
                    <a:bodyPr/>
                    <a:lstStyle/>
                    <a:p>
                      <a:pPr algn="ctr"/>
                      <a:r>
                        <a:rPr lang="en-CA">
                          <a:latin typeface="Times" panose="02020603050405020304" pitchFamily="18" charset="0"/>
                        </a:rPr>
                        <a:t>Cognitive Pre</a:t>
                      </a:r>
                      <a:endParaRPr lang="en-CA"/>
                    </a:p>
                  </a:txBody>
                  <a:tcPr marL="23813" marR="23813" marT="23813" marB="23813">
                    <a:lnL>
                      <a:noFill/>
                    </a:lnL>
                    <a:lnR>
                      <a:noFill/>
                    </a:lnR>
                    <a:lnT>
                      <a:noFill/>
                    </a:lnT>
                    <a:lnB>
                      <a:noFill/>
                    </a:lnB>
                    <a:solidFill>
                      <a:srgbClr val="FFFFFF"/>
                    </a:solidFill>
                  </a:tcPr>
                </a:tc>
                <a:tc>
                  <a:txBody>
                    <a:bodyPr/>
                    <a:lstStyle/>
                    <a:p>
                      <a:pPr algn="ctr"/>
                      <a:r>
                        <a:rPr lang="en-CA">
                          <a:latin typeface="Times" panose="02020603050405020304" pitchFamily="18" charset="0"/>
                        </a:rPr>
                        <a:t>Cognitive Post</a:t>
                      </a:r>
                      <a:endParaRPr lang="en-CA"/>
                    </a:p>
                  </a:txBody>
                  <a:tcPr marL="23813" marR="23813" marT="23813" marB="23813">
                    <a:lnL>
                      <a:noFill/>
                    </a:lnL>
                    <a:lnR>
                      <a:noFill/>
                    </a:lnR>
                    <a:lnT>
                      <a:noFill/>
                    </a:lnT>
                    <a:lnB>
                      <a:noFill/>
                    </a:lnB>
                    <a:solidFill>
                      <a:srgbClr val="FFFFFF"/>
                    </a:solidFill>
                  </a:tcPr>
                </a:tc>
                <a:extLst>
                  <a:ext uri="{0D108BD9-81ED-4DB2-BD59-A6C34878D82A}">
                    <a16:rowId xmlns:a16="http://schemas.microsoft.com/office/drawing/2014/main" val="3635615818"/>
                  </a:ext>
                </a:extLst>
              </a:tr>
              <a:tr h="0">
                <a:tc>
                  <a:txBody>
                    <a:bodyPr/>
                    <a:lstStyle/>
                    <a:p>
                      <a:pPr algn="ctr"/>
                      <a:r>
                        <a:rPr lang="en-CA">
                          <a:latin typeface="Times" panose="02020603050405020304" pitchFamily="18" charset="0"/>
                        </a:rPr>
                        <a:t>Traditional Therapy</a:t>
                      </a:r>
                      <a:endParaRPr lang="en-CA"/>
                    </a:p>
                  </a:txBody>
                  <a:tcPr marL="23813" marR="23813" marT="23813" marB="23813">
                    <a:lnL>
                      <a:noFill/>
                    </a:lnL>
                    <a:lnR>
                      <a:noFill/>
                    </a:lnR>
                    <a:lnT>
                      <a:noFill/>
                    </a:lnT>
                    <a:lnB>
                      <a:noFill/>
                    </a:lnB>
                    <a:solidFill>
                      <a:srgbClr val="FFFFCC"/>
                    </a:solidFill>
                  </a:tcPr>
                </a:tc>
                <a:tc>
                  <a:txBody>
                    <a:bodyPr/>
                    <a:lstStyle/>
                    <a:p>
                      <a:pPr algn="ctr"/>
                      <a:r>
                        <a:rPr lang="en-CA">
                          <a:latin typeface="Times" panose="02020603050405020304" pitchFamily="18" charset="0"/>
                        </a:rPr>
                        <a:t>Traditional Pre</a:t>
                      </a:r>
                      <a:endParaRPr lang="en-CA"/>
                    </a:p>
                  </a:txBody>
                  <a:tcPr marL="23813" marR="23813" marT="23813" marB="23813">
                    <a:lnL>
                      <a:noFill/>
                    </a:lnL>
                    <a:lnR>
                      <a:noFill/>
                    </a:lnR>
                    <a:lnT>
                      <a:noFill/>
                    </a:lnT>
                    <a:lnB>
                      <a:noFill/>
                    </a:lnB>
                    <a:solidFill>
                      <a:srgbClr val="FFFFFF"/>
                    </a:solidFill>
                  </a:tcPr>
                </a:tc>
                <a:tc>
                  <a:txBody>
                    <a:bodyPr/>
                    <a:lstStyle/>
                    <a:p>
                      <a:pPr algn="ctr"/>
                      <a:r>
                        <a:rPr lang="en-CA" dirty="0">
                          <a:latin typeface="Times" panose="02020603050405020304" pitchFamily="18" charset="0"/>
                        </a:rPr>
                        <a:t>Traditional Post</a:t>
                      </a:r>
                      <a:endParaRPr lang="en-CA" dirty="0"/>
                    </a:p>
                  </a:txBody>
                  <a:tcPr marL="23813" marR="23813" marT="23813" marB="23813">
                    <a:lnL>
                      <a:noFill/>
                    </a:lnL>
                    <a:lnR>
                      <a:noFill/>
                    </a:lnR>
                    <a:lnT>
                      <a:noFill/>
                    </a:lnT>
                    <a:lnB>
                      <a:noFill/>
                    </a:lnB>
                    <a:solidFill>
                      <a:srgbClr val="FFFFFF"/>
                    </a:solidFill>
                  </a:tcPr>
                </a:tc>
                <a:extLst>
                  <a:ext uri="{0D108BD9-81ED-4DB2-BD59-A6C34878D82A}">
                    <a16:rowId xmlns:a16="http://schemas.microsoft.com/office/drawing/2014/main" val="3795821750"/>
                  </a:ext>
                </a:extLst>
              </a:tr>
            </a:tbl>
          </a:graphicData>
        </a:graphic>
      </p:graphicFrame>
      <p:sp>
        <p:nvSpPr>
          <p:cNvPr id="7" name="TextBox 6">
            <a:extLst>
              <a:ext uri="{FF2B5EF4-FFF2-40B4-BE49-F238E27FC236}">
                <a16:creationId xmlns:a16="http://schemas.microsoft.com/office/drawing/2014/main" id="{F0741FA3-4C07-4B1E-848E-607128030E1B}"/>
              </a:ext>
            </a:extLst>
          </p:cNvPr>
          <p:cNvSpPr txBox="1"/>
          <p:nvPr/>
        </p:nvSpPr>
        <p:spPr>
          <a:xfrm>
            <a:off x="4343400" y="6324600"/>
            <a:ext cx="518091" cy="369332"/>
          </a:xfrm>
          <a:prstGeom prst="rect">
            <a:avLst/>
          </a:prstGeom>
          <a:noFill/>
        </p:spPr>
        <p:txBody>
          <a:bodyPr wrap="none" rtlCol="0">
            <a:spAutoFit/>
          </a:bodyPr>
          <a:lstStyle/>
          <a:p>
            <a:r>
              <a:rPr lang="en-CA" dirty="0"/>
              <a:t>2x2</a:t>
            </a:r>
          </a:p>
        </p:txBody>
      </p:sp>
    </p:spTree>
    <p:extLst>
      <p:ext uri="{BB962C8B-B14F-4D97-AF65-F5344CB8AC3E}">
        <p14:creationId xmlns:p14="http://schemas.microsoft.com/office/powerpoint/2010/main" val="26918884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52126AA3-02BE-4C2B-8716-E9E67D1FB0F9}"/>
              </a:ext>
            </a:extLst>
          </p:cNvPr>
          <p:cNvSpPr>
            <a:spLocks noGrp="1"/>
          </p:cNvSpPr>
          <p:nvPr>
            <p:ph type="sldNum" sz="quarter" idx="12"/>
          </p:nvPr>
        </p:nvSpPr>
        <p:spPr/>
        <p:txBody>
          <a:bodyPr/>
          <a:lstStyle/>
          <a:p>
            <a:fld id="{67D27640-02EA-482E-82FB-44E2F46FE27B}" type="slidenum">
              <a:rPr lang="en-US" smtClean="0"/>
              <a:pPr/>
              <a:t>22</a:t>
            </a:fld>
            <a:endParaRPr lang="en-US"/>
          </a:p>
        </p:txBody>
      </p:sp>
      <p:pic>
        <p:nvPicPr>
          <p:cNvPr id="3074" name="Picture 2" descr="https://web.mst.edu/~psyworld/experimental/Image18.gif">
            <a:extLst>
              <a:ext uri="{FF2B5EF4-FFF2-40B4-BE49-F238E27FC236}">
                <a16:creationId xmlns:a16="http://schemas.microsoft.com/office/drawing/2014/main" id="{8FF3F407-31D6-4281-9981-E47443DE7F5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5933" y="1849181"/>
            <a:ext cx="5182067" cy="2697172"/>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83D0707C-03D5-44A5-BCD3-B5B441C466E5}"/>
              </a:ext>
            </a:extLst>
          </p:cNvPr>
          <p:cNvSpPr>
            <a:spLocks noChangeArrowheads="1"/>
          </p:cNvSpPr>
          <p:nvPr/>
        </p:nvSpPr>
        <p:spPr bwMode="auto">
          <a:xfrm>
            <a:off x="990600" y="187842"/>
            <a:ext cx="6934200"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Times" panose="02020603050405020304" pitchFamily="18" charset="0"/>
              </a:rPr>
              <a:t>When a researchers uses the pre-post-control design he or she is usually looking for an interaction such that one cell in particular stands out, and that is the experimental group’s post test score. Ideally the pre-test scores will be equivalent. It is the post-test score difference between the experimental and control group that is important (see Figure 2).</a:t>
            </a:r>
            <a:endParaRPr kumimoji="0" lang="en-US" altLang="en-US" sz="18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Times" panose="02020603050405020304" pitchFamily="18" charset="0"/>
              </a:rPr>
              <a:t>  </a:t>
            </a:r>
            <a:endParaRPr kumimoji="0" lang="en-US" altLang="en-US" sz="12900" b="0" i="0" u="none" strike="noStrike" cap="none" normalizeH="0" baseline="0" dirty="0">
              <a:ln>
                <a:noFill/>
              </a:ln>
              <a:solidFill>
                <a:srgbClr val="000000"/>
              </a:solidFill>
              <a:effectLst/>
              <a:latin typeface="Times" panose="02020603050405020304" pitchFamily="18" charset="0"/>
            </a:endParaRPr>
          </a:p>
        </p:txBody>
      </p:sp>
      <p:sp>
        <p:nvSpPr>
          <p:cNvPr id="4" name="Rectangle 3">
            <a:extLst>
              <a:ext uri="{FF2B5EF4-FFF2-40B4-BE49-F238E27FC236}">
                <a16:creationId xmlns:a16="http://schemas.microsoft.com/office/drawing/2014/main" id="{C8E6AF6A-F751-4AAC-A7C9-DB4C2E10AD53}"/>
              </a:ext>
            </a:extLst>
          </p:cNvPr>
          <p:cNvSpPr/>
          <p:nvPr/>
        </p:nvSpPr>
        <p:spPr>
          <a:xfrm>
            <a:off x="2362200" y="4561175"/>
            <a:ext cx="4572000" cy="646331"/>
          </a:xfrm>
          <a:prstGeom prst="rect">
            <a:avLst/>
          </a:prstGeom>
        </p:spPr>
        <p:txBody>
          <a:bodyPr>
            <a:spAutoFit/>
          </a:bodyPr>
          <a:lstStyle/>
          <a:p>
            <a:pPr algn="ctr"/>
            <a:r>
              <a:rPr lang="en-CA" b="0" i="0" u="sng" dirty="0">
                <a:solidFill>
                  <a:srgbClr val="000000"/>
                </a:solidFill>
                <a:effectLst/>
                <a:latin typeface="Times" panose="02020603050405020304" pitchFamily="18" charset="0"/>
              </a:rPr>
              <a:t>Figure 2. Hypothetical Means for Experiment in Figure 1</a:t>
            </a:r>
          </a:p>
        </p:txBody>
      </p:sp>
    </p:spTree>
    <p:extLst>
      <p:ext uri="{BB962C8B-B14F-4D97-AF65-F5344CB8AC3E}">
        <p14:creationId xmlns:p14="http://schemas.microsoft.com/office/powerpoint/2010/main" val="24853635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974CE3A-AB6A-4AE1-BB5B-B5AC78D7C868}"/>
              </a:ext>
            </a:extLst>
          </p:cNvPr>
          <p:cNvSpPr>
            <a:spLocks noChangeArrowheads="1"/>
          </p:cNvSpPr>
          <p:nvPr/>
        </p:nvSpPr>
        <p:spPr bwMode="auto">
          <a:xfrm>
            <a:off x="228600" y="304800"/>
            <a:ext cx="8763000" cy="452431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Times" panose="02020603050405020304" pitchFamily="18" charset="0"/>
              </a:rPr>
              <a:t>Therefore, in terms of post-hoc tests the most important comparison is between the post-test mean for the experimental group and the post-test mean for the control group (see Figure 3).</a:t>
            </a:r>
            <a:endParaRPr kumimoji="0" lang="en-US" altLang="en-US" sz="18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en-US" altLang="en-US" dirty="0">
              <a:solidFill>
                <a:srgbClr val="000000"/>
              </a:solidFill>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en-US" altLang="en-US" dirty="0">
              <a:solidFill>
                <a:srgbClr val="000000"/>
              </a:solidFill>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en-US" altLang="en-US" dirty="0">
              <a:solidFill>
                <a:srgbClr val="000000"/>
              </a:solidFill>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endParaRPr kumimoji="0" lang="en-US" altLang="en-US" sz="67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800" b="0" i="0" u="sng" strike="noStrike" cap="none" normalizeH="0" baseline="0" dirty="0">
                <a:ln>
                  <a:noFill/>
                </a:ln>
                <a:solidFill>
                  <a:srgbClr val="000000"/>
                </a:solidFill>
                <a:effectLst/>
                <a:latin typeface="Times" panose="02020603050405020304" pitchFamily="18" charset="0"/>
              </a:rPr>
              <a:t>Figure 3. Comparison of Post-Test Means</a:t>
            </a:r>
            <a:endParaRPr kumimoji="0" lang="en-US" altLang="en-US" sz="1800" b="0" i="0" u="none" strike="noStrike" cap="none" normalizeH="0" baseline="0" dirty="0">
              <a:ln>
                <a:noFill/>
              </a:ln>
              <a:solidFill>
                <a:srgbClr val="000000"/>
              </a:solidFill>
              <a:effectLst/>
              <a:latin typeface="Times"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Times" panose="02020603050405020304" pitchFamily="18" charset="0"/>
                <a:cs typeface="Times New Roman" panose="02020603050405020304" pitchFamily="18" charset="0"/>
              </a:rPr>
              <a:t>Also, it is typical for the experimenter to expect a change in the experimental group from pre to post, but not in the control group, which would make the important post-hoc comparisons between pre- and post-test for the experimental groups and between pre- and post-test for the control group (see Figure 4).</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Times" panose="02020603050405020304" pitchFamily="18" charset="0"/>
                <a:cs typeface="Times New Roman" panose="02020603050405020304" pitchFamily="18" charset="0"/>
              </a:rPr>
              <a:t>  </a:t>
            </a:r>
            <a:endParaRPr kumimoji="0" lang="en-US" altLang="en-US" sz="6700" b="0" i="0" u="none" strike="noStrike" cap="none" normalizeH="0" baseline="0" dirty="0">
              <a:ln>
                <a:noFill/>
              </a:ln>
              <a:solidFill>
                <a:srgbClr val="000000"/>
              </a:solidFill>
              <a:effectLst/>
              <a:latin typeface="Times" panose="02020603050405020304" pitchFamily="18" charset="0"/>
              <a:cs typeface="Times New Roman" panose="02020603050405020304" pitchFamily="18" charset="0"/>
            </a:endParaRPr>
          </a:p>
        </p:txBody>
      </p:sp>
      <p:pic>
        <p:nvPicPr>
          <p:cNvPr id="4098" name="Picture 2" descr="https://web.mst.edu/~psyworld/experimental/posttestcompare.gif">
            <a:extLst>
              <a:ext uri="{FF2B5EF4-FFF2-40B4-BE49-F238E27FC236}">
                <a16:creationId xmlns:a16="http://schemas.microsoft.com/office/drawing/2014/main" id="{11D899C5-8429-4867-861A-0D3B7986F93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44664" y="1028975"/>
            <a:ext cx="3741836" cy="1409425"/>
          </a:xfrm>
          <a:prstGeom prst="rect">
            <a:avLst/>
          </a:prstGeom>
          <a:noFill/>
          <a:extLst>
            <a:ext uri="{909E8E84-426E-40DD-AFC4-6F175D3DCCD1}">
              <a14:hiddenFill xmlns:a14="http://schemas.microsoft.com/office/drawing/2010/main">
                <a:solidFill>
                  <a:srgbClr val="FFFFFF"/>
                </a:solidFill>
              </a14:hiddenFill>
            </a:ext>
          </a:extLst>
        </p:spPr>
      </p:pic>
      <p:pic>
        <p:nvPicPr>
          <p:cNvPr id="4099" name="Picture 3" descr="https://web.mst.edu/~psyworld/experimental/prepostcompare.GIF">
            <a:extLst>
              <a:ext uri="{FF2B5EF4-FFF2-40B4-BE49-F238E27FC236}">
                <a16:creationId xmlns:a16="http://schemas.microsoft.com/office/drawing/2014/main" id="{F1BF82D2-0E21-4EC7-BAFD-28FA8C69767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8487" y="4829115"/>
            <a:ext cx="3768013" cy="1419285"/>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200C00E3-3468-4818-886C-E1C3E1FBDD6B}"/>
              </a:ext>
            </a:extLst>
          </p:cNvPr>
          <p:cNvSpPr/>
          <p:nvPr/>
        </p:nvSpPr>
        <p:spPr>
          <a:xfrm>
            <a:off x="3352800" y="6390510"/>
            <a:ext cx="2642134" cy="369332"/>
          </a:xfrm>
          <a:prstGeom prst="rect">
            <a:avLst/>
          </a:prstGeom>
        </p:spPr>
        <p:txBody>
          <a:bodyPr wrap="none">
            <a:spAutoFit/>
          </a:bodyPr>
          <a:lstStyle/>
          <a:p>
            <a:r>
              <a:rPr lang="en-CA" i="1" dirty="0">
                <a:solidFill>
                  <a:srgbClr val="FF0000"/>
                </a:solidFill>
                <a:latin typeface="Linux Libertine"/>
              </a:rPr>
              <a:t>Post hoc </a:t>
            </a:r>
            <a:r>
              <a:rPr lang="en-CA" i="1" dirty="0">
                <a:solidFill>
                  <a:srgbClr val="000000"/>
                </a:solidFill>
                <a:latin typeface="Linux Libertine"/>
              </a:rPr>
              <a:t>ergo propter hoc</a:t>
            </a:r>
            <a:endParaRPr lang="en-CA" b="0" i="0" dirty="0">
              <a:solidFill>
                <a:srgbClr val="000000"/>
              </a:solidFill>
              <a:effectLst/>
              <a:latin typeface="Linux Libertine"/>
            </a:endParaRPr>
          </a:p>
        </p:txBody>
      </p:sp>
    </p:spTree>
    <p:extLst>
      <p:ext uri="{BB962C8B-B14F-4D97-AF65-F5344CB8AC3E}">
        <p14:creationId xmlns:p14="http://schemas.microsoft.com/office/powerpoint/2010/main" val="30322653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52126AA3-02BE-4C2B-8716-E9E67D1FB0F9}"/>
              </a:ext>
            </a:extLst>
          </p:cNvPr>
          <p:cNvSpPr>
            <a:spLocks noGrp="1"/>
          </p:cNvSpPr>
          <p:nvPr>
            <p:ph type="sldNum" sz="quarter" idx="12"/>
          </p:nvPr>
        </p:nvSpPr>
        <p:spPr/>
        <p:txBody>
          <a:bodyPr/>
          <a:lstStyle/>
          <a:p>
            <a:fld id="{67D27640-02EA-482E-82FB-44E2F46FE27B}" type="slidenum">
              <a:rPr lang="en-US" smtClean="0"/>
              <a:pPr/>
              <a:t>24</a:t>
            </a:fld>
            <a:endParaRPr lang="en-US"/>
          </a:p>
        </p:txBody>
      </p:sp>
      <p:graphicFrame>
        <p:nvGraphicFramePr>
          <p:cNvPr id="2" name="Table 1">
            <a:extLst>
              <a:ext uri="{FF2B5EF4-FFF2-40B4-BE49-F238E27FC236}">
                <a16:creationId xmlns:a16="http://schemas.microsoft.com/office/drawing/2014/main" id="{6A0D0398-21F0-4B54-9575-C19F7189A511}"/>
              </a:ext>
            </a:extLst>
          </p:cNvPr>
          <p:cNvGraphicFramePr>
            <a:graphicFrameLocks noGrp="1"/>
          </p:cNvGraphicFramePr>
          <p:nvPr/>
        </p:nvGraphicFramePr>
        <p:xfrm>
          <a:off x="3200400" y="5257800"/>
          <a:ext cx="2809875" cy="1645783"/>
        </p:xfrm>
        <a:graphic>
          <a:graphicData uri="http://schemas.openxmlformats.org/drawingml/2006/table">
            <a:tbl>
              <a:tblPr/>
              <a:tblGrid>
                <a:gridCol w="936625">
                  <a:extLst>
                    <a:ext uri="{9D8B030D-6E8A-4147-A177-3AD203B41FA5}">
                      <a16:colId xmlns:a16="http://schemas.microsoft.com/office/drawing/2014/main" val="1309722178"/>
                    </a:ext>
                  </a:extLst>
                </a:gridCol>
                <a:gridCol w="936625">
                  <a:extLst>
                    <a:ext uri="{9D8B030D-6E8A-4147-A177-3AD203B41FA5}">
                      <a16:colId xmlns:a16="http://schemas.microsoft.com/office/drawing/2014/main" val="1282447571"/>
                    </a:ext>
                  </a:extLst>
                </a:gridCol>
                <a:gridCol w="936625">
                  <a:extLst>
                    <a:ext uri="{9D8B030D-6E8A-4147-A177-3AD203B41FA5}">
                      <a16:colId xmlns:a16="http://schemas.microsoft.com/office/drawing/2014/main" val="2571813853"/>
                    </a:ext>
                  </a:extLst>
                </a:gridCol>
              </a:tblGrid>
              <a:tr h="416323">
                <a:tc>
                  <a:txBody>
                    <a:bodyPr/>
                    <a:lstStyle/>
                    <a:p>
                      <a:endParaRPr lang="en-CA"/>
                    </a:p>
                  </a:txBody>
                  <a:tcPr marL="23813" marR="23813" marT="23813" marB="23813">
                    <a:lnL>
                      <a:noFill/>
                    </a:lnL>
                    <a:lnR>
                      <a:noFill/>
                    </a:lnR>
                    <a:lnT>
                      <a:noFill/>
                    </a:lnT>
                    <a:lnB>
                      <a:noFill/>
                    </a:lnB>
                    <a:solidFill>
                      <a:srgbClr val="FFFFCC"/>
                    </a:solidFill>
                  </a:tcPr>
                </a:tc>
                <a:tc>
                  <a:txBody>
                    <a:bodyPr/>
                    <a:lstStyle/>
                    <a:p>
                      <a:pPr algn="ctr"/>
                      <a:r>
                        <a:rPr lang="en-CA">
                          <a:latin typeface="Times" panose="02020603050405020304" pitchFamily="18" charset="0"/>
                        </a:rPr>
                        <a:t>Age 10</a:t>
                      </a:r>
                      <a:endParaRPr lang="en-CA"/>
                    </a:p>
                  </a:txBody>
                  <a:tcPr marL="23813" marR="23813" marT="23813" marB="23813">
                    <a:lnL>
                      <a:noFill/>
                    </a:lnL>
                    <a:lnR>
                      <a:noFill/>
                    </a:lnR>
                    <a:lnT>
                      <a:noFill/>
                    </a:lnT>
                    <a:lnB>
                      <a:noFill/>
                    </a:lnB>
                    <a:solidFill>
                      <a:srgbClr val="FFFFCC"/>
                    </a:solidFill>
                  </a:tcPr>
                </a:tc>
                <a:tc>
                  <a:txBody>
                    <a:bodyPr/>
                    <a:lstStyle/>
                    <a:p>
                      <a:pPr algn="ctr"/>
                      <a:r>
                        <a:rPr lang="en-CA">
                          <a:latin typeface="Times" panose="02020603050405020304" pitchFamily="18" charset="0"/>
                        </a:rPr>
                        <a:t>Age 18</a:t>
                      </a:r>
                      <a:endParaRPr lang="en-CA"/>
                    </a:p>
                  </a:txBody>
                  <a:tcPr marL="23813" marR="23813" marT="23813" marB="23813">
                    <a:lnL>
                      <a:noFill/>
                    </a:lnL>
                    <a:lnR>
                      <a:noFill/>
                    </a:lnR>
                    <a:lnT>
                      <a:noFill/>
                    </a:lnT>
                    <a:lnB>
                      <a:noFill/>
                    </a:lnB>
                    <a:solidFill>
                      <a:srgbClr val="FFFFCC"/>
                    </a:solidFill>
                  </a:tcPr>
                </a:tc>
                <a:extLst>
                  <a:ext uri="{0D108BD9-81ED-4DB2-BD59-A6C34878D82A}">
                    <a16:rowId xmlns:a16="http://schemas.microsoft.com/office/drawing/2014/main" val="1221421713"/>
                  </a:ext>
                </a:extLst>
              </a:tr>
              <a:tr h="614730">
                <a:tc>
                  <a:txBody>
                    <a:bodyPr/>
                    <a:lstStyle/>
                    <a:p>
                      <a:pPr algn="ctr"/>
                      <a:r>
                        <a:rPr lang="en-CA" dirty="0">
                          <a:latin typeface="Times" panose="02020603050405020304" pitchFamily="18" charset="0"/>
                        </a:rPr>
                        <a:t>Males</a:t>
                      </a:r>
                      <a:endParaRPr lang="en-CA" dirty="0"/>
                    </a:p>
                  </a:txBody>
                  <a:tcPr marL="23813" marR="23813" marT="23813" marB="23813">
                    <a:lnL>
                      <a:noFill/>
                    </a:lnL>
                    <a:lnR>
                      <a:noFill/>
                    </a:lnR>
                    <a:lnT>
                      <a:noFill/>
                    </a:lnT>
                    <a:lnB>
                      <a:noFill/>
                    </a:lnB>
                    <a:solidFill>
                      <a:srgbClr val="FFFFCC"/>
                    </a:solidFill>
                  </a:tcPr>
                </a:tc>
                <a:tc>
                  <a:txBody>
                    <a:bodyPr/>
                    <a:lstStyle/>
                    <a:p>
                      <a:pPr algn="ctr"/>
                      <a:r>
                        <a:rPr lang="en-CA">
                          <a:latin typeface="Times" panose="02020603050405020304" pitchFamily="18" charset="0"/>
                        </a:rPr>
                        <a:t>Males-Age 10</a:t>
                      </a:r>
                      <a:endParaRPr lang="en-CA"/>
                    </a:p>
                  </a:txBody>
                  <a:tcPr marL="23813" marR="23813" marT="23813" marB="23813">
                    <a:lnL>
                      <a:noFill/>
                    </a:lnL>
                    <a:lnR>
                      <a:noFill/>
                    </a:lnR>
                    <a:lnT>
                      <a:noFill/>
                    </a:lnT>
                    <a:lnB>
                      <a:noFill/>
                    </a:lnB>
                  </a:tcPr>
                </a:tc>
                <a:tc>
                  <a:txBody>
                    <a:bodyPr/>
                    <a:lstStyle/>
                    <a:p>
                      <a:pPr algn="ctr"/>
                      <a:r>
                        <a:rPr lang="en-CA">
                          <a:latin typeface="Times" panose="02020603050405020304" pitchFamily="18" charset="0"/>
                        </a:rPr>
                        <a:t>Males-Age 18</a:t>
                      </a:r>
                      <a:endParaRPr lang="en-CA"/>
                    </a:p>
                  </a:txBody>
                  <a:tcPr marL="23813" marR="23813" marT="23813" marB="23813">
                    <a:lnL>
                      <a:noFill/>
                    </a:lnL>
                    <a:lnR>
                      <a:noFill/>
                    </a:lnR>
                    <a:lnT>
                      <a:noFill/>
                    </a:lnT>
                    <a:lnB>
                      <a:noFill/>
                    </a:lnB>
                  </a:tcPr>
                </a:tc>
                <a:extLst>
                  <a:ext uri="{0D108BD9-81ED-4DB2-BD59-A6C34878D82A}">
                    <a16:rowId xmlns:a16="http://schemas.microsoft.com/office/drawing/2014/main" val="3279268555"/>
                  </a:ext>
                </a:extLst>
              </a:tr>
              <a:tr h="614730">
                <a:tc>
                  <a:txBody>
                    <a:bodyPr/>
                    <a:lstStyle/>
                    <a:p>
                      <a:pPr algn="ctr"/>
                      <a:r>
                        <a:rPr lang="en-CA">
                          <a:latin typeface="Times" panose="02020603050405020304" pitchFamily="18" charset="0"/>
                        </a:rPr>
                        <a:t>Females</a:t>
                      </a:r>
                      <a:endParaRPr lang="en-CA"/>
                    </a:p>
                  </a:txBody>
                  <a:tcPr marL="23813" marR="23813" marT="23813" marB="23813">
                    <a:lnL>
                      <a:noFill/>
                    </a:lnL>
                    <a:lnR>
                      <a:noFill/>
                    </a:lnR>
                    <a:lnT>
                      <a:noFill/>
                    </a:lnT>
                    <a:lnB>
                      <a:noFill/>
                    </a:lnB>
                    <a:solidFill>
                      <a:srgbClr val="FFFFCC"/>
                    </a:solidFill>
                  </a:tcPr>
                </a:tc>
                <a:tc>
                  <a:txBody>
                    <a:bodyPr/>
                    <a:lstStyle/>
                    <a:p>
                      <a:pPr algn="ctr"/>
                      <a:r>
                        <a:rPr lang="en-CA" dirty="0">
                          <a:latin typeface="Times" panose="02020603050405020304" pitchFamily="18" charset="0"/>
                        </a:rPr>
                        <a:t>Females-Age 10</a:t>
                      </a:r>
                      <a:endParaRPr lang="en-CA" dirty="0"/>
                    </a:p>
                  </a:txBody>
                  <a:tcPr marL="23813" marR="23813" marT="23813" marB="23813">
                    <a:lnL>
                      <a:noFill/>
                    </a:lnL>
                    <a:lnR>
                      <a:noFill/>
                    </a:lnR>
                    <a:lnT>
                      <a:noFill/>
                    </a:lnT>
                    <a:lnB>
                      <a:noFill/>
                    </a:lnB>
                  </a:tcPr>
                </a:tc>
                <a:tc>
                  <a:txBody>
                    <a:bodyPr/>
                    <a:lstStyle/>
                    <a:p>
                      <a:pPr algn="ctr"/>
                      <a:r>
                        <a:rPr lang="en-CA" dirty="0">
                          <a:latin typeface="Times" panose="02020603050405020304" pitchFamily="18" charset="0"/>
                        </a:rPr>
                        <a:t>Females-Age 18</a:t>
                      </a:r>
                      <a:endParaRPr lang="en-CA" dirty="0"/>
                    </a:p>
                  </a:txBody>
                  <a:tcPr marL="23813" marR="23813" marT="23813" marB="23813">
                    <a:lnL>
                      <a:noFill/>
                    </a:lnL>
                    <a:lnR>
                      <a:noFill/>
                    </a:lnR>
                    <a:lnT>
                      <a:noFill/>
                    </a:lnT>
                    <a:lnB>
                      <a:noFill/>
                    </a:lnB>
                  </a:tcPr>
                </a:tc>
                <a:extLst>
                  <a:ext uri="{0D108BD9-81ED-4DB2-BD59-A6C34878D82A}">
                    <a16:rowId xmlns:a16="http://schemas.microsoft.com/office/drawing/2014/main" val="471899870"/>
                  </a:ext>
                </a:extLst>
              </a:tr>
            </a:tbl>
          </a:graphicData>
        </a:graphic>
      </p:graphicFrame>
      <p:sp>
        <p:nvSpPr>
          <p:cNvPr id="3" name="Rectangle 1">
            <a:extLst>
              <a:ext uri="{FF2B5EF4-FFF2-40B4-BE49-F238E27FC236}">
                <a16:creationId xmlns:a16="http://schemas.microsoft.com/office/drawing/2014/main" id="{12D94CC8-0A9A-41A7-A614-CE14968EACA9}"/>
              </a:ext>
            </a:extLst>
          </p:cNvPr>
          <p:cNvSpPr>
            <a:spLocks noChangeArrowheads="1"/>
          </p:cNvSpPr>
          <p:nvPr/>
        </p:nvSpPr>
        <p:spPr bwMode="auto">
          <a:xfrm>
            <a:off x="152400" y="-173712"/>
            <a:ext cx="9067800" cy="535531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800" b="0" i="0" u="sng" strike="noStrike" cap="none" normalizeH="0" baseline="0" dirty="0">
                <a:ln>
                  <a:noFill/>
                </a:ln>
                <a:solidFill>
                  <a:srgbClr val="000000"/>
                </a:solidFill>
                <a:effectLst/>
                <a:latin typeface="Times" panose="02020603050405020304" pitchFamily="18" charset="0"/>
                <a:cs typeface="Times New Roman" panose="02020603050405020304" pitchFamily="18" charset="0"/>
              </a:rPr>
              <a:t>Figure 4. Comparison of Pre vs. Post Test Means for Both Groups</a:t>
            </a:r>
            <a:endParaRPr kumimoji="0" lang="en-US" altLang="en-US" sz="1800" b="0" i="0" u="none" strike="noStrike" cap="none" normalizeH="0" baseline="0" dirty="0">
              <a:ln>
                <a:noFill/>
              </a:ln>
              <a:solidFill>
                <a:srgbClr val="000000"/>
              </a:solidFill>
              <a:effectLst/>
              <a:latin typeface="Times"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Times" panose="02020603050405020304" pitchFamily="18" charset="0"/>
              </a:rPr>
              <a:t>Of course, the pre-post-control design is not the only type of mixed design. Another common type of mixed design (and within-subjects design in general) is one that includes a change over time, so that one independent variable consists of multiple measures of one group of people over time. So, for example, we might be interested in comparing the interest of males vs. females in math and science over some time period during development. More specifically, we could give a group of school children a measure of interest in math and science at age 10 and then give the same group of students the same measure of interest at age 18. Our design then would look like Figure 5, and one set of possible means would look like the means in Figure 6, which would represent an interaction.</a:t>
            </a:r>
            <a:endParaRPr kumimoji="0" lang="en-US" altLang="en-US" sz="18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800" b="0" i="0" u="sng" strike="noStrike" cap="none" normalizeH="0" baseline="0" dirty="0">
                <a:ln>
                  <a:noFill/>
                </a:ln>
                <a:solidFill>
                  <a:srgbClr val="000000"/>
                </a:solidFill>
                <a:effectLst/>
                <a:latin typeface="Times" panose="02020603050405020304" pitchFamily="18" charset="0"/>
              </a:rPr>
              <a:t>Figure 5. Mixed Design with Time as a Within-Subjects Factor</a:t>
            </a:r>
          </a:p>
          <a:p>
            <a:pPr marL="0" marR="0" lvl="0" indent="0" algn="ctr" defTabSz="914400" rtl="0" eaLnBrk="0" fontAlgn="base" latinLnBrk="0" hangingPunct="0">
              <a:lnSpc>
                <a:spcPct val="100000"/>
              </a:lnSpc>
              <a:spcBef>
                <a:spcPct val="0"/>
              </a:spcBef>
              <a:spcAft>
                <a:spcPct val="0"/>
              </a:spcAft>
              <a:buClrTx/>
              <a:buSzTx/>
              <a:buFontTx/>
              <a:buNone/>
              <a:tabLst/>
            </a:pPr>
            <a:endParaRPr lang="en-US" altLang="en-US" u="sng" dirty="0">
              <a:solidFill>
                <a:srgbClr val="000000"/>
              </a:solidFill>
              <a:latin typeface="Times"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rgbClr val="000000"/>
              </a:solidFill>
              <a:effectLst/>
              <a:latin typeface="Times"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dirty="0">
                <a:ln>
                  <a:noFill/>
                </a:ln>
                <a:solidFill>
                  <a:srgbClr val="000000"/>
                </a:solidFill>
                <a:effectLst/>
                <a:latin typeface="Times" panose="02020603050405020304" pitchFamily="18" charset="0"/>
              </a:rPr>
              <a:t>  </a:t>
            </a:r>
          </a:p>
          <a:p>
            <a:pPr marL="0" marR="0" lvl="0" indent="0" algn="ctr" defTabSz="914400" rtl="0" eaLnBrk="0" fontAlgn="base" latinLnBrk="0" hangingPunct="0">
              <a:lnSpc>
                <a:spcPct val="100000"/>
              </a:lnSpc>
              <a:spcBef>
                <a:spcPct val="0"/>
              </a:spcBef>
              <a:spcAft>
                <a:spcPct val="0"/>
              </a:spcAft>
              <a:buClrTx/>
              <a:buSzTx/>
              <a:buFontTx/>
              <a:buNone/>
              <a:tabLst/>
            </a:pPr>
            <a:endParaRPr lang="en-US" altLang="en-US" dirty="0">
              <a:solidFill>
                <a:srgbClr val="000000"/>
              </a:solidFill>
              <a:latin typeface="Times"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b="0" i="0" u="sng" strike="noStrike" cap="none" normalizeH="0" dirty="0">
              <a:ln>
                <a:noFill/>
              </a:ln>
              <a:solidFill>
                <a:srgbClr val="000000"/>
              </a:solidFill>
              <a:effectLst/>
              <a:latin typeface="Times"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en-US" altLang="en-US" u="sng" dirty="0">
              <a:solidFill>
                <a:srgbClr val="000000"/>
              </a:solidFill>
              <a:latin typeface="Times"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b="0" i="0" u="sng" strike="noStrike" cap="none" normalizeH="0" dirty="0">
              <a:ln>
                <a:noFill/>
              </a:ln>
              <a:solidFill>
                <a:srgbClr val="000000"/>
              </a:solidFill>
              <a:effectLst/>
              <a:latin typeface="Times"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0" i="0" u="sng" strike="noStrike" cap="none" normalizeH="0" dirty="0">
                <a:ln>
                  <a:noFill/>
                </a:ln>
                <a:solidFill>
                  <a:srgbClr val="000000"/>
                </a:solidFill>
                <a:effectLst/>
                <a:latin typeface="Times" panose="02020603050405020304" pitchFamily="18" charset="0"/>
              </a:rPr>
              <a:t>Figure 6. Hypothetical Means for the Experiment in Figure 5</a:t>
            </a:r>
            <a:endParaRPr kumimoji="0" lang="en-US" altLang="en-US" b="0" i="0" u="none" strike="noStrike" cap="none" normalizeH="0" dirty="0">
              <a:ln>
                <a:noFill/>
              </a:ln>
              <a:solidFill>
                <a:srgbClr val="000000"/>
              </a:solidFill>
              <a:effectLst/>
              <a:latin typeface="Times" panose="02020603050405020304" pitchFamily="18" charset="0"/>
            </a:endParaRPr>
          </a:p>
        </p:txBody>
      </p:sp>
      <p:pic>
        <p:nvPicPr>
          <p:cNvPr id="5122" name="Picture 2" descr="https://web.mst.edu/~psyworld/experimental/Image19.gif">
            <a:extLst>
              <a:ext uri="{FF2B5EF4-FFF2-40B4-BE49-F238E27FC236}">
                <a16:creationId xmlns:a16="http://schemas.microsoft.com/office/drawing/2014/main" id="{1387A37E-13A4-467F-94DB-E1864517B28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7962" y="2895600"/>
            <a:ext cx="3876675" cy="20177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79608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52126AA3-02BE-4C2B-8716-E9E67D1FB0F9}"/>
              </a:ext>
            </a:extLst>
          </p:cNvPr>
          <p:cNvSpPr>
            <a:spLocks noGrp="1"/>
          </p:cNvSpPr>
          <p:nvPr>
            <p:ph type="sldNum" sz="quarter" idx="12"/>
          </p:nvPr>
        </p:nvSpPr>
        <p:spPr/>
        <p:txBody>
          <a:bodyPr/>
          <a:lstStyle/>
          <a:p>
            <a:fld id="{67D27640-02EA-482E-82FB-44E2F46FE27B}" type="slidenum">
              <a:rPr lang="en-US" smtClean="0"/>
              <a:pPr/>
              <a:t>25</a:t>
            </a:fld>
            <a:endParaRPr lang="en-US"/>
          </a:p>
        </p:txBody>
      </p:sp>
      <p:pic>
        <p:nvPicPr>
          <p:cNvPr id="6146" name="Picture 2" descr="https://web.mst.edu/~psyworld/experimental/selectanalysis.gif">
            <a:extLst>
              <a:ext uri="{FF2B5EF4-FFF2-40B4-BE49-F238E27FC236}">
                <a16:creationId xmlns:a16="http://schemas.microsoft.com/office/drawing/2014/main" id="{D0744D7F-985D-439B-973A-38A519F0B2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1066800"/>
            <a:ext cx="6321103" cy="5607632"/>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id="{6DF1996E-5BD5-41EC-BCBB-BD1E76D670A9}"/>
              </a:ext>
            </a:extLst>
          </p:cNvPr>
          <p:cNvSpPr/>
          <p:nvPr/>
        </p:nvSpPr>
        <p:spPr>
          <a:xfrm>
            <a:off x="2447925" y="247471"/>
            <a:ext cx="4572000" cy="1200329"/>
          </a:xfrm>
          <a:prstGeom prst="rect">
            <a:avLst/>
          </a:prstGeom>
        </p:spPr>
        <p:txBody>
          <a:bodyPr>
            <a:spAutoFit/>
          </a:bodyPr>
          <a:lstStyle/>
          <a:p>
            <a:pPr algn="ctr"/>
            <a:r>
              <a:rPr lang="en-CA" b="0" i="0" u="sng" dirty="0">
                <a:solidFill>
                  <a:srgbClr val="000000"/>
                </a:solidFill>
                <a:effectLst/>
                <a:latin typeface="Times" panose="02020603050405020304" pitchFamily="18" charset="0"/>
              </a:rPr>
              <a:t>Figure 7. Flow Chart Representing Choice of Analysis Depending on Design</a:t>
            </a:r>
          </a:p>
          <a:p>
            <a:br>
              <a:rPr lang="en-CA" b="1" i="0" dirty="0">
                <a:solidFill>
                  <a:srgbClr val="000000"/>
                </a:solidFill>
                <a:effectLst/>
                <a:latin typeface="Times New Roman" panose="02020603050405020304" pitchFamily="18" charset="0"/>
              </a:rPr>
            </a:br>
            <a:endParaRPr lang="en-CA" dirty="0"/>
          </a:p>
        </p:txBody>
      </p:sp>
    </p:spTree>
    <p:extLst>
      <p:ext uri="{BB962C8B-B14F-4D97-AF65-F5344CB8AC3E}">
        <p14:creationId xmlns:p14="http://schemas.microsoft.com/office/powerpoint/2010/main" val="30347418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25D72A17-F77F-49C0-9D99-C1E5A9B3BE8F}"/>
              </a:ext>
            </a:extLst>
          </p:cNvPr>
          <p:cNvSpPr>
            <a:spLocks noGrp="1" noChangeArrowheads="1"/>
          </p:cNvSpPr>
          <p:nvPr>
            <p:ph type="title"/>
          </p:nvPr>
        </p:nvSpPr>
        <p:spPr/>
        <p:txBody>
          <a:bodyPr>
            <a:normAutofit/>
          </a:bodyPr>
          <a:lstStyle/>
          <a:p>
            <a:r>
              <a:rPr lang="en-US" altLang="en-US"/>
              <a:t>Mixed Between and Within Designs</a:t>
            </a:r>
          </a:p>
        </p:txBody>
      </p:sp>
      <p:sp>
        <p:nvSpPr>
          <p:cNvPr id="23555" name="Rectangle 3">
            <a:extLst>
              <a:ext uri="{FF2B5EF4-FFF2-40B4-BE49-F238E27FC236}">
                <a16:creationId xmlns:a16="http://schemas.microsoft.com/office/drawing/2014/main" id="{065E80DE-8B1B-4035-925E-A34BB869D7A4}"/>
              </a:ext>
            </a:extLst>
          </p:cNvPr>
          <p:cNvSpPr>
            <a:spLocks noGrp="1" noChangeArrowheads="1"/>
          </p:cNvSpPr>
          <p:nvPr>
            <p:ph idx="1"/>
          </p:nvPr>
        </p:nvSpPr>
        <p:spPr>
          <a:xfrm>
            <a:off x="457200" y="1905000"/>
            <a:ext cx="8229600" cy="4668838"/>
          </a:xfrm>
        </p:spPr>
        <p:txBody>
          <a:bodyPr/>
          <a:lstStyle/>
          <a:p>
            <a:r>
              <a:rPr lang="en-US" altLang="en-US"/>
              <a:t>Conceptualizing the Design</a:t>
            </a:r>
          </a:p>
          <a:p>
            <a:pPr lvl="1"/>
            <a:r>
              <a:rPr lang="en-US" altLang="en-US"/>
              <a:t>Types of Mixed Designs </a:t>
            </a:r>
          </a:p>
          <a:p>
            <a:r>
              <a:rPr lang="en-US" altLang="en-US"/>
              <a:t>Assumptions</a:t>
            </a:r>
          </a:p>
          <a:p>
            <a:r>
              <a:rPr lang="en-US" altLang="en-US"/>
              <a:t>Analysis</a:t>
            </a:r>
          </a:p>
          <a:p>
            <a:pPr lvl="1"/>
            <a:r>
              <a:rPr lang="en-US" altLang="en-US"/>
              <a:t>Deviation</a:t>
            </a:r>
          </a:p>
          <a:p>
            <a:pPr lvl="1"/>
            <a:r>
              <a:rPr lang="en-US" altLang="en-US"/>
              <a:t>Computation</a:t>
            </a:r>
          </a:p>
          <a:p>
            <a:r>
              <a:rPr lang="en-US" altLang="en-US"/>
              <a:t>Higher order mixed designs</a:t>
            </a:r>
          </a:p>
          <a:p>
            <a:r>
              <a:rPr lang="en-US" altLang="en-US"/>
              <a:t>Breaking down significant effects</a:t>
            </a:r>
          </a:p>
        </p:txBody>
      </p:sp>
    </p:spTree>
    <p:extLst>
      <p:ext uri="{BB962C8B-B14F-4D97-AF65-F5344CB8AC3E}">
        <p14:creationId xmlns:p14="http://schemas.microsoft.com/office/powerpoint/2010/main" val="24030745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081BB02C-0E3F-41E6-849B-06E5D4936B99}"/>
              </a:ext>
            </a:extLst>
          </p:cNvPr>
          <p:cNvSpPr>
            <a:spLocks noGrp="1" noChangeArrowheads="1"/>
          </p:cNvSpPr>
          <p:nvPr>
            <p:ph type="title"/>
          </p:nvPr>
        </p:nvSpPr>
        <p:spPr/>
        <p:txBody>
          <a:bodyPr/>
          <a:lstStyle/>
          <a:p>
            <a:r>
              <a:rPr lang="en-US" altLang="en-US"/>
              <a:t>Conceptualizing the Design</a:t>
            </a:r>
          </a:p>
        </p:txBody>
      </p:sp>
      <p:sp>
        <p:nvSpPr>
          <p:cNvPr id="24579" name="Rectangle 3">
            <a:extLst>
              <a:ext uri="{FF2B5EF4-FFF2-40B4-BE49-F238E27FC236}">
                <a16:creationId xmlns:a16="http://schemas.microsoft.com/office/drawing/2014/main" id="{3D7AAC18-6E2D-46CA-ADD4-020FE32349E9}"/>
              </a:ext>
            </a:extLst>
          </p:cNvPr>
          <p:cNvSpPr>
            <a:spLocks noGrp="1" noChangeArrowheads="1"/>
          </p:cNvSpPr>
          <p:nvPr>
            <p:ph idx="1"/>
          </p:nvPr>
        </p:nvSpPr>
        <p:spPr>
          <a:xfrm>
            <a:off x="457200" y="1905000"/>
            <a:ext cx="8229600" cy="4668838"/>
          </a:xfrm>
        </p:spPr>
        <p:txBody>
          <a:bodyPr/>
          <a:lstStyle/>
          <a:p>
            <a:r>
              <a:rPr lang="en-US" altLang="en-US"/>
              <a:t>This is a very popular design because you are combining the benefits of each design</a:t>
            </a:r>
          </a:p>
          <a:p>
            <a:r>
              <a:rPr lang="en-US" altLang="en-US"/>
              <a:t>Requires that you have one between groups IV and one within subjects IV</a:t>
            </a:r>
          </a:p>
          <a:p>
            <a:r>
              <a:rPr lang="en-US" altLang="en-US"/>
              <a:t>Often called “Split-plot” designs, which comes from agriculture</a:t>
            </a:r>
          </a:p>
          <a:p>
            <a:r>
              <a:rPr lang="en-US" altLang="en-US"/>
              <a:t>In the simplest 2 x 2 design you would have </a:t>
            </a:r>
          </a:p>
        </p:txBody>
      </p:sp>
    </p:spTree>
    <p:extLst>
      <p:ext uri="{BB962C8B-B14F-4D97-AF65-F5344CB8AC3E}">
        <p14:creationId xmlns:p14="http://schemas.microsoft.com/office/powerpoint/2010/main" val="36447123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a:extLst>
              <a:ext uri="{FF2B5EF4-FFF2-40B4-BE49-F238E27FC236}">
                <a16:creationId xmlns:a16="http://schemas.microsoft.com/office/drawing/2014/main" id="{F600CCBF-DBC4-4F41-9591-817047539E41}"/>
              </a:ext>
            </a:extLst>
          </p:cNvPr>
          <p:cNvSpPr>
            <a:spLocks noGrp="1" noChangeArrowheads="1"/>
          </p:cNvSpPr>
          <p:nvPr>
            <p:ph type="title"/>
          </p:nvPr>
        </p:nvSpPr>
        <p:spPr>
          <a:xfrm>
            <a:off x="228600" y="685800"/>
            <a:ext cx="7313613" cy="1143000"/>
          </a:xfrm>
        </p:spPr>
        <p:txBody>
          <a:bodyPr/>
          <a:lstStyle/>
          <a:p>
            <a:r>
              <a:rPr lang="en-US" altLang="en-US"/>
              <a:t>Conceptualizing the Design</a:t>
            </a:r>
          </a:p>
        </p:txBody>
      </p:sp>
      <p:sp>
        <p:nvSpPr>
          <p:cNvPr id="1028" name="Rectangle 3">
            <a:extLst>
              <a:ext uri="{FF2B5EF4-FFF2-40B4-BE49-F238E27FC236}">
                <a16:creationId xmlns:a16="http://schemas.microsoft.com/office/drawing/2014/main" id="{8C206EE8-EB19-4923-974D-F0251954D9B1}"/>
              </a:ext>
            </a:extLst>
          </p:cNvPr>
          <p:cNvSpPr>
            <a:spLocks noGrp="1" noChangeArrowheads="1"/>
          </p:cNvSpPr>
          <p:nvPr>
            <p:ph type="body" sz="half" idx="1"/>
          </p:nvPr>
        </p:nvSpPr>
        <p:spPr>
          <a:xfrm>
            <a:off x="609600" y="1827213"/>
            <a:ext cx="4340225" cy="4497387"/>
          </a:xfrm>
        </p:spPr>
        <p:txBody>
          <a:bodyPr>
            <a:normAutofit/>
          </a:bodyPr>
          <a:lstStyle/>
          <a:p>
            <a:r>
              <a:rPr lang="en-US" altLang="en-US"/>
              <a:t>In the simplest 2 x 2 design you would have subjects randomly assigned to one of two groups, but each group would experience 2 conditions (measurements)</a:t>
            </a:r>
          </a:p>
        </p:txBody>
      </p:sp>
      <p:graphicFrame>
        <p:nvGraphicFramePr>
          <p:cNvPr id="1026" name="Object 4">
            <a:extLst>
              <a:ext uri="{FF2B5EF4-FFF2-40B4-BE49-F238E27FC236}">
                <a16:creationId xmlns:a16="http://schemas.microsoft.com/office/drawing/2014/main" id="{D1BD9FE6-47B6-4BD9-893A-C54B4723ACD2}"/>
              </a:ext>
            </a:extLst>
          </p:cNvPr>
          <p:cNvGraphicFramePr>
            <a:graphicFrameLocks noGrp="1" noChangeAspect="1"/>
          </p:cNvGraphicFramePr>
          <p:nvPr>
            <p:ph sz="half" idx="2"/>
          </p:nvPr>
        </p:nvGraphicFramePr>
        <p:xfrm>
          <a:off x="4876800" y="2438400"/>
          <a:ext cx="3733800" cy="3579813"/>
        </p:xfrm>
        <a:graphic>
          <a:graphicData uri="http://schemas.openxmlformats.org/presentationml/2006/ole">
            <mc:AlternateContent xmlns:mc="http://schemas.openxmlformats.org/markup-compatibility/2006">
              <mc:Choice xmlns:v="urn:schemas-microsoft-com:vml" Requires="v">
                <p:oleObj spid="_x0000_s1031" name="Worksheet" r:id="rId3" imgW="2196001" imgH="2104784" progId="Excel.Sheet.8">
                  <p:embed/>
                </p:oleObj>
              </mc:Choice>
              <mc:Fallback>
                <p:oleObj name="Worksheet" r:id="rId3" imgW="2196001" imgH="2104784" progId="Excel.Sheet.8">
                  <p:embed/>
                  <p:pic>
                    <p:nvPicPr>
                      <p:cNvPr id="1026" name="Object 4">
                        <a:extLst>
                          <a:ext uri="{FF2B5EF4-FFF2-40B4-BE49-F238E27FC236}">
                            <a16:creationId xmlns:a16="http://schemas.microsoft.com/office/drawing/2014/main" id="{D1BD9FE6-47B6-4BD9-893A-C54B4723ACD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76800" y="2438400"/>
                        <a:ext cx="3733800" cy="3579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31902820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EA5DC89C-65AD-4158-97A3-91F261A928EF}"/>
              </a:ext>
            </a:extLst>
          </p:cNvPr>
          <p:cNvSpPr>
            <a:spLocks noGrp="1" noChangeArrowheads="1"/>
          </p:cNvSpPr>
          <p:nvPr>
            <p:ph type="title"/>
          </p:nvPr>
        </p:nvSpPr>
        <p:spPr/>
        <p:txBody>
          <a:bodyPr/>
          <a:lstStyle/>
          <a:p>
            <a:r>
              <a:rPr lang="en-US" altLang="en-US"/>
              <a:t>Conceptualizing the Design</a:t>
            </a:r>
          </a:p>
        </p:txBody>
      </p:sp>
      <p:sp>
        <p:nvSpPr>
          <p:cNvPr id="25603" name="Rectangle 3">
            <a:extLst>
              <a:ext uri="{FF2B5EF4-FFF2-40B4-BE49-F238E27FC236}">
                <a16:creationId xmlns:a16="http://schemas.microsoft.com/office/drawing/2014/main" id="{92B65A91-C59F-4F6E-9370-4A8CDA5B6105}"/>
              </a:ext>
            </a:extLst>
          </p:cNvPr>
          <p:cNvSpPr>
            <a:spLocks noGrp="1" noChangeArrowheads="1"/>
          </p:cNvSpPr>
          <p:nvPr>
            <p:ph idx="1"/>
          </p:nvPr>
        </p:nvSpPr>
        <p:spPr>
          <a:xfrm>
            <a:off x="457200" y="1905000"/>
            <a:ext cx="8229600" cy="4668838"/>
          </a:xfrm>
        </p:spPr>
        <p:txBody>
          <a:bodyPr/>
          <a:lstStyle/>
          <a:p>
            <a:r>
              <a:rPr lang="en-US" altLang="en-US"/>
              <a:t>Advantages</a:t>
            </a:r>
          </a:p>
          <a:p>
            <a:pPr lvl="1"/>
            <a:r>
              <a:rPr lang="en-US" altLang="en-US"/>
              <a:t>First, it allows generalization of the repeated measures over the randomized groups levels</a:t>
            </a:r>
          </a:p>
          <a:p>
            <a:pPr lvl="1"/>
            <a:r>
              <a:rPr lang="en-US" altLang="en-US"/>
              <a:t>Second, reduced error (although not as reduced as purely WS) due to the use of repeated measures</a:t>
            </a:r>
          </a:p>
          <a:p>
            <a:r>
              <a:rPr lang="en-US" altLang="en-US"/>
              <a:t>Disadvantages</a:t>
            </a:r>
          </a:p>
          <a:p>
            <a:pPr lvl="1"/>
            <a:r>
              <a:rPr lang="en-US" altLang="en-US"/>
              <a:t>The addition of each of their respective complexities</a:t>
            </a:r>
          </a:p>
        </p:txBody>
      </p:sp>
    </p:spTree>
    <p:extLst>
      <p:ext uri="{BB962C8B-B14F-4D97-AF65-F5344CB8AC3E}">
        <p14:creationId xmlns:p14="http://schemas.microsoft.com/office/powerpoint/2010/main" val="27315488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Increasing the number of levels of the independent variables</a:t>
            </a:r>
          </a:p>
        </p:txBody>
      </p:sp>
      <p:sp>
        <p:nvSpPr>
          <p:cNvPr id="13" name="Content Placeholder 12"/>
          <p:cNvSpPr>
            <a:spLocks noGrp="1"/>
          </p:cNvSpPr>
          <p:nvPr>
            <p:ph idx="1"/>
          </p:nvPr>
        </p:nvSpPr>
        <p:spPr/>
        <p:txBody>
          <a:bodyPr>
            <a:normAutofit/>
          </a:bodyPr>
          <a:lstStyle/>
          <a:p>
            <a:r>
              <a:rPr lang="en-US" dirty="0"/>
              <a:t>The simplest experimental design has an IV with only 2 levels</a:t>
            </a:r>
          </a:p>
          <a:p>
            <a:r>
              <a:rPr lang="en-US" dirty="0"/>
              <a:t>However, it is often desirable to include more than 2 levels of the IV</a:t>
            </a:r>
          </a:p>
          <a:p>
            <a:pPr lvl="1"/>
            <a:r>
              <a:rPr lang="en-US" dirty="0"/>
              <a:t>E.g., When you expect to find a curvilinear relationship or when you need more fine-grained information</a:t>
            </a:r>
          </a:p>
          <a:p>
            <a:pPr lvl="1"/>
            <a:endParaRPr lang="en-US" dirty="0"/>
          </a:p>
          <a:p>
            <a:pPr lvl="1"/>
            <a:endParaRPr lang="en-US" dirty="0"/>
          </a:p>
          <a:p>
            <a:pPr marL="342900" lvl="1" indent="0">
              <a:buNone/>
            </a:pPr>
            <a:r>
              <a:rPr lang="en-US" dirty="0"/>
              <a:t>How far can you go?  How far should you go? </a:t>
            </a:r>
          </a:p>
          <a:p>
            <a:pPr marL="342900" lvl="1" indent="0">
              <a:buNone/>
            </a:pPr>
            <a:r>
              <a:rPr lang="en-US" dirty="0"/>
              <a:t>Depends on the relationship between the IV and DV?</a:t>
            </a:r>
          </a:p>
          <a:p>
            <a:pPr marL="342900" lvl="1" indent="0">
              <a:buNone/>
            </a:pPr>
            <a:r>
              <a:rPr lang="en-US" dirty="0"/>
              <a:t>Depends on how many subjects you want to get? </a:t>
            </a:r>
          </a:p>
          <a:p>
            <a:pPr marL="342900" lvl="1" indent="0">
              <a:buNone/>
            </a:pPr>
            <a:r>
              <a:rPr lang="en-US" dirty="0"/>
              <a:t>Depends on if you want to look at an interaction?</a:t>
            </a:r>
          </a:p>
        </p:txBody>
      </p:sp>
      <p:sp>
        <p:nvSpPr>
          <p:cNvPr id="5" name="Slide Number Placeholder 4"/>
          <p:cNvSpPr>
            <a:spLocks noGrp="1"/>
          </p:cNvSpPr>
          <p:nvPr>
            <p:ph type="sldNum" sz="quarter" idx="12"/>
          </p:nvPr>
        </p:nvSpPr>
        <p:spPr/>
        <p:txBody>
          <a:bodyPr/>
          <a:lstStyle/>
          <a:p>
            <a:fld id="{67D27640-02EA-482E-82FB-44E2F46FE27B}" type="slidenum">
              <a:rPr lang="en-US" smtClean="0"/>
              <a:pPr/>
              <a:t>3</a:t>
            </a:fld>
            <a:endParaRPr lang="en-US"/>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wipe(left)">
                                      <p:cBhvr>
                                        <p:cTn id="7" dur="500"/>
                                        <p:tgtEl>
                                          <p:spTgt spid="1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3">
                                            <p:txEl>
                                              <p:pRg st="1" end="1"/>
                                            </p:txEl>
                                          </p:spTgt>
                                        </p:tgtEl>
                                        <p:attrNameLst>
                                          <p:attrName>style.visibility</p:attrName>
                                        </p:attrNameLst>
                                      </p:cBhvr>
                                      <p:to>
                                        <p:strVal val="visible"/>
                                      </p:to>
                                    </p:set>
                                    <p:animEffect transition="in" filter="wipe(left)">
                                      <p:cBhvr>
                                        <p:cTn id="12" dur="500"/>
                                        <p:tgtEl>
                                          <p:spTgt spid="13">
                                            <p:txEl>
                                              <p:pRg st="1" end="1"/>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13">
                                            <p:txEl>
                                              <p:pRg st="2" end="2"/>
                                            </p:txEl>
                                          </p:spTgt>
                                        </p:tgtEl>
                                        <p:attrNameLst>
                                          <p:attrName>style.visibility</p:attrName>
                                        </p:attrNameLst>
                                      </p:cBhvr>
                                      <p:to>
                                        <p:strVal val="visible"/>
                                      </p:to>
                                    </p:set>
                                    <p:animEffect transition="in" filter="wipe(left)">
                                      <p:cBhvr>
                                        <p:cTn id="15" dur="500"/>
                                        <p:tgtEl>
                                          <p:spTgt spid="13">
                                            <p:txEl>
                                              <p:pRg st="2" end="2"/>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13">
                                            <p:txEl>
                                              <p:pRg st="5" end="5"/>
                                            </p:txEl>
                                          </p:spTgt>
                                        </p:tgtEl>
                                        <p:attrNameLst>
                                          <p:attrName>style.visibility</p:attrName>
                                        </p:attrNameLst>
                                      </p:cBhvr>
                                      <p:to>
                                        <p:strVal val="visible"/>
                                      </p:to>
                                    </p:set>
                                    <p:animEffect transition="in" filter="wipe(left)">
                                      <p:cBhvr>
                                        <p:cTn id="18" dur="500"/>
                                        <p:tgtEl>
                                          <p:spTgt spid="13">
                                            <p:txEl>
                                              <p:pRg st="5" end="5"/>
                                            </p:txEl>
                                          </p:spTgt>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13">
                                            <p:txEl>
                                              <p:pRg st="6" end="6"/>
                                            </p:txEl>
                                          </p:spTgt>
                                        </p:tgtEl>
                                        <p:attrNameLst>
                                          <p:attrName>style.visibility</p:attrName>
                                        </p:attrNameLst>
                                      </p:cBhvr>
                                      <p:to>
                                        <p:strVal val="visible"/>
                                      </p:to>
                                    </p:set>
                                    <p:animEffect transition="in" filter="wipe(left)">
                                      <p:cBhvr>
                                        <p:cTn id="21" dur="500"/>
                                        <p:tgtEl>
                                          <p:spTgt spid="13">
                                            <p:txEl>
                                              <p:pRg st="6" end="6"/>
                                            </p:txEl>
                                          </p:spTgt>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13">
                                            <p:txEl>
                                              <p:pRg st="7" end="7"/>
                                            </p:txEl>
                                          </p:spTgt>
                                        </p:tgtEl>
                                        <p:attrNameLst>
                                          <p:attrName>style.visibility</p:attrName>
                                        </p:attrNameLst>
                                      </p:cBhvr>
                                      <p:to>
                                        <p:strVal val="visible"/>
                                      </p:to>
                                    </p:set>
                                    <p:animEffect transition="in" filter="wipe(left)">
                                      <p:cBhvr>
                                        <p:cTn id="24" dur="500"/>
                                        <p:tgtEl>
                                          <p:spTgt spid="13">
                                            <p:txEl>
                                              <p:pRg st="7" end="7"/>
                                            </p:txEl>
                                          </p:spTgt>
                                        </p:tgtEl>
                                      </p:cBhvr>
                                    </p:animEffect>
                                  </p:childTnLst>
                                </p:cTn>
                              </p:par>
                              <p:par>
                                <p:cTn id="25" presetID="22" presetClass="entr" presetSubtype="8" fill="hold" grpId="0" nodeType="withEffect">
                                  <p:stCondLst>
                                    <p:cond delay="0"/>
                                  </p:stCondLst>
                                  <p:childTnLst>
                                    <p:set>
                                      <p:cBhvr>
                                        <p:cTn id="26" dur="1" fill="hold">
                                          <p:stCondLst>
                                            <p:cond delay="0"/>
                                          </p:stCondLst>
                                        </p:cTn>
                                        <p:tgtEl>
                                          <p:spTgt spid="13">
                                            <p:txEl>
                                              <p:pRg st="8" end="8"/>
                                            </p:txEl>
                                          </p:spTgt>
                                        </p:tgtEl>
                                        <p:attrNameLst>
                                          <p:attrName>style.visibility</p:attrName>
                                        </p:attrNameLst>
                                      </p:cBhvr>
                                      <p:to>
                                        <p:strVal val="visible"/>
                                      </p:to>
                                    </p:set>
                                    <p:animEffect transition="in" filter="wipe(left)">
                                      <p:cBhvr>
                                        <p:cTn id="27" dur="500"/>
                                        <p:tgtEl>
                                          <p:spTgt spid="1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a:extLst>
              <a:ext uri="{FF2B5EF4-FFF2-40B4-BE49-F238E27FC236}">
                <a16:creationId xmlns:a16="http://schemas.microsoft.com/office/drawing/2014/main" id="{97E317E0-943B-44A4-A025-237167BD98DE}"/>
              </a:ext>
            </a:extLst>
          </p:cNvPr>
          <p:cNvSpPr>
            <a:spLocks noGrp="1" noChangeArrowheads="1"/>
          </p:cNvSpPr>
          <p:nvPr>
            <p:ph type="title"/>
          </p:nvPr>
        </p:nvSpPr>
        <p:spPr/>
        <p:txBody>
          <a:bodyPr/>
          <a:lstStyle/>
          <a:p>
            <a:r>
              <a:rPr lang="en-US" altLang="en-US"/>
              <a:t>Conceptualizing the Design</a:t>
            </a:r>
          </a:p>
        </p:txBody>
      </p:sp>
      <p:graphicFrame>
        <p:nvGraphicFramePr>
          <p:cNvPr id="2050" name="Object 7">
            <a:extLst>
              <a:ext uri="{FF2B5EF4-FFF2-40B4-BE49-F238E27FC236}">
                <a16:creationId xmlns:a16="http://schemas.microsoft.com/office/drawing/2014/main" id="{9D4CFCDC-96A0-40EC-B0C1-BE6229C920C0}"/>
              </a:ext>
            </a:extLst>
          </p:cNvPr>
          <p:cNvGraphicFramePr>
            <a:graphicFrameLocks noGrp="1" noChangeAspect="1"/>
          </p:cNvGraphicFramePr>
          <p:nvPr>
            <p:ph sz="half" idx="1"/>
          </p:nvPr>
        </p:nvGraphicFramePr>
        <p:xfrm>
          <a:off x="304800" y="3484563"/>
          <a:ext cx="4267200" cy="1946275"/>
        </p:xfrm>
        <a:graphic>
          <a:graphicData uri="http://schemas.openxmlformats.org/presentationml/2006/ole">
            <mc:AlternateContent xmlns:mc="http://schemas.openxmlformats.org/markup-compatibility/2006">
              <mc:Choice xmlns:v="urn:schemas-microsoft-com:vml" Requires="v">
                <p:oleObj spid="_x0000_s2055" name="Document" r:id="rId3" imgW="5523156" imgH="2519888" progId="Word.Document.8">
                  <p:embed/>
                </p:oleObj>
              </mc:Choice>
              <mc:Fallback>
                <p:oleObj name="Document" r:id="rId3" imgW="5523156" imgH="2519888" progId="Word.Document.8">
                  <p:embed/>
                  <p:pic>
                    <p:nvPicPr>
                      <p:cNvPr id="2050" name="Object 7">
                        <a:extLst>
                          <a:ext uri="{FF2B5EF4-FFF2-40B4-BE49-F238E27FC236}">
                            <a16:creationId xmlns:a16="http://schemas.microsoft.com/office/drawing/2014/main" id="{9D4CFCDC-96A0-40EC-B0C1-BE6229C920C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r="51677" b="3766"/>
                      <a:stretch>
                        <a:fillRect/>
                      </a:stretch>
                    </p:blipFill>
                    <p:spPr bwMode="auto">
                      <a:xfrm>
                        <a:off x="304800" y="3484563"/>
                        <a:ext cx="4267200" cy="1946275"/>
                      </a:xfrm>
                      <a:prstGeom prst="rect">
                        <a:avLst/>
                      </a:prstGeom>
                    </p:spPr>
                  </p:pic>
                </p:oleObj>
              </mc:Fallback>
            </mc:AlternateContent>
          </a:graphicData>
        </a:graphic>
      </p:graphicFrame>
      <p:sp>
        <p:nvSpPr>
          <p:cNvPr id="2052" name="Rectangle 3">
            <a:extLst>
              <a:ext uri="{FF2B5EF4-FFF2-40B4-BE49-F238E27FC236}">
                <a16:creationId xmlns:a16="http://schemas.microsoft.com/office/drawing/2014/main" id="{8DFF3226-2737-4E42-91BD-696C5522F1A9}"/>
              </a:ext>
            </a:extLst>
          </p:cNvPr>
          <p:cNvSpPr>
            <a:spLocks noGrp="1" noChangeArrowheads="1"/>
          </p:cNvSpPr>
          <p:nvPr>
            <p:ph sz="half" idx="2"/>
          </p:nvPr>
        </p:nvSpPr>
        <p:spPr>
          <a:xfrm>
            <a:off x="4648200" y="2249488"/>
            <a:ext cx="4038600" cy="4525962"/>
          </a:xfrm>
        </p:spPr>
        <p:txBody>
          <a:bodyPr/>
          <a:lstStyle/>
          <a:p>
            <a:r>
              <a:rPr lang="en-US" altLang="en-US" sz="2800"/>
              <a:t>Types of Mixed Designs</a:t>
            </a:r>
          </a:p>
          <a:p>
            <a:pPr lvl="1"/>
            <a:r>
              <a:rPr lang="en-US" altLang="en-US" sz="2400"/>
              <a:t>Other than the mixture of any number of BG IVs and any number of WS IVs…</a:t>
            </a:r>
          </a:p>
          <a:p>
            <a:pPr lvl="1"/>
            <a:r>
              <a:rPr lang="en-US" altLang="en-US" sz="2400"/>
              <a:t>Pretest Posttest Mixed Design to control for testing effects</a:t>
            </a:r>
          </a:p>
          <a:p>
            <a:pPr lvl="1"/>
            <a:endParaRPr lang="en-US" altLang="en-US"/>
          </a:p>
        </p:txBody>
      </p:sp>
    </p:spTree>
    <p:extLst>
      <p:ext uri="{BB962C8B-B14F-4D97-AF65-F5344CB8AC3E}">
        <p14:creationId xmlns:p14="http://schemas.microsoft.com/office/powerpoint/2010/main" val="383534066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E4CA6205-3674-4C3D-9EB2-6C7DDAB629A5}"/>
              </a:ext>
            </a:extLst>
          </p:cNvPr>
          <p:cNvSpPr>
            <a:spLocks noGrp="1" noChangeArrowheads="1"/>
          </p:cNvSpPr>
          <p:nvPr>
            <p:ph type="title"/>
          </p:nvPr>
        </p:nvSpPr>
        <p:spPr/>
        <p:txBody>
          <a:bodyPr/>
          <a:lstStyle/>
          <a:p>
            <a:r>
              <a:rPr lang="en-US" altLang="en-US"/>
              <a:t>Assumptions</a:t>
            </a:r>
          </a:p>
        </p:txBody>
      </p:sp>
      <p:sp>
        <p:nvSpPr>
          <p:cNvPr id="26627" name="Rectangle 3">
            <a:extLst>
              <a:ext uri="{FF2B5EF4-FFF2-40B4-BE49-F238E27FC236}">
                <a16:creationId xmlns:a16="http://schemas.microsoft.com/office/drawing/2014/main" id="{498F3C8C-7E8B-4785-A8EA-BFFDA41CD5D9}"/>
              </a:ext>
            </a:extLst>
          </p:cNvPr>
          <p:cNvSpPr>
            <a:spLocks noGrp="1" noChangeArrowheads="1"/>
          </p:cNvSpPr>
          <p:nvPr>
            <p:ph idx="1"/>
          </p:nvPr>
        </p:nvSpPr>
        <p:spPr>
          <a:xfrm>
            <a:off x="457200" y="1905000"/>
            <a:ext cx="8229600" cy="4668838"/>
          </a:xfrm>
        </p:spPr>
        <p:txBody>
          <a:bodyPr/>
          <a:lstStyle/>
          <a:p>
            <a:r>
              <a:rPr lang="en-US" altLang="en-US"/>
              <a:t>Normality of Sampling Distribution of the BG IVs</a:t>
            </a:r>
          </a:p>
          <a:p>
            <a:pPr lvl="1"/>
            <a:r>
              <a:rPr lang="en-US" altLang="en-US"/>
              <a:t>Applies to the case averages (averaged over the WS levels)</a:t>
            </a:r>
          </a:p>
          <a:p>
            <a:r>
              <a:rPr lang="en-US" altLang="en-US"/>
              <a:t> Homogeneity of Variance</a:t>
            </a:r>
          </a:p>
          <a:p>
            <a:pPr lvl="1"/>
            <a:r>
              <a:rPr lang="en-US" altLang="en-US"/>
              <a:t>Applies to every level or combination of levels of the BG IV(s)</a:t>
            </a:r>
          </a:p>
        </p:txBody>
      </p:sp>
    </p:spTree>
    <p:extLst>
      <p:ext uri="{BB962C8B-B14F-4D97-AF65-F5344CB8AC3E}">
        <p14:creationId xmlns:p14="http://schemas.microsoft.com/office/powerpoint/2010/main" val="227640125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63241612-1BDD-4F2D-B0F9-E829E4FFCD6C}"/>
              </a:ext>
            </a:extLst>
          </p:cNvPr>
          <p:cNvSpPr>
            <a:spLocks noGrp="1" noChangeArrowheads="1"/>
          </p:cNvSpPr>
          <p:nvPr>
            <p:ph type="title"/>
          </p:nvPr>
        </p:nvSpPr>
        <p:spPr/>
        <p:txBody>
          <a:bodyPr/>
          <a:lstStyle/>
          <a:p>
            <a:r>
              <a:rPr lang="en-US" altLang="en-US"/>
              <a:t>Assumptions</a:t>
            </a:r>
          </a:p>
        </p:txBody>
      </p:sp>
      <p:sp>
        <p:nvSpPr>
          <p:cNvPr id="27651" name="Rectangle 3">
            <a:extLst>
              <a:ext uri="{FF2B5EF4-FFF2-40B4-BE49-F238E27FC236}">
                <a16:creationId xmlns:a16="http://schemas.microsoft.com/office/drawing/2014/main" id="{EBFB446D-668A-47D5-8D17-8C89E0CF4A20}"/>
              </a:ext>
            </a:extLst>
          </p:cNvPr>
          <p:cNvSpPr>
            <a:spLocks noGrp="1" noChangeArrowheads="1"/>
          </p:cNvSpPr>
          <p:nvPr>
            <p:ph idx="1"/>
          </p:nvPr>
        </p:nvSpPr>
        <p:spPr>
          <a:xfrm>
            <a:off x="457200" y="1905000"/>
            <a:ext cx="8229600" cy="4668838"/>
          </a:xfrm>
        </p:spPr>
        <p:txBody>
          <a:bodyPr/>
          <a:lstStyle/>
          <a:p>
            <a:r>
              <a:rPr lang="en-US" altLang="en-US" dirty="0"/>
              <a:t>Independence, Additivity, Sphericity</a:t>
            </a:r>
          </a:p>
          <a:p>
            <a:pPr lvl="1"/>
            <a:r>
              <a:rPr lang="en-US" altLang="en-US" dirty="0"/>
              <a:t>Independence applies to the BG error term and means…..</a:t>
            </a:r>
          </a:p>
          <a:p>
            <a:pPr marL="342900" lvl="1" indent="0">
              <a:buNone/>
            </a:pPr>
            <a:r>
              <a:rPr lang="en-US" altLang="en-US" dirty="0"/>
              <a:t>An assumption that one data point does not influence another…behavior of one does not influence the other</a:t>
            </a:r>
          </a:p>
          <a:p>
            <a:pPr marL="342900" lvl="1" indent="0">
              <a:buNone/>
            </a:pPr>
            <a:endParaRPr lang="en-US" altLang="en-US" dirty="0"/>
          </a:p>
          <a:p>
            <a:pPr lvl="1"/>
            <a:r>
              <a:rPr lang="en-US" altLang="en-US" dirty="0"/>
              <a:t>But each WS error term confounds random variability with the subjects by effects interaction so we need to test for sphericity instead; the test is on the average variance/covariance matrix (over the levels of the BG IVs) can be defined as ….</a:t>
            </a:r>
          </a:p>
          <a:p>
            <a:pPr marL="342900" lvl="1" indent="0">
              <a:buNone/>
            </a:pPr>
            <a:r>
              <a:rPr lang="en-US" altLang="en-US" dirty="0"/>
              <a:t>Variances of differences between data taken form the same participants are equal</a:t>
            </a:r>
          </a:p>
          <a:p>
            <a:pPr marL="342900" lvl="1" indent="0">
              <a:buNone/>
            </a:pPr>
            <a:endParaRPr lang="en-US" altLang="en-US" dirty="0"/>
          </a:p>
          <a:p>
            <a:pPr marL="342900" lvl="1" indent="0">
              <a:buNone/>
            </a:pPr>
            <a:r>
              <a:rPr lang="en-US" altLang="en-US" dirty="0"/>
              <a:t>Additivity</a:t>
            </a:r>
          </a:p>
          <a:p>
            <a:pPr lvl="1"/>
            <a:endParaRPr lang="en-US" altLang="en-US" dirty="0"/>
          </a:p>
        </p:txBody>
      </p:sp>
    </p:spTree>
    <p:extLst>
      <p:ext uri="{BB962C8B-B14F-4D97-AF65-F5344CB8AC3E}">
        <p14:creationId xmlns:p14="http://schemas.microsoft.com/office/powerpoint/2010/main" val="130327231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4B5030FD-A6A7-4376-A6B9-1293EBFD1E42}"/>
              </a:ext>
            </a:extLst>
          </p:cNvPr>
          <p:cNvSpPr>
            <a:spLocks noGrp="1" noChangeArrowheads="1"/>
          </p:cNvSpPr>
          <p:nvPr>
            <p:ph type="title"/>
          </p:nvPr>
        </p:nvSpPr>
        <p:spPr/>
        <p:txBody>
          <a:bodyPr/>
          <a:lstStyle/>
          <a:p>
            <a:r>
              <a:rPr lang="en-US" altLang="en-US"/>
              <a:t>Assumptions</a:t>
            </a:r>
          </a:p>
        </p:txBody>
      </p:sp>
      <p:sp>
        <p:nvSpPr>
          <p:cNvPr id="28675" name="Rectangle 3">
            <a:extLst>
              <a:ext uri="{FF2B5EF4-FFF2-40B4-BE49-F238E27FC236}">
                <a16:creationId xmlns:a16="http://schemas.microsoft.com/office/drawing/2014/main" id="{37CC50AE-33EC-405D-BFBD-DEAE05827E1D}"/>
              </a:ext>
            </a:extLst>
          </p:cNvPr>
          <p:cNvSpPr>
            <a:spLocks noGrp="1" noChangeArrowheads="1"/>
          </p:cNvSpPr>
          <p:nvPr>
            <p:ph idx="1"/>
          </p:nvPr>
        </p:nvSpPr>
        <p:spPr>
          <a:xfrm>
            <a:off x="457200" y="1905000"/>
            <a:ext cx="8229600" cy="4668838"/>
          </a:xfrm>
        </p:spPr>
        <p:txBody>
          <a:bodyPr/>
          <a:lstStyle/>
          <a:p>
            <a:r>
              <a:rPr lang="en-US" altLang="en-US"/>
              <a:t>Outliers</a:t>
            </a:r>
          </a:p>
          <a:p>
            <a:pPr lvl="1"/>
            <a:r>
              <a:rPr lang="en-US" altLang="en-US"/>
              <a:t>Look for them in each cell of the design</a:t>
            </a:r>
          </a:p>
          <a:p>
            <a:r>
              <a:rPr lang="en-US" altLang="en-US"/>
              <a:t>Missing data</a:t>
            </a:r>
          </a:p>
          <a:p>
            <a:pPr lvl="1"/>
            <a:r>
              <a:rPr lang="en-US" altLang="en-US"/>
              <a:t>Causes the same problems that they did in the BG and WS designs separately</a:t>
            </a:r>
          </a:p>
          <a:p>
            <a:pPr lvl="2"/>
            <a:r>
              <a:rPr lang="en-US" altLang="en-US"/>
              <a:t>Data points missing across the WS part can be estimated as discussed previously</a:t>
            </a:r>
          </a:p>
          <a:p>
            <a:pPr lvl="2"/>
            <a:r>
              <a:rPr lang="en-US" altLang="en-US"/>
              <a:t>Missing data in the randomized groups part causes non-orthogonality</a:t>
            </a:r>
          </a:p>
        </p:txBody>
      </p:sp>
    </p:spTree>
    <p:extLst>
      <p:ext uri="{BB962C8B-B14F-4D97-AF65-F5344CB8AC3E}">
        <p14:creationId xmlns:p14="http://schemas.microsoft.com/office/powerpoint/2010/main" val="676911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a:extLst>
              <a:ext uri="{FF2B5EF4-FFF2-40B4-BE49-F238E27FC236}">
                <a16:creationId xmlns:a16="http://schemas.microsoft.com/office/drawing/2014/main" id="{1A665B75-7354-49B2-94F9-80D195F60685}"/>
              </a:ext>
            </a:extLst>
          </p:cNvPr>
          <p:cNvSpPr>
            <a:spLocks noGrp="1" noChangeArrowheads="1"/>
          </p:cNvSpPr>
          <p:nvPr>
            <p:ph type="title"/>
          </p:nvPr>
        </p:nvSpPr>
        <p:spPr/>
        <p:txBody>
          <a:bodyPr/>
          <a:lstStyle/>
          <a:p>
            <a:r>
              <a:rPr lang="en-US" altLang="en-US"/>
              <a:t>Analysis</a:t>
            </a:r>
          </a:p>
        </p:txBody>
      </p:sp>
      <p:graphicFrame>
        <p:nvGraphicFramePr>
          <p:cNvPr id="3074" name="Object 4">
            <a:extLst>
              <a:ext uri="{FF2B5EF4-FFF2-40B4-BE49-F238E27FC236}">
                <a16:creationId xmlns:a16="http://schemas.microsoft.com/office/drawing/2014/main" id="{EAAB68F2-4226-4F02-9A31-B0452F126B43}"/>
              </a:ext>
            </a:extLst>
          </p:cNvPr>
          <p:cNvGraphicFramePr>
            <a:graphicFrameLocks noGrp="1" noChangeAspect="1"/>
          </p:cNvGraphicFramePr>
          <p:nvPr>
            <p:ph idx="1"/>
          </p:nvPr>
        </p:nvGraphicFramePr>
        <p:xfrm>
          <a:off x="3387725" y="2368550"/>
          <a:ext cx="2366963" cy="3265488"/>
        </p:xfrm>
        <a:graphic>
          <a:graphicData uri="http://schemas.openxmlformats.org/presentationml/2006/ole">
            <mc:AlternateContent xmlns:mc="http://schemas.openxmlformats.org/markup-compatibility/2006">
              <mc:Choice xmlns:v="urn:schemas-microsoft-com:vml" Requires="v">
                <p:oleObj spid="_x0000_s3079" name="Worksheet" r:id="rId3" imgW="2366810" imgH="3265919" progId="Excel.Sheet.8">
                  <p:embed/>
                </p:oleObj>
              </mc:Choice>
              <mc:Fallback>
                <p:oleObj name="Worksheet" r:id="rId3" imgW="2366810" imgH="3265919" progId="Excel.Sheet.8">
                  <p:embed/>
                  <p:pic>
                    <p:nvPicPr>
                      <p:cNvPr id="3074" name="Object 4">
                        <a:extLst>
                          <a:ext uri="{FF2B5EF4-FFF2-40B4-BE49-F238E27FC236}">
                            <a16:creationId xmlns:a16="http://schemas.microsoft.com/office/drawing/2014/main" id="{EAAB68F2-4226-4F02-9A31-B0452F126B4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87725" y="2368550"/>
                        <a:ext cx="2366963" cy="3265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3613797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9CFF7CF5-6AA6-42F8-8B6F-402596983F63}"/>
              </a:ext>
            </a:extLst>
          </p:cNvPr>
          <p:cNvSpPr>
            <a:spLocks noGrp="1" noChangeArrowheads="1"/>
          </p:cNvSpPr>
          <p:nvPr>
            <p:ph type="title"/>
          </p:nvPr>
        </p:nvSpPr>
        <p:spPr/>
        <p:txBody>
          <a:bodyPr/>
          <a:lstStyle/>
          <a:p>
            <a:r>
              <a:rPr lang="en-US" altLang="en-US"/>
              <a:t>Sources of Variance</a:t>
            </a:r>
          </a:p>
        </p:txBody>
      </p:sp>
      <p:sp>
        <p:nvSpPr>
          <p:cNvPr id="29699" name="Rectangle 5">
            <a:extLst>
              <a:ext uri="{FF2B5EF4-FFF2-40B4-BE49-F238E27FC236}">
                <a16:creationId xmlns:a16="http://schemas.microsoft.com/office/drawing/2014/main" id="{25BB3BD9-1CBB-4884-B7C4-84967A527978}"/>
              </a:ext>
            </a:extLst>
          </p:cNvPr>
          <p:cNvSpPr>
            <a:spLocks noGrp="1" noChangeArrowheads="1"/>
          </p:cNvSpPr>
          <p:nvPr>
            <p:ph idx="1"/>
          </p:nvPr>
        </p:nvSpPr>
        <p:spPr>
          <a:xfrm>
            <a:off x="457200" y="1905000"/>
            <a:ext cx="8229600" cy="4668838"/>
          </a:xfrm>
        </p:spPr>
        <p:txBody>
          <a:bodyPr>
            <a:normAutofit/>
          </a:bodyPr>
          <a:lstStyle/>
          <a:p>
            <a:r>
              <a:rPr lang="en-US" altLang="en-US"/>
              <a:t>SS</a:t>
            </a:r>
            <a:r>
              <a:rPr lang="en-US" altLang="en-US" baseline="-25000"/>
              <a:t>T</a:t>
            </a:r>
            <a:r>
              <a:rPr lang="en-US" altLang="en-US"/>
              <a:t>=SS</a:t>
            </a:r>
            <a:r>
              <a:rPr lang="en-US" altLang="en-US" baseline="-25000"/>
              <a:t>BG</a:t>
            </a:r>
            <a:r>
              <a:rPr lang="en-US" altLang="en-US"/>
              <a:t>+SS</a:t>
            </a:r>
            <a:r>
              <a:rPr lang="en-US" altLang="en-US" baseline="-25000"/>
              <a:t>WS</a:t>
            </a:r>
          </a:p>
          <a:p>
            <a:r>
              <a:rPr lang="en-US" altLang="en-US"/>
              <a:t>What are the sources of variance?</a:t>
            </a:r>
          </a:p>
          <a:p>
            <a:pPr lvl="1"/>
            <a:r>
              <a:rPr lang="en-US" altLang="en-US"/>
              <a:t>A</a:t>
            </a:r>
          </a:p>
          <a:p>
            <a:pPr lvl="1"/>
            <a:r>
              <a:rPr lang="en-US" altLang="en-US"/>
              <a:t>S/A</a:t>
            </a:r>
          </a:p>
          <a:p>
            <a:pPr lvl="1"/>
            <a:r>
              <a:rPr lang="en-US" altLang="en-US"/>
              <a:t>B</a:t>
            </a:r>
          </a:p>
          <a:p>
            <a:pPr lvl="1"/>
            <a:r>
              <a:rPr lang="en-US" altLang="en-US"/>
              <a:t>AB</a:t>
            </a:r>
          </a:p>
          <a:p>
            <a:pPr lvl="1"/>
            <a:r>
              <a:rPr lang="en-US" altLang="en-US"/>
              <a:t>BxS/A</a:t>
            </a:r>
          </a:p>
          <a:p>
            <a:pPr lvl="1"/>
            <a:r>
              <a:rPr lang="en-US" altLang="en-US"/>
              <a:t>T</a:t>
            </a:r>
          </a:p>
          <a:p>
            <a:r>
              <a:rPr lang="en-US" altLang="en-US"/>
              <a:t>Degrees of freedom?</a:t>
            </a:r>
          </a:p>
        </p:txBody>
      </p:sp>
    </p:spTree>
    <p:extLst>
      <p:ext uri="{BB962C8B-B14F-4D97-AF65-F5344CB8AC3E}">
        <p14:creationId xmlns:p14="http://schemas.microsoft.com/office/powerpoint/2010/main" val="386730965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62B4C5B1-10D9-4324-8353-4BB554F5599C}"/>
              </a:ext>
            </a:extLst>
          </p:cNvPr>
          <p:cNvSpPr>
            <a:spLocks noGrp="1" noChangeArrowheads="1"/>
          </p:cNvSpPr>
          <p:nvPr>
            <p:ph type="title"/>
          </p:nvPr>
        </p:nvSpPr>
        <p:spPr/>
        <p:txBody>
          <a:bodyPr/>
          <a:lstStyle/>
          <a:p>
            <a:r>
              <a:rPr lang="en-US" altLang="en-US"/>
              <a:t>Example – Books by Month</a:t>
            </a:r>
          </a:p>
        </p:txBody>
      </p:sp>
      <p:sp>
        <p:nvSpPr>
          <p:cNvPr id="30723" name="Rectangle 3">
            <a:extLst>
              <a:ext uri="{FF2B5EF4-FFF2-40B4-BE49-F238E27FC236}">
                <a16:creationId xmlns:a16="http://schemas.microsoft.com/office/drawing/2014/main" id="{99D9CE50-BC88-4B65-9D67-C04B18C56464}"/>
              </a:ext>
            </a:extLst>
          </p:cNvPr>
          <p:cNvSpPr>
            <a:spLocks noGrp="1" noChangeArrowheads="1"/>
          </p:cNvSpPr>
          <p:nvPr>
            <p:ph idx="1"/>
          </p:nvPr>
        </p:nvSpPr>
        <p:spPr>
          <a:xfrm>
            <a:off x="457200" y="1905000"/>
            <a:ext cx="8229600" cy="4668838"/>
          </a:xfrm>
        </p:spPr>
        <p:txBody>
          <a:bodyPr/>
          <a:lstStyle/>
          <a:p>
            <a:r>
              <a:rPr lang="en-US" altLang="en-US"/>
              <a:t>Example:</a:t>
            </a:r>
          </a:p>
          <a:p>
            <a:pPr lvl="1"/>
            <a:r>
              <a:rPr lang="en-US" altLang="en-US"/>
              <a:t>Imagine if we designed the previous research study concerning reading different novels over time</a:t>
            </a:r>
          </a:p>
          <a:p>
            <a:pPr lvl="1"/>
            <a:r>
              <a:rPr lang="en-US" altLang="en-US"/>
              <a:t>But instead of having everyone read all of the books for three months we randomly assign subjects to three different books and have them read for three months</a:t>
            </a:r>
          </a:p>
        </p:txBody>
      </p:sp>
    </p:spTree>
    <p:extLst>
      <p:ext uri="{BB962C8B-B14F-4D97-AF65-F5344CB8AC3E}">
        <p14:creationId xmlns:p14="http://schemas.microsoft.com/office/powerpoint/2010/main" val="149816809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098" name="Object 7">
            <a:extLst>
              <a:ext uri="{FF2B5EF4-FFF2-40B4-BE49-F238E27FC236}">
                <a16:creationId xmlns:a16="http://schemas.microsoft.com/office/drawing/2014/main" id="{AE4A340A-9E97-4FA8-A477-6722ABA339D2}"/>
              </a:ext>
            </a:extLst>
          </p:cNvPr>
          <p:cNvGraphicFramePr>
            <a:graphicFrameLocks noChangeAspect="1"/>
          </p:cNvGraphicFramePr>
          <p:nvPr/>
        </p:nvGraphicFramePr>
        <p:xfrm>
          <a:off x="1752600" y="487363"/>
          <a:ext cx="5791200" cy="6142037"/>
        </p:xfrm>
        <a:graphic>
          <a:graphicData uri="http://schemas.openxmlformats.org/presentationml/2006/ole">
            <mc:AlternateContent xmlns:mc="http://schemas.openxmlformats.org/markup-compatibility/2006">
              <mc:Choice xmlns:v="urn:schemas-microsoft-com:vml" Requires="v">
                <p:oleObj spid="_x0000_s4103" name="Worksheet" r:id="rId3" imgW="4210050" imgH="4962525" progId="Excel.Sheet.12">
                  <p:embed/>
                </p:oleObj>
              </mc:Choice>
              <mc:Fallback>
                <p:oleObj name="Worksheet" r:id="rId3" imgW="4210050" imgH="4962525" progId="Excel.Sheet.12">
                  <p:embed/>
                  <p:pic>
                    <p:nvPicPr>
                      <p:cNvPr id="4098" name="Object 7">
                        <a:extLst>
                          <a:ext uri="{FF2B5EF4-FFF2-40B4-BE49-F238E27FC236}">
                            <a16:creationId xmlns:a16="http://schemas.microsoft.com/office/drawing/2014/main" id="{AE4A340A-9E97-4FA8-A477-6722ABA339D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52600" y="487363"/>
                        <a:ext cx="5791200" cy="6142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263788430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itle 1">
            <a:extLst>
              <a:ext uri="{FF2B5EF4-FFF2-40B4-BE49-F238E27FC236}">
                <a16:creationId xmlns:a16="http://schemas.microsoft.com/office/drawing/2014/main" id="{94FB7EE3-174A-48B7-AB8F-32789A1C9D8C}"/>
              </a:ext>
            </a:extLst>
          </p:cNvPr>
          <p:cNvSpPr>
            <a:spLocks noGrp="1"/>
          </p:cNvSpPr>
          <p:nvPr>
            <p:ph type="title"/>
          </p:nvPr>
        </p:nvSpPr>
        <p:spPr>
          <a:xfrm>
            <a:off x="152400" y="1101725"/>
            <a:ext cx="7010400" cy="955675"/>
          </a:xfrm>
        </p:spPr>
        <p:txBody>
          <a:bodyPr>
            <a:normAutofit/>
          </a:bodyPr>
          <a:lstStyle/>
          <a:p>
            <a:r>
              <a:rPr lang="en-US" altLang="en-US"/>
              <a:t>Sums of Squares - Deviation</a:t>
            </a:r>
          </a:p>
        </p:txBody>
      </p:sp>
      <p:sp>
        <p:nvSpPr>
          <p:cNvPr id="5" name="Content Placeholder 4">
            <a:extLst>
              <a:ext uri="{FF2B5EF4-FFF2-40B4-BE49-F238E27FC236}">
                <a16:creationId xmlns:a16="http://schemas.microsoft.com/office/drawing/2014/main" id="{426961D2-D940-4DFA-96A7-B042D4973461}"/>
              </a:ext>
            </a:extLst>
          </p:cNvPr>
          <p:cNvSpPr>
            <a:spLocks noGrp="1"/>
          </p:cNvSpPr>
          <p:nvPr>
            <p:ph idx="1"/>
          </p:nvPr>
        </p:nvSpPr>
        <p:spPr>
          <a:xfrm>
            <a:off x="533400" y="2057400"/>
            <a:ext cx="8305800" cy="1143000"/>
          </a:xfrm>
        </p:spPr>
        <p:txBody>
          <a:bodyPr>
            <a:normAutofit/>
          </a:bodyPr>
          <a:lstStyle/>
          <a:p>
            <a:pPr marL="342900" indent="-342900">
              <a:spcBef>
                <a:spcPct val="20000"/>
              </a:spcBef>
              <a:buClr>
                <a:schemeClr val="tx1"/>
              </a:buClr>
              <a:buSzPct val="70000"/>
              <a:buFont typeface="Wingdings" pitchFamily="2" charset="2"/>
              <a:buChar char="¢"/>
              <a:defRPr/>
            </a:pPr>
            <a:r>
              <a:rPr lang="en-US" sz="3000" dirty="0">
                <a:solidFill>
                  <a:schemeClr val="tx2"/>
                </a:solidFill>
              </a:rPr>
              <a:t>The total variability can be partitioned into A, B, AB, S/A, and B*S/A</a:t>
            </a:r>
            <a:endParaRPr lang="en-US" sz="3000" dirty="0"/>
          </a:p>
          <a:p>
            <a:pPr marL="365760" indent="-256032" fontAlgn="auto">
              <a:spcAft>
                <a:spcPts val="0"/>
              </a:spcAft>
              <a:buClr>
                <a:schemeClr val="accent3"/>
              </a:buClr>
              <a:buFont typeface="Georgia"/>
              <a:buChar char="•"/>
              <a:defRPr/>
            </a:pPr>
            <a:endParaRPr lang="en-US" dirty="0"/>
          </a:p>
        </p:txBody>
      </p:sp>
      <p:graphicFrame>
        <p:nvGraphicFramePr>
          <p:cNvPr id="5122" name="Object 2">
            <a:extLst>
              <a:ext uri="{FF2B5EF4-FFF2-40B4-BE49-F238E27FC236}">
                <a16:creationId xmlns:a16="http://schemas.microsoft.com/office/drawing/2014/main" id="{C8BCF91F-3082-4031-9F24-F2B13513F7B4}"/>
              </a:ext>
            </a:extLst>
          </p:cNvPr>
          <p:cNvGraphicFramePr>
            <a:graphicFrameLocks noChangeAspect="1"/>
          </p:cNvGraphicFramePr>
          <p:nvPr/>
        </p:nvGraphicFramePr>
        <p:xfrm>
          <a:off x="609600" y="3276600"/>
          <a:ext cx="8175625" cy="3276600"/>
        </p:xfrm>
        <a:graphic>
          <a:graphicData uri="http://schemas.openxmlformats.org/presentationml/2006/ole">
            <mc:AlternateContent xmlns:mc="http://schemas.openxmlformats.org/markup-compatibility/2006">
              <mc:Choice xmlns:v="urn:schemas-microsoft-com:vml" Requires="v">
                <p:oleObj spid="_x0000_s5127" name="Equation" r:id="rId3" imgW="3504960" imgH="1295280" progId="Equation.DSMT4">
                  <p:embed/>
                </p:oleObj>
              </mc:Choice>
              <mc:Fallback>
                <p:oleObj name="Equation" r:id="rId3" imgW="3504960" imgH="1295280" progId="Equation.DSMT4">
                  <p:embed/>
                  <p:pic>
                    <p:nvPicPr>
                      <p:cNvPr id="5122" name="Object 2">
                        <a:extLst>
                          <a:ext uri="{FF2B5EF4-FFF2-40B4-BE49-F238E27FC236}">
                            <a16:creationId xmlns:a16="http://schemas.microsoft.com/office/drawing/2014/main" id="{C8BCF91F-3082-4031-9F24-F2B13513F7B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 y="3276600"/>
                        <a:ext cx="8175625" cy="3276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03519619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146" name="Object 3">
            <a:extLst>
              <a:ext uri="{FF2B5EF4-FFF2-40B4-BE49-F238E27FC236}">
                <a16:creationId xmlns:a16="http://schemas.microsoft.com/office/drawing/2014/main" id="{D3F10A2D-30B0-4492-B75F-258E9A919197}"/>
              </a:ext>
            </a:extLst>
          </p:cNvPr>
          <p:cNvGraphicFramePr>
            <a:graphicFrameLocks noChangeAspect="1"/>
          </p:cNvGraphicFramePr>
          <p:nvPr/>
        </p:nvGraphicFramePr>
        <p:xfrm>
          <a:off x="147638" y="889000"/>
          <a:ext cx="8843962" cy="4902200"/>
        </p:xfrm>
        <a:graphic>
          <a:graphicData uri="http://schemas.openxmlformats.org/presentationml/2006/ole">
            <mc:AlternateContent xmlns:mc="http://schemas.openxmlformats.org/markup-compatibility/2006">
              <mc:Choice xmlns:v="urn:schemas-microsoft-com:vml" Requires="v">
                <p:oleObj spid="_x0000_s6151" name="Equation" r:id="rId3" imgW="5524200" imgH="2590560" progId="Equation.DSMT4">
                  <p:embed/>
                </p:oleObj>
              </mc:Choice>
              <mc:Fallback>
                <p:oleObj name="Equation" r:id="rId3" imgW="5524200" imgH="2590560" progId="Equation.DSMT4">
                  <p:embed/>
                  <p:pic>
                    <p:nvPicPr>
                      <p:cNvPr id="6146" name="Object 3">
                        <a:extLst>
                          <a:ext uri="{FF2B5EF4-FFF2-40B4-BE49-F238E27FC236}">
                            <a16:creationId xmlns:a16="http://schemas.microsoft.com/office/drawing/2014/main" id="{D3F10A2D-30B0-4492-B75F-258E9A91919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7638" y="889000"/>
                        <a:ext cx="8843962" cy="490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27239588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Increasing the number of levels of the independent variables</a:t>
            </a:r>
          </a:p>
        </p:txBody>
      </p:sp>
      <p:sp>
        <p:nvSpPr>
          <p:cNvPr id="3" name="Content Placeholder 2"/>
          <p:cNvSpPr>
            <a:spLocks noGrp="1"/>
          </p:cNvSpPr>
          <p:nvPr>
            <p:ph idx="1"/>
          </p:nvPr>
        </p:nvSpPr>
        <p:spPr/>
        <p:txBody>
          <a:bodyPr/>
          <a:lstStyle/>
          <a:p>
            <a:r>
              <a:rPr lang="en-US" dirty="0"/>
              <a:t>E.g., Testing the Yerkes-Dodson law</a:t>
            </a:r>
          </a:p>
        </p:txBody>
      </p:sp>
      <p:sp>
        <p:nvSpPr>
          <p:cNvPr id="5" name="Slide Number Placeholder 4"/>
          <p:cNvSpPr>
            <a:spLocks noGrp="1"/>
          </p:cNvSpPr>
          <p:nvPr>
            <p:ph type="sldNum" sz="quarter" idx="12"/>
          </p:nvPr>
        </p:nvSpPr>
        <p:spPr/>
        <p:txBody>
          <a:bodyPr/>
          <a:lstStyle/>
          <a:p>
            <a:fld id="{67D27640-02EA-482E-82FB-44E2F46FE27B}" type="slidenum">
              <a:rPr lang="en-US" smtClean="0"/>
              <a:pPr/>
              <a:t>4</a:t>
            </a:fld>
            <a:endParaRPr lang="en-US"/>
          </a:p>
        </p:txBody>
      </p:sp>
      <p:pic>
        <p:nvPicPr>
          <p:cNvPr id="6" name="Picture 5" descr="HebbianYerkesDodson.jpg"/>
          <p:cNvPicPr>
            <a:picLocks noChangeAspect="1"/>
          </p:cNvPicPr>
          <p:nvPr/>
        </p:nvPicPr>
        <p:blipFill>
          <a:blip r:embed="rId2" cstate="print"/>
          <a:stretch>
            <a:fillRect/>
          </a:stretch>
        </p:blipFill>
        <p:spPr>
          <a:xfrm>
            <a:off x="1287757" y="2667000"/>
            <a:ext cx="6637043" cy="3657600"/>
          </a:xfrm>
          <a:prstGeom prst="rect">
            <a:avLst/>
          </a:prstGeom>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170" name="Object 2">
            <a:extLst>
              <a:ext uri="{FF2B5EF4-FFF2-40B4-BE49-F238E27FC236}">
                <a16:creationId xmlns:a16="http://schemas.microsoft.com/office/drawing/2014/main" id="{3ABC2564-5BE1-4C18-BE52-9E820D479F99}"/>
              </a:ext>
            </a:extLst>
          </p:cNvPr>
          <p:cNvGraphicFramePr>
            <a:graphicFrameLocks noChangeAspect="1"/>
          </p:cNvGraphicFramePr>
          <p:nvPr/>
        </p:nvGraphicFramePr>
        <p:xfrm>
          <a:off x="228600" y="1981200"/>
          <a:ext cx="8597900" cy="2133600"/>
        </p:xfrm>
        <a:graphic>
          <a:graphicData uri="http://schemas.openxmlformats.org/presentationml/2006/ole">
            <mc:AlternateContent xmlns:mc="http://schemas.openxmlformats.org/markup-compatibility/2006">
              <mc:Choice xmlns:v="urn:schemas-microsoft-com:vml" Requires="v">
                <p:oleObj spid="_x0000_s7175" name="Equation" r:id="rId3" imgW="5003640" imgH="1168200" progId="Equation.DSMT4">
                  <p:embed/>
                </p:oleObj>
              </mc:Choice>
              <mc:Fallback>
                <p:oleObj name="Equation" r:id="rId3" imgW="5003640" imgH="1168200" progId="Equation.DSMT4">
                  <p:embed/>
                  <p:pic>
                    <p:nvPicPr>
                      <p:cNvPr id="7170" name="Object 2">
                        <a:extLst>
                          <a:ext uri="{FF2B5EF4-FFF2-40B4-BE49-F238E27FC236}">
                            <a16:creationId xmlns:a16="http://schemas.microsoft.com/office/drawing/2014/main" id="{3ABC2564-5BE1-4C18-BE52-9E820D479F9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 y="1981200"/>
                        <a:ext cx="8597900" cy="213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86357915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194" name="Object 2">
            <a:extLst>
              <a:ext uri="{FF2B5EF4-FFF2-40B4-BE49-F238E27FC236}">
                <a16:creationId xmlns:a16="http://schemas.microsoft.com/office/drawing/2014/main" id="{17A6AFC1-6F8F-45DD-815C-EBA1D93553A4}"/>
              </a:ext>
            </a:extLst>
          </p:cNvPr>
          <p:cNvGraphicFramePr>
            <a:graphicFrameLocks noChangeAspect="1"/>
          </p:cNvGraphicFramePr>
          <p:nvPr/>
        </p:nvGraphicFramePr>
        <p:xfrm>
          <a:off x="381000" y="533400"/>
          <a:ext cx="8458200" cy="5994400"/>
        </p:xfrm>
        <a:graphic>
          <a:graphicData uri="http://schemas.openxmlformats.org/presentationml/2006/ole">
            <mc:AlternateContent xmlns:mc="http://schemas.openxmlformats.org/markup-compatibility/2006">
              <mc:Choice xmlns:v="urn:schemas-microsoft-com:vml" Requires="v">
                <p:oleObj spid="_x0000_s8199" name="Equation" r:id="rId3" imgW="4533840" imgH="3213000" progId="Equation.DSMT4">
                  <p:embed/>
                </p:oleObj>
              </mc:Choice>
              <mc:Fallback>
                <p:oleObj name="Equation" r:id="rId3" imgW="4533840" imgH="3213000" progId="Equation.DSMT4">
                  <p:embed/>
                  <p:pic>
                    <p:nvPicPr>
                      <p:cNvPr id="8194" name="Object 2">
                        <a:extLst>
                          <a:ext uri="{FF2B5EF4-FFF2-40B4-BE49-F238E27FC236}">
                            <a16:creationId xmlns:a16="http://schemas.microsoft.com/office/drawing/2014/main" id="{17A6AFC1-6F8F-45DD-815C-EBA1D93553A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533400"/>
                        <a:ext cx="8458200" cy="599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222292255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218" name="Object 2">
            <a:extLst>
              <a:ext uri="{FF2B5EF4-FFF2-40B4-BE49-F238E27FC236}">
                <a16:creationId xmlns:a16="http://schemas.microsoft.com/office/drawing/2014/main" id="{F850742F-BA76-4305-83B3-4960DE973255}"/>
              </a:ext>
            </a:extLst>
          </p:cNvPr>
          <p:cNvGraphicFramePr>
            <a:graphicFrameLocks noChangeAspect="1"/>
          </p:cNvGraphicFramePr>
          <p:nvPr/>
        </p:nvGraphicFramePr>
        <p:xfrm>
          <a:off x="201613" y="1011238"/>
          <a:ext cx="8713787" cy="5160962"/>
        </p:xfrm>
        <a:graphic>
          <a:graphicData uri="http://schemas.openxmlformats.org/presentationml/2006/ole">
            <mc:AlternateContent xmlns:mc="http://schemas.openxmlformats.org/markup-compatibility/2006">
              <mc:Choice xmlns:v="urn:schemas-microsoft-com:vml" Requires="v">
                <p:oleObj spid="_x0000_s9223" name="Equation" r:id="rId3" imgW="4889160" imgH="2895480" progId="Equation.DSMT4">
                  <p:embed/>
                </p:oleObj>
              </mc:Choice>
              <mc:Fallback>
                <p:oleObj name="Equation" r:id="rId3" imgW="4889160" imgH="2895480" progId="Equation.DSMT4">
                  <p:embed/>
                  <p:pic>
                    <p:nvPicPr>
                      <p:cNvPr id="9218" name="Object 2">
                        <a:extLst>
                          <a:ext uri="{FF2B5EF4-FFF2-40B4-BE49-F238E27FC236}">
                            <a16:creationId xmlns:a16="http://schemas.microsoft.com/office/drawing/2014/main" id="{F850742F-BA76-4305-83B3-4960DE97325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1613" y="1011238"/>
                        <a:ext cx="8713787" cy="5160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179205252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42" name="Object 1">
            <a:extLst>
              <a:ext uri="{FF2B5EF4-FFF2-40B4-BE49-F238E27FC236}">
                <a16:creationId xmlns:a16="http://schemas.microsoft.com/office/drawing/2014/main" id="{D86D8F23-C461-4D31-B832-EE62DEDA39C4}"/>
              </a:ext>
            </a:extLst>
          </p:cNvPr>
          <p:cNvGraphicFramePr>
            <a:graphicFrameLocks noChangeAspect="1"/>
          </p:cNvGraphicFramePr>
          <p:nvPr/>
        </p:nvGraphicFramePr>
        <p:xfrm>
          <a:off x="1600200" y="463550"/>
          <a:ext cx="5943600" cy="6173788"/>
        </p:xfrm>
        <a:graphic>
          <a:graphicData uri="http://schemas.openxmlformats.org/presentationml/2006/ole">
            <mc:AlternateContent xmlns:mc="http://schemas.openxmlformats.org/markup-compatibility/2006">
              <mc:Choice xmlns:v="urn:schemas-microsoft-com:vml" Requires="v">
                <p:oleObj spid="_x0000_s10247" name="Worksheet" r:id="rId3" imgW="4133850" imgH="4962525" progId="Excel.Sheet.12">
                  <p:embed/>
                </p:oleObj>
              </mc:Choice>
              <mc:Fallback>
                <p:oleObj name="Worksheet" r:id="rId3" imgW="4133850" imgH="4962525" progId="Excel.Sheet.12">
                  <p:embed/>
                  <p:pic>
                    <p:nvPicPr>
                      <p:cNvPr id="10242" name="Object 1">
                        <a:extLst>
                          <a:ext uri="{FF2B5EF4-FFF2-40B4-BE49-F238E27FC236}">
                            <a16:creationId xmlns:a16="http://schemas.microsoft.com/office/drawing/2014/main" id="{D86D8F23-C461-4D31-B832-EE62DEDA39C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00200" y="463550"/>
                        <a:ext cx="5943600" cy="6173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305206883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a:extLst>
              <a:ext uri="{FF2B5EF4-FFF2-40B4-BE49-F238E27FC236}">
                <a16:creationId xmlns:a16="http://schemas.microsoft.com/office/drawing/2014/main" id="{46E61D5C-4760-4799-8A34-5D2EB71B0B13}"/>
              </a:ext>
            </a:extLst>
          </p:cNvPr>
          <p:cNvSpPr>
            <a:spLocks noGrp="1"/>
          </p:cNvSpPr>
          <p:nvPr>
            <p:ph type="title"/>
          </p:nvPr>
        </p:nvSpPr>
        <p:spPr>
          <a:xfrm>
            <a:off x="152400" y="1101725"/>
            <a:ext cx="7772400" cy="955675"/>
          </a:xfrm>
        </p:spPr>
        <p:txBody>
          <a:bodyPr>
            <a:normAutofit/>
          </a:bodyPr>
          <a:lstStyle/>
          <a:p>
            <a:r>
              <a:rPr lang="en-US" altLang="en-US"/>
              <a:t>Sums of Squares - Computational</a:t>
            </a:r>
          </a:p>
        </p:txBody>
      </p:sp>
      <p:sp>
        <p:nvSpPr>
          <p:cNvPr id="5" name="Content Placeholder 4">
            <a:extLst>
              <a:ext uri="{FF2B5EF4-FFF2-40B4-BE49-F238E27FC236}">
                <a16:creationId xmlns:a16="http://schemas.microsoft.com/office/drawing/2014/main" id="{9CF7EEBC-8E86-4FD1-AD68-7B907BAB64EE}"/>
              </a:ext>
            </a:extLst>
          </p:cNvPr>
          <p:cNvSpPr>
            <a:spLocks noGrp="1"/>
          </p:cNvSpPr>
          <p:nvPr>
            <p:ph idx="1"/>
          </p:nvPr>
        </p:nvSpPr>
        <p:spPr>
          <a:xfrm>
            <a:off x="533400" y="2057400"/>
            <a:ext cx="8305800" cy="4495800"/>
          </a:xfrm>
        </p:spPr>
        <p:txBody>
          <a:bodyPr>
            <a:normAutofit/>
          </a:bodyPr>
          <a:lstStyle/>
          <a:p>
            <a:pPr marL="342900" indent="-342900">
              <a:spcBef>
                <a:spcPct val="20000"/>
              </a:spcBef>
              <a:buClr>
                <a:schemeClr val="tx1"/>
              </a:buClr>
              <a:buSzPct val="70000"/>
              <a:buFont typeface="Wingdings" pitchFamily="2" charset="2"/>
              <a:buChar char="¢"/>
              <a:defRPr/>
            </a:pPr>
            <a:r>
              <a:rPr lang="en-US" sz="3000" dirty="0">
                <a:solidFill>
                  <a:schemeClr val="tx2"/>
                </a:solidFill>
              </a:rPr>
              <a:t>What are the degrees of freedom?</a:t>
            </a:r>
          </a:p>
          <a:p>
            <a:pPr marL="342900" indent="-342900">
              <a:spcBef>
                <a:spcPct val="20000"/>
              </a:spcBef>
              <a:buClr>
                <a:schemeClr val="tx1"/>
              </a:buClr>
              <a:buSzPct val="70000"/>
              <a:buFont typeface="Wingdings" pitchFamily="2" charset="2"/>
              <a:buChar char="¢"/>
              <a:defRPr/>
            </a:pPr>
            <a:r>
              <a:rPr lang="en-US" sz="3000" dirty="0">
                <a:solidFill>
                  <a:schemeClr val="tx2"/>
                </a:solidFill>
              </a:rPr>
              <a:t>And convert them into the formulas</a:t>
            </a:r>
          </a:p>
          <a:p>
            <a:pPr marL="658368" lvl="1" indent="-246888" fontAlgn="auto">
              <a:spcAft>
                <a:spcPts val="0"/>
              </a:spcAft>
              <a:buFont typeface="Georgia"/>
              <a:buChar char="▫"/>
              <a:defRPr/>
            </a:pPr>
            <a:r>
              <a:rPr lang="en-US" dirty="0"/>
              <a:t>A = a - 1</a:t>
            </a:r>
          </a:p>
          <a:p>
            <a:pPr marL="658368" lvl="1" indent="-246888" fontAlgn="auto">
              <a:spcAft>
                <a:spcPts val="0"/>
              </a:spcAft>
              <a:buFont typeface="Georgia"/>
              <a:buChar char="▫"/>
              <a:defRPr/>
            </a:pPr>
            <a:r>
              <a:rPr lang="en-US" dirty="0"/>
              <a:t>S/A = a(s – 1) = as - a</a:t>
            </a:r>
          </a:p>
          <a:p>
            <a:pPr marL="658368" lvl="1" indent="-246888" fontAlgn="auto">
              <a:spcAft>
                <a:spcPts val="0"/>
              </a:spcAft>
              <a:buFont typeface="Georgia"/>
              <a:buChar char="▫"/>
              <a:defRPr/>
            </a:pPr>
            <a:r>
              <a:rPr lang="en-US" dirty="0"/>
              <a:t>B = b - 1</a:t>
            </a:r>
          </a:p>
          <a:p>
            <a:pPr marL="658368" lvl="1" indent="-246888" fontAlgn="auto">
              <a:spcAft>
                <a:spcPts val="0"/>
              </a:spcAft>
              <a:buFont typeface="Georgia"/>
              <a:buChar char="▫"/>
              <a:defRPr/>
            </a:pPr>
            <a:r>
              <a:rPr lang="en-US" dirty="0"/>
              <a:t>AB = (a – 1)(b – 1)</a:t>
            </a:r>
          </a:p>
          <a:p>
            <a:pPr marL="658368" lvl="1" indent="-246888" fontAlgn="auto">
              <a:spcAft>
                <a:spcPts val="0"/>
              </a:spcAft>
              <a:buFont typeface="Georgia"/>
              <a:buChar char="▫"/>
              <a:defRPr/>
            </a:pPr>
            <a:r>
              <a:rPr lang="en-US" dirty="0" err="1"/>
              <a:t>BxS</a:t>
            </a:r>
            <a:r>
              <a:rPr lang="en-US" dirty="0"/>
              <a:t>/A = a(b – 1)(s – 1) </a:t>
            </a:r>
          </a:p>
          <a:p>
            <a:pPr marL="658368" lvl="1" indent="-246888" fontAlgn="auto">
              <a:spcAft>
                <a:spcPts val="0"/>
              </a:spcAft>
              <a:buFont typeface="Georgia"/>
              <a:buChar char="▫"/>
              <a:defRPr/>
            </a:pPr>
            <a:r>
              <a:rPr lang="en-US" dirty="0"/>
              <a:t>T = abs – 1 or N - 1</a:t>
            </a:r>
            <a:endParaRPr lang="en-US" sz="3000" dirty="0"/>
          </a:p>
          <a:p>
            <a:pPr marL="365760" indent="-256032" fontAlgn="auto">
              <a:spcAft>
                <a:spcPts val="0"/>
              </a:spcAft>
              <a:buClr>
                <a:schemeClr val="accent3"/>
              </a:buClr>
              <a:buFont typeface="Georgia"/>
              <a:buChar char="•"/>
              <a:defRPr/>
            </a:pPr>
            <a:endParaRPr lang="en-US" dirty="0"/>
          </a:p>
        </p:txBody>
      </p:sp>
    </p:spTree>
    <p:extLst>
      <p:ext uri="{BB962C8B-B14F-4D97-AF65-F5344CB8AC3E}">
        <p14:creationId xmlns:p14="http://schemas.microsoft.com/office/powerpoint/2010/main" val="317514949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4" descr="mixed2">
            <a:extLst>
              <a:ext uri="{FF2B5EF4-FFF2-40B4-BE49-F238E27FC236}">
                <a16:creationId xmlns:a16="http://schemas.microsoft.com/office/drawing/2014/main" id="{B6B080A3-DAE7-4962-B877-3FB468085B70}"/>
              </a:ext>
            </a:extLst>
          </p:cNvPr>
          <p:cNvPicPr>
            <a:picLocks noGrp="1" noChangeAspect="1" noChangeArrowheads="1"/>
          </p:cNvPicPr>
          <p:nvPr>
            <p:ph/>
          </p:nvPr>
        </p:nvPicPr>
        <p:blipFill>
          <a:blip r:embed="rId2">
            <a:extLst>
              <a:ext uri="{28A0092B-C50C-407E-A947-70E740481C1C}">
                <a14:useLocalDpi xmlns:a14="http://schemas.microsoft.com/office/drawing/2010/main" val="0"/>
              </a:ext>
            </a:extLst>
          </a:blip>
          <a:srcRect/>
          <a:stretch>
            <a:fillRect/>
          </a:stretch>
        </p:blipFill>
        <p:spPr>
          <a:xfrm>
            <a:off x="381000" y="381000"/>
            <a:ext cx="8382000" cy="6019800"/>
          </a:xfrm>
          <a:noFill/>
        </p:spPr>
      </p:pic>
    </p:spTree>
    <p:extLst>
      <p:ext uri="{BB962C8B-B14F-4D97-AF65-F5344CB8AC3E}">
        <p14:creationId xmlns:p14="http://schemas.microsoft.com/office/powerpoint/2010/main" val="89332290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4" descr="mixed001">
            <a:extLst>
              <a:ext uri="{FF2B5EF4-FFF2-40B4-BE49-F238E27FC236}">
                <a16:creationId xmlns:a16="http://schemas.microsoft.com/office/drawing/2014/main" id="{5AF19232-B437-4419-A04F-717D3788A420}"/>
              </a:ext>
            </a:extLst>
          </p:cNvPr>
          <p:cNvPicPr>
            <a:picLocks noGrp="1" noChangeAspect="1" noChangeArrowheads="1"/>
          </p:cNvPicPr>
          <p:nvPr>
            <p:ph/>
          </p:nvPr>
        </p:nvPicPr>
        <p:blipFill>
          <a:blip r:embed="rId2">
            <a:extLst>
              <a:ext uri="{28A0092B-C50C-407E-A947-70E740481C1C}">
                <a14:useLocalDpi xmlns:a14="http://schemas.microsoft.com/office/drawing/2010/main" val="0"/>
              </a:ext>
            </a:extLst>
          </a:blip>
          <a:srcRect/>
          <a:stretch>
            <a:fillRect/>
          </a:stretch>
        </p:blipFill>
        <p:spPr>
          <a:xfrm>
            <a:off x="457200" y="1676400"/>
            <a:ext cx="8077200" cy="3646488"/>
          </a:xfrm>
          <a:noFill/>
        </p:spPr>
      </p:pic>
    </p:spTree>
    <p:extLst>
      <p:ext uri="{BB962C8B-B14F-4D97-AF65-F5344CB8AC3E}">
        <p14:creationId xmlns:p14="http://schemas.microsoft.com/office/powerpoint/2010/main" val="401541676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266" name="Object 11">
            <a:extLst>
              <a:ext uri="{FF2B5EF4-FFF2-40B4-BE49-F238E27FC236}">
                <a16:creationId xmlns:a16="http://schemas.microsoft.com/office/drawing/2014/main" id="{22EC4CE6-29D9-4332-BD12-DE6C405E66C2}"/>
              </a:ext>
            </a:extLst>
          </p:cNvPr>
          <p:cNvGraphicFramePr>
            <a:graphicFrameLocks noChangeAspect="1"/>
          </p:cNvGraphicFramePr>
          <p:nvPr/>
        </p:nvGraphicFramePr>
        <p:xfrm>
          <a:off x="990600" y="1524000"/>
          <a:ext cx="7620000" cy="3975100"/>
        </p:xfrm>
        <a:graphic>
          <a:graphicData uri="http://schemas.openxmlformats.org/presentationml/2006/ole">
            <mc:AlternateContent xmlns:mc="http://schemas.openxmlformats.org/markup-compatibility/2006">
              <mc:Choice xmlns:v="urn:schemas-microsoft-com:vml" Requires="v">
                <p:oleObj spid="_x0000_s11271" name="Equation" r:id="rId3" imgW="2628720" imgH="1371600" progId="Equation.DSMT4">
                  <p:embed/>
                </p:oleObj>
              </mc:Choice>
              <mc:Fallback>
                <p:oleObj name="Equation" r:id="rId3" imgW="2628720" imgH="1371600" progId="Equation.DSMT4">
                  <p:embed/>
                  <p:pic>
                    <p:nvPicPr>
                      <p:cNvPr id="11266" name="Object 11">
                        <a:extLst>
                          <a:ext uri="{FF2B5EF4-FFF2-40B4-BE49-F238E27FC236}">
                            <a16:creationId xmlns:a16="http://schemas.microsoft.com/office/drawing/2014/main" id="{22EC4CE6-29D9-4332-BD12-DE6C405E66C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90600" y="1524000"/>
                        <a:ext cx="7620000" cy="3975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36629954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5">
            <a:extLst>
              <a:ext uri="{FF2B5EF4-FFF2-40B4-BE49-F238E27FC236}">
                <a16:creationId xmlns:a16="http://schemas.microsoft.com/office/drawing/2014/main" id="{7B7535CE-C10A-4F47-B0BC-2788B158CA09}"/>
              </a:ext>
            </a:extLst>
          </p:cNvPr>
          <p:cNvSpPr>
            <a:spLocks noGrp="1" noChangeArrowheads="1"/>
          </p:cNvSpPr>
          <p:nvPr>
            <p:ph type="title"/>
          </p:nvPr>
        </p:nvSpPr>
        <p:spPr/>
        <p:txBody>
          <a:bodyPr/>
          <a:lstStyle/>
          <a:p>
            <a:r>
              <a:rPr lang="en-US" altLang="en-US"/>
              <a:t>Results – ANOVA summary table</a:t>
            </a:r>
          </a:p>
        </p:txBody>
      </p:sp>
      <p:pic>
        <p:nvPicPr>
          <p:cNvPr id="34819" name="Picture 4" descr="mixed003">
            <a:extLst>
              <a:ext uri="{FF2B5EF4-FFF2-40B4-BE49-F238E27FC236}">
                <a16:creationId xmlns:a16="http://schemas.microsoft.com/office/drawing/2014/main" id="{F968E3FF-233E-4276-BF94-55AE682AFE13}"/>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a:xfrm>
            <a:off x="973449" y="1825625"/>
            <a:ext cx="7197101" cy="4351338"/>
          </a:xfrm>
          <a:noFill/>
        </p:spPr>
      </p:pic>
    </p:spTree>
    <p:extLst>
      <p:ext uri="{BB962C8B-B14F-4D97-AF65-F5344CB8AC3E}">
        <p14:creationId xmlns:p14="http://schemas.microsoft.com/office/powerpoint/2010/main" val="311405134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479EEC90-7E66-46D9-AD9D-66B16B41D431}"/>
              </a:ext>
            </a:extLst>
          </p:cNvPr>
          <p:cNvSpPr>
            <a:spLocks noGrp="1" noChangeArrowheads="1"/>
          </p:cNvSpPr>
          <p:nvPr>
            <p:ph type="title"/>
          </p:nvPr>
        </p:nvSpPr>
        <p:spPr/>
        <p:txBody>
          <a:bodyPr/>
          <a:lstStyle/>
          <a:p>
            <a:r>
              <a:rPr lang="en-US" altLang="en-US"/>
              <a:t>Higher order mixed designs</a:t>
            </a:r>
          </a:p>
        </p:txBody>
      </p:sp>
      <p:pic>
        <p:nvPicPr>
          <p:cNvPr id="35843" name="Picture 4" descr="higherorder_mixed">
            <a:extLst>
              <a:ext uri="{FF2B5EF4-FFF2-40B4-BE49-F238E27FC236}">
                <a16:creationId xmlns:a16="http://schemas.microsoft.com/office/drawing/2014/main" id="{969849F7-B062-4D16-8F46-DC2E550E5745}"/>
              </a:ext>
            </a:extLst>
          </p:cNvPr>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a:xfrm>
            <a:off x="838200" y="1752600"/>
            <a:ext cx="6818313" cy="5070475"/>
          </a:xfrm>
          <a:noFill/>
        </p:spPr>
      </p:pic>
    </p:spTree>
    <p:extLst>
      <p:ext uri="{BB962C8B-B14F-4D97-AF65-F5344CB8AC3E}">
        <p14:creationId xmlns:p14="http://schemas.microsoft.com/office/powerpoint/2010/main" val="1914690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Increasing the number of independent variables</a:t>
            </a:r>
          </a:p>
        </p:txBody>
      </p:sp>
      <p:sp>
        <p:nvSpPr>
          <p:cNvPr id="13" name="Content Placeholder 12"/>
          <p:cNvSpPr>
            <a:spLocks noGrp="1"/>
          </p:cNvSpPr>
          <p:nvPr>
            <p:ph idx="1"/>
          </p:nvPr>
        </p:nvSpPr>
        <p:spPr/>
        <p:txBody>
          <a:bodyPr>
            <a:normAutofit/>
          </a:bodyPr>
          <a:lstStyle/>
          <a:p>
            <a:r>
              <a:rPr lang="en-US" dirty="0"/>
              <a:t>The simplest experimental design has only one IV</a:t>
            </a:r>
          </a:p>
          <a:p>
            <a:pPr lvl="1"/>
            <a:r>
              <a:rPr lang="en-US" dirty="0"/>
              <a:t>E.g., Consuming beer and fake beer before driving on a simulator…</a:t>
            </a:r>
          </a:p>
          <a:p>
            <a:pPr lvl="1"/>
            <a:endParaRPr lang="en-US" dirty="0"/>
          </a:p>
          <a:p>
            <a:r>
              <a:rPr lang="en-US" dirty="0"/>
              <a:t>However, it is possible (and, in fact, more common) to have more than one IV in an experiment = Factorial design</a:t>
            </a:r>
          </a:p>
        </p:txBody>
      </p:sp>
      <p:sp>
        <p:nvSpPr>
          <p:cNvPr id="5" name="Slide Number Placeholder 4"/>
          <p:cNvSpPr>
            <a:spLocks noGrp="1"/>
          </p:cNvSpPr>
          <p:nvPr>
            <p:ph type="sldNum" sz="quarter" idx="12"/>
          </p:nvPr>
        </p:nvSpPr>
        <p:spPr/>
        <p:txBody>
          <a:bodyPr/>
          <a:lstStyle/>
          <a:p>
            <a:fld id="{67D27640-02EA-482E-82FB-44E2F46FE27B}" type="slidenum">
              <a:rPr lang="en-US" smtClean="0"/>
              <a:pPr/>
              <a:t>5</a:t>
            </a:fld>
            <a:endParaRPr lang="en-US"/>
          </a:p>
        </p:txBody>
      </p:sp>
      <p:sp>
        <p:nvSpPr>
          <p:cNvPr id="3" name="TextBox 2">
            <a:extLst>
              <a:ext uri="{FF2B5EF4-FFF2-40B4-BE49-F238E27FC236}">
                <a16:creationId xmlns:a16="http://schemas.microsoft.com/office/drawing/2014/main" id="{A2587071-62DF-4FAF-8888-7B6037CACFEC}"/>
              </a:ext>
            </a:extLst>
          </p:cNvPr>
          <p:cNvSpPr txBox="1"/>
          <p:nvPr/>
        </p:nvSpPr>
        <p:spPr>
          <a:xfrm>
            <a:off x="762000" y="4343400"/>
            <a:ext cx="2030684" cy="1477328"/>
          </a:xfrm>
          <a:prstGeom prst="rect">
            <a:avLst/>
          </a:prstGeom>
          <a:noFill/>
        </p:spPr>
        <p:txBody>
          <a:bodyPr wrap="none" rtlCol="0">
            <a:spAutoFit/>
          </a:bodyPr>
          <a:lstStyle/>
          <a:p>
            <a:r>
              <a:rPr lang="en-CA" dirty="0"/>
              <a:t>Anti-Anxiety Drug A</a:t>
            </a:r>
          </a:p>
          <a:p>
            <a:endParaRPr lang="en-CA" dirty="0"/>
          </a:p>
          <a:p>
            <a:endParaRPr lang="en-CA" dirty="0"/>
          </a:p>
          <a:p>
            <a:endParaRPr lang="en-CA" dirty="0"/>
          </a:p>
          <a:p>
            <a:r>
              <a:rPr lang="en-CA" dirty="0"/>
              <a:t>Anti-Anxiety Drug B</a:t>
            </a:r>
          </a:p>
        </p:txBody>
      </p:sp>
      <p:sp>
        <p:nvSpPr>
          <p:cNvPr id="4" name="TextBox 3">
            <a:extLst>
              <a:ext uri="{FF2B5EF4-FFF2-40B4-BE49-F238E27FC236}">
                <a16:creationId xmlns:a16="http://schemas.microsoft.com/office/drawing/2014/main" id="{9045B8AE-5181-44B6-A34D-15A4D5E23995}"/>
              </a:ext>
            </a:extLst>
          </p:cNvPr>
          <p:cNvSpPr txBox="1"/>
          <p:nvPr/>
        </p:nvSpPr>
        <p:spPr>
          <a:xfrm>
            <a:off x="3195844" y="4001294"/>
            <a:ext cx="1638782" cy="923330"/>
          </a:xfrm>
          <a:prstGeom prst="rect">
            <a:avLst/>
          </a:prstGeom>
          <a:noFill/>
        </p:spPr>
        <p:txBody>
          <a:bodyPr wrap="none" rtlCol="0">
            <a:spAutoFit/>
          </a:bodyPr>
          <a:lstStyle/>
          <a:p>
            <a:r>
              <a:rPr lang="en-CA" dirty="0"/>
              <a:t>High Stress</a:t>
            </a:r>
          </a:p>
          <a:p>
            <a:r>
              <a:rPr lang="en-CA" dirty="0"/>
              <a:t>Medium Stress </a:t>
            </a:r>
          </a:p>
          <a:p>
            <a:r>
              <a:rPr lang="en-CA" dirty="0"/>
              <a:t>Low Stress</a:t>
            </a:r>
          </a:p>
        </p:txBody>
      </p:sp>
      <p:sp>
        <p:nvSpPr>
          <p:cNvPr id="7" name="TextBox 6">
            <a:extLst>
              <a:ext uri="{FF2B5EF4-FFF2-40B4-BE49-F238E27FC236}">
                <a16:creationId xmlns:a16="http://schemas.microsoft.com/office/drawing/2014/main" id="{9D92D330-C022-489A-8DE0-39D1FCD1A566}"/>
              </a:ext>
            </a:extLst>
          </p:cNvPr>
          <p:cNvSpPr txBox="1"/>
          <p:nvPr/>
        </p:nvSpPr>
        <p:spPr>
          <a:xfrm>
            <a:off x="3172126" y="5089128"/>
            <a:ext cx="1638782" cy="923330"/>
          </a:xfrm>
          <a:prstGeom prst="rect">
            <a:avLst/>
          </a:prstGeom>
          <a:noFill/>
        </p:spPr>
        <p:txBody>
          <a:bodyPr wrap="none" rtlCol="0">
            <a:spAutoFit/>
          </a:bodyPr>
          <a:lstStyle/>
          <a:p>
            <a:r>
              <a:rPr lang="en-CA" dirty="0"/>
              <a:t>High Stress</a:t>
            </a:r>
          </a:p>
          <a:p>
            <a:r>
              <a:rPr lang="en-CA" dirty="0"/>
              <a:t>Medium Stress </a:t>
            </a:r>
          </a:p>
          <a:p>
            <a:r>
              <a:rPr lang="en-CA" dirty="0"/>
              <a:t>Low Stress</a:t>
            </a:r>
          </a:p>
        </p:txBody>
      </p:sp>
      <p:sp>
        <p:nvSpPr>
          <p:cNvPr id="6" name="TextBox 5">
            <a:extLst>
              <a:ext uri="{FF2B5EF4-FFF2-40B4-BE49-F238E27FC236}">
                <a16:creationId xmlns:a16="http://schemas.microsoft.com/office/drawing/2014/main" id="{26A164F3-16E6-428C-9335-43F66EC82023}"/>
              </a:ext>
            </a:extLst>
          </p:cNvPr>
          <p:cNvSpPr txBox="1"/>
          <p:nvPr/>
        </p:nvSpPr>
        <p:spPr>
          <a:xfrm>
            <a:off x="5715000" y="3626916"/>
            <a:ext cx="534634" cy="369332"/>
          </a:xfrm>
          <a:prstGeom prst="rect">
            <a:avLst/>
          </a:prstGeom>
          <a:noFill/>
        </p:spPr>
        <p:txBody>
          <a:bodyPr wrap="none" rtlCol="0">
            <a:spAutoFit/>
          </a:bodyPr>
          <a:lstStyle/>
          <a:p>
            <a:r>
              <a:rPr lang="en-CA" dirty="0"/>
              <a:t>DV</a:t>
            </a:r>
            <a:r>
              <a:rPr lang="en-CA" baseline="-25000" dirty="0"/>
              <a:t>1</a:t>
            </a:r>
          </a:p>
        </p:txBody>
      </p:sp>
      <p:sp>
        <p:nvSpPr>
          <p:cNvPr id="9" name="TextBox 8">
            <a:extLst>
              <a:ext uri="{FF2B5EF4-FFF2-40B4-BE49-F238E27FC236}">
                <a16:creationId xmlns:a16="http://schemas.microsoft.com/office/drawing/2014/main" id="{9B121F47-4325-44EA-90AD-F69AFC761385}"/>
              </a:ext>
            </a:extLst>
          </p:cNvPr>
          <p:cNvSpPr txBox="1"/>
          <p:nvPr/>
        </p:nvSpPr>
        <p:spPr>
          <a:xfrm>
            <a:off x="6422810" y="3626916"/>
            <a:ext cx="534634" cy="369332"/>
          </a:xfrm>
          <a:prstGeom prst="rect">
            <a:avLst/>
          </a:prstGeom>
          <a:noFill/>
        </p:spPr>
        <p:txBody>
          <a:bodyPr wrap="none" rtlCol="0">
            <a:spAutoFit/>
          </a:bodyPr>
          <a:lstStyle/>
          <a:p>
            <a:r>
              <a:rPr lang="en-CA" dirty="0"/>
              <a:t>DV</a:t>
            </a:r>
            <a:r>
              <a:rPr lang="en-CA" baseline="-25000" dirty="0"/>
              <a:t>2</a:t>
            </a:r>
          </a:p>
        </p:txBody>
      </p:sp>
      <p:sp>
        <p:nvSpPr>
          <p:cNvPr id="10" name="TextBox 9">
            <a:extLst>
              <a:ext uri="{FF2B5EF4-FFF2-40B4-BE49-F238E27FC236}">
                <a16:creationId xmlns:a16="http://schemas.microsoft.com/office/drawing/2014/main" id="{1030752C-C499-42C0-882A-99BF589E36FB}"/>
              </a:ext>
            </a:extLst>
          </p:cNvPr>
          <p:cNvSpPr txBox="1"/>
          <p:nvPr/>
        </p:nvSpPr>
        <p:spPr>
          <a:xfrm>
            <a:off x="7010400" y="3640272"/>
            <a:ext cx="534634" cy="369332"/>
          </a:xfrm>
          <a:prstGeom prst="rect">
            <a:avLst/>
          </a:prstGeom>
          <a:noFill/>
        </p:spPr>
        <p:txBody>
          <a:bodyPr wrap="square" rtlCol="0">
            <a:spAutoFit/>
          </a:bodyPr>
          <a:lstStyle/>
          <a:p>
            <a:r>
              <a:rPr lang="en-CA" dirty="0"/>
              <a:t>DV</a:t>
            </a:r>
            <a:r>
              <a:rPr lang="en-CA" baseline="-25000" dirty="0"/>
              <a:t>3</a:t>
            </a:r>
          </a:p>
        </p:txBody>
      </p:sp>
      <p:sp>
        <p:nvSpPr>
          <p:cNvPr id="8" name="TextBox 7">
            <a:extLst>
              <a:ext uri="{FF2B5EF4-FFF2-40B4-BE49-F238E27FC236}">
                <a16:creationId xmlns:a16="http://schemas.microsoft.com/office/drawing/2014/main" id="{F8B663D7-CC01-4AFB-83E3-978E538BB709}"/>
              </a:ext>
            </a:extLst>
          </p:cNvPr>
          <p:cNvSpPr txBox="1"/>
          <p:nvPr/>
        </p:nvSpPr>
        <p:spPr>
          <a:xfrm>
            <a:off x="6222948" y="6372458"/>
            <a:ext cx="734496" cy="369332"/>
          </a:xfrm>
          <a:prstGeom prst="rect">
            <a:avLst/>
          </a:prstGeom>
          <a:noFill/>
        </p:spPr>
        <p:txBody>
          <a:bodyPr wrap="none" rtlCol="0">
            <a:spAutoFit/>
          </a:bodyPr>
          <a:lstStyle/>
          <a:p>
            <a:r>
              <a:rPr lang="en-CA" dirty="0"/>
              <a:t>2x3x3</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wipe(left)">
                                      <p:cBhvr>
                                        <p:cTn id="7" dur="500"/>
                                        <p:tgtEl>
                                          <p:spTgt spid="1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3">
                                            <p:txEl>
                                              <p:pRg st="1" end="1"/>
                                            </p:txEl>
                                          </p:spTgt>
                                        </p:tgtEl>
                                        <p:attrNameLst>
                                          <p:attrName>style.visibility</p:attrName>
                                        </p:attrNameLst>
                                      </p:cBhvr>
                                      <p:to>
                                        <p:strVal val="visible"/>
                                      </p:to>
                                    </p:set>
                                    <p:animEffect transition="in" filter="wipe(left)">
                                      <p:cBhvr>
                                        <p:cTn id="10" dur="500"/>
                                        <p:tgtEl>
                                          <p:spTgt spid="1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13">
                                            <p:txEl>
                                              <p:pRg st="3" end="3"/>
                                            </p:txEl>
                                          </p:spTgt>
                                        </p:tgtEl>
                                        <p:attrNameLst>
                                          <p:attrName>style.visibility</p:attrName>
                                        </p:attrNameLst>
                                      </p:cBhvr>
                                      <p:to>
                                        <p:strVal val="visible"/>
                                      </p:to>
                                    </p:set>
                                    <p:animEffect transition="in" filter="wipe(left)">
                                      <p:cBhvr>
                                        <p:cTn id="15" dur="500"/>
                                        <p:tgtEl>
                                          <p:spTgt spid="1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61A2A45C-A2B7-4EA0-A3F8-2F27E65E5AF4}"/>
              </a:ext>
            </a:extLst>
          </p:cNvPr>
          <p:cNvSpPr>
            <a:spLocks noGrp="1" noChangeArrowheads="1"/>
          </p:cNvSpPr>
          <p:nvPr>
            <p:ph type="title"/>
          </p:nvPr>
        </p:nvSpPr>
        <p:spPr>
          <a:xfrm>
            <a:off x="230188" y="762000"/>
            <a:ext cx="7313612" cy="1143000"/>
          </a:xfrm>
        </p:spPr>
        <p:txBody>
          <a:bodyPr>
            <a:normAutofit/>
          </a:bodyPr>
          <a:lstStyle/>
          <a:p>
            <a:pPr fontAlgn="auto">
              <a:spcAft>
                <a:spcPts val="0"/>
              </a:spcAft>
              <a:defRPr/>
            </a:pPr>
            <a:r>
              <a:rPr lang="en-US" dirty="0"/>
              <a:t>Breaking down significant effects</a:t>
            </a:r>
          </a:p>
        </p:txBody>
      </p:sp>
      <p:sp>
        <p:nvSpPr>
          <p:cNvPr id="18435" name="Rectangle 3">
            <a:extLst>
              <a:ext uri="{FF2B5EF4-FFF2-40B4-BE49-F238E27FC236}">
                <a16:creationId xmlns:a16="http://schemas.microsoft.com/office/drawing/2014/main" id="{6ABC55D5-E9EF-4159-BE6A-FC29C0B2B1E9}"/>
              </a:ext>
            </a:extLst>
          </p:cNvPr>
          <p:cNvSpPr>
            <a:spLocks noGrp="1" noChangeArrowheads="1"/>
          </p:cNvSpPr>
          <p:nvPr>
            <p:ph type="body" sz="half" idx="1"/>
          </p:nvPr>
        </p:nvSpPr>
        <p:spPr>
          <a:xfrm>
            <a:off x="228600" y="1827213"/>
            <a:ext cx="8455025" cy="2744787"/>
          </a:xfrm>
        </p:spPr>
        <p:txBody>
          <a:bodyPr>
            <a:normAutofit/>
          </a:bodyPr>
          <a:lstStyle/>
          <a:p>
            <a:pPr marL="365760" indent="-256032" fontAlgn="auto">
              <a:spcAft>
                <a:spcPts val="0"/>
              </a:spcAft>
              <a:buClr>
                <a:schemeClr val="accent3"/>
              </a:buClr>
              <a:buFont typeface="Georgia"/>
              <a:buChar char="•"/>
              <a:defRPr/>
            </a:pPr>
            <a:r>
              <a:rPr lang="en-US" dirty="0"/>
              <a:t>Between Groups IV(s)</a:t>
            </a:r>
          </a:p>
          <a:p>
            <a:pPr marL="658368" lvl="1" indent="-246888" fontAlgn="auto">
              <a:spcAft>
                <a:spcPts val="0"/>
              </a:spcAft>
              <a:buFont typeface="Georgia"/>
              <a:buChar char="▫"/>
              <a:defRPr/>
            </a:pPr>
            <a:r>
              <a:rPr lang="en-US" dirty="0"/>
              <a:t>If you have a significant BG main effect(s) they need to be broken down to find which levels are different</a:t>
            </a:r>
          </a:p>
          <a:p>
            <a:pPr marL="658368" lvl="1" indent="-246888" fontAlgn="auto">
              <a:spcAft>
                <a:spcPts val="0"/>
              </a:spcAft>
              <a:buFont typeface="Georgia"/>
              <a:buChar char="▫"/>
              <a:defRPr/>
            </a:pPr>
            <a:r>
              <a:rPr lang="en-US" dirty="0"/>
              <a:t>The comparisons are done the same way as completely BG comparisons</a:t>
            </a:r>
          </a:p>
          <a:p>
            <a:pPr marL="658368" lvl="1" indent="-246888" fontAlgn="auto">
              <a:spcAft>
                <a:spcPts val="0"/>
              </a:spcAft>
              <a:buFont typeface="Georgia"/>
              <a:buChar char="▫"/>
              <a:defRPr/>
            </a:pPr>
            <a:r>
              <a:rPr lang="en-US" dirty="0"/>
              <a:t>The BG comparison error term is the same for all BG comparisons</a:t>
            </a:r>
          </a:p>
        </p:txBody>
      </p:sp>
      <p:graphicFrame>
        <p:nvGraphicFramePr>
          <p:cNvPr id="18438" name="Object 6">
            <a:extLst>
              <a:ext uri="{FF2B5EF4-FFF2-40B4-BE49-F238E27FC236}">
                <a16:creationId xmlns:a16="http://schemas.microsoft.com/office/drawing/2014/main" id="{B59F97B3-4203-4E20-9F3C-1C7C0F3D01C5}"/>
              </a:ext>
            </a:extLst>
          </p:cNvPr>
          <p:cNvGraphicFramePr>
            <a:graphicFrameLocks noGrp="1" noChangeAspect="1"/>
          </p:cNvGraphicFramePr>
          <p:nvPr>
            <p:ph sz="half" idx="2"/>
          </p:nvPr>
        </p:nvGraphicFramePr>
        <p:xfrm>
          <a:off x="914400" y="4648200"/>
          <a:ext cx="7654925" cy="1600200"/>
        </p:xfrm>
        <a:graphic>
          <a:graphicData uri="http://schemas.openxmlformats.org/presentationml/2006/ole">
            <mc:AlternateContent xmlns:mc="http://schemas.openxmlformats.org/markup-compatibility/2006">
              <mc:Choice xmlns:v="urn:schemas-microsoft-com:vml" Requires="v">
                <p:oleObj spid="_x0000_s12295" name="Equation" r:id="rId3" imgW="2247840" imgH="469800" progId="Equation.DSMT4">
                  <p:embed/>
                </p:oleObj>
              </mc:Choice>
              <mc:Fallback>
                <p:oleObj name="Equation" r:id="rId3" imgW="2247840" imgH="469800" progId="Equation.DSMT4">
                  <p:embed/>
                  <p:pic>
                    <p:nvPicPr>
                      <p:cNvPr id="18438" name="Object 6">
                        <a:extLst>
                          <a:ext uri="{FF2B5EF4-FFF2-40B4-BE49-F238E27FC236}">
                            <a16:creationId xmlns:a16="http://schemas.microsoft.com/office/drawing/2014/main" id="{B59F97B3-4203-4E20-9F3C-1C7C0F3D01C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4400" y="4648200"/>
                        <a:ext cx="7654925" cy="1600200"/>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91497785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84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1935D357-6E39-498B-87BC-46DDC4D74B7D}"/>
              </a:ext>
            </a:extLst>
          </p:cNvPr>
          <p:cNvSpPr>
            <a:spLocks noGrp="1" noChangeArrowheads="1"/>
          </p:cNvSpPr>
          <p:nvPr>
            <p:ph type="title"/>
          </p:nvPr>
        </p:nvSpPr>
        <p:spPr/>
        <p:txBody>
          <a:bodyPr>
            <a:normAutofit/>
          </a:bodyPr>
          <a:lstStyle/>
          <a:p>
            <a:r>
              <a:rPr lang="en-US" altLang="en-US"/>
              <a:t>Breaking down significant effects</a:t>
            </a:r>
          </a:p>
        </p:txBody>
      </p:sp>
      <p:sp>
        <p:nvSpPr>
          <p:cNvPr id="36867" name="Rectangle 3">
            <a:extLst>
              <a:ext uri="{FF2B5EF4-FFF2-40B4-BE49-F238E27FC236}">
                <a16:creationId xmlns:a16="http://schemas.microsoft.com/office/drawing/2014/main" id="{5E55DB4F-A7B8-4E69-8983-6ADFC59A3296}"/>
              </a:ext>
            </a:extLst>
          </p:cNvPr>
          <p:cNvSpPr>
            <a:spLocks noGrp="1" noChangeArrowheads="1"/>
          </p:cNvSpPr>
          <p:nvPr>
            <p:ph idx="1"/>
          </p:nvPr>
        </p:nvSpPr>
        <p:spPr>
          <a:xfrm>
            <a:off x="457200" y="1905000"/>
            <a:ext cx="8229600" cy="4668838"/>
          </a:xfrm>
        </p:spPr>
        <p:txBody>
          <a:bodyPr/>
          <a:lstStyle/>
          <a:p>
            <a:r>
              <a:rPr lang="en-US" altLang="en-US"/>
              <a:t>Within Groups Variables</a:t>
            </a:r>
          </a:p>
          <a:p>
            <a:pPr lvl="1"/>
            <a:r>
              <a:rPr lang="en-US" altLang="en-US"/>
              <a:t>If a WG main effect is significant it also needs to be followed by comparisons</a:t>
            </a:r>
          </a:p>
          <a:p>
            <a:pPr lvl="1"/>
            <a:r>
              <a:rPr lang="en-US" altLang="en-US"/>
              <a:t>WG comparisons differ from BG variables in that a separate error term needs to be generated for each comparison</a:t>
            </a:r>
          </a:p>
          <a:p>
            <a:pPr lvl="1"/>
            <a:r>
              <a:rPr lang="en-US" altLang="en-US"/>
              <a:t>Instead of the Fcomp formula you would actually rearrange the data into a new data set </a:t>
            </a:r>
          </a:p>
          <a:p>
            <a:pPr lvl="1"/>
            <a:endParaRPr lang="en-US" altLang="en-US"/>
          </a:p>
        </p:txBody>
      </p:sp>
    </p:spTree>
    <p:extLst>
      <p:ext uri="{BB962C8B-B14F-4D97-AF65-F5344CB8AC3E}">
        <p14:creationId xmlns:p14="http://schemas.microsoft.com/office/powerpoint/2010/main" val="294406211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a:extLst>
              <a:ext uri="{FF2B5EF4-FFF2-40B4-BE49-F238E27FC236}">
                <a16:creationId xmlns:a16="http://schemas.microsoft.com/office/drawing/2014/main" id="{728F84A1-FF63-43A0-812F-A5EB7949440B}"/>
              </a:ext>
            </a:extLst>
          </p:cNvPr>
          <p:cNvSpPr>
            <a:spLocks noGrp="1" noChangeArrowheads="1"/>
          </p:cNvSpPr>
          <p:nvPr>
            <p:ph type="title"/>
          </p:nvPr>
        </p:nvSpPr>
        <p:spPr>
          <a:xfrm>
            <a:off x="228600" y="685800"/>
            <a:ext cx="7313613" cy="1143000"/>
          </a:xfrm>
        </p:spPr>
        <p:txBody>
          <a:bodyPr>
            <a:normAutofit/>
          </a:bodyPr>
          <a:lstStyle/>
          <a:p>
            <a:pPr fontAlgn="auto">
              <a:spcAft>
                <a:spcPts val="0"/>
              </a:spcAft>
              <a:defRPr/>
            </a:pPr>
            <a:r>
              <a:rPr lang="en-US" dirty="0"/>
              <a:t>Breaking down significant effects</a:t>
            </a:r>
          </a:p>
        </p:txBody>
      </p:sp>
      <p:sp>
        <p:nvSpPr>
          <p:cNvPr id="37891" name="Rectangle 3">
            <a:extLst>
              <a:ext uri="{FF2B5EF4-FFF2-40B4-BE49-F238E27FC236}">
                <a16:creationId xmlns:a16="http://schemas.microsoft.com/office/drawing/2014/main" id="{1490F156-2DA2-4204-A62B-CAB611EC7A08}"/>
              </a:ext>
            </a:extLst>
          </p:cNvPr>
          <p:cNvSpPr>
            <a:spLocks noGrp="1" noChangeArrowheads="1"/>
          </p:cNvSpPr>
          <p:nvPr>
            <p:ph type="body" sz="half" idx="1"/>
          </p:nvPr>
        </p:nvSpPr>
        <p:spPr>
          <a:xfrm>
            <a:off x="1370013" y="1827213"/>
            <a:ext cx="6402387" cy="534987"/>
          </a:xfrm>
        </p:spPr>
        <p:txBody>
          <a:bodyPr>
            <a:normAutofit/>
          </a:bodyPr>
          <a:lstStyle/>
          <a:p>
            <a:r>
              <a:rPr lang="en-US" altLang="en-US"/>
              <a:t>Example</a:t>
            </a:r>
          </a:p>
        </p:txBody>
      </p:sp>
      <p:pic>
        <p:nvPicPr>
          <p:cNvPr id="37892" name="Picture 5" descr="mixed">
            <a:extLst>
              <a:ext uri="{FF2B5EF4-FFF2-40B4-BE49-F238E27FC236}">
                <a16:creationId xmlns:a16="http://schemas.microsoft.com/office/drawing/2014/main" id="{E862EDCF-F9E0-4E6E-90B9-972E83EB2236}"/>
              </a:ext>
            </a:extLst>
          </p:cNvPr>
          <p:cNvPicPr>
            <a:picLocks noGrp="1" noChangeAspect="1" noChangeArrowheads="1"/>
          </p:cNvPicPr>
          <p:nvPr>
            <p:ph sz="half" idx="2"/>
          </p:nvPr>
        </p:nvPicPr>
        <p:blipFill>
          <a:blip r:embed="rId2" cstate="print">
            <a:extLst>
              <a:ext uri="{28A0092B-C50C-407E-A947-70E740481C1C}">
                <a14:useLocalDpi xmlns:a14="http://schemas.microsoft.com/office/drawing/2010/main" val="0"/>
              </a:ext>
            </a:extLst>
          </a:blip>
          <a:srcRect/>
          <a:stretch>
            <a:fillRect/>
          </a:stretch>
        </p:blipFill>
        <p:spPr>
          <a:xfrm>
            <a:off x="3581400" y="1676400"/>
            <a:ext cx="5181600" cy="4979988"/>
          </a:xfrm>
          <a:noFill/>
        </p:spPr>
      </p:pic>
    </p:spTree>
    <p:extLst>
      <p:ext uri="{BB962C8B-B14F-4D97-AF65-F5344CB8AC3E}">
        <p14:creationId xmlns:p14="http://schemas.microsoft.com/office/powerpoint/2010/main" val="271896208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2">
            <a:extLst>
              <a:ext uri="{FF2B5EF4-FFF2-40B4-BE49-F238E27FC236}">
                <a16:creationId xmlns:a16="http://schemas.microsoft.com/office/drawing/2014/main" id="{99913F8A-0DE1-43EE-8B7C-421FBA7B20AD}"/>
              </a:ext>
            </a:extLst>
          </p:cNvPr>
          <p:cNvSpPr>
            <a:spLocks noGrp="1" noChangeArrowheads="1"/>
          </p:cNvSpPr>
          <p:nvPr>
            <p:ph type="title"/>
          </p:nvPr>
        </p:nvSpPr>
        <p:spPr/>
        <p:txBody>
          <a:bodyPr>
            <a:normAutofit/>
          </a:bodyPr>
          <a:lstStyle/>
          <a:p>
            <a:r>
              <a:rPr lang="en-US" altLang="en-US"/>
              <a:t>Breaking down significant effects</a:t>
            </a:r>
          </a:p>
        </p:txBody>
      </p:sp>
      <p:graphicFrame>
        <p:nvGraphicFramePr>
          <p:cNvPr id="13314" name="Object 4">
            <a:extLst>
              <a:ext uri="{FF2B5EF4-FFF2-40B4-BE49-F238E27FC236}">
                <a16:creationId xmlns:a16="http://schemas.microsoft.com/office/drawing/2014/main" id="{033DAD45-D03A-4624-BE3E-65ED409B62D8}"/>
              </a:ext>
            </a:extLst>
          </p:cNvPr>
          <p:cNvGraphicFramePr>
            <a:graphicFrameLocks noGrp="1" noChangeAspect="1"/>
          </p:cNvGraphicFramePr>
          <p:nvPr>
            <p:ph idx="1"/>
          </p:nvPr>
        </p:nvGraphicFramePr>
        <p:xfrm>
          <a:off x="2667000" y="1649413"/>
          <a:ext cx="3505200" cy="5084762"/>
        </p:xfrm>
        <a:graphic>
          <a:graphicData uri="http://schemas.openxmlformats.org/presentationml/2006/ole">
            <mc:AlternateContent xmlns:mc="http://schemas.openxmlformats.org/markup-compatibility/2006">
              <mc:Choice xmlns:v="urn:schemas-microsoft-com:vml" Requires="v">
                <p:oleObj spid="_x0000_s13319" name="Worksheet" r:id="rId3" imgW="2577257" imgH="3737021" progId="Excel.Sheet.8">
                  <p:embed/>
                </p:oleObj>
              </mc:Choice>
              <mc:Fallback>
                <p:oleObj name="Worksheet" r:id="rId3" imgW="2577257" imgH="3737021" progId="Excel.Sheet.8">
                  <p:embed/>
                  <p:pic>
                    <p:nvPicPr>
                      <p:cNvPr id="13314" name="Object 4">
                        <a:extLst>
                          <a:ext uri="{FF2B5EF4-FFF2-40B4-BE49-F238E27FC236}">
                            <a16:creationId xmlns:a16="http://schemas.microsoft.com/office/drawing/2014/main" id="{033DAD45-D03A-4624-BE3E-65ED409B62D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67000" y="1649413"/>
                        <a:ext cx="3505200" cy="5084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33861693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097C839F-91F6-4C29-9CE2-4B35D145D194}"/>
              </a:ext>
            </a:extLst>
          </p:cNvPr>
          <p:cNvSpPr>
            <a:spLocks noGrp="1" noChangeArrowheads="1"/>
          </p:cNvSpPr>
          <p:nvPr>
            <p:ph type="title"/>
          </p:nvPr>
        </p:nvSpPr>
        <p:spPr/>
        <p:txBody>
          <a:bodyPr>
            <a:normAutofit/>
          </a:bodyPr>
          <a:lstStyle/>
          <a:p>
            <a:r>
              <a:rPr lang="en-US" altLang="en-US"/>
              <a:t>Breaking down significant effects</a:t>
            </a:r>
          </a:p>
        </p:txBody>
      </p:sp>
      <p:sp>
        <p:nvSpPr>
          <p:cNvPr id="38915" name="Rectangle 3">
            <a:extLst>
              <a:ext uri="{FF2B5EF4-FFF2-40B4-BE49-F238E27FC236}">
                <a16:creationId xmlns:a16="http://schemas.microsoft.com/office/drawing/2014/main" id="{3064983E-9F55-4D22-8950-51D99A3D181F}"/>
              </a:ext>
            </a:extLst>
          </p:cNvPr>
          <p:cNvSpPr>
            <a:spLocks noGrp="1" noChangeArrowheads="1"/>
          </p:cNvSpPr>
          <p:nvPr>
            <p:ph idx="1"/>
          </p:nvPr>
        </p:nvSpPr>
        <p:spPr>
          <a:xfrm>
            <a:off x="457200" y="1905000"/>
            <a:ext cx="8229600" cy="4668838"/>
          </a:xfrm>
        </p:spPr>
        <p:txBody>
          <a:bodyPr/>
          <a:lstStyle/>
          <a:p>
            <a:r>
              <a:rPr lang="en-US" altLang="en-US"/>
              <a:t>Interactions</a:t>
            </a:r>
          </a:p>
          <a:p>
            <a:pPr lvl="1"/>
            <a:r>
              <a:rPr lang="en-US" altLang="en-US"/>
              <a:t>Purely BG interactions can be treated with simple effects, simple contrasts and interaction contrasts using the Fcomp formula, the same error term each time</a:t>
            </a:r>
          </a:p>
          <a:p>
            <a:pPr lvl="1"/>
            <a:r>
              <a:rPr lang="en-US" altLang="en-US"/>
              <a:t>Purely WG and mixed BG/WG interactions require a new error term for each simple effect, simple contrast and interaction contrast (leave it to SPSS)</a:t>
            </a:r>
          </a:p>
        </p:txBody>
      </p:sp>
    </p:spTree>
    <p:extLst>
      <p:ext uri="{BB962C8B-B14F-4D97-AF65-F5344CB8AC3E}">
        <p14:creationId xmlns:p14="http://schemas.microsoft.com/office/powerpoint/2010/main" val="167245574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642662-E80D-4FC0-ACDD-A6F7F7131AE7}"/>
              </a:ext>
            </a:extLst>
          </p:cNvPr>
          <p:cNvSpPr>
            <a:spLocks noGrp="1"/>
          </p:cNvSpPr>
          <p:nvPr>
            <p:ph type="title"/>
          </p:nvPr>
        </p:nvSpPr>
        <p:spPr/>
        <p:txBody>
          <a:bodyPr/>
          <a:lstStyle/>
          <a:p>
            <a:r>
              <a:rPr lang="en-CA" dirty="0"/>
              <a:t>Complex Correlational Design &amp; Regression</a:t>
            </a:r>
          </a:p>
        </p:txBody>
      </p:sp>
      <p:sp>
        <p:nvSpPr>
          <p:cNvPr id="3" name="Content Placeholder 2">
            <a:extLst>
              <a:ext uri="{FF2B5EF4-FFF2-40B4-BE49-F238E27FC236}">
                <a16:creationId xmlns:a16="http://schemas.microsoft.com/office/drawing/2014/main" id="{0D21F4A1-138D-45E0-9020-66A121A8C3DD}"/>
              </a:ext>
            </a:extLst>
          </p:cNvPr>
          <p:cNvSpPr>
            <a:spLocks noGrp="1"/>
          </p:cNvSpPr>
          <p:nvPr>
            <p:ph idx="1"/>
          </p:nvPr>
        </p:nvSpPr>
        <p:spPr/>
        <p:txBody>
          <a:bodyPr>
            <a:normAutofit lnSpcReduction="10000"/>
          </a:bodyPr>
          <a:lstStyle/>
          <a:p>
            <a:r>
              <a:rPr lang="en-CA" dirty="0"/>
              <a:t>Add multiple correlations</a:t>
            </a:r>
          </a:p>
          <a:p>
            <a:r>
              <a:rPr lang="en-CA" dirty="0"/>
              <a:t>Add a covariate </a:t>
            </a:r>
          </a:p>
          <a:p>
            <a:endParaRPr lang="en-CA" dirty="0"/>
          </a:p>
          <a:p>
            <a:endParaRPr lang="en-CA" dirty="0"/>
          </a:p>
          <a:p>
            <a:r>
              <a:rPr lang="en-CA" dirty="0"/>
              <a:t>Why not a Regression? Why a Regression? </a:t>
            </a:r>
          </a:p>
          <a:p>
            <a:r>
              <a:rPr lang="en-CA" dirty="0"/>
              <a:t>Assumption of a Regression </a:t>
            </a:r>
          </a:p>
          <a:p>
            <a:pPr marL="0" indent="0" fontAlgn="base">
              <a:buNone/>
            </a:pPr>
            <a:r>
              <a:rPr lang="en-CA" dirty="0"/>
              <a:t>1. Linear relationship</a:t>
            </a:r>
          </a:p>
          <a:p>
            <a:pPr marL="0" indent="0" fontAlgn="base">
              <a:buNone/>
            </a:pPr>
            <a:r>
              <a:rPr lang="en-CA" dirty="0"/>
              <a:t>2. Multivariate normality</a:t>
            </a:r>
          </a:p>
          <a:p>
            <a:pPr marL="0" indent="0" fontAlgn="base">
              <a:buNone/>
            </a:pPr>
            <a:r>
              <a:rPr lang="en-CA" dirty="0"/>
              <a:t>3. No or little multicollinearity</a:t>
            </a:r>
          </a:p>
          <a:p>
            <a:pPr marL="0" indent="0" fontAlgn="base">
              <a:buNone/>
            </a:pPr>
            <a:r>
              <a:rPr lang="en-CA" dirty="0"/>
              <a:t>4. No auto-correlation</a:t>
            </a:r>
          </a:p>
          <a:p>
            <a:pPr marL="0" indent="0" fontAlgn="base">
              <a:buNone/>
            </a:pPr>
            <a:r>
              <a:rPr lang="en-CA" dirty="0"/>
              <a:t>5. Homoscedasticity</a:t>
            </a:r>
          </a:p>
          <a:p>
            <a:pPr fontAlgn="base"/>
            <a:r>
              <a:rPr lang="en-CA" dirty="0"/>
              <a:t> </a:t>
            </a:r>
          </a:p>
          <a:p>
            <a:endParaRPr lang="en-CA" dirty="0"/>
          </a:p>
          <a:p>
            <a:endParaRPr lang="en-CA" dirty="0"/>
          </a:p>
          <a:p>
            <a:endParaRPr lang="en-CA" dirty="0"/>
          </a:p>
          <a:p>
            <a:endParaRPr lang="en-CA" dirty="0"/>
          </a:p>
          <a:p>
            <a:endParaRPr lang="en-CA" dirty="0"/>
          </a:p>
        </p:txBody>
      </p:sp>
      <p:sp>
        <p:nvSpPr>
          <p:cNvPr id="5" name="Slide Number Placeholder 4">
            <a:extLst>
              <a:ext uri="{FF2B5EF4-FFF2-40B4-BE49-F238E27FC236}">
                <a16:creationId xmlns:a16="http://schemas.microsoft.com/office/drawing/2014/main" id="{F8FD9DF4-7D6C-41D2-B368-76E3225F6F2E}"/>
              </a:ext>
            </a:extLst>
          </p:cNvPr>
          <p:cNvSpPr>
            <a:spLocks noGrp="1"/>
          </p:cNvSpPr>
          <p:nvPr>
            <p:ph type="sldNum" sz="quarter" idx="12"/>
          </p:nvPr>
        </p:nvSpPr>
        <p:spPr/>
        <p:txBody>
          <a:bodyPr/>
          <a:lstStyle/>
          <a:p>
            <a:fld id="{67D27640-02EA-482E-82FB-44E2F46FE27B}" type="slidenum">
              <a:rPr lang="en-US" smtClean="0"/>
              <a:pPr/>
              <a:t>55</a:t>
            </a:fld>
            <a:endParaRPr lang="en-US"/>
          </a:p>
        </p:txBody>
      </p:sp>
    </p:spTree>
    <p:extLst>
      <p:ext uri="{BB962C8B-B14F-4D97-AF65-F5344CB8AC3E}">
        <p14:creationId xmlns:p14="http://schemas.microsoft.com/office/powerpoint/2010/main" val="291724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title"/>
          </p:nvPr>
        </p:nvSpPr>
        <p:spPr/>
        <p:txBody>
          <a:bodyPr>
            <a:normAutofit/>
          </a:bodyPr>
          <a:lstStyle/>
          <a:p>
            <a:r>
              <a:rPr lang="en-US" dirty="0"/>
              <a:t>2x2 TV Violence and Supervision</a:t>
            </a:r>
          </a:p>
        </p:txBody>
      </p:sp>
      <p:sp>
        <p:nvSpPr>
          <p:cNvPr id="12" name="Slide Number Placeholder 11"/>
          <p:cNvSpPr>
            <a:spLocks noGrp="1"/>
          </p:cNvSpPr>
          <p:nvPr>
            <p:ph type="sldNum" sz="quarter" idx="12"/>
          </p:nvPr>
        </p:nvSpPr>
        <p:spPr>
          <a:xfrm>
            <a:off x="8077396" y="6172199"/>
            <a:ext cx="733864" cy="274320"/>
          </a:xfrm>
        </p:spPr>
        <p:txBody>
          <a:bodyPr/>
          <a:lstStyle/>
          <a:p>
            <a:fld id="{5EFAC89F-3AE2-FB4D-85A0-06854334D39B}" type="slidenum">
              <a:rPr lang="en-US" smtClean="0"/>
              <a:pPr/>
              <a:t>6</a:t>
            </a:fld>
            <a:endParaRPr lang="en-US"/>
          </a:p>
        </p:txBody>
      </p:sp>
      <p:graphicFrame>
        <p:nvGraphicFramePr>
          <p:cNvPr id="64525" name="Group 13"/>
          <p:cNvGraphicFramePr>
            <a:graphicFrameLocks noGrp="1"/>
          </p:cNvGraphicFramePr>
          <p:nvPr/>
        </p:nvGraphicFramePr>
        <p:xfrm>
          <a:off x="2387600" y="3403600"/>
          <a:ext cx="6172200" cy="2692400"/>
        </p:xfrm>
        <a:graphic>
          <a:graphicData uri="http://schemas.openxmlformats.org/drawingml/2006/table">
            <a:tbl>
              <a:tblPr/>
              <a:tblGrid>
                <a:gridCol w="3086100">
                  <a:extLst>
                    <a:ext uri="{9D8B030D-6E8A-4147-A177-3AD203B41FA5}">
                      <a16:colId xmlns:a16="http://schemas.microsoft.com/office/drawing/2014/main" val="20000"/>
                    </a:ext>
                  </a:extLst>
                </a:gridCol>
                <a:gridCol w="3086100">
                  <a:extLst>
                    <a:ext uri="{9D8B030D-6E8A-4147-A177-3AD203B41FA5}">
                      <a16:colId xmlns:a16="http://schemas.microsoft.com/office/drawing/2014/main" val="20001"/>
                    </a:ext>
                  </a:extLst>
                </a:gridCol>
              </a:tblGrid>
              <a:tr h="1346200">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106" charset="2"/>
                        <a:buNone/>
                        <a:tabLst/>
                      </a:pPr>
                      <a:endParaRPr kumimoji="0" lang="en-US" sz="2500" b="0" i="0" u="none" strike="noStrike" cap="none" normalizeH="0" baseline="0">
                        <a:ln>
                          <a:noFill/>
                        </a:ln>
                        <a:solidFill>
                          <a:schemeClr val="tx1"/>
                        </a:solidFill>
                        <a:effectLst/>
                        <a:latin typeface="Verdana" pitchFamily="-106"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106" charset="2"/>
                        <a:buNone/>
                        <a:tabLst/>
                      </a:pPr>
                      <a:endParaRPr kumimoji="0" lang="en-US" sz="2500" b="0" i="0" u="none" strike="noStrike" cap="none" normalizeH="0" baseline="0">
                        <a:ln>
                          <a:noFill/>
                        </a:ln>
                        <a:solidFill>
                          <a:schemeClr val="tx1"/>
                        </a:solidFill>
                        <a:effectLst/>
                        <a:latin typeface="Verdana" pitchFamily="-106"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346200">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106" charset="2"/>
                        <a:buNone/>
                        <a:tabLst/>
                      </a:pPr>
                      <a:endParaRPr kumimoji="0" lang="en-US" sz="2500" b="0" i="0" u="none" strike="noStrike" cap="none" normalizeH="0" baseline="0">
                        <a:ln>
                          <a:noFill/>
                        </a:ln>
                        <a:solidFill>
                          <a:schemeClr val="tx1"/>
                        </a:solidFill>
                        <a:effectLst/>
                        <a:latin typeface="Verdana" pitchFamily="-106"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106" charset="2"/>
                        <a:buNone/>
                        <a:tabLst/>
                      </a:pPr>
                      <a:endParaRPr kumimoji="0" lang="en-US" sz="2500" b="0" i="0" u="none" strike="noStrike" cap="none" normalizeH="0" baseline="0">
                        <a:ln>
                          <a:noFill/>
                        </a:ln>
                        <a:solidFill>
                          <a:schemeClr val="tx1"/>
                        </a:solidFill>
                        <a:effectLst/>
                        <a:latin typeface="Verdana" pitchFamily="-106"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34829" name="Text Box 14"/>
          <p:cNvSpPr txBox="1">
            <a:spLocks noChangeArrowheads="1"/>
          </p:cNvSpPr>
          <p:nvPr/>
        </p:nvSpPr>
        <p:spPr bwMode="auto">
          <a:xfrm>
            <a:off x="2844800" y="2743200"/>
            <a:ext cx="2209800" cy="366713"/>
          </a:xfrm>
          <a:prstGeom prst="rect">
            <a:avLst/>
          </a:prstGeom>
          <a:noFill/>
          <a:ln w="9525">
            <a:noFill/>
            <a:miter lim="800000"/>
            <a:headEnd/>
            <a:tailEnd/>
          </a:ln>
        </p:spPr>
        <p:txBody>
          <a:bodyPr>
            <a:prstTxWarp prst="textNoShape">
              <a:avLst/>
            </a:prstTxWarp>
            <a:spAutoFit/>
          </a:bodyPr>
          <a:lstStyle/>
          <a:p>
            <a:pPr>
              <a:spcBef>
                <a:spcPct val="50000"/>
              </a:spcBef>
            </a:pPr>
            <a:endParaRPr lang="en-US">
              <a:latin typeface="+mn-lt"/>
            </a:endParaRPr>
          </a:p>
        </p:txBody>
      </p:sp>
      <p:sp>
        <p:nvSpPr>
          <p:cNvPr id="64527" name="Text Box 15"/>
          <p:cNvSpPr txBox="1">
            <a:spLocks noChangeArrowheads="1"/>
          </p:cNvSpPr>
          <p:nvPr/>
        </p:nvSpPr>
        <p:spPr bwMode="auto">
          <a:xfrm>
            <a:off x="3530600" y="2743200"/>
            <a:ext cx="1676400" cy="579438"/>
          </a:xfrm>
          <a:prstGeom prst="rect">
            <a:avLst/>
          </a:prstGeom>
          <a:noFill/>
          <a:ln w="9525">
            <a:noFill/>
            <a:miter lim="800000"/>
            <a:headEnd/>
            <a:tailEnd/>
          </a:ln>
        </p:spPr>
        <p:txBody>
          <a:bodyPr>
            <a:prstTxWarp prst="textNoShape">
              <a:avLst/>
            </a:prstTxWarp>
            <a:spAutoFit/>
          </a:bodyPr>
          <a:lstStyle/>
          <a:p>
            <a:pPr>
              <a:spcBef>
                <a:spcPct val="50000"/>
              </a:spcBef>
            </a:pPr>
            <a:r>
              <a:rPr lang="en-CA" sz="3200" dirty="0">
                <a:latin typeface="+mn-lt"/>
              </a:rPr>
              <a:t>Low</a:t>
            </a:r>
            <a:endParaRPr lang="en-US" sz="3200" dirty="0">
              <a:latin typeface="+mn-lt"/>
            </a:endParaRPr>
          </a:p>
        </p:txBody>
      </p:sp>
      <p:sp>
        <p:nvSpPr>
          <p:cNvPr id="64528" name="Text Box 16"/>
          <p:cNvSpPr txBox="1">
            <a:spLocks noChangeArrowheads="1"/>
          </p:cNvSpPr>
          <p:nvPr/>
        </p:nvSpPr>
        <p:spPr bwMode="auto">
          <a:xfrm>
            <a:off x="939800" y="5029200"/>
            <a:ext cx="1828800" cy="579438"/>
          </a:xfrm>
          <a:prstGeom prst="rect">
            <a:avLst/>
          </a:prstGeom>
          <a:noFill/>
          <a:ln w="9525">
            <a:noFill/>
            <a:miter lim="800000"/>
            <a:headEnd/>
            <a:tailEnd/>
          </a:ln>
        </p:spPr>
        <p:txBody>
          <a:bodyPr>
            <a:prstTxWarp prst="textNoShape">
              <a:avLst/>
            </a:prstTxWarp>
            <a:spAutoFit/>
          </a:bodyPr>
          <a:lstStyle/>
          <a:p>
            <a:pPr>
              <a:spcBef>
                <a:spcPct val="50000"/>
              </a:spcBef>
            </a:pPr>
            <a:r>
              <a:rPr lang="en-CA" sz="3200" dirty="0">
                <a:latin typeface="+mn-lt"/>
              </a:rPr>
              <a:t>Absent</a:t>
            </a:r>
            <a:endParaRPr lang="en-US" sz="3200" dirty="0">
              <a:latin typeface="+mn-lt"/>
            </a:endParaRPr>
          </a:p>
        </p:txBody>
      </p:sp>
      <p:sp>
        <p:nvSpPr>
          <p:cNvPr id="64529" name="Text Box 17"/>
          <p:cNvSpPr txBox="1">
            <a:spLocks noChangeArrowheads="1"/>
          </p:cNvSpPr>
          <p:nvPr/>
        </p:nvSpPr>
        <p:spPr bwMode="auto">
          <a:xfrm>
            <a:off x="6502400" y="2743200"/>
            <a:ext cx="1676400" cy="579438"/>
          </a:xfrm>
          <a:prstGeom prst="rect">
            <a:avLst/>
          </a:prstGeom>
          <a:noFill/>
          <a:ln w="9525">
            <a:noFill/>
            <a:miter lim="800000"/>
            <a:headEnd/>
            <a:tailEnd/>
          </a:ln>
        </p:spPr>
        <p:txBody>
          <a:bodyPr>
            <a:prstTxWarp prst="textNoShape">
              <a:avLst/>
            </a:prstTxWarp>
            <a:spAutoFit/>
          </a:bodyPr>
          <a:lstStyle/>
          <a:p>
            <a:pPr>
              <a:spcBef>
                <a:spcPct val="50000"/>
              </a:spcBef>
            </a:pPr>
            <a:r>
              <a:rPr lang="en-CA" sz="3200">
                <a:latin typeface="+mn-lt"/>
              </a:rPr>
              <a:t>High</a:t>
            </a:r>
            <a:endParaRPr lang="en-US" sz="3200">
              <a:latin typeface="+mn-lt"/>
            </a:endParaRPr>
          </a:p>
        </p:txBody>
      </p:sp>
      <p:sp>
        <p:nvSpPr>
          <p:cNvPr id="64530" name="Text Box 18"/>
          <p:cNvSpPr txBox="1">
            <a:spLocks noChangeArrowheads="1"/>
          </p:cNvSpPr>
          <p:nvPr/>
        </p:nvSpPr>
        <p:spPr bwMode="auto">
          <a:xfrm>
            <a:off x="863600" y="3810000"/>
            <a:ext cx="1981200" cy="579438"/>
          </a:xfrm>
          <a:prstGeom prst="rect">
            <a:avLst/>
          </a:prstGeom>
          <a:noFill/>
          <a:ln w="9525">
            <a:noFill/>
            <a:miter lim="800000"/>
            <a:headEnd/>
            <a:tailEnd/>
          </a:ln>
        </p:spPr>
        <p:txBody>
          <a:bodyPr>
            <a:prstTxWarp prst="textNoShape">
              <a:avLst/>
            </a:prstTxWarp>
            <a:spAutoFit/>
          </a:bodyPr>
          <a:lstStyle/>
          <a:p>
            <a:pPr>
              <a:spcBef>
                <a:spcPct val="50000"/>
              </a:spcBef>
            </a:pPr>
            <a:r>
              <a:rPr lang="en-CA" sz="3200" dirty="0">
                <a:latin typeface="+mn-lt"/>
              </a:rPr>
              <a:t>Present</a:t>
            </a:r>
            <a:endParaRPr lang="en-US" sz="3200" dirty="0">
              <a:latin typeface="+mn-lt"/>
            </a:endParaRPr>
          </a:p>
        </p:txBody>
      </p:sp>
      <p:sp>
        <p:nvSpPr>
          <p:cNvPr id="64531" name="Text Box 19"/>
          <p:cNvSpPr txBox="1">
            <a:spLocks noChangeArrowheads="1"/>
          </p:cNvSpPr>
          <p:nvPr/>
        </p:nvSpPr>
        <p:spPr bwMode="auto">
          <a:xfrm>
            <a:off x="4216400" y="1905000"/>
            <a:ext cx="3429000" cy="579438"/>
          </a:xfrm>
          <a:prstGeom prst="rect">
            <a:avLst/>
          </a:prstGeom>
          <a:noFill/>
          <a:ln w="9525">
            <a:noFill/>
            <a:miter lim="800000"/>
            <a:headEnd/>
            <a:tailEnd/>
          </a:ln>
        </p:spPr>
        <p:txBody>
          <a:bodyPr>
            <a:prstTxWarp prst="textNoShape">
              <a:avLst/>
            </a:prstTxWarp>
            <a:spAutoFit/>
          </a:bodyPr>
          <a:lstStyle/>
          <a:p>
            <a:pPr>
              <a:spcBef>
                <a:spcPct val="50000"/>
              </a:spcBef>
            </a:pPr>
            <a:r>
              <a:rPr lang="en-CA" sz="3200">
                <a:latin typeface="+mn-lt"/>
              </a:rPr>
              <a:t>TV violence</a:t>
            </a:r>
            <a:endParaRPr lang="en-US" sz="3200">
              <a:latin typeface="+mn-lt"/>
            </a:endParaRPr>
          </a:p>
        </p:txBody>
      </p:sp>
      <p:sp>
        <p:nvSpPr>
          <p:cNvPr id="64533" name="Text Box 21"/>
          <p:cNvSpPr txBox="1">
            <a:spLocks noChangeArrowheads="1"/>
          </p:cNvSpPr>
          <p:nvPr/>
        </p:nvSpPr>
        <p:spPr bwMode="auto">
          <a:xfrm rot="-5400000">
            <a:off x="-1196181" y="3964781"/>
            <a:ext cx="3429000" cy="579438"/>
          </a:xfrm>
          <a:prstGeom prst="rect">
            <a:avLst/>
          </a:prstGeom>
          <a:noFill/>
          <a:ln w="9525">
            <a:noFill/>
            <a:miter lim="800000"/>
            <a:headEnd/>
            <a:tailEnd/>
          </a:ln>
        </p:spPr>
        <p:txBody>
          <a:bodyPr>
            <a:prstTxWarp prst="textNoShape">
              <a:avLst/>
            </a:prstTxWarp>
            <a:spAutoFit/>
          </a:bodyPr>
          <a:lstStyle/>
          <a:p>
            <a:pPr>
              <a:spcBef>
                <a:spcPct val="50000"/>
              </a:spcBef>
            </a:pPr>
            <a:r>
              <a:rPr lang="en-CA" sz="3200" dirty="0">
                <a:latin typeface="+mn-lt"/>
              </a:rPr>
              <a:t>Supervision</a:t>
            </a:r>
            <a:endParaRPr lang="en-US" sz="3200" dirty="0">
              <a:latin typeface="+mn-lt"/>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64525"/>
                                        </p:tgtEl>
                                        <p:attrNameLst>
                                          <p:attrName>style.visibility</p:attrName>
                                        </p:attrNameLst>
                                      </p:cBhvr>
                                      <p:to>
                                        <p:strVal val="visible"/>
                                      </p:to>
                                    </p:set>
                                    <p:animEffect transition="in" filter="dissolve">
                                      <p:cBhvr>
                                        <p:cTn id="7" dur="500"/>
                                        <p:tgtEl>
                                          <p:spTgt spid="6452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4531"/>
                                        </p:tgtEl>
                                        <p:attrNameLst>
                                          <p:attrName>style.visibility</p:attrName>
                                        </p:attrNameLst>
                                      </p:cBhvr>
                                      <p:to>
                                        <p:strVal val="visible"/>
                                      </p:to>
                                    </p:set>
                                    <p:animEffect transition="in" filter="dissolve">
                                      <p:cBhvr>
                                        <p:cTn id="12" dur="500"/>
                                        <p:tgtEl>
                                          <p:spTgt spid="64531"/>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64527"/>
                                        </p:tgtEl>
                                        <p:attrNameLst>
                                          <p:attrName>style.visibility</p:attrName>
                                        </p:attrNameLst>
                                      </p:cBhvr>
                                      <p:to>
                                        <p:strVal val="visible"/>
                                      </p:to>
                                    </p:set>
                                    <p:animEffect transition="in" filter="dissolve">
                                      <p:cBhvr>
                                        <p:cTn id="15" dur="500"/>
                                        <p:tgtEl>
                                          <p:spTgt spid="64527"/>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64529"/>
                                        </p:tgtEl>
                                        <p:attrNameLst>
                                          <p:attrName>style.visibility</p:attrName>
                                        </p:attrNameLst>
                                      </p:cBhvr>
                                      <p:to>
                                        <p:strVal val="visible"/>
                                      </p:to>
                                    </p:set>
                                    <p:animEffect transition="in" filter="dissolve">
                                      <p:cBhvr>
                                        <p:cTn id="18" dur="500"/>
                                        <p:tgtEl>
                                          <p:spTgt spid="64529"/>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64533"/>
                                        </p:tgtEl>
                                        <p:attrNameLst>
                                          <p:attrName>style.visibility</p:attrName>
                                        </p:attrNameLst>
                                      </p:cBhvr>
                                      <p:to>
                                        <p:strVal val="visible"/>
                                      </p:to>
                                    </p:set>
                                    <p:animEffect transition="in" filter="dissolve">
                                      <p:cBhvr>
                                        <p:cTn id="23" dur="500"/>
                                        <p:tgtEl>
                                          <p:spTgt spid="64533"/>
                                        </p:tgtEl>
                                      </p:cBhvr>
                                    </p:animEffect>
                                  </p:childTnLst>
                                </p:cTn>
                              </p:par>
                              <p:par>
                                <p:cTn id="24" presetID="9" presetClass="entr" presetSubtype="0" fill="hold" grpId="0" nodeType="withEffect">
                                  <p:stCondLst>
                                    <p:cond delay="0"/>
                                  </p:stCondLst>
                                  <p:childTnLst>
                                    <p:set>
                                      <p:cBhvr>
                                        <p:cTn id="25" dur="1" fill="hold">
                                          <p:stCondLst>
                                            <p:cond delay="0"/>
                                          </p:stCondLst>
                                        </p:cTn>
                                        <p:tgtEl>
                                          <p:spTgt spid="64530"/>
                                        </p:tgtEl>
                                        <p:attrNameLst>
                                          <p:attrName>style.visibility</p:attrName>
                                        </p:attrNameLst>
                                      </p:cBhvr>
                                      <p:to>
                                        <p:strVal val="visible"/>
                                      </p:to>
                                    </p:set>
                                    <p:animEffect transition="in" filter="dissolve">
                                      <p:cBhvr>
                                        <p:cTn id="26" dur="500"/>
                                        <p:tgtEl>
                                          <p:spTgt spid="64530"/>
                                        </p:tgtEl>
                                      </p:cBhvr>
                                    </p:animEffect>
                                  </p:childTnLst>
                                </p:cTn>
                              </p:par>
                              <p:par>
                                <p:cTn id="27" presetID="9" presetClass="entr" presetSubtype="0" fill="hold" grpId="0" nodeType="withEffect">
                                  <p:stCondLst>
                                    <p:cond delay="0"/>
                                  </p:stCondLst>
                                  <p:childTnLst>
                                    <p:set>
                                      <p:cBhvr>
                                        <p:cTn id="28" dur="1" fill="hold">
                                          <p:stCondLst>
                                            <p:cond delay="0"/>
                                          </p:stCondLst>
                                        </p:cTn>
                                        <p:tgtEl>
                                          <p:spTgt spid="64528"/>
                                        </p:tgtEl>
                                        <p:attrNameLst>
                                          <p:attrName>style.visibility</p:attrName>
                                        </p:attrNameLst>
                                      </p:cBhvr>
                                      <p:to>
                                        <p:strVal val="visible"/>
                                      </p:to>
                                    </p:set>
                                    <p:animEffect transition="in" filter="dissolve">
                                      <p:cBhvr>
                                        <p:cTn id="29" dur="500"/>
                                        <p:tgtEl>
                                          <p:spTgt spid="645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27" grpId="0"/>
      <p:bldP spid="64528" grpId="0"/>
      <p:bldP spid="64529" grpId="0"/>
      <p:bldP spid="64530" grpId="0"/>
      <p:bldP spid="64531" grpId="0"/>
      <p:bldP spid="6453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US" dirty="0"/>
              <a:t>Factorial design</a:t>
            </a:r>
            <a:endParaRPr lang="en-CA" dirty="0"/>
          </a:p>
        </p:txBody>
      </p:sp>
      <p:sp>
        <p:nvSpPr>
          <p:cNvPr id="23555" name="Content Placeholder 2"/>
          <p:cNvSpPr>
            <a:spLocks noGrp="1"/>
          </p:cNvSpPr>
          <p:nvPr>
            <p:ph idx="1"/>
          </p:nvPr>
        </p:nvSpPr>
        <p:spPr/>
        <p:txBody>
          <a:bodyPr/>
          <a:lstStyle/>
          <a:p>
            <a:r>
              <a:rPr lang="en-CA" dirty="0"/>
              <a:t>Question: How many IVs are there in a 3 x 3 Factorial Design? </a:t>
            </a:r>
            <a:endParaRPr lang="en-US" dirty="0"/>
          </a:p>
          <a:p>
            <a:r>
              <a:rPr lang="en-US" dirty="0"/>
              <a:t>Answer: 2</a:t>
            </a:r>
          </a:p>
          <a:p>
            <a:endParaRPr lang="en-CA" dirty="0"/>
          </a:p>
          <a:p>
            <a:r>
              <a:rPr lang="en-US" dirty="0"/>
              <a:t>2 </a:t>
            </a:r>
            <a:r>
              <a:rPr lang="en-US" dirty="0" err="1"/>
              <a:t>x</a:t>
            </a:r>
            <a:r>
              <a:rPr lang="en-US" dirty="0"/>
              <a:t> 2 </a:t>
            </a:r>
            <a:r>
              <a:rPr lang="en-US" dirty="0" err="1"/>
              <a:t>x</a:t>
            </a:r>
            <a:r>
              <a:rPr lang="en-US" dirty="0"/>
              <a:t> 2</a:t>
            </a:r>
          </a:p>
          <a:p>
            <a:r>
              <a:rPr lang="en-US" dirty="0"/>
              <a:t>2x 3 x 3</a:t>
            </a:r>
          </a:p>
          <a:p>
            <a:r>
              <a:rPr lang="en-US" dirty="0"/>
              <a:t>2 x 2 x 2 x 2</a:t>
            </a:r>
          </a:p>
          <a:p>
            <a:endParaRPr lang="en-US" dirty="0"/>
          </a:p>
          <a:p>
            <a:r>
              <a:rPr lang="en-US" dirty="0"/>
              <a:t>Repeat the above if this was a Mixed Factorial Design</a:t>
            </a:r>
          </a:p>
        </p:txBody>
      </p:sp>
      <p:sp>
        <p:nvSpPr>
          <p:cNvPr id="5" name="Slide Number Placeholder 4"/>
          <p:cNvSpPr>
            <a:spLocks noGrp="1"/>
          </p:cNvSpPr>
          <p:nvPr>
            <p:ph type="sldNum" sz="quarter" idx="12"/>
          </p:nvPr>
        </p:nvSpPr>
        <p:spPr/>
        <p:txBody>
          <a:bodyPr/>
          <a:lstStyle/>
          <a:p>
            <a:fld id="{1D78D7A4-F0CB-5947-A789-D38BD160E9BE}" type="slidenum">
              <a:rPr lang="en-US" smtClean="0"/>
              <a:pPr/>
              <a:t>7</a:t>
            </a:fld>
            <a:endParaRPr lang="en-US"/>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animEffect transition="in" filter="wipe(left)">
                                      <p:cBhvr>
                                        <p:cTn id="7" dur="500"/>
                                        <p:tgtEl>
                                          <p:spTgt spid="2355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3555">
                                            <p:txEl>
                                              <p:pRg st="1" end="1"/>
                                            </p:txEl>
                                          </p:spTgt>
                                        </p:tgtEl>
                                        <p:attrNameLst>
                                          <p:attrName>style.visibility</p:attrName>
                                        </p:attrNameLst>
                                      </p:cBhvr>
                                      <p:to>
                                        <p:strVal val="visible"/>
                                      </p:to>
                                    </p:set>
                                    <p:animEffect transition="in" filter="wipe(left)">
                                      <p:cBhvr>
                                        <p:cTn id="12" dur="500"/>
                                        <p:tgtEl>
                                          <p:spTgt spid="2355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3555">
                                            <p:txEl>
                                              <p:pRg st="3" end="3"/>
                                            </p:txEl>
                                          </p:spTgt>
                                        </p:tgtEl>
                                        <p:attrNameLst>
                                          <p:attrName>style.visibility</p:attrName>
                                        </p:attrNameLst>
                                      </p:cBhvr>
                                      <p:to>
                                        <p:strVal val="visible"/>
                                      </p:to>
                                    </p:set>
                                    <p:animEffect transition="in" filter="wipe(left)">
                                      <p:cBhvr>
                                        <p:cTn id="17" dur="500"/>
                                        <p:tgtEl>
                                          <p:spTgt spid="2355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3555">
                                            <p:txEl>
                                              <p:pRg st="4" end="4"/>
                                            </p:txEl>
                                          </p:spTgt>
                                        </p:tgtEl>
                                        <p:attrNameLst>
                                          <p:attrName>style.visibility</p:attrName>
                                        </p:attrNameLst>
                                      </p:cBhvr>
                                      <p:to>
                                        <p:strVal val="visible"/>
                                      </p:to>
                                    </p:set>
                                    <p:animEffect transition="in" filter="wipe(left)">
                                      <p:cBhvr>
                                        <p:cTn id="22" dur="500"/>
                                        <p:tgtEl>
                                          <p:spTgt spid="2355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3555">
                                            <p:txEl>
                                              <p:pRg st="5" end="5"/>
                                            </p:txEl>
                                          </p:spTgt>
                                        </p:tgtEl>
                                        <p:attrNameLst>
                                          <p:attrName>style.visibility</p:attrName>
                                        </p:attrNameLst>
                                      </p:cBhvr>
                                      <p:to>
                                        <p:strVal val="visible"/>
                                      </p:to>
                                    </p:set>
                                    <p:animEffect transition="in" filter="wipe(left)">
                                      <p:cBhvr>
                                        <p:cTn id="27" dur="500"/>
                                        <p:tgtEl>
                                          <p:spTgt spid="23555">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23555">
                                            <p:txEl>
                                              <p:pRg st="7" end="7"/>
                                            </p:txEl>
                                          </p:spTgt>
                                        </p:tgtEl>
                                        <p:attrNameLst>
                                          <p:attrName>style.visibility</p:attrName>
                                        </p:attrNameLst>
                                      </p:cBhvr>
                                      <p:to>
                                        <p:strVal val="visible"/>
                                      </p:to>
                                    </p:set>
                                    <p:animEffect transition="in" filter="wipe(left)">
                                      <p:cBhvr>
                                        <p:cTn id="32" dur="500"/>
                                        <p:tgtEl>
                                          <p:spTgt spid="2355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build="p" bldLvl="2"/>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9035BB80-0534-4E30-A71F-19195FC08502}"/>
              </a:ext>
            </a:extLst>
          </p:cNvPr>
          <p:cNvSpPr>
            <a:spLocks noGrp="1"/>
          </p:cNvSpPr>
          <p:nvPr>
            <p:ph type="sldNum" sz="quarter" idx="12"/>
          </p:nvPr>
        </p:nvSpPr>
        <p:spPr/>
        <p:txBody>
          <a:bodyPr/>
          <a:lstStyle/>
          <a:p>
            <a:fld id="{67D27640-02EA-482E-82FB-44E2F46FE27B}" type="slidenum">
              <a:rPr lang="en-US" smtClean="0"/>
              <a:pPr/>
              <a:t>8</a:t>
            </a:fld>
            <a:endParaRPr lang="en-US"/>
          </a:p>
        </p:txBody>
      </p:sp>
      <p:sp>
        <p:nvSpPr>
          <p:cNvPr id="6" name="TextBox 5">
            <a:extLst>
              <a:ext uri="{FF2B5EF4-FFF2-40B4-BE49-F238E27FC236}">
                <a16:creationId xmlns:a16="http://schemas.microsoft.com/office/drawing/2014/main" id="{5EEA4E88-E6B5-4294-8F7B-FEBCC9E241F2}"/>
              </a:ext>
            </a:extLst>
          </p:cNvPr>
          <p:cNvSpPr txBox="1"/>
          <p:nvPr/>
        </p:nvSpPr>
        <p:spPr>
          <a:xfrm>
            <a:off x="609600" y="1295400"/>
            <a:ext cx="2030684" cy="1477328"/>
          </a:xfrm>
          <a:prstGeom prst="rect">
            <a:avLst/>
          </a:prstGeom>
          <a:noFill/>
        </p:spPr>
        <p:txBody>
          <a:bodyPr wrap="none" rtlCol="0">
            <a:spAutoFit/>
          </a:bodyPr>
          <a:lstStyle/>
          <a:p>
            <a:r>
              <a:rPr lang="en-CA" dirty="0"/>
              <a:t>Anti-Anxiety Drug A</a:t>
            </a:r>
          </a:p>
          <a:p>
            <a:endParaRPr lang="en-CA" dirty="0"/>
          </a:p>
          <a:p>
            <a:endParaRPr lang="en-CA" dirty="0"/>
          </a:p>
          <a:p>
            <a:endParaRPr lang="en-CA" dirty="0"/>
          </a:p>
          <a:p>
            <a:r>
              <a:rPr lang="en-CA" dirty="0"/>
              <a:t>Anti-Anxiety Drug B</a:t>
            </a:r>
          </a:p>
        </p:txBody>
      </p:sp>
      <p:sp>
        <p:nvSpPr>
          <p:cNvPr id="7" name="TextBox 6">
            <a:extLst>
              <a:ext uri="{FF2B5EF4-FFF2-40B4-BE49-F238E27FC236}">
                <a16:creationId xmlns:a16="http://schemas.microsoft.com/office/drawing/2014/main" id="{C1A1D104-4C59-4A32-8854-47166AE263C8}"/>
              </a:ext>
            </a:extLst>
          </p:cNvPr>
          <p:cNvSpPr txBox="1"/>
          <p:nvPr/>
        </p:nvSpPr>
        <p:spPr>
          <a:xfrm>
            <a:off x="3043444" y="953294"/>
            <a:ext cx="1638782" cy="923330"/>
          </a:xfrm>
          <a:prstGeom prst="rect">
            <a:avLst/>
          </a:prstGeom>
          <a:noFill/>
        </p:spPr>
        <p:txBody>
          <a:bodyPr wrap="none" rtlCol="0">
            <a:spAutoFit/>
          </a:bodyPr>
          <a:lstStyle/>
          <a:p>
            <a:r>
              <a:rPr lang="en-CA" dirty="0"/>
              <a:t>High Stress</a:t>
            </a:r>
          </a:p>
          <a:p>
            <a:r>
              <a:rPr lang="en-CA" dirty="0"/>
              <a:t>Medium Stress </a:t>
            </a:r>
          </a:p>
          <a:p>
            <a:r>
              <a:rPr lang="en-CA" dirty="0"/>
              <a:t>Low Stress</a:t>
            </a:r>
          </a:p>
        </p:txBody>
      </p:sp>
      <p:sp>
        <p:nvSpPr>
          <p:cNvPr id="8" name="TextBox 7">
            <a:extLst>
              <a:ext uri="{FF2B5EF4-FFF2-40B4-BE49-F238E27FC236}">
                <a16:creationId xmlns:a16="http://schemas.microsoft.com/office/drawing/2014/main" id="{2E00892D-2B75-4161-AF60-E62D7F473DB3}"/>
              </a:ext>
            </a:extLst>
          </p:cNvPr>
          <p:cNvSpPr txBox="1"/>
          <p:nvPr/>
        </p:nvSpPr>
        <p:spPr>
          <a:xfrm>
            <a:off x="3019726" y="2041128"/>
            <a:ext cx="1638782" cy="923330"/>
          </a:xfrm>
          <a:prstGeom prst="rect">
            <a:avLst/>
          </a:prstGeom>
          <a:noFill/>
        </p:spPr>
        <p:txBody>
          <a:bodyPr wrap="none" rtlCol="0">
            <a:spAutoFit/>
          </a:bodyPr>
          <a:lstStyle/>
          <a:p>
            <a:r>
              <a:rPr lang="en-CA" dirty="0"/>
              <a:t>High Stress</a:t>
            </a:r>
          </a:p>
          <a:p>
            <a:r>
              <a:rPr lang="en-CA" dirty="0"/>
              <a:t>Medium Stress </a:t>
            </a:r>
          </a:p>
          <a:p>
            <a:r>
              <a:rPr lang="en-CA" dirty="0"/>
              <a:t>Low Stress</a:t>
            </a:r>
          </a:p>
        </p:txBody>
      </p:sp>
      <p:sp>
        <p:nvSpPr>
          <p:cNvPr id="9" name="TextBox 8">
            <a:extLst>
              <a:ext uri="{FF2B5EF4-FFF2-40B4-BE49-F238E27FC236}">
                <a16:creationId xmlns:a16="http://schemas.microsoft.com/office/drawing/2014/main" id="{8EAEE4DB-E3B7-4F54-B32C-ECE2C58EDC58}"/>
              </a:ext>
            </a:extLst>
          </p:cNvPr>
          <p:cNvSpPr txBox="1"/>
          <p:nvPr/>
        </p:nvSpPr>
        <p:spPr>
          <a:xfrm>
            <a:off x="5562600" y="578916"/>
            <a:ext cx="609975" cy="369332"/>
          </a:xfrm>
          <a:prstGeom prst="rect">
            <a:avLst/>
          </a:prstGeom>
          <a:noFill/>
        </p:spPr>
        <p:txBody>
          <a:bodyPr wrap="none" rtlCol="0">
            <a:spAutoFit/>
          </a:bodyPr>
          <a:lstStyle/>
          <a:p>
            <a:r>
              <a:rPr lang="en-CA" dirty="0"/>
              <a:t>DV</a:t>
            </a:r>
            <a:r>
              <a:rPr lang="en-CA" baseline="-25000" dirty="0"/>
              <a:t>T1</a:t>
            </a:r>
          </a:p>
        </p:txBody>
      </p:sp>
      <p:sp>
        <p:nvSpPr>
          <p:cNvPr id="10" name="TextBox 9">
            <a:extLst>
              <a:ext uri="{FF2B5EF4-FFF2-40B4-BE49-F238E27FC236}">
                <a16:creationId xmlns:a16="http://schemas.microsoft.com/office/drawing/2014/main" id="{8E09E663-D1DA-4120-A5CA-995ED5FD9770}"/>
              </a:ext>
            </a:extLst>
          </p:cNvPr>
          <p:cNvSpPr txBox="1"/>
          <p:nvPr/>
        </p:nvSpPr>
        <p:spPr>
          <a:xfrm>
            <a:off x="6270410" y="578916"/>
            <a:ext cx="609975" cy="369332"/>
          </a:xfrm>
          <a:prstGeom prst="rect">
            <a:avLst/>
          </a:prstGeom>
          <a:noFill/>
        </p:spPr>
        <p:txBody>
          <a:bodyPr wrap="none" rtlCol="0">
            <a:spAutoFit/>
          </a:bodyPr>
          <a:lstStyle/>
          <a:p>
            <a:r>
              <a:rPr lang="en-CA" dirty="0"/>
              <a:t>DV</a:t>
            </a:r>
            <a:r>
              <a:rPr lang="en-CA" baseline="-25000" dirty="0"/>
              <a:t>T2</a:t>
            </a:r>
          </a:p>
        </p:txBody>
      </p:sp>
      <p:sp>
        <p:nvSpPr>
          <p:cNvPr id="11" name="TextBox 10">
            <a:extLst>
              <a:ext uri="{FF2B5EF4-FFF2-40B4-BE49-F238E27FC236}">
                <a16:creationId xmlns:a16="http://schemas.microsoft.com/office/drawing/2014/main" id="{868B542B-5B28-4DA0-B906-CF25E58E75D8}"/>
              </a:ext>
            </a:extLst>
          </p:cNvPr>
          <p:cNvSpPr txBox="1"/>
          <p:nvPr/>
        </p:nvSpPr>
        <p:spPr>
          <a:xfrm>
            <a:off x="6929339" y="592620"/>
            <a:ext cx="685800" cy="369332"/>
          </a:xfrm>
          <a:prstGeom prst="rect">
            <a:avLst/>
          </a:prstGeom>
          <a:noFill/>
        </p:spPr>
        <p:txBody>
          <a:bodyPr wrap="square" rtlCol="0">
            <a:spAutoFit/>
          </a:bodyPr>
          <a:lstStyle/>
          <a:p>
            <a:r>
              <a:rPr lang="en-CA" dirty="0"/>
              <a:t>DV</a:t>
            </a:r>
            <a:r>
              <a:rPr lang="en-CA" baseline="-25000" dirty="0"/>
              <a:t>T3</a:t>
            </a:r>
          </a:p>
        </p:txBody>
      </p:sp>
      <p:cxnSp>
        <p:nvCxnSpPr>
          <p:cNvPr id="13" name="Straight Connector 12">
            <a:extLst>
              <a:ext uri="{FF2B5EF4-FFF2-40B4-BE49-F238E27FC236}">
                <a16:creationId xmlns:a16="http://schemas.microsoft.com/office/drawing/2014/main" id="{24C915AF-0344-48EC-AF8E-F981C165923B}"/>
              </a:ext>
            </a:extLst>
          </p:cNvPr>
          <p:cNvCxnSpPr/>
          <p:nvPr/>
        </p:nvCxnSpPr>
        <p:spPr>
          <a:xfrm>
            <a:off x="4658508" y="1219200"/>
            <a:ext cx="341869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79340821-461F-4156-890D-A67789C647E2}"/>
              </a:ext>
            </a:extLst>
          </p:cNvPr>
          <p:cNvCxnSpPr/>
          <p:nvPr/>
        </p:nvCxnSpPr>
        <p:spPr>
          <a:xfrm>
            <a:off x="4658508" y="1524000"/>
            <a:ext cx="341869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2625C460-78A2-4477-AB74-7D32F1172460}"/>
              </a:ext>
            </a:extLst>
          </p:cNvPr>
          <p:cNvCxnSpPr/>
          <p:nvPr/>
        </p:nvCxnSpPr>
        <p:spPr>
          <a:xfrm>
            <a:off x="4682226" y="1828800"/>
            <a:ext cx="341869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4ACA1648-446C-4DD6-A504-ABE184F8D4C2}"/>
              </a:ext>
            </a:extLst>
          </p:cNvPr>
          <p:cNvCxnSpPr/>
          <p:nvPr/>
        </p:nvCxnSpPr>
        <p:spPr>
          <a:xfrm>
            <a:off x="4724886" y="2209800"/>
            <a:ext cx="341869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EB7575A4-4374-4C8F-BF68-0F0553C34714}"/>
              </a:ext>
            </a:extLst>
          </p:cNvPr>
          <p:cNvCxnSpPr/>
          <p:nvPr/>
        </p:nvCxnSpPr>
        <p:spPr>
          <a:xfrm>
            <a:off x="4724886" y="2514600"/>
            <a:ext cx="341869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F4C02CE7-084D-42D4-8BE0-97964B02615B}"/>
              </a:ext>
            </a:extLst>
          </p:cNvPr>
          <p:cNvCxnSpPr/>
          <p:nvPr/>
        </p:nvCxnSpPr>
        <p:spPr>
          <a:xfrm>
            <a:off x="4748604" y="2819400"/>
            <a:ext cx="341869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6BA27F09-DA14-4F30-BDBD-77DAD0544D5B}"/>
              </a:ext>
            </a:extLst>
          </p:cNvPr>
          <p:cNvCxnSpPr>
            <a:cxnSpLocks/>
          </p:cNvCxnSpPr>
          <p:nvPr/>
        </p:nvCxnSpPr>
        <p:spPr>
          <a:xfrm>
            <a:off x="6204107" y="885403"/>
            <a:ext cx="17349" cy="2010197"/>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AF2B20B9-2518-4589-B54F-EC032515203B}"/>
              </a:ext>
            </a:extLst>
          </p:cNvPr>
          <p:cNvCxnSpPr>
            <a:cxnSpLocks/>
          </p:cNvCxnSpPr>
          <p:nvPr/>
        </p:nvCxnSpPr>
        <p:spPr>
          <a:xfrm>
            <a:off x="6871710" y="871525"/>
            <a:ext cx="17349" cy="2010197"/>
          </a:xfrm>
          <a:prstGeom prst="line">
            <a:avLst/>
          </a:prstGeom>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E05BCC8A-DE40-400F-A681-8992C1DA781A}"/>
              </a:ext>
            </a:extLst>
          </p:cNvPr>
          <p:cNvSpPr txBox="1"/>
          <p:nvPr/>
        </p:nvSpPr>
        <p:spPr>
          <a:xfrm>
            <a:off x="533401" y="3886200"/>
            <a:ext cx="8271104" cy="1477328"/>
          </a:xfrm>
          <a:prstGeom prst="rect">
            <a:avLst/>
          </a:prstGeom>
          <a:noFill/>
        </p:spPr>
        <p:txBody>
          <a:bodyPr wrap="square" rtlCol="0">
            <a:spAutoFit/>
          </a:bodyPr>
          <a:lstStyle/>
          <a:p>
            <a:r>
              <a:rPr lang="en-CA" dirty="0"/>
              <a:t>Main Effects – Unique effect of a particular variable on a dependent or outcome variable </a:t>
            </a:r>
          </a:p>
          <a:p>
            <a:endParaRPr lang="en-CA" dirty="0"/>
          </a:p>
          <a:p>
            <a:r>
              <a:rPr lang="en-CA" dirty="0"/>
              <a:t>Interactions  - Combine effect of two or more IV or predictor variables on a DV or outcome variable</a:t>
            </a:r>
          </a:p>
        </p:txBody>
      </p:sp>
    </p:spTree>
    <p:extLst>
      <p:ext uri="{BB962C8B-B14F-4D97-AF65-F5344CB8AC3E}">
        <p14:creationId xmlns:p14="http://schemas.microsoft.com/office/powerpoint/2010/main" val="13266300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title"/>
          </p:nvPr>
        </p:nvSpPr>
        <p:spPr/>
        <p:txBody>
          <a:bodyPr>
            <a:normAutofit/>
          </a:bodyPr>
          <a:lstStyle/>
          <a:p>
            <a:r>
              <a:rPr lang="en-US" dirty="0"/>
              <a:t>Interpretation of factorial design</a:t>
            </a:r>
          </a:p>
        </p:txBody>
      </p:sp>
      <p:sp>
        <p:nvSpPr>
          <p:cNvPr id="12" name="Slide Number Placeholder 11"/>
          <p:cNvSpPr>
            <a:spLocks noGrp="1"/>
          </p:cNvSpPr>
          <p:nvPr>
            <p:ph type="sldNum" sz="quarter" idx="12"/>
          </p:nvPr>
        </p:nvSpPr>
        <p:spPr>
          <a:xfrm>
            <a:off x="8077396" y="6172199"/>
            <a:ext cx="733864" cy="274320"/>
          </a:xfrm>
        </p:spPr>
        <p:txBody>
          <a:bodyPr/>
          <a:lstStyle/>
          <a:p>
            <a:fld id="{5EFAC89F-3AE2-FB4D-85A0-06854334D39B}" type="slidenum">
              <a:rPr lang="en-US" smtClean="0"/>
              <a:pPr/>
              <a:t>9</a:t>
            </a:fld>
            <a:endParaRPr lang="en-US"/>
          </a:p>
        </p:txBody>
      </p:sp>
      <p:graphicFrame>
        <p:nvGraphicFramePr>
          <p:cNvPr id="64525" name="Group 13"/>
          <p:cNvGraphicFramePr>
            <a:graphicFrameLocks noGrp="1"/>
          </p:cNvGraphicFramePr>
          <p:nvPr>
            <p:extLst>
              <p:ext uri="{D42A27DB-BD31-4B8C-83A1-F6EECF244321}">
                <p14:modId xmlns:p14="http://schemas.microsoft.com/office/powerpoint/2010/main" val="506506170"/>
              </p:ext>
            </p:extLst>
          </p:nvPr>
        </p:nvGraphicFramePr>
        <p:xfrm>
          <a:off x="2082800" y="2870200"/>
          <a:ext cx="6172200" cy="3759201"/>
        </p:xfrm>
        <a:graphic>
          <a:graphicData uri="http://schemas.openxmlformats.org/drawingml/2006/table">
            <a:tbl>
              <a:tblPr/>
              <a:tblGrid>
                <a:gridCol w="2057400">
                  <a:extLst>
                    <a:ext uri="{9D8B030D-6E8A-4147-A177-3AD203B41FA5}">
                      <a16:colId xmlns:a16="http://schemas.microsoft.com/office/drawing/2014/main" val="20000"/>
                    </a:ext>
                  </a:extLst>
                </a:gridCol>
                <a:gridCol w="20574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tblGrid>
              <a:tr h="1253067">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106" charset="2"/>
                        <a:buNone/>
                        <a:tabLst/>
                      </a:pPr>
                      <a:r>
                        <a:rPr kumimoji="0" lang="en-US" sz="2800" b="0" i="0" u="none" strike="noStrike" cap="none" normalizeH="0" baseline="0" dirty="0">
                          <a:ln>
                            <a:noFill/>
                          </a:ln>
                          <a:solidFill>
                            <a:schemeClr val="tx1"/>
                          </a:solidFill>
                          <a:effectLst/>
                          <a:latin typeface="Verdana" pitchFamily="-106" charset="0"/>
                        </a:rPr>
                        <a:t>1.5</a:t>
                      </a:r>
                    </a:p>
                  </a:txBody>
                  <a:tcPr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106" charset="2"/>
                        <a:buNone/>
                        <a:tabLst/>
                      </a:pPr>
                      <a:r>
                        <a:rPr kumimoji="0" lang="en-US" sz="2800" b="0" i="0" u="none" strike="noStrike" cap="none" normalizeH="0" baseline="0" dirty="0">
                          <a:ln>
                            <a:noFill/>
                          </a:ln>
                          <a:solidFill>
                            <a:schemeClr val="tx1"/>
                          </a:solidFill>
                          <a:effectLst/>
                          <a:latin typeface="Verdana" pitchFamily="-106" charset="0"/>
                        </a:rPr>
                        <a:t>4.5</a:t>
                      </a:r>
                    </a:p>
                  </a:txBody>
                  <a:tcPr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106" charset="2"/>
                        <a:buNone/>
                        <a:tabLst/>
                      </a:pPr>
                      <a:r>
                        <a:rPr kumimoji="0" lang="en-US" sz="2800" b="0" i="0" u="none" strike="noStrike" cap="none" normalizeH="0" baseline="0" dirty="0">
                          <a:ln>
                            <a:noFill/>
                          </a:ln>
                          <a:solidFill>
                            <a:schemeClr val="tx1"/>
                          </a:solidFill>
                          <a:effectLst/>
                          <a:latin typeface="Verdana" pitchFamily="-106" charset="0"/>
                        </a:rPr>
                        <a:t>3.0</a:t>
                      </a:r>
                    </a:p>
                  </a:txBody>
                  <a:tcPr anchor="ctr" horzOverflow="overflow">
                    <a:lnL w="12700" cap="flat" cmpd="sng" algn="ctr">
                      <a:solidFill>
                        <a:scrgbClr r="0" g="0" b="0"/>
                      </a:solid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253067">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106" charset="2"/>
                        <a:buNone/>
                        <a:tabLst/>
                      </a:pPr>
                      <a:r>
                        <a:rPr kumimoji="0" lang="en-US" sz="2800" b="0" i="0" u="none" strike="noStrike" cap="none" normalizeH="0" baseline="0" dirty="0">
                          <a:ln>
                            <a:noFill/>
                          </a:ln>
                          <a:solidFill>
                            <a:schemeClr val="tx1"/>
                          </a:solidFill>
                          <a:effectLst/>
                          <a:latin typeface="Verdana" pitchFamily="-106" charset="0"/>
                        </a:rPr>
                        <a:t>2.5</a:t>
                      </a:r>
                    </a:p>
                  </a:txBody>
                  <a:tcPr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106" charset="2"/>
                        <a:buNone/>
                        <a:tabLst/>
                      </a:pPr>
                      <a:r>
                        <a:rPr kumimoji="0" lang="en-US" sz="2800" b="0" i="0" u="none" strike="noStrike" cap="none" normalizeH="0" baseline="0" dirty="0">
                          <a:ln>
                            <a:noFill/>
                          </a:ln>
                          <a:solidFill>
                            <a:schemeClr val="tx1"/>
                          </a:solidFill>
                          <a:effectLst/>
                          <a:latin typeface="Verdana" pitchFamily="-106" charset="0"/>
                        </a:rPr>
                        <a:t>8.5</a:t>
                      </a:r>
                    </a:p>
                  </a:txBody>
                  <a:tcPr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106" charset="2"/>
                        <a:buNone/>
                        <a:tabLst/>
                      </a:pPr>
                      <a:r>
                        <a:rPr kumimoji="0" lang="en-US" sz="2800" b="0" i="0" u="none" strike="noStrike" cap="none" normalizeH="0" baseline="0" dirty="0">
                          <a:ln>
                            <a:noFill/>
                          </a:ln>
                          <a:solidFill>
                            <a:schemeClr val="tx1"/>
                          </a:solidFill>
                          <a:effectLst/>
                          <a:latin typeface="Verdana" pitchFamily="-106" charset="0"/>
                        </a:rPr>
                        <a:t>5.5</a:t>
                      </a:r>
                    </a:p>
                  </a:txBody>
                  <a:tcPr anchor="ctr" horzOverflow="overflow">
                    <a:lnL w="12700" cap="flat" cmpd="sng" algn="ctr">
                      <a:solidFill>
                        <a:scrgbClr r="0" g="0" b="0"/>
                      </a:solidFill>
                      <a:prstDash val="solid"/>
                      <a:round/>
                      <a:headEnd type="none" w="med" len="med"/>
                      <a:tailEnd type="none" w="med" len="med"/>
                    </a:lnL>
                    <a:lnR w="285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rgbClr r="0" g="0" b="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253067">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106" charset="2"/>
                        <a:buNone/>
                        <a:tabLst/>
                      </a:pPr>
                      <a:r>
                        <a:rPr kumimoji="0" lang="en-US" sz="2800" b="0" i="0" u="none" strike="noStrike" cap="none" normalizeH="0" baseline="0" dirty="0">
                          <a:ln>
                            <a:noFill/>
                          </a:ln>
                          <a:solidFill>
                            <a:schemeClr val="tx1"/>
                          </a:solidFill>
                          <a:effectLst/>
                          <a:latin typeface="Verdana" pitchFamily="-106" charset="0"/>
                        </a:rPr>
                        <a:t>2.0</a:t>
                      </a:r>
                    </a:p>
                  </a:txBody>
                  <a:tcPr anchor="ctr" horzOverflow="overflow">
                    <a:lnL w="28575"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106" charset="2"/>
                        <a:buNone/>
                        <a:tabLst/>
                      </a:pPr>
                      <a:r>
                        <a:rPr kumimoji="0" lang="en-US" sz="2800" b="0" i="0" u="none" strike="noStrike" cap="none" normalizeH="0" baseline="0" dirty="0">
                          <a:ln>
                            <a:noFill/>
                          </a:ln>
                          <a:solidFill>
                            <a:schemeClr val="tx1"/>
                          </a:solidFill>
                          <a:effectLst/>
                          <a:latin typeface="Verdana" pitchFamily="-106" charset="0"/>
                        </a:rPr>
                        <a:t>6.5</a:t>
                      </a:r>
                    </a:p>
                  </a:txBody>
                  <a:tcPr anchor="ctr" horzOverflow="overflow">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106" charset="2"/>
                        <a:buNone/>
                        <a:tabLst/>
                      </a:pPr>
                      <a:r>
                        <a:rPr kumimoji="0" lang="en-US" sz="2800" b="0" i="0" u="none" strike="noStrike" cap="none" normalizeH="0" baseline="0" dirty="0">
                          <a:ln>
                            <a:noFill/>
                          </a:ln>
                          <a:solidFill>
                            <a:schemeClr val="tx1"/>
                          </a:solidFill>
                          <a:effectLst/>
                          <a:latin typeface="Verdana" pitchFamily="-106" charset="0"/>
                        </a:rPr>
                        <a:t>4.25</a:t>
                      </a:r>
                    </a:p>
                  </a:txBody>
                  <a:tcPr anchor="ctr" horzOverflow="overflow">
                    <a:lnL w="12700" cap="flat" cmpd="sng" algn="ctr">
                      <a:solidFill>
                        <a:scrgbClr r="0" g="0" b="0"/>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34829" name="Text Box 14"/>
          <p:cNvSpPr txBox="1">
            <a:spLocks noChangeArrowheads="1"/>
          </p:cNvSpPr>
          <p:nvPr/>
        </p:nvSpPr>
        <p:spPr bwMode="auto">
          <a:xfrm>
            <a:off x="2540000" y="2209800"/>
            <a:ext cx="2209800" cy="366713"/>
          </a:xfrm>
          <a:prstGeom prst="rect">
            <a:avLst/>
          </a:prstGeom>
          <a:noFill/>
          <a:ln w="9525">
            <a:noFill/>
            <a:miter lim="800000"/>
            <a:headEnd/>
            <a:tailEnd/>
          </a:ln>
        </p:spPr>
        <p:txBody>
          <a:bodyPr>
            <a:prstTxWarp prst="textNoShape">
              <a:avLst/>
            </a:prstTxWarp>
            <a:spAutoFit/>
          </a:bodyPr>
          <a:lstStyle/>
          <a:p>
            <a:pPr>
              <a:spcBef>
                <a:spcPct val="50000"/>
              </a:spcBef>
            </a:pPr>
            <a:endParaRPr lang="en-US">
              <a:latin typeface="+mn-lt"/>
            </a:endParaRPr>
          </a:p>
        </p:txBody>
      </p:sp>
      <p:sp>
        <p:nvSpPr>
          <p:cNvPr id="64527" name="Text Box 15"/>
          <p:cNvSpPr txBox="1">
            <a:spLocks noChangeArrowheads="1"/>
          </p:cNvSpPr>
          <p:nvPr/>
        </p:nvSpPr>
        <p:spPr bwMode="auto">
          <a:xfrm>
            <a:off x="2743200" y="2209800"/>
            <a:ext cx="1676400" cy="579438"/>
          </a:xfrm>
          <a:prstGeom prst="rect">
            <a:avLst/>
          </a:prstGeom>
          <a:noFill/>
          <a:ln w="9525">
            <a:noFill/>
            <a:miter lim="800000"/>
            <a:headEnd/>
            <a:tailEnd/>
          </a:ln>
        </p:spPr>
        <p:txBody>
          <a:bodyPr>
            <a:prstTxWarp prst="textNoShape">
              <a:avLst/>
            </a:prstTxWarp>
            <a:spAutoFit/>
          </a:bodyPr>
          <a:lstStyle/>
          <a:p>
            <a:pPr>
              <a:spcBef>
                <a:spcPct val="50000"/>
              </a:spcBef>
            </a:pPr>
            <a:r>
              <a:rPr lang="en-CA" sz="3200" dirty="0">
                <a:latin typeface="+mn-lt"/>
              </a:rPr>
              <a:t>Low</a:t>
            </a:r>
            <a:endParaRPr lang="en-US" sz="3200" dirty="0">
              <a:latin typeface="+mn-lt"/>
            </a:endParaRPr>
          </a:p>
        </p:txBody>
      </p:sp>
      <p:sp>
        <p:nvSpPr>
          <p:cNvPr id="64528" name="Text Box 16"/>
          <p:cNvSpPr txBox="1">
            <a:spLocks noChangeArrowheads="1"/>
          </p:cNvSpPr>
          <p:nvPr/>
        </p:nvSpPr>
        <p:spPr bwMode="auto">
          <a:xfrm>
            <a:off x="635000" y="4495800"/>
            <a:ext cx="1828800" cy="579438"/>
          </a:xfrm>
          <a:prstGeom prst="rect">
            <a:avLst/>
          </a:prstGeom>
          <a:noFill/>
          <a:ln w="9525">
            <a:noFill/>
            <a:miter lim="800000"/>
            <a:headEnd/>
            <a:tailEnd/>
          </a:ln>
        </p:spPr>
        <p:txBody>
          <a:bodyPr>
            <a:prstTxWarp prst="textNoShape">
              <a:avLst/>
            </a:prstTxWarp>
            <a:spAutoFit/>
          </a:bodyPr>
          <a:lstStyle/>
          <a:p>
            <a:pPr>
              <a:spcBef>
                <a:spcPct val="50000"/>
              </a:spcBef>
            </a:pPr>
            <a:r>
              <a:rPr lang="en-CA" sz="3200" dirty="0">
                <a:latin typeface="+mn-lt"/>
              </a:rPr>
              <a:t>Absent</a:t>
            </a:r>
            <a:endParaRPr lang="en-US" sz="3200" dirty="0">
              <a:latin typeface="+mn-lt"/>
            </a:endParaRPr>
          </a:p>
        </p:txBody>
      </p:sp>
      <p:sp>
        <p:nvSpPr>
          <p:cNvPr id="64529" name="Text Box 17"/>
          <p:cNvSpPr txBox="1">
            <a:spLocks noChangeArrowheads="1"/>
          </p:cNvSpPr>
          <p:nvPr/>
        </p:nvSpPr>
        <p:spPr bwMode="auto">
          <a:xfrm>
            <a:off x="4648200" y="2209800"/>
            <a:ext cx="1676400" cy="579438"/>
          </a:xfrm>
          <a:prstGeom prst="rect">
            <a:avLst/>
          </a:prstGeom>
          <a:noFill/>
          <a:ln w="9525">
            <a:noFill/>
            <a:miter lim="800000"/>
            <a:headEnd/>
            <a:tailEnd/>
          </a:ln>
        </p:spPr>
        <p:txBody>
          <a:bodyPr>
            <a:prstTxWarp prst="textNoShape">
              <a:avLst/>
            </a:prstTxWarp>
            <a:spAutoFit/>
          </a:bodyPr>
          <a:lstStyle/>
          <a:p>
            <a:pPr>
              <a:spcBef>
                <a:spcPct val="50000"/>
              </a:spcBef>
            </a:pPr>
            <a:r>
              <a:rPr lang="en-CA" sz="3200" dirty="0">
                <a:latin typeface="+mn-lt"/>
              </a:rPr>
              <a:t>High</a:t>
            </a:r>
            <a:endParaRPr lang="en-US" sz="3200" dirty="0">
              <a:latin typeface="+mn-lt"/>
            </a:endParaRPr>
          </a:p>
        </p:txBody>
      </p:sp>
      <p:sp>
        <p:nvSpPr>
          <p:cNvPr id="64530" name="Text Box 18"/>
          <p:cNvSpPr txBox="1">
            <a:spLocks noChangeArrowheads="1"/>
          </p:cNvSpPr>
          <p:nvPr/>
        </p:nvSpPr>
        <p:spPr bwMode="auto">
          <a:xfrm>
            <a:off x="558800" y="3276600"/>
            <a:ext cx="1981200" cy="579438"/>
          </a:xfrm>
          <a:prstGeom prst="rect">
            <a:avLst/>
          </a:prstGeom>
          <a:noFill/>
          <a:ln w="9525">
            <a:noFill/>
            <a:miter lim="800000"/>
            <a:headEnd/>
            <a:tailEnd/>
          </a:ln>
        </p:spPr>
        <p:txBody>
          <a:bodyPr>
            <a:prstTxWarp prst="textNoShape">
              <a:avLst/>
            </a:prstTxWarp>
            <a:spAutoFit/>
          </a:bodyPr>
          <a:lstStyle/>
          <a:p>
            <a:pPr>
              <a:spcBef>
                <a:spcPct val="50000"/>
              </a:spcBef>
            </a:pPr>
            <a:r>
              <a:rPr lang="en-CA" sz="3200" dirty="0">
                <a:latin typeface="+mn-lt"/>
              </a:rPr>
              <a:t>Present</a:t>
            </a:r>
            <a:endParaRPr lang="en-US" sz="3200" dirty="0">
              <a:latin typeface="+mn-lt"/>
            </a:endParaRPr>
          </a:p>
        </p:txBody>
      </p:sp>
      <p:sp>
        <p:nvSpPr>
          <p:cNvPr id="64531" name="Text Box 19"/>
          <p:cNvSpPr txBox="1">
            <a:spLocks noChangeArrowheads="1"/>
          </p:cNvSpPr>
          <p:nvPr/>
        </p:nvSpPr>
        <p:spPr bwMode="auto">
          <a:xfrm>
            <a:off x="3124200" y="1371600"/>
            <a:ext cx="3429000" cy="579438"/>
          </a:xfrm>
          <a:prstGeom prst="rect">
            <a:avLst/>
          </a:prstGeom>
          <a:noFill/>
          <a:ln w="9525">
            <a:noFill/>
            <a:miter lim="800000"/>
            <a:headEnd/>
            <a:tailEnd/>
          </a:ln>
        </p:spPr>
        <p:txBody>
          <a:bodyPr>
            <a:prstTxWarp prst="textNoShape">
              <a:avLst/>
            </a:prstTxWarp>
            <a:spAutoFit/>
          </a:bodyPr>
          <a:lstStyle/>
          <a:p>
            <a:pPr>
              <a:spcBef>
                <a:spcPct val="50000"/>
              </a:spcBef>
            </a:pPr>
            <a:r>
              <a:rPr lang="en-CA" sz="3200" dirty="0">
                <a:latin typeface="+mn-lt"/>
              </a:rPr>
              <a:t>TV violence</a:t>
            </a:r>
            <a:endParaRPr lang="en-US" sz="3200" dirty="0">
              <a:latin typeface="+mn-lt"/>
            </a:endParaRPr>
          </a:p>
        </p:txBody>
      </p:sp>
      <p:sp>
        <p:nvSpPr>
          <p:cNvPr id="64533" name="Text Box 21"/>
          <p:cNvSpPr txBox="1">
            <a:spLocks noChangeArrowheads="1"/>
          </p:cNvSpPr>
          <p:nvPr/>
        </p:nvSpPr>
        <p:spPr bwMode="auto">
          <a:xfrm rot="-5400000">
            <a:off x="-1500981" y="3431381"/>
            <a:ext cx="3429000" cy="579438"/>
          </a:xfrm>
          <a:prstGeom prst="rect">
            <a:avLst/>
          </a:prstGeom>
          <a:noFill/>
          <a:ln w="9525">
            <a:noFill/>
            <a:miter lim="800000"/>
            <a:headEnd/>
            <a:tailEnd/>
          </a:ln>
        </p:spPr>
        <p:txBody>
          <a:bodyPr>
            <a:prstTxWarp prst="textNoShape">
              <a:avLst/>
            </a:prstTxWarp>
            <a:spAutoFit/>
          </a:bodyPr>
          <a:lstStyle/>
          <a:p>
            <a:pPr>
              <a:spcBef>
                <a:spcPct val="50000"/>
              </a:spcBef>
            </a:pPr>
            <a:r>
              <a:rPr lang="en-CA" sz="3200" dirty="0">
                <a:latin typeface="+mn-lt"/>
              </a:rPr>
              <a:t>Supervision</a:t>
            </a:r>
            <a:endParaRPr lang="en-US" sz="3200" dirty="0">
              <a:latin typeface="+mn-lt"/>
            </a:endParaRPr>
          </a:p>
        </p:txBody>
      </p:sp>
    </p:spTree>
  </p:cSld>
  <p:clrMapOvr>
    <a:masterClrMapping/>
  </p:clrMapOvr>
  <p:transition>
    <p:fad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2511</TotalTime>
  <Words>2048</Words>
  <Application>Microsoft Office PowerPoint</Application>
  <PresentationFormat>On-screen Show (4:3)</PresentationFormat>
  <Paragraphs>318</Paragraphs>
  <Slides>55</Slides>
  <Notes>7</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3</vt:i4>
      </vt:variant>
      <vt:variant>
        <vt:lpstr>Slide Titles</vt:lpstr>
      </vt:variant>
      <vt:variant>
        <vt:i4>55</vt:i4>
      </vt:variant>
    </vt:vector>
  </HeadingPairs>
  <TitlesOfParts>
    <vt:vector size="68" baseType="lpstr">
      <vt:lpstr>Arial</vt:lpstr>
      <vt:lpstr>Calibri</vt:lpstr>
      <vt:lpstr>Calibri Light</vt:lpstr>
      <vt:lpstr>Georgia</vt:lpstr>
      <vt:lpstr>Linux Libertine</vt:lpstr>
      <vt:lpstr>Times</vt:lpstr>
      <vt:lpstr>Times New Roman</vt:lpstr>
      <vt:lpstr>Verdana</vt:lpstr>
      <vt:lpstr>Wingdings</vt:lpstr>
      <vt:lpstr>Office Theme</vt:lpstr>
      <vt:lpstr>Worksheet</vt:lpstr>
      <vt:lpstr>Document</vt:lpstr>
      <vt:lpstr>Equation</vt:lpstr>
      <vt:lpstr>Complex Experimental Designs</vt:lpstr>
      <vt:lpstr>Assumptions of a T-Test</vt:lpstr>
      <vt:lpstr>Increasing the number of levels of the independent variables</vt:lpstr>
      <vt:lpstr>Increasing the number of levels of the independent variables</vt:lpstr>
      <vt:lpstr>Increasing the number of independent variables</vt:lpstr>
      <vt:lpstr>2x2 TV Violence and Supervision</vt:lpstr>
      <vt:lpstr>Factorial design</vt:lpstr>
      <vt:lpstr>PowerPoint Presentation</vt:lpstr>
      <vt:lpstr>Interpretation of factorial design</vt:lpstr>
      <vt:lpstr>Interpretation of factorial design</vt:lpstr>
      <vt:lpstr>Interpretation of factorial design</vt:lpstr>
      <vt:lpstr>PowerPoint Presentation</vt:lpstr>
      <vt:lpstr>PowerPoint Presentation</vt:lpstr>
      <vt:lpstr>PowerPoint Presentation</vt:lpstr>
      <vt:lpstr>The search for moderators</vt:lpstr>
      <vt:lpstr>PowerPoint Presentation</vt:lpstr>
      <vt:lpstr>Terminology</vt:lpstr>
      <vt:lpstr>PowerPoint Presentation</vt:lpstr>
      <vt:lpstr>Mixed Designs: Between and Within</vt:lpstr>
      <vt:lpstr>PowerPoint Presentation</vt:lpstr>
      <vt:lpstr>PowerPoint Presentation</vt:lpstr>
      <vt:lpstr>PowerPoint Presentation</vt:lpstr>
      <vt:lpstr>PowerPoint Presentation</vt:lpstr>
      <vt:lpstr>PowerPoint Presentation</vt:lpstr>
      <vt:lpstr>PowerPoint Presentation</vt:lpstr>
      <vt:lpstr>Mixed Between and Within Designs</vt:lpstr>
      <vt:lpstr>Conceptualizing the Design</vt:lpstr>
      <vt:lpstr>Conceptualizing the Design</vt:lpstr>
      <vt:lpstr>Conceptualizing the Design</vt:lpstr>
      <vt:lpstr>Conceptualizing the Design</vt:lpstr>
      <vt:lpstr>Assumptions</vt:lpstr>
      <vt:lpstr>Assumptions</vt:lpstr>
      <vt:lpstr>Assumptions</vt:lpstr>
      <vt:lpstr>Analysis</vt:lpstr>
      <vt:lpstr>Sources of Variance</vt:lpstr>
      <vt:lpstr>Example – Books by Month</vt:lpstr>
      <vt:lpstr>PowerPoint Presentation</vt:lpstr>
      <vt:lpstr>Sums of Squares - Deviation</vt:lpstr>
      <vt:lpstr>PowerPoint Presentation</vt:lpstr>
      <vt:lpstr>PowerPoint Presentation</vt:lpstr>
      <vt:lpstr>PowerPoint Presentation</vt:lpstr>
      <vt:lpstr>PowerPoint Presentation</vt:lpstr>
      <vt:lpstr>PowerPoint Presentation</vt:lpstr>
      <vt:lpstr>Sums of Squares - Computational</vt:lpstr>
      <vt:lpstr>PowerPoint Presentation</vt:lpstr>
      <vt:lpstr>PowerPoint Presentation</vt:lpstr>
      <vt:lpstr>PowerPoint Presentation</vt:lpstr>
      <vt:lpstr>Results – ANOVA summary table</vt:lpstr>
      <vt:lpstr>Higher order mixed designs</vt:lpstr>
      <vt:lpstr>Breaking down significant effects</vt:lpstr>
      <vt:lpstr>Breaking down significant effects</vt:lpstr>
      <vt:lpstr>Breaking down significant effects</vt:lpstr>
      <vt:lpstr>Breaking down significant effects</vt:lpstr>
      <vt:lpstr>Breaking down significant effects</vt:lpstr>
      <vt:lpstr>Complex Correlational Design &amp; Regression</vt:lpstr>
    </vt:vector>
  </TitlesOfParts>
  <Company>Capilano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Hypotheses and “disconfirmability”</dc:title>
  <dc:creator>rjhangia</dc:creator>
  <cp:lastModifiedBy>Elliott Marchant</cp:lastModifiedBy>
  <cp:revision>101</cp:revision>
  <cp:lastPrinted>2010-11-01T05:16:53Z</cp:lastPrinted>
  <dcterms:created xsi:type="dcterms:W3CDTF">2010-11-01T04:55:49Z</dcterms:created>
  <dcterms:modified xsi:type="dcterms:W3CDTF">2018-03-20T00:25:43Z</dcterms:modified>
</cp:coreProperties>
</file>