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42"/>
  </p:notesMasterIdLst>
  <p:handoutMasterIdLst>
    <p:handoutMasterId r:id="rId43"/>
  </p:handoutMasterIdLst>
  <p:sldIdLst>
    <p:sldId id="256" r:id="rId2"/>
    <p:sldId id="268" r:id="rId3"/>
    <p:sldId id="284" r:id="rId4"/>
    <p:sldId id="271" r:id="rId5"/>
    <p:sldId id="273" r:id="rId6"/>
    <p:sldId id="275" r:id="rId7"/>
    <p:sldId id="272" r:id="rId8"/>
    <p:sldId id="276" r:id="rId9"/>
    <p:sldId id="282" r:id="rId10"/>
    <p:sldId id="287" r:id="rId11"/>
    <p:sldId id="283" r:id="rId12"/>
    <p:sldId id="285" r:id="rId13"/>
    <p:sldId id="288" r:id="rId14"/>
    <p:sldId id="289" r:id="rId15"/>
    <p:sldId id="290" r:id="rId16"/>
    <p:sldId id="291" r:id="rId17"/>
    <p:sldId id="292" r:id="rId18"/>
    <p:sldId id="293" r:id="rId19"/>
    <p:sldId id="294" r:id="rId20"/>
    <p:sldId id="295" r:id="rId21"/>
    <p:sldId id="296" r:id="rId22"/>
    <p:sldId id="286" r:id="rId23"/>
    <p:sldId id="299" r:id="rId24"/>
    <p:sldId id="300" r:id="rId25"/>
    <p:sldId id="301"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58" autoAdjust="0"/>
    <p:restoredTop sz="77620" autoAdjust="0"/>
  </p:normalViewPr>
  <p:slideViewPr>
    <p:cSldViewPr>
      <p:cViewPr varScale="1">
        <p:scale>
          <a:sx n="70" d="100"/>
          <a:sy n="70" d="100"/>
        </p:scale>
        <p:origin x="2406" y="72"/>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1860"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EB759618-769B-A849-9FBE-24CACAA0DD05}" type="slidenum">
              <a:rPr lang="en-US" smtClean="0"/>
              <a:pPr/>
              <a:t>‹#›</a:t>
            </a:fld>
            <a:endParaRPr lang="en-US"/>
          </a:p>
        </p:txBody>
      </p:sp>
    </p:spTree>
    <p:extLst>
      <p:ext uri="{BB962C8B-B14F-4D97-AF65-F5344CB8AC3E}">
        <p14:creationId xmlns:p14="http://schemas.microsoft.com/office/powerpoint/2010/main" val="41133123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992537C-04A7-44C9-B923-F982A468C387}" type="datetimeFigureOut">
              <a:rPr lang="en-US" smtClean="0"/>
              <a:pPr/>
              <a:t>3/8/2018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8DCC6ED-16F3-43A5-9EB6-285A71FF06D2}" type="slidenum">
              <a:rPr lang="en-US" smtClean="0"/>
              <a:pPr/>
              <a:t>‹#›</a:t>
            </a:fld>
            <a:endParaRPr lang="en-US"/>
          </a:p>
        </p:txBody>
      </p:sp>
    </p:spTree>
    <p:extLst>
      <p:ext uri="{BB962C8B-B14F-4D97-AF65-F5344CB8AC3E}">
        <p14:creationId xmlns:p14="http://schemas.microsoft.com/office/powerpoint/2010/main" val="26745624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a:t>Video example</a:t>
            </a:r>
          </a:p>
          <a:p>
            <a:endParaRPr lang="en-US" dirty="0"/>
          </a:p>
        </p:txBody>
      </p:sp>
      <p:sp>
        <p:nvSpPr>
          <p:cNvPr id="4" name="Slide Number Placeholder 3"/>
          <p:cNvSpPr>
            <a:spLocks noGrp="1"/>
          </p:cNvSpPr>
          <p:nvPr>
            <p:ph type="sldNum" sz="quarter" idx="10"/>
          </p:nvPr>
        </p:nvSpPr>
        <p:spPr/>
        <p:txBody>
          <a:bodyPr/>
          <a:lstStyle/>
          <a:p>
            <a:fld id="{F8DCC6ED-16F3-43A5-9EB6-285A71FF06D2}"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same study could employ both methods</a:t>
            </a:r>
          </a:p>
        </p:txBody>
      </p:sp>
      <p:sp>
        <p:nvSpPr>
          <p:cNvPr id="4" name="Slide Number Placeholder 3"/>
          <p:cNvSpPr>
            <a:spLocks noGrp="1"/>
          </p:cNvSpPr>
          <p:nvPr>
            <p:ph type="sldNum" sz="quarter" idx="10"/>
          </p:nvPr>
        </p:nvSpPr>
        <p:spPr/>
        <p:txBody>
          <a:bodyPr/>
          <a:lstStyle/>
          <a:p>
            <a:fld id="{F8DCC6ED-16F3-43A5-9EB6-285A71FF06D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8DCC6ED-16F3-43A5-9EB6-285A71FF06D2}" type="slidenum">
              <a:rPr lang="en-US" smtClean="0"/>
              <a:pPr/>
              <a:t>6</a:t>
            </a:fld>
            <a:endParaRPr lang="en-US"/>
          </a:p>
        </p:txBody>
      </p:sp>
    </p:spTree>
    <p:extLst>
      <p:ext uri="{BB962C8B-B14F-4D97-AF65-F5344CB8AC3E}">
        <p14:creationId xmlns:p14="http://schemas.microsoft.com/office/powerpoint/2010/main" val="2653538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8DCC6ED-16F3-43A5-9EB6-285A71FF06D2}" type="slidenum">
              <a:rPr lang="en-US" smtClean="0"/>
              <a:pPr/>
              <a:t>11</a:t>
            </a:fld>
            <a:endParaRPr lang="en-US"/>
          </a:p>
        </p:txBody>
      </p:sp>
    </p:spTree>
    <p:extLst>
      <p:ext uri="{BB962C8B-B14F-4D97-AF65-F5344CB8AC3E}">
        <p14:creationId xmlns:p14="http://schemas.microsoft.com/office/powerpoint/2010/main" val="2417213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55A2E-E45C-4FB4-BBB6-4F3C0D7B299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CA"/>
          </a:p>
        </p:txBody>
      </p:sp>
      <p:sp>
        <p:nvSpPr>
          <p:cNvPr id="3" name="Subtitle 2">
            <a:extLst>
              <a:ext uri="{FF2B5EF4-FFF2-40B4-BE49-F238E27FC236}">
                <a16:creationId xmlns:a16="http://schemas.microsoft.com/office/drawing/2014/main" id="{BCD05545-2095-47C1-8454-289E71C64AF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E471F27A-C6CB-42CD-A5D7-8FEB28310241}"/>
              </a:ext>
            </a:extLst>
          </p:cNvPr>
          <p:cNvSpPr>
            <a:spLocks noGrp="1"/>
          </p:cNvSpPr>
          <p:nvPr>
            <p:ph type="dt" sz="half" idx="10"/>
          </p:nvPr>
        </p:nvSpPr>
        <p:spPr/>
        <p:txBody>
          <a:bodyPr/>
          <a:lstStyle/>
          <a:p>
            <a:fld id="{18C21F53-FE1A-3A48-A67F-1E72F1989294}" type="datetime1">
              <a:rPr lang="en-US" smtClean="0"/>
              <a:pPr/>
              <a:t>3/8/2018</a:t>
            </a:fld>
            <a:endParaRPr lang="en-US"/>
          </a:p>
        </p:txBody>
      </p:sp>
      <p:sp>
        <p:nvSpPr>
          <p:cNvPr id="5" name="Footer Placeholder 4">
            <a:extLst>
              <a:ext uri="{FF2B5EF4-FFF2-40B4-BE49-F238E27FC236}">
                <a16:creationId xmlns:a16="http://schemas.microsoft.com/office/drawing/2014/main" id="{E00125AC-6D3B-42E2-BBDD-B84B64188F76}"/>
              </a:ext>
            </a:extLst>
          </p:cNvPr>
          <p:cNvSpPr>
            <a:spLocks noGrp="1"/>
          </p:cNvSpPr>
          <p:nvPr>
            <p:ph type="ftr" sz="quarter" idx="11"/>
          </p:nvPr>
        </p:nvSpPr>
        <p:spPr/>
        <p:txBody>
          <a:bodyPr/>
          <a:lstStyle/>
          <a:p>
            <a:r>
              <a:rPr lang="en-US"/>
              <a:t>Dr. Rajiv Jhangiani (PSYC 217, 2010/2011 Winter Session Term 1)</a:t>
            </a:r>
          </a:p>
        </p:txBody>
      </p:sp>
      <p:sp>
        <p:nvSpPr>
          <p:cNvPr id="6" name="Slide Number Placeholder 5">
            <a:extLst>
              <a:ext uri="{FF2B5EF4-FFF2-40B4-BE49-F238E27FC236}">
                <a16:creationId xmlns:a16="http://schemas.microsoft.com/office/drawing/2014/main" id="{F8D5A752-0B4B-40BF-96DF-FA193412DFDE}"/>
              </a:ext>
            </a:extLst>
          </p:cNvPr>
          <p:cNvSpPr>
            <a:spLocks noGrp="1"/>
          </p:cNvSpPr>
          <p:nvPr>
            <p:ph type="sldNum" sz="quarter" idx="12"/>
          </p:nvPr>
        </p:nvSpPr>
        <p:spPr/>
        <p:txBody>
          <a:bodyPr/>
          <a:lstStyle/>
          <a:p>
            <a:fld id="{67D27640-02EA-482E-82FB-44E2F46FE27B}" type="slidenum">
              <a:rPr lang="en-US" smtClean="0"/>
              <a:pPr/>
              <a:t>‹#›</a:t>
            </a:fld>
            <a:endParaRPr lang="en-US"/>
          </a:p>
        </p:txBody>
      </p:sp>
    </p:spTree>
    <p:extLst>
      <p:ext uri="{BB962C8B-B14F-4D97-AF65-F5344CB8AC3E}">
        <p14:creationId xmlns:p14="http://schemas.microsoft.com/office/powerpoint/2010/main" val="1098371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B9BDE-883F-44D9-A6BA-DB78BA0AD2B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5A99E62-0994-45E0-B7FF-0ED144542A9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BCE68B9-EEED-4C4B-9A0E-0335B743B1BE}"/>
              </a:ext>
            </a:extLst>
          </p:cNvPr>
          <p:cNvSpPr>
            <a:spLocks noGrp="1"/>
          </p:cNvSpPr>
          <p:nvPr>
            <p:ph type="dt" sz="half" idx="10"/>
          </p:nvPr>
        </p:nvSpPr>
        <p:spPr/>
        <p:txBody>
          <a:bodyPr/>
          <a:lstStyle/>
          <a:p>
            <a:fld id="{668B9896-15A5-B74E-B7C3-7CF643C7846A}" type="datetime1">
              <a:rPr lang="en-US" smtClean="0"/>
              <a:pPr/>
              <a:t>3/8/2018</a:t>
            </a:fld>
            <a:endParaRPr lang="en-US"/>
          </a:p>
        </p:txBody>
      </p:sp>
      <p:sp>
        <p:nvSpPr>
          <p:cNvPr id="5" name="Footer Placeholder 4">
            <a:extLst>
              <a:ext uri="{FF2B5EF4-FFF2-40B4-BE49-F238E27FC236}">
                <a16:creationId xmlns:a16="http://schemas.microsoft.com/office/drawing/2014/main" id="{AE718390-9014-4F2F-89F0-A000FF18B938}"/>
              </a:ext>
            </a:extLst>
          </p:cNvPr>
          <p:cNvSpPr>
            <a:spLocks noGrp="1"/>
          </p:cNvSpPr>
          <p:nvPr>
            <p:ph type="ftr" sz="quarter" idx="11"/>
          </p:nvPr>
        </p:nvSpPr>
        <p:spPr/>
        <p:txBody>
          <a:bodyPr/>
          <a:lstStyle/>
          <a:p>
            <a:r>
              <a:rPr lang="en-US"/>
              <a:t>Dr. Rajiv Jhangiani (PSYC 217, 2010/2011 Winter Session Term 1)</a:t>
            </a:r>
          </a:p>
        </p:txBody>
      </p:sp>
      <p:sp>
        <p:nvSpPr>
          <p:cNvPr id="6" name="Slide Number Placeholder 5">
            <a:extLst>
              <a:ext uri="{FF2B5EF4-FFF2-40B4-BE49-F238E27FC236}">
                <a16:creationId xmlns:a16="http://schemas.microsoft.com/office/drawing/2014/main" id="{04A0BCE7-345D-4630-A802-2B81A6BBD466}"/>
              </a:ext>
            </a:extLst>
          </p:cNvPr>
          <p:cNvSpPr>
            <a:spLocks noGrp="1"/>
          </p:cNvSpPr>
          <p:nvPr>
            <p:ph type="sldNum" sz="quarter" idx="12"/>
          </p:nvPr>
        </p:nvSpPr>
        <p:spPr/>
        <p:txBody>
          <a:bodyPr/>
          <a:lstStyle/>
          <a:p>
            <a:fld id="{67D27640-02EA-482E-82FB-44E2F46FE27B}" type="slidenum">
              <a:rPr lang="en-US" smtClean="0"/>
              <a:pPr/>
              <a:t>‹#›</a:t>
            </a:fld>
            <a:endParaRPr lang="en-US"/>
          </a:p>
        </p:txBody>
      </p:sp>
    </p:spTree>
    <p:extLst>
      <p:ext uri="{BB962C8B-B14F-4D97-AF65-F5344CB8AC3E}">
        <p14:creationId xmlns:p14="http://schemas.microsoft.com/office/powerpoint/2010/main" val="575858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48CABA-8164-455F-BA96-C15A2927931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44EDB78-1AB3-4FCF-9943-A26BC93E65C5}"/>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2B27D7D-3D21-454B-A45C-0CBC8550E7A5}"/>
              </a:ext>
            </a:extLst>
          </p:cNvPr>
          <p:cNvSpPr>
            <a:spLocks noGrp="1"/>
          </p:cNvSpPr>
          <p:nvPr>
            <p:ph type="dt" sz="half" idx="10"/>
          </p:nvPr>
        </p:nvSpPr>
        <p:spPr/>
        <p:txBody>
          <a:bodyPr/>
          <a:lstStyle/>
          <a:p>
            <a:fld id="{C8B094BE-E4B0-C447-860C-56649B964137}" type="datetime1">
              <a:rPr lang="en-US" smtClean="0"/>
              <a:pPr/>
              <a:t>3/8/2018</a:t>
            </a:fld>
            <a:endParaRPr lang="en-US"/>
          </a:p>
        </p:txBody>
      </p:sp>
      <p:sp>
        <p:nvSpPr>
          <p:cNvPr id="5" name="Footer Placeholder 4">
            <a:extLst>
              <a:ext uri="{FF2B5EF4-FFF2-40B4-BE49-F238E27FC236}">
                <a16:creationId xmlns:a16="http://schemas.microsoft.com/office/drawing/2014/main" id="{4A6AF1CC-D5AF-4E26-9D9F-66533BA21C1A}"/>
              </a:ext>
            </a:extLst>
          </p:cNvPr>
          <p:cNvSpPr>
            <a:spLocks noGrp="1"/>
          </p:cNvSpPr>
          <p:nvPr>
            <p:ph type="ftr" sz="quarter" idx="11"/>
          </p:nvPr>
        </p:nvSpPr>
        <p:spPr/>
        <p:txBody>
          <a:bodyPr/>
          <a:lstStyle/>
          <a:p>
            <a:r>
              <a:rPr lang="en-US"/>
              <a:t>Dr. Rajiv Jhangiani (PSYC 217, 2010/2011 Winter Session Term 1)</a:t>
            </a:r>
          </a:p>
        </p:txBody>
      </p:sp>
      <p:sp>
        <p:nvSpPr>
          <p:cNvPr id="6" name="Slide Number Placeholder 5">
            <a:extLst>
              <a:ext uri="{FF2B5EF4-FFF2-40B4-BE49-F238E27FC236}">
                <a16:creationId xmlns:a16="http://schemas.microsoft.com/office/drawing/2014/main" id="{E62FA797-D4A4-49C1-A35D-F76AE2651D84}"/>
              </a:ext>
            </a:extLst>
          </p:cNvPr>
          <p:cNvSpPr>
            <a:spLocks noGrp="1"/>
          </p:cNvSpPr>
          <p:nvPr>
            <p:ph type="sldNum" sz="quarter" idx="12"/>
          </p:nvPr>
        </p:nvSpPr>
        <p:spPr/>
        <p:txBody>
          <a:bodyPr/>
          <a:lstStyle/>
          <a:p>
            <a:fld id="{67D27640-02EA-482E-82FB-44E2F46FE27B}" type="slidenum">
              <a:rPr lang="en-US" smtClean="0"/>
              <a:pPr/>
              <a:t>‹#›</a:t>
            </a:fld>
            <a:endParaRPr lang="en-US"/>
          </a:p>
        </p:txBody>
      </p:sp>
    </p:spTree>
    <p:extLst>
      <p:ext uri="{BB962C8B-B14F-4D97-AF65-F5344CB8AC3E}">
        <p14:creationId xmlns:p14="http://schemas.microsoft.com/office/powerpoint/2010/main" val="4118512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63713" y="274638"/>
            <a:ext cx="6923087" cy="1143000"/>
          </a:xfrm>
        </p:spPr>
        <p:txBody>
          <a:bodyPr/>
          <a:lstStyle/>
          <a:p>
            <a:r>
              <a:rPr lang="en-GB"/>
              <a:t>Click to edit Master title style</a:t>
            </a:r>
          </a:p>
        </p:txBody>
      </p:sp>
      <p:sp>
        <p:nvSpPr>
          <p:cNvPr id="3" name="Text Placeholder 2"/>
          <p:cNvSpPr>
            <a:spLocks noGrp="1"/>
          </p:cNvSpPr>
          <p:nvPr>
            <p:ph type="body" sz="half" idx="1"/>
          </p:nvPr>
        </p:nvSpPr>
        <p:spPr>
          <a:xfrm>
            <a:off x="1763713" y="1600200"/>
            <a:ext cx="338455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5300663" y="1600200"/>
            <a:ext cx="3386137"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noChangeArrowheads="1"/>
          </p:cNvSpPr>
          <p:nvPr>
            <p:ph type="dt" sz="half" idx="10"/>
          </p:nvPr>
        </p:nvSpPr>
        <p:spPr>
          <a:xfrm>
            <a:off x="457200" y="6381750"/>
            <a:ext cx="2133600" cy="339725"/>
          </a:xfrm>
          <a:prstGeom prst="rect">
            <a:avLst/>
          </a:prstGeom>
          <a:ln/>
        </p:spPr>
        <p:txBody>
          <a:bodyPr/>
          <a:lstStyle>
            <a:lvl1pPr>
              <a:defRPr/>
            </a:lvl1pPr>
          </a:lstStyle>
          <a:p>
            <a:r>
              <a:rPr lang="en-US"/>
              <a:t>Slide </a:t>
            </a:r>
            <a:fld id="{BDF85106-AC1E-B04B-98E8-4099A3202C19}" type="slidenum">
              <a:rPr lang="en-US"/>
              <a:pPr/>
              <a:t>‹#›</a:t>
            </a:fld>
            <a:endParaRPr lang="en-US"/>
          </a:p>
        </p:txBody>
      </p:sp>
    </p:spTree>
    <p:extLst>
      <p:ext uri="{BB962C8B-B14F-4D97-AF65-F5344CB8AC3E}">
        <p14:creationId xmlns:p14="http://schemas.microsoft.com/office/powerpoint/2010/main" val="2889948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177A1-ECB5-4E95-8375-A35E72C1DA8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0937A27-639B-4F35-B6D6-F8363C9FA6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090E7DF-51CB-4CFF-B335-A3EF4DB97203}"/>
              </a:ext>
            </a:extLst>
          </p:cNvPr>
          <p:cNvSpPr>
            <a:spLocks noGrp="1"/>
          </p:cNvSpPr>
          <p:nvPr>
            <p:ph type="dt" sz="half" idx="10"/>
          </p:nvPr>
        </p:nvSpPr>
        <p:spPr/>
        <p:txBody>
          <a:bodyPr/>
          <a:lstStyle/>
          <a:p>
            <a:fld id="{5D08B682-50C8-224B-A36C-AE481C8E88C5}" type="datetime1">
              <a:rPr lang="en-US" smtClean="0"/>
              <a:pPr/>
              <a:t>3/8/2018</a:t>
            </a:fld>
            <a:endParaRPr lang="en-US"/>
          </a:p>
        </p:txBody>
      </p:sp>
      <p:sp>
        <p:nvSpPr>
          <p:cNvPr id="5" name="Footer Placeholder 4">
            <a:extLst>
              <a:ext uri="{FF2B5EF4-FFF2-40B4-BE49-F238E27FC236}">
                <a16:creationId xmlns:a16="http://schemas.microsoft.com/office/drawing/2014/main" id="{5661586E-79BC-4EDF-AF30-364559913C23}"/>
              </a:ext>
            </a:extLst>
          </p:cNvPr>
          <p:cNvSpPr>
            <a:spLocks noGrp="1"/>
          </p:cNvSpPr>
          <p:nvPr>
            <p:ph type="ftr" sz="quarter" idx="11"/>
          </p:nvPr>
        </p:nvSpPr>
        <p:spPr/>
        <p:txBody>
          <a:bodyPr/>
          <a:lstStyle/>
          <a:p>
            <a:r>
              <a:rPr lang="en-US"/>
              <a:t>Dr. Rajiv Jhangiani (PSYC 217, 2010/2011 Winter Session Term 1)</a:t>
            </a:r>
          </a:p>
        </p:txBody>
      </p:sp>
      <p:sp>
        <p:nvSpPr>
          <p:cNvPr id="6" name="Slide Number Placeholder 5">
            <a:extLst>
              <a:ext uri="{FF2B5EF4-FFF2-40B4-BE49-F238E27FC236}">
                <a16:creationId xmlns:a16="http://schemas.microsoft.com/office/drawing/2014/main" id="{65FA69EF-9852-401D-BE5D-5AAC0507A156}"/>
              </a:ext>
            </a:extLst>
          </p:cNvPr>
          <p:cNvSpPr>
            <a:spLocks noGrp="1"/>
          </p:cNvSpPr>
          <p:nvPr>
            <p:ph type="sldNum" sz="quarter" idx="12"/>
          </p:nvPr>
        </p:nvSpPr>
        <p:spPr/>
        <p:txBody>
          <a:bodyPr/>
          <a:lstStyle/>
          <a:p>
            <a:fld id="{67D27640-02EA-482E-82FB-44E2F46FE27B}" type="slidenum">
              <a:rPr lang="en-US" smtClean="0"/>
              <a:pPr/>
              <a:t>‹#›</a:t>
            </a:fld>
            <a:endParaRPr lang="en-US"/>
          </a:p>
        </p:txBody>
      </p:sp>
    </p:spTree>
    <p:extLst>
      <p:ext uri="{BB962C8B-B14F-4D97-AF65-F5344CB8AC3E}">
        <p14:creationId xmlns:p14="http://schemas.microsoft.com/office/powerpoint/2010/main" val="13997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EF4C5-9CCF-4ABB-8D49-402815C84C8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31E92FC-D680-4858-878B-22F44EBC2DA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83D883A-ACEE-4C06-91E0-68CA7FD36181}"/>
              </a:ext>
            </a:extLst>
          </p:cNvPr>
          <p:cNvSpPr>
            <a:spLocks noGrp="1"/>
          </p:cNvSpPr>
          <p:nvPr>
            <p:ph type="dt" sz="half" idx="10"/>
          </p:nvPr>
        </p:nvSpPr>
        <p:spPr/>
        <p:txBody>
          <a:bodyPr/>
          <a:lstStyle/>
          <a:p>
            <a:fld id="{A6CDC363-C93F-8F47-B2E2-6F1CE8F8D99C}" type="datetime1">
              <a:rPr lang="en-US" smtClean="0"/>
              <a:pPr/>
              <a:t>3/8/2018</a:t>
            </a:fld>
            <a:endParaRPr lang="en-US"/>
          </a:p>
        </p:txBody>
      </p:sp>
      <p:sp>
        <p:nvSpPr>
          <p:cNvPr id="5" name="Footer Placeholder 4">
            <a:extLst>
              <a:ext uri="{FF2B5EF4-FFF2-40B4-BE49-F238E27FC236}">
                <a16:creationId xmlns:a16="http://schemas.microsoft.com/office/drawing/2014/main" id="{C0776975-283F-4295-BC0B-A53B8524B4FE}"/>
              </a:ext>
            </a:extLst>
          </p:cNvPr>
          <p:cNvSpPr>
            <a:spLocks noGrp="1"/>
          </p:cNvSpPr>
          <p:nvPr>
            <p:ph type="ftr" sz="quarter" idx="11"/>
          </p:nvPr>
        </p:nvSpPr>
        <p:spPr/>
        <p:txBody>
          <a:bodyPr/>
          <a:lstStyle/>
          <a:p>
            <a:r>
              <a:rPr lang="en-US"/>
              <a:t>Dr. Rajiv Jhangiani (PSYC 217, 2010/2011 Winter Session Term 1)</a:t>
            </a:r>
          </a:p>
        </p:txBody>
      </p:sp>
      <p:sp>
        <p:nvSpPr>
          <p:cNvPr id="6" name="Slide Number Placeholder 5">
            <a:extLst>
              <a:ext uri="{FF2B5EF4-FFF2-40B4-BE49-F238E27FC236}">
                <a16:creationId xmlns:a16="http://schemas.microsoft.com/office/drawing/2014/main" id="{165A7B5B-194D-487D-B89A-78E683322DEA}"/>
              </a:ext>
            </a:extLst>
          </p:cNvPr>
          <p:cNvSpPr>
            <a:spLocks noGrp="1"/>
          </p:cNvSpPr>
          <p:nvPr>
            <p:ph type="sldNum" sz="quarter" idx="12"/>
          </p:nvPr>
        </p:nvSpPr>
        <p:spPr/>
        <p:txBody>
          <a:bodyPr/>
          <a:lstStyle/>
          <a:p>
            <a:fld id="{67D27640-02EA-482E-82FB-44E2F46FE27B}" type="slidenum">
              <a:rPr lang="en-US" smtClean="0"/>
              <a:pPr/>
              <a:t>‹#›</a:t>
            </a:fld>
            <a:endParaRPr lang="en-US"/>
          </a:p>
        </p:txBody>
      </p:sp>
    </p:spTree>
    <p:extLst>
      <p:ext uri="{BB962C8B-B14F-4D97-AF65-F5344CB8AC3E}">
        <p14:creationId xmlns:p14="http://schemas.microsoft.com/office/powerpoint/2010/main" val="2035540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3BED8-6E13-459C-A47A-47C189F247E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A37DB9A-7757-42D3-9D1E-84926620414E}"/>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0360830-3E8A-4A04-A048-4BE0DE85437B}"/>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6AB675F-B315-47A6-A16F-8AF5ECE8DF14}"/>
              </a:ext>
            </a:extLst>
          </p:cNvPr>
          <p:cNvSpPr>
            <a:spLocks noGrp="1"/>
          </p:cNvSpPr>
          <p:nvPr>
            <p:ph type="dt" sz="half" idx="10"/>
          </p:nvPr>
        </p:nvSpPr>
        <p:spPr/>
        <p:txBody>
          <a:bodyPr/>
          <a:lstStyle/>
          <a:p>
            <a:fld id="{01EAF948-6218-A745-AF4F-78AAA22B6509}" type="datetime1">
              <a:rPr lang="en-US" smtClean="0"/>
              <a:pPr/>
              <a:t>3/8/2018</a:t>
            </a:fld>
            <a:endParaRPr lang="en-US"/>
          </a:p>
        </p:txBody>
      </p:sp>
      <p:sp>
        <p:nvSpPr>
          <p:cNvPr id="6" name="Footer Placeholder 5">
            <a:extLst>
              <a:ext uri="{FF2B5EF4-FFF2-40B4-BE49-F238E27FC236}">
                <a16:creationId xmlns:a16="http://schemas.microsoft.com/office/drawing/2014/main" id="{AC20F5D3-4606-4CEF-B35D-1312855722C4}"/>
              </a:ext>
            </a:extLst>
          </p:cNvPr>
          <p:cNvSpPr>
            <a:spLocks noGrp="1"/>
          </p:cNvSpPr>
          <p:nvPr>
            <p:ph type="ftr" sz="quarter" idx="11"/>
          </p:nvPr>
        </p:nvSpPr>
        <p:spPr/>
        <p:txBody>
          <a:bodyPr/>
          <a:lstStyle/>
          <a:p>
            <a:r>
              <a:rPr lang="en-US"/>
              <a:t>Dr. Rajiv Jhangiani (PSYC 217, 2010/2011 Winter Session Term 1)</a:t>
            </a:r>
          </a:p>
        </p:txBody>
      </p:sp>
      <p:sp>
        <p:nvSpPr>
          <p:cNvPr id="7" name="Slide Number Placeholder 6">
            <a:extLst>
              <a:ext uri="{FF2B5EF4-FFF2-40B4-BE49-F238E27FC236}">
                <a16:creationId xmlns:a16="http://schemas.microsoft.com/office/drawing/2014/main" id="{C7BE6677-F2CF-4EA7-9E2B-3CEF515065D0}"/>
              </a:ext>
            </a:extLst>
          </p:cNvPr>
          <p:cNvSpPr>
            <a:spLocks noGrp="1"/>
          </p:cNvSpPr>
          <p:nvPr>
            <p:ph type="sldNum" sz="quarter" idx="12"/>
          </p:nvPr>
        </p:nvSpPr>
        <p:spPr/>
        <p:txBody>
          <a:bodyPr/>
          <a:lstStyle/>
          <a:p>
            <a:fld id="{67D27640-02EA-482E-82FB-44E2F46FE27B}" type="slidenum">
              <a:rPr lang="en-US" smtClean="0"/>
              <a:pPr/>
              <a:t>‹#›</a:t>
            </a:fld>
            <a:endParaRPr lang="en-US"/>
          </a:p>
        </p:txBody>
      </p:sp>
    </p:spTree>
    <p:extLst>
      <p:ext uri="{BB962C8B-B14F-4D97-AF65-F5344CB8AC3E}">
        <p14:creationId xmlns:p14="http://schemas.microsoft.com/office/powerpoint/2010/main" val="3310440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C121-9E33-40CD-BD2F-0DBC5873C252}"/>
              </a:ext>
            </a:extLst>
          </p:cNvPr>
          <p:cNvSpPr>
            <a:spLocks noGrp="1"/>
          </p:cNvSpPr>
          <p:nvPr>
            <p:ph type="title"/>
          </p:nvPr>
        </p:nvSpPr>
        <p:spPr>
          <a:xfrm>
            <a:off x="629841" y="365126"/>
            <a:ext cx="78867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250C12E-8725-4300-BC93-BFBE3177CDD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7E72F5F3-E78E-4B9A-80E2-C96283FD4E64}"/>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0BC539E-020B-4CCC-905B-B0D67287600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BC817BFF-0BF1-493D-951A-0F87B6E5927E}"/>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DA3C527-9FD9-4226-B583-E9A89E3F5C6A}"/>
              </a:ext>
            </a:extLst>
          </p:cNvPr>
          <p:cNvSpPr>
            <a:spLocks noGrp="1"/>
          </p:cNvSpPr>
          <p:nvPr>
            <p:ph type="dt" sz="half" idx="10"/>
          </p:nvPr>
        </p:nvSpPr>
        <p:spPr/>
        <p:txBody>
          <a:bodyPr/>
          <a:lstStyle/>
          <a:p>
            <a:fld id="{8514A42D-E6C4-2842-8609-092E833658B6}" type="datetime1">
              <a:rPr lang="en-US" smtClean="0"/>
              <a:pPr/>
              <a:t>3/8/2018</a:t>
            </a:fld>
            <a:endParaRPr lang="en-US"/>
          </a:p>
        </p:txBody>
      </p:sp>
      <p:sp>
        <p:nvSpPr>
          <p:cNvPr id="8" name="Footer Placeholder 7">
            <a:extLst>
              <a:ext uri="{FF2B5EF4-FFF2-40B4-BE49-F238E27FC236}">
                <a16:creationId xmlns:a16="http://schemas.microsoft.com/office/drawing/2014/main" id="{0CBDCE0C-1810-46F5-8188-FA3EC95EF53F}"/>
              </a:ext>
            </a:extLst>
          </p:cNvPr>
          <p:cNvSpPr>
            <a:spLocks noGrp="1"/>
          </p:cNvSpPr>
          <p:nvPr>
            <p:ph type="ftr" sz="quarter" idx="11"/>
          </p:nvPr>
        </p:nvSpPr>
        <p:spPr/>
        <p:txBody>
          <a:bodyPr/>
          <a:lstStyle/>
          <a:p>
            <a:r>
              <a:rPr lang="en-US"/>
              <a:t>Dr. Rajiv Jhangiani (PSYC 217, 2010/2011 Winter Session Term 1)</a:t>
            </a:r>
          </a:p>
        </p:txBody>
      </p:sp>
      <p:sp>
        <p:nvSpPr>
          <p:cNvPr id="9" name="Slide Number Placeholder 8">
            <a:extLst>
              <a:ext uri="{FF2B5EF4-FFF2-40B4-BE49-F238E27FC236}">
                <a16:creationId xmlns:a16="http://schemas.microsoft.com/office/drawing/2014/main" id="{1495A760-1AE6-4C20-AB84-B967A351B705}"/>
              </a:ext>
            </a:extLst>
          </p:cNvPr>
          <p:cNvSpPr>
            <a:spLocks noGrp="1"/>
          </p:cNvSpPr>
          <p:nvPr>
            <p:ph type="sldNum" sz="quarter" idx="12"/>
          </p:nvPr>
        </p:nvSpPr>
        <p:spPr/>
        <p:txBody>
          <a:bodyPr/>
          <a:lstStyle/>
          <a:p>
            <a:fld id="{67D27640-02EA-482E-82FB-44E2F46FE27B}" type="slidenum">
              <a:rPr lang="en-US" smtClean="0"/>
              <a:pPr/>
              <a:t>‹#›</a:t>
            </a:fld>
            <a:endParaRPr lang="en-US"/>
          </a:p>
        </p:txBody>
      </p:sp>
    </p:spTree>
    <p:extLst>
      <p:ext uri="{BB962C8B-B14F-4D97-AF65-F5344CB8AC3E}">
        <p14:creationId xmlns:p14="http://schemas.microsoft.com/office/powerpoint/2010/main" val="3364126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E04D-D747-4B64-99EB-FE0D9773ECC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C1BFD424-8951-477C-878C-D388C72E84F3}"/>
              </a:ext>
            </a:extLst>
          </p:cNvPr>
          <p:cNvSpPr>
            <a:spLocks noGrp="1"/>
          </p:cNvSpPr>
          <p:nvPr>
            <p:ph type="dt" sz="half" idx="10"/>
          </p:nvPr>
        </p:nvSpPr>
        <p:spPr/>
        <p:txBody>
          <a:bodyPr/>
          <a:lstStyle/>
          <a:p>
            <a:fld id="{424AA2BC-B820-2D43-B51F-C199064FB813}" type="datetime1">
              <a:rPr lang="en-US" smtClean="0"/>
              <a:pPr/>
              <a:t>3/8/2018</a:t>
            </a:fld>
            <a:endParaRPr lang="en-US"/>
          </a:p>
        </p:txBody>
      </p:sp>
      <p:sp>
        <p:nvSpPr>
          <p:cNvPr id="4" name="Footer Placeholder 3">
            <a:extLst>
              <a:ext uri="{FF2B5EF4-FFF2-40B4-BE49-F238E27FC236}">
                <a16:creationId xmlns:a16="http://schemas.microsoft.com/office/drawing/2014/main" id="{27737DE5-D01A-471B-B6C8-405E52D5AFAD}"/>
              </a:ext>
            </a:extLst>
          </p:cNvPr>
          <p:cNvSpPr>
            <a:spLocks noGrp="1"/>
          </p:cNvSpPr>
          <p:nvPr>
            <p:ph type="ftr" sz="quarter" idx="11"/>
          </p:nvPr>
        </p:nvSpPr>
        <p:spPr/>
        <p:txBody>
          <a:bodyPr/>
          <a:lstStyle/>
          <a:p>
            <a:r>
              <a:rPr lang="en-US"/>
              <a:t>Dr. Rajiv Jhangiani (PSYC 217, 2010/2011 Winter Session Term 1)</a:t>
            </a:r>
          </a:p>
        </p:txBody>
      </p:sp>
      <p:sp>
        <p:nvSpPr>
          <p:cNvPr id="5" name="Slide Number Placeholder 4">
            <a:extLst>
              <a:ext uri="{FF2B5EF4-FFF2-40B4-BE49-F238E27FC236}">
                <a16:creationId xmlns:a16="http://schemas.microsoft.com/office/drawing/2014/main" id="{28C000BB-2658-4574-B927-5908FE1A0A3F}"/>
              </a:ext>
            </a:extLst>
          </p:cNvPr>
          <p:cNvSpPr>
            <a:spLocks noGrp="1"/>
          </p:cNvSpPr>
          <p:nvPr>
            <p:ph type="sldNum" sz="quarter" idx="12"/>
          </p:nvPr>
        </p:nvSpPr>
        <p:spPr/>
        <p:txBody>
          <a:bodyPr/>
          <a:lstStyle/>
          <a:p>
            <a:fld id="{67D27640-02EA-482E-82FB-44E2F46FE27B}" type="slidenum">
              <a:rPr lang="en-US" smtClean="0"/>
              <a:pPr/>
              <a:t>‹#›</a:t>
            </a:fld>
            <a:endParaRPr lang="en-US"/>
          </a:p>
        </p:txBody>
      </p:sp>
    </p:spTree>
    <p:extLst>
      <p:ext uri="{BB962C8B-B14F-4D97-AF65-F5344CB8AC3E}">
        <p14:creationId xmlns:p14="http://schemas.microsoft.com/office/powerpoint/2010/main" val="27403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B2AA1F-86E0-42AE-A3FE-C92E0E106A9C}"/>
              </a:ext>
            </a:extLst>
          </p:cNvPr>
          <p:cNvSpPr>
            <a:spLocks noGrp="1"/>
          </p:cNvSpPr>
          <p:nvPr>
            <p:ph type="dt" sz="half" idx="10"/>
          </p:nvPr>
        </p:nvSpPr>
        <p:spPr/>
        <p:txBody>
          <a:bodyPr/>
          <a:lstStyle/>
          <a:p>
            <a:fld id="{22271619-2B7F-3F4E-A95A-9AAFDA309FCB}" type="datetime1">
              <a:rPr lang="en-US" smtClean="0"/>
              <a:pPr/>
              <a:t>3/8/2018</a:t>
            </a:fld>
            <a:endParaRPr lang="en-US"/>
          </a:p>
        </p:txBody>
      </p:sp>
      <p:sp>
        <p:nvSpPr>
          <p:cNvPr id="3" name="Footer Placeholder 2">
            <a:extLst>
              <a:ext uri="{FF2B5EF4-FFF2-40B4-BE49-F238E27FC236}">
                <a16:creationId xmlns:a16="http://schemas.microsoft.com/office/drawing/2014/main" id="{9EFB74C5-4117-471B-84F6-E951C7ED8112}"/>
              </a:ext>
            </a:extLst>
          </p:cNvPr>
          <p:cNvSpPr>
            <a:spLocks noGrp="1"/>
          </p:cNvSpPr>
          <p:nvPr>
            <p:ph type="ftr" sz="quarter" idx="11"/>
          </p:nvPr>
        </p:nvSpPr>
        <p:spPr/>
        <p:txBody>
          <a:bodyPr/>
          <a:lstStyle/>
          <a:p>
            <a:r>
              <a:rPr lang="en-US"/>
              <a:t>Dr. Rajiv Jhangiani (PSYC 217, 2010/2011 Winter Session Term 1)</a:t>
            </a:r>
          </a:p>
        </p:txBody>
      </p:sp>
      <p:sp>
        <p:nvSpPr>
          <p:cNvPr id="4" name="Slide Number Placeholder 3">
            <a:extLst>
              <a:ext uri="{FF2B5EF4-FFF2-40B4-BE49-F238E27FC236}">
                <a16:creationId xmlns:a16="http://schemas.microsoft.com/office/drawing/2014/main" id="{46D25029-4259-4056-9E40-CE44AC0EF8A2}"/>
              </a:ext>
            </a:extLst>
          </p:cNvPr>
          <p:cNvSpPr>
            <a:spLocks noGrp="1"/>
          </p:cNvSpPr>
          <p:nvPr>
            <p:ph type="sldNum" sz="quarter" idx="12"/>
          </p:nvPr>
        </p:nvSpPr>
        <p:spPr/>
        <p:txBody>
          <a:bodyPr/>
          <a:lstStyle/>
          <a:p>
            <a:fld id="{67D27640-02EA-482E-82FB-44E2F46FE27B}" type="slidenum">
              <a:rPr lang="en-US" smtClean="0"/>
              <a:pPr/>
              <a:t>‹#›</a:t>
            </a:fld>
            <a:endParaRPr lang="en-US"/>
          </a:p>
        </p:txBody>
      </p:sp>
    </p:spTree>
    <p:extLst>
      <p:ext uri="{BB962C8B-B14F-4D97-AF65-F5344CB8AC3E}">
        <p14:creationId xmlns:p14="http://schemas.microsoft.com/office/powerpoint/2010/main" val="112567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64022-5B51-474E-8824-A6BA19E446D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E1338BE-7E0C-4F87-AFCA-89C601E9901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ED2599B7-1723-4093-86E4-9405B5D5D4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82F0074-845A-4A40-A9E7-EAB3081BA1B8}"/>
              </a:ext>
            </a:extLst>
          </p:cNvPr>
          <p:cNvSpPr>
            <a:spLocks noGrp="1"/>
          </p:cNvSpPr>
          <p:nvPr>
            <p:ph type="dt" sz="half" idx="10"/>
          </p:nvPr>
        </p:nvSpPr>
        <p:spPr/>
        <p:txBody>
          <a:bodyPr/>
          <a:lstStyle/>
          <a:p>
            <a:fld id="{3CAD4425-C2B4-334D-B2C4-E5B76F7FC0D9}" type="datetime1">
              <a:rPr lang="en-US" smtClean="0"/>
              <a:pPr/>
              <a:t>3/8/2018</a:t>
            </a:fld>
            <a:endParaRPr lang="en-US"/>
          </a:p>
        </p:txBody>
      </p:sp>
      <p:sp>
        <p:nvSpPr>
          <p:cNvPr id="6" name="Footer Placeholder 5">
            <a:extLst>
              <a:ext uri="{FF2B5EF4-FFF2-40B4-BE49-F238E27FC236}">
                <a16:creationId xmlns:a16="http://schemas.microsoft.com/office/drawing/2014/main" id="{130DFE98-D9DD-4446-8BFC-D233D74B3117}"/>
              </a:ext>
            </a:extLst>
          </p:cNvPr>
          <p:cNvSpPr>
            <a:spLocks noGrp="1"/>
          </p:cNvSpPr>
          <p:nvPr>
            <p:ph type="ftr" sz="quarter" idx="11"/>
          </p:nvPr>
        </p:nvSpPr>
        <p:spPr/>
        <p:txBody>
          <a:bodyPr/>
          <a:lstStyle/>
          <a:p>
            <a:r>
              <a:rPr lang="en-US"/>
              <a:t>Dr. Rajiv Jhangiani (PSYC 217, 2010/2011 Winter Session Term 1)</a:t>
            </a:r>
          </a:p>
        </p:txBody>
      </p:sp>
      <p:sp>
        <p:nvSpPr>
          <p:cNvPr id="7" name="Slide Number Placeholder 6">
            <a:extLst>
              <a:ext uri="{FF2B5EF4-FFF2-40B4-BE49-F238E27FC236}">
                <a16:creationId xmlns:a16="http://schemas.microsoft.com/office/drawing/2014/main" id="{C87641A2-C2A9-4E76-BF49-D964EBCE9CB5}"/>
              </a:ext>
            </a:extLst>
          </p:cNvPr>
          <p:cNvSpPr>
            <a:spLocks noGrp="1"/>
          </p:cNvSpPr>
          <p:nvPr>
            <p:ph type="sldNum" sz="quarter" idx="12"/>
          </p:nvPr>
        </p:nvSpPr>
        <p:spPr/>
        <p:txBody>
          <a:bodyPr/>
          <a:lstStyle/>
          <a:p>
            <a:fld id="{67D27640-02EA-482E-82FB-44E2F46FE27B}" type="slidenum">
              <a:rPr lang="en-US" smtClean="0"/>
              <a:pPr/>
              <a:t>‹#›</a:t>
            </a:fld>
            <a:endParaRPr lang="en-US"/>
          </a:p>
        </p:txBody>
      </p:sp>
    </p:spTree>
    <p:extLst>
      <p:ext uri="{BB962C8B-B14F-4D97-AF65-F5344CB8AC3E}">
        <p14:creationId xmlns:p14="http://schemas.microsoft.com/office/powerpoint/2010/main" val="3250922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76CF3-2EDE-400E-9CD8-1AB085CF091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8037A92-F28B-4B66-92F3-2C8A75CB9E9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a:extLst>
              <a:ext uri="{FF2B5EF4-FFF2-40B4-BE49-F238E27FC236}">
                <a16:creationId xmlns:a16="http://schemas.microsoft.com/office/drawing/2014/main" id="{E3727836-DF76-4948-945F-15DEB8F425D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C164305-01DD-475E-BC51-A7E61A93100A}"/>
              </a:ext>
            </a:extLst>
          </p:cNvPr>
          <p:cNvSpPr>
            <a:spLocks noGrp="1"/>
          </p:cNvSpPr>
          <p:nvPr>
            <p:ph type="dt" sz="half" idx="10"/>
          </p:nvPr>
        </p:nvSpPr>
        <p:spPr/>
        <p:txBody>
          <a:bodyPr/>
          <a:lstStyle/>
          <a:p>
            <a:fld id="{A0B5D997-5250-0C47-8E42-478D9FC5FAB9}" type="datetime1">
              <a:rPr lang="en-US" smtClean="0"/>
              <a:pPr/>
              <a:t>3/8/2018</a:t>
            </a:fld>
            <a:endParaRPr lang="en-US"/>
          </a:p>
        </p:txBody>
      </p:sp>
      <p:sp>
        <p:nvSpPr>
          <p:cNvPr id="6" name="Footer Placeholder 5">
            <a:extLst>
              <a:ext uri="{FF2B5EF4-FFF2-40B4-BE49-F238E27FC236}">
                <a16:creationId xmlns:a16="http://schemas.microsoft.com/office/drawing/2014/main" id="{9DA09139-74A9-4BA1-AD6A-1D71AD85F20E}"/>
              </a:ext>
            </a:extLst>
          </p:cNvPr>
          <p:cNvSpPr>
            <a:spLocks noGrp="1"/>
          </p:cNvSpPr>
          <p:nvPr>
            <p:ph type="ftr" sz="quarter" idx="11"/>
          </p:nvPr>
        </p:nvSpPr>
        <p:spPr/>
        <p:txBody>
          <a:bodyPr/>
          <a:lstStyle/>
          <a:p>
            <a:r>
              <a:rPr lang="en-US"/>
              <a:t>Dr. Rajiv Jhangiani (PSYC 217, 2010/2011 Winter Session Term 1)</a:t>
            </a:r>
          </a:p>
        </p:txBody>
      </p:sp>
      <p:sp>
        <p:nvSpPr>
          <p:cNvPr id="7" name="Slide Number Placeholder 6">
            <a:extLst>
              <a:ext uri="{FF2B5EF4-FFF2-40B4-BE49-F238E27FC236}">
                <a16:creationId xmlns:a16="http://schemas.microsoft.com/office/drawing/2014/main" id="{531A3E3C-9493-406A-BC94-D077CACF7D4A}"/>
              </a:ext>
            </a:extLst>
          </p:cNvPr>
          <p:cNvSpPr>
            <a:spLocks noGrp="1"/>
          </p:cNvSpPr>
          <p:nvPr>
            <p:ph type="sldNum" sz="quarter" idx="12"/>
          </p:nvPr>
        </p:nvSpPr>
        <p:spPr/>
        <p:txBody>
          <a:bodyPr/>
          <a:lstStyle/>
          <a:p>
            <a:fld id="{67D27640-02EA-482E-82FB-44E2F46FE27B}" type="slidenum">
              <a:rPr lang="en-US" smtClean="0"/>
              <a:pPr/>
              <a:t>‹#›</a:t>
            </a:fld>
            <a:endParaRPr lang="en-US"/>
          </a:p>
        </p:txBody>
      </p:sp>
    </p:spTree>
    <p:extLst>
      <p:ext uri="{BB962C8B-B14F-4D97-AF65-F5344CB8AC3E}">
        <p14:creationId xmlns:p14="http://schemas.microsoft.com/office/powerpoint/2010/main" val="1639032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1BA475-337B-4981-8A87-0ED1DF7796F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290E302-9FDE-4ABA-A826-C08DF99AEAE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E6B709C-C29C-4244-80E4-EF6BE5350C9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9621D72-FA2E-9144-BE25-75B1BAF0ABC4}" type="datetime1">
              <a:rPr lang="en-US" smtClean="0"/>
              <a:pPr/>
              <a:t>3/8/2018</a:t>
            </a:fld>
            <a:endParaRPr lang="en-US"/>
          </a:p>
        </p:txBody>
      </p:sp>
      <p:sp>
        <p:nvSpPr>
          <p:cNvPr id="5" name="Footer Placeholder 4">
            <a:extLst>
              <a:ext uri="{FF2B5EF4-FFF2-40B4-BE49-F238E27FC236}">
                <a16:creationId xmlns:a16="http://schemas.microsoft.com/office/drawing/2014/main" id="{5CF0AEA8-44E6-4361-B98A-B86999EA20F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Dr. Rajiv Jhangiani (PSYC 217, 2010/2011 Winter Session Term 1)</a:t>
            </a:r>
          </a:p>
        </p:txBody>
      </p:sp>
      <p:sp>
        <p:nvSpPr>
          <p:cNvPr id="6" name="Slide Number Placeholder 5">
            <a:extLst>
              <a:ext uri="{FF2B5EF4-FFF2-40B4-BE49-F238E27FC236}">
                <a16:creationId xmlns:a16="http://schemas.microsoft.com/office/drawing/2014/main" id="{3F70D545-405B-4881-8187-217B0AAC585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7D27640-02EA-482E-82FB-44E2F46FE27B}" type="slidenum">
              <a:rPr lang="en-US" smtClean="0"/>
              <a:pPr/>
              <a:t>‹#›</a:t>
            </a:fld>
            <a:endParaRPr lang="en-US"/>
          </a:p>
        </p:txBody>
      </p:sp>
    </p:spTree>
    <p:extLst>
      <p:ext uri="{BB962C8B-B14F-4D97-AF65-F5344CB8AC3E}">
        <p14:creationId xmlns:p14="http://schemas.microsoft.com/office/powerpoint/2010/main" val="274392001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user/QSRInternationa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DPOhrdBGsLc"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3.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295400"/>
            <a:ext cx="6858000" cy="2387600"/>
          </a:xfrm>
        </p:spPr>
        <p:txBody>
          <a:bodyPr>
            <a:normAutofit/>
          </a:bodyPr>
          <a:lstStyle/>
          <a:p>
            <a:r>
              <a:rPr lang="en-US" dirty="0"/>
              <a:t>Qualitative vs. Quantitative</a:t>
            </a:r>
          </a:p>
        </p:txBody>
      </p:sp>
      <p:sp>
        <p:nvSpPr>
          <p:cNvPr id="5" name="Subtitle 4">
            <a:extLst>
              <a:ext uri="{FF2B5EF4-FFF2-40B4-BE49-F238E27FC236}">
                <a16:creationId xmlns:a16="http://schemas.microsoft.com/office/drawing/2014/main" id="{C6788FE3-BB76-419E-BB0E-BC9E93119055}"/>
              </a:ext>
            </a:extLst>
          </p:cNvPr>
          <p:cNvSpPr>
            <a:spLocks noGrp="1"/>
          </p:cNvSpPr>
          <p:nvPr>
            <p:ph type="subTitle" idx="1"/>
          </p:nvPr>
        </p:nvSpPr>
        <p:spPr>
          <a:xfrm>
            <a:off x="1143000" y="1066800"/>
            <a:ext cx="6858000" cy="5638800"/>
          </a:xfrm>
        </p:spPr>
        <p:txBody>
          <a:bodyPr>
            <a:normAutofit/>
          </a:bodyPr>
          <a:lstStyle/>
          <a:p>
            <a:r>
              <a:rPr lang="en-CA" b="1" dirty="0"/>
              <a:t>Qualitative Research</a:t>
            </a:r>
          </a:p>
          <a:p>
            <a:r>
              <a:rPr lang="en-CA" dirty="0"/>
              <a:t>Qualitative Research is primarily exploratory research. It is used to gain an understanding of underlying reasons, opinions, and motivations. It provides insights into the problem or helps to develop ideas or hypotheses for potential quantitative research. Qualitative Research is also used to uncover trends in thought and opinions, and dive deeper into the problem. Qualitative data collection methods vary using unstructured or semi-structured techniques. Some common methods include focus groups (group discussions), individual interviews, and participation/observations. The sample size is typically small, and respondents are selected to fulfil a given quota.</a:t>
            </a:r>
          </a:p>
          <a:p>
            <a:r>
              <a:rPr lang="en-CA" b="1" dirty="0"/>
              <a:t>Quantitative Research</a:t>
            </a:r>
          </a:p>
          <a:p>
            <a:r>
              <a:rPr lang="en-CA" dirty="0"/>
              <a:t>Quantitative Research is used to quantify the problem by way of generating numerical data or data that can be transformed into usable statistics. It is used to quantify attitudes, opinions, behaviors, and other defined variables – and generalize results from a larger sample population. Quantitative Research uses measurable data to formulate facts and uncover patterns in research. Quantitative data collection methods are much more structured than Qualitative data collection methods. Quantitative data collection methods include various forms of surveys.</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7F90A6-92BB-4286-ADB5-521B89B82CAA}"/>
              </a:ext>
            </a:extLst>
          </p:cNvPr>
          <p:cNvSpPr>
            <a:spLocks noGrp="1"/>
          </p:cNvSpPr>
          <p:nvPr>
            <p:ph idx="1"/>
          </p:nvPr>
        </p:nvSpPr>
        <p:spPr>
          <a:xfrm>
            <a:off x="651396" y="457200"/>
            <a:ext cx="7886700" cy="4351338"/>
          </a:xfrm>
        </p:spPr>
        <p:txBody>
          <a:bodyPr/>
          <a:lstStyle/>
          <a:p>
            <a:r>
              <a:rPr lang="en-CA" dirty="0"/>
              <a:t>Public records and documents, collectively known as </a:t>
            </a:r>
            <a:r>
              <a:rPr lang="en-CA" b="1" dirty="0"/>
              <a:t>archives</a:t>
            </a:r>
            <a:r>
              <a:rPr lang="en-CA" dirty="0"/>
              <a:t>, are a valuable source of research data. There are masses of statistics along with other information available in a wide range of places - ranging from dusty vaults in the basements of public buildings to government websites. Working with these sources of information is called </a:t>
            </a:r>
            <a:r>
              <a:rPr lang="en-CA" b="1" dirty="0"/>
              <a:t>secondary research</a:t>
            </a:r>
            <a:r>
              <a:rPr lang="en-CA" dirty="0"/>
              <a:t>, as the primary data already exist. The primary data may be in the form of newspaper files, crime statistics reports, census records, museum collections, university records, presidential libraries, any </a:t>
            </a:r>
            <a:r>
              <a:rPr lang="en-CA" dirty="0" err="1"/>
              <a:t>any</a:t>
            </a:r>
            <a:r>
              <a:rPr lang="en-CA" dirty="0"/>
              <a:t> other places where data might be stored. The point is that someone besides the researcher collected it.</a:t>
            </a:r>
          </a:p>
        </p:txBody>
      </p:sp>
      <p:sp>
        <p:nvSpPr>
          <p:cNvPr id="5" name="Slide Number Placeholder 4">
            <a:extLst>
              <a:ext uri="{FF2B5EF4-FFF2-40B4-BE49-F238E27FC236}">
                <a16:creationId xmlns:a16="http://schemas.microsoft.com/office/drawing/2014/main" id="{FAE3DE91-922E-41E5-804F-73B0356ABC52}"/>
              </a:ext>
            </a:extLst>
          </p:cNvPr>
          <p:cNvSpPr>
            <a:spLocks noGrp="1"/>
          </p:cNvSpPr>
          <p:nvPr>
            <p:ph type="sldNum" sz="quarter" idx="12"/>
          </p:nvPr>
        </p:nvSpPr>
        <p:spPr/>
        <p:txBody>
          <a:bodyPr/>
          <a:lstStyle/>
          <a:p>
            <a:fld id="{67D27640-02EA-482E-82FB-44E2F46FE27B}" type="slidenum">
              <a:rPr lang="en-US" smtClean="0"/>
              <a:pPr/>
              <a:t>10</a:t>
            </a:fld>
            <a:endParaRPr lang="en-US"/>
          </a:p>
        </p:txBody>
      </p:sp>
      <p:sp>
        <p:nvSpPr>
          <p:cNvPr id="6" name="Rectangle 5">
            <a:extLst>
              <a:ext uri="{FF2B5EF4-FFF2-40B4-BE49-F238E27FC236}">
                <a16:creationId xmlns:a16="http://schemas.microsoft.com/office/drawing/2014/main" id="{FCB85300-5555-43E9-8E17-F6280A6F0C89}"/>
              </a:ext>
            </a:extLst>
          </p:cNvPr>
          <p:cNvSpPr/>
          <p:nvPr/>
        </p:nvSpPr>
        <p:spPr>
          <a:xfrm>
            <a:off x="800100" y="4038600"/>
            <a:ext cx="7886700" cy="646331"/>
          </a:xfrm>
          <a:prstGeom prst="rect">
            <a:avLst/>
          </a:prstGeom>
        </p:spPr>
        <p:txBody>
          <a:bodyPr wrap="square">
            <a:spAutoFit/>
          </a:bodyPr>
          <a:lstStyle/>
          <a:p>
            <a:r>
              <a:rPr lang="en-CA" dirty="0"/>
              <a:t>https://study.com/academy/lesson/using-archival-research-secondary-records-to-college-social-research-data.html</a:t>
            </a:r>
          </a:p>
        </p:txBody>
      </p:sp>
    </p:spTree>
    <p:extLst>
      <p:ext uri="{BB962C8B-B14F-4D97-AF65-F5344CB8AC3E}">
        <p14:creationId xmlns:p14="http://schemas.microsoft.com/office/powerpoint/2010/main" val="2506715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103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42" name="Rectangle 141">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igure 1 Phases of Thematic Analysis. Adapted from Braun &amp; Clarke, 2006, p 87. &#10;                ">
            <a:extLst>
              <a:ext uri="{FF2B5EF4-FFF2-40B4-BE49-F238E27FC236}">
                <a16:creationId xmlns:a16="http://schemas.microsoft.com/office/drawing/2014/main" id="{6FCCC818-EACE-4EB8-B4FE-64FDC19414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82600" y="2175225"/>
            <a:ext cx="8178799" cy="33942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6931291-8F4A-40FD-B0AA-86B00DF4A1B7}"/>
              </a:ext>
            </a:extLst>
          </p:cNvPr>
          <p:cNvSpPr>
            <a:spLocks noGrp="1"/>
          </p:cNvSpPr>
          <p:nvPr>
            <p:ph type="title"/>
          </p:nvPr>
        </p:nvSpPr>
        <p:spPr>
          <a:xfrm>
            <a:off x="417399" y="643467"/>
            <a:ext cx="8408193" cy="744836"/>
          </a:xfrm>
          <a:prstGeom prst="ellipse">
            <a:avLst/>
          </a:prstGeom>
        </p:spPr>
        <p:txBody>
          <a:bodyPr vert="horz" lIns="91440" tIns="45720" rIns="91440" bIns="45720" rtlCol="0" anchor="ctr">
            <a:normAutofit/>
          </a:bodyPr>
          <a:lstStyle/>
          <a:p>
            <a:pPr algn="ctr" defTabSz="914400"/>
            <a:r>
              <a:rPr lang="en-US" sz="2800" kern="1200">
                <a:solidFill>
                  <a:schemeClr val="bg1"/>
                </a:solidFill>
                <a:latin typeface="+mj-lt"/>
                <a:ea typeface="+mj-ea"/>
                <a:cs typeface="+mj-cs"/>
              </a:rPr>
              <a:t>Thematic Analysis</a:t>
            </a:r>
          </a:p>
        </p:txBody>
      </p:sp>
      <p:sp>
        <p:nvSpPr>
          <p:cNvPr id="5" name="Slide Number Placeholder 4">
            <a:extLst>
              <a:ext uri="{FF2B5EF4-FFF2-40B4-BE49-F238E27FC236}">
                <a16:creationId xmlns:a16="http://schemas.microsoft.com/office/drawing/2014/main" id="{3FF3BB34-D7A6-42F3-980E-2CBAC8ABD21B}"/>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67D27640-02EA-482E-82FB-44E2F46FE27B}" type="slidenum">
              <a:rPr lang="en-US" sz="1200" smtClean="0"/>
              <a:pPr>
                <a:spcAft>
                  <a:spcPts val="600"/>
                </a:spcAft>
              </a:pPr>
              <a:t>11</a:t>
            </a:fld>
            <a:endParaRPr lang="en-US" sz="1200"/>
          </a:p>
        </p:txBody>
      </p:sp>
    </p:spTree>
    <p:extLst>
      <p:ext uri="{BB962C8B-B14F-4D97-AF65-F5344CB8AC3E}">
        <p14:creationId xmlns:p14="http://schemas.microsoft.com/office/powerpoint/2010/main" val="4231224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F73D875-631C-4C64-BE73-F4B6EB406B94}"/>
              </a:ext>
            </a:extLst>
          </p:cNvPr>
          <p:cNvSpPr>
            <a:spLocks noGrp="1"/>
          </p:cNvSpPr>
          <p:nvPr>
            <p:ph type="sldNum" sz="quarter" idx="12"/>
          </p:nvPr>
        </p:nvSpPr>
        <p:spPr/>
        <p:txBody>
          <a:bodyPr/>
          <a:lstStyle/>
          <a:p>
            <a:fld id="{67D27640-02EA-482E-82FB-44E2F46FE27B}" type="slidenum">
              <a:rPr lang="en-US" smtClean="0"/>
              <a:pPr/>
              <a:t>12</a:t>
            </a:fld>
            <a:endParaRPr lang="en-US"/>
          </a:p>
        </p:txBody>
      </p:sp>
      <p:pic>
        <p:nvPicPr>
          <p:cNvPr id="2050" name="Picture 2" descr="https://sites.google.com/site/howtousethematicanalysis/_/rsrc/1326997095269/home/how-to-use-thematic-analysis/3-searching-for-themes/mindmap%20for%20website.jpg">
            <a:extLst>
              <a:ext uri="{FF2B5EF4-FFF2-40B4-BE49-F238E27FC236}">
                <a16:creationId xmlns:a16="http://schemas.microsoft.com/office/drawing/2014/main" id="{43DBACFF-9B7A-4399-AF4D-5C940A466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213" y="0"/>
            <a:ext cx="57435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877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F85B2B-9790-43DF-902E-62F572F5C0B3}"/>
              </a:ext>
            </a:extLst>
          </p:cNvPr>
          <p:cNvSpPr>
            <a:spLocks noGrp="1"/>
          </p:cNvSpPr>
          <p:nvPr>
            <p:ph idx="1"/>
          </p:nvPr>
        </p:nvSpPr>
        <p:spPr>
          <a:xfrm>
            <a:off x="457200" y="304800"/>
            <a:ext cx="7886700" cy="6019800"/>
          </a:xfrm>
        </p:spPr>
        <p:txBody>
          <a:bodyPr>
            <a:normAutofit fontScale="92500" lnSpcReduction="10000"/>
          </a:bodyPr>
          <a:lstStyle/>
          <a:p>
            <a:r>
              <a:rPr lang="en-CA" b="1" dirty="0"/>
              <a:t>Problem</a:t>
            </a:r>
          </a:p>
          <a:p>
            <a:r>
              <a:rPr lang="en-CA" dirty="0"/>
              <a:t>Analyzing qualitative data from research is a challenging but necessary task in the innovation process. Data acquired during the Learn phase will reveal insights and challenges that lead to research question development and can often provide clues to potential interventions.</a:t>
            </a:r>
          </a:p>
          <a:p>
            <a:endParaRPr lang="en-CA" dirty="0"/>
          </a:p>
          <a:p>
            <a:r>
              <a:rPr lang="en-CA" b="1" dirty="0"/>
              <a:t>Solution</a:t>
            </a:r>
          </a:p>
          <a:p>
            <a:r>
              <a:rPr lang="en-CA" dirty="0"/>
              <a:t>Thematic analysis can be used to make sense of seemingly unrelated material. It can be used to analyze qualitative information and to systematically gain knowledge and empathy about a person, an interaction, a group, a situation, an organization or a culture.</a:t>
            </a:r>
          </a:p>
          <a:p>
            <a:endParaRPr lang="en-CA" dirty="0"/>
          </a:p>
          <a:p>
            <a:r>
              <a:rPr lang="en-CA" b="1" dirty="0"/>
              <a:t>Background</a:t>
            </a:r>
          </a:p>
          <a:p>
            <a:r>
              <a:rPr lang="en-CA" dirty="0"/>
              <a:t>While thematic analysis has been practised for some time, it has not been subject to a great deal of rigorous scholarly documentation. Typically, learning the process has been passed from one professional to a protégée.</a:t>
            </a:r>
            <a:br>
              <a:rPr lang="en-CA" dirty="0"/>
            </a:br>
            <a:r>
              <a:rPr lang="en-CA" dirty="0"/>
              <a:t>Documenting the methodology was undertaken by Dr. Richard Boyatzis, a professor of organizational behavior at Case Western Reserve University  who wrote the book,  Qualitative Information: Thematic Analysis and Code Development (1998) which outlines the principles of thematic analysis. Dr. Boyatzis  describes thematic analysis as a process for “encoding qualitative information.”</a:t>
            </a:r>
          </a:p>
          <a:p>
            <a:endParaRPr lang="en-CA" dirty="0"/>
          </a:p>
          <a:p>
            <a:endParaRPr lang="en-CA" dirty="0"/>
          </a:p>
          <a:p>
            <a:endParaRPr lang="en-CA" dirty="0"/>
          </a:p>
        </p:txBody>
      </p:sp>
      <p:sp>
        <p:nvSpPr>
          <p:cNvPr id="5" name="Slide Number Placeholder 4">
            <a:extLst>
              <a:ext uri="{FF2B5EF4-FFF2-40B4-BE49-F238E27FC236}">
                <a16:creationId xmlns:a16="http://schemas.microsoft.com/office/drawing/2014/main" id="{D5AB752F-4D45-4C03-A8C1-222C96803716}"/>
              </a:ext>
            </a:extLst>
          </p:cNvPr>
          <p:cNvSpPr>
            <a:spLocks noGrp="1"/>
          </p:cNvSpPr>
          <p:nvPr>
            <p:ph type="sldNum" sz="quarter" idx="12"/>
          </p:nvPr>
        </p:nvSpPr>
        <p:spPr/>
        <p:txBody>
          <a:bodyPr/>
          <a:lstStyle/>
          <a:p>
            <a:fld id="{67D27640-02EA-482E-82FB-44E2F46FE27B}" type="slidenum">
              <a:rPr lang="en-US" smtClean="0"/>
              <a:pPr/>
              <a:t>13</a:t>
            </a:fld>
            <a:endParaRPr lang="en-US"/>
          </a:p>
        </p:txBody>
      </p:sp>
    </p:spTree>
    <p:extLst>
      <p:ext uri="{BB962C8B-B14F-4D97-AF65-F5344CB8AC3E}">
        <p14:creationId xmlns:p14="http://schemas.microsoft.com/office/powerpoint/2010/main" val="1964454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D2D924-E549-467B-8693-131CC2700D62}"/>
              </a:ext>
            </a:extLst>
          </p:cNvPr>
          <p:cNvSpPr>
            <a:spLocks noGrp="1"/>
          </p:cNvSpPr>
          <p:nvPr>
            <p:ph idx="1"/>
          </p:nvPr>
        </p:nvSpPr>
        <p:spPr>
          <a:xfrm>
            <a:off x="533400" y="533400"/>
            <a:ext cx="7886700" cy="4351338"/>
          </a:xfrm>
        </p:spPr>
        <p:txBody>
          <a:bodyPr/>
          <a:lstStyle/>
          <a:p>
            <a:r>
              <a:rPr lang="en-CA" b="1" dirty="0"/>
              <a:t>Used For</a:t>
            </a:r>
          </a:p>
          <a:p>
            <a:r>
              <a:rPr lang="en-CA" dirty="0"/>
              <a:t>Researchers use thematic analysis as a means to gain insight and knowledge from data gathered. The method enables researchers to develop a deeper appreciation for the group or situation they are researching. By using thematic analysis to distill data, researchers determine broad patterns that will allow them to conduct more granular research and analysis. It is highly inductive: themes emerge from the data that is gathered and are not imposed or predetermined by the researcher. Using their findings, researchers can apply a statistical analysis to validate themes. In practice, depending on the context of the research study, thematic analysis could include a bit of grounded theory, positivism, interpretivism and phenomenology.</a:t>
            </a:r>
          </a:p>
          <a:p>
            <a:endParaRPr lang="en-CA" dirty="0"/>
          </a:p>
        </p:txBody>
      </p:sp>
      <p:sp>
        <p:nvSpPr>
          <p:cNvPr id="5" name="Slide Number Placeholder 4">
            <a:extLst>
              <a:ext uri="{FF2B5EF4-FFF2-40B4-BE49-F238E27FC236}">
                <a16:creationId xmlns:a16="http://schemas.microsoft.com/office/drawing/2014/main" id="{35EE0F77-4718-41FD-BEF1-B1FA0FDD75BA}"/>
              </a:ext>
            </a:extLst>
          </p:cNvPr>
          <p:cNvSpPr>
            <a:spLocks noGrp="1"/>
          </p:cNvSpPr>
          <p:nvPr>
            <p:ph type="sldNum" sz="quarter" idx="12"/>
          </p:nvPr>
        </p:nvSpPr>
        <p:spPr/>
        <p:txBody>
          <a:bodyPr/>
          <a:lstStyle/>
          <a:p>
            <a:fld id="{67D27640-02EA-482E-82FB-44E2F46FE27B}" type="slidenum">
              <a:rPr lang="en-US" smtClean="0"/>
              <a:pPr/>
              <a:t>14</a:t>
            </a:fld>
            <a:endParaRPr lang="en-US"/>
          </a:p>
        </p:txBody>
      </p:sp>
    </p:spTree>
    <p:extLst>
      <p:ext uri="{BB962C8B-B14F-4D97-AF65-F5344CB8AC3E}">
        <p14:creationId xmlns:p14="http://schemas.microsoft.com/office/powerpoint/2010/main" val="1931737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B83132-A28A-4444-9003-0640E2513677}"/>
              </a:ext>
            </a:extLst>
          </p:cNvPr>
          <p:cNvSpPr>
            <a:spLocks noGrp="1"/>
          </p:cNvSpPr>
          <p:nvPr>
            <p:ph idx="1"/>
          </p:nvPr>
        </p:nvSpPr>
        <p:spPr>
          <a:xfrm>
            <a:off x="533400" y="457200"/>
            <a:ext cx="7886700" cy="4351338"/>
          </a:xfrm>
        </p:spPr>
        <p:txBody>
          <a:bodyPr/>
          <a:lstStyle/>
          <a:p>
            <a:r>
              <a:rPr lang="en-CA" b="1" dirty="0"/>
              <a:t>Process</a:t>
            </a:r>
          </a:p>
          <a:p>
            <a:r>
              <a:rPr lang="en-CA" dirty="0"/>
              <a:t>1) </a:t>
            </a:r>
            <a:r>
              <a:rPr lang="en-CA" b="1" dirty="0"/>
              <a:t>Collect data</a:t>
            </a:r>
            <a:r>
              <a:rPr lang="en-CA" dirty="0"/>
              <a:t> – Data is gathered from sources that can include:</a:t>
            </a:r>
          </a:p>
          <a:p>
            <a:r>
              <a:rPr lang="en-CA" dirty="0"/>
              <a:t>field diaries</a:t>
            </a:r>
          </a:p>
          <a:p>
            <a:r>
              <a:rPr lang="en-CA" dirty="0"/>
              <a:t>observational data</a:t>
            </a:r>
          </a:p>
          <a:p>
            <a:r>
              <a:rPr lang="en-CA" dirty="0"/>
              <a:t>pictures/video*</a:t>
            </a:r>
          </a:p>
          <a:p>
            <a:r>
              <a:rPr lang="en-CA" dirty="0"/>
              <a:t>historical data</a:t>
            </a:r>
          </a:p>
          <a:p>
            <a:r>
              <a:rPr lang="en-CA" dirty="0"/>
              <a:t>questionnaire statements</a:t>
            </a:r>
          </a:p>
          <a:p>
            <a:r>
              <a:rPr lang="en-CA" dirty="0"/>
              <a:t>transcripts</a:t>
            </a:r>
          </a:p>
          <a:p>
            <a:r>
              <a:rPr lang="en-CA" dirty="0"/>
              <a:t>audio recording*</a:t>
            </a:r>
          </a:p>
          <a:p>
            <a:r>
              <a:rPr lang="en-CA" dirty="0"/>
              <a:t>*Data from conversations on video and audiotape are transcribed.</a:t>
            </a:r>
          </a:p>
          <a:p>
            <a:endParaRPr lang="en-CA" dirty="0"/>
          </a:p>
        </p:txBody>
      </p:sp>
      <p:sp>
        <p:nvSpPr>
          <p:cNvPr id="5" name="Slide Number Placeholder 4">
            <a:extLst>
              <a:ext uri="{FF2B5EF4-FFF2-40B4-BE49-F238E27FC236}">
                <a16:creationId xmlns:a16="http://schemas.microsoft.com/office/drawing/2014/main" id="{A2251C4E-19B6-492E-B004-A4B04A997B82}"/>
              </a:ext>
            </a:extLst>
          </p:cNvPr>
          <p:cNvSpPr>
            <a:spLocks noGrp="1"/>
          </p:cNvSpPr>
          <p:nvPr>
            <p:ph type="sldNum" sz="quarter" idx="12"/>
          </p:nvPr>
        </p:nvSpPr>
        <p:spPr/>
        <p:txBody>
          <a:bodyPr/>
          <a:lstStyle/>
          <a:p>
            <a:fld id="{67D27640-02EA-482E-82FB-44E2F46FE27B}" type="slidenum">
              <a:rPr lang="en-US" smtClean="0"/>
              <a:pPr/>
              <a:t>15</a:t>
            </a:fld>
            <a:endParaRPr lang="en-US"/>
          </a:p>
        </p:txBody>
      </p:sp>
    </p:spTree>
    <p:extLst>
      <p:ext uri="{BB962C8B-B14F-4D97-AF65-F5344CB8AC3E}">
        <p14:creationId xmlns:p14="http://schemas.microsoft.com/office/powerpoint/2010/main" val="886797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958119-F0E7-4FCF-B43F-048BA2276660}"/>
              </a:ext>
            </a:extLst>
          </p:cNvPr>
          <p:cNvSpPr>
            <a:spLocks noGrp="1"/>
          </p:cNvSpPr>
          <p:nvPr>
            <p:ph idx="1"/>
          </p:nvPr>
        </p:nvSpPr>
        <p:spPr>
          <a:xfrm>
            <a:off x="628650" y="381000"/>
            <a:ext cx="7886700" cy="4351338"/>
          </a:xfrm>
        </p:spPr>
        <p:txBody>
          <a:bodyPr/>
          <a:lstStyle/>
          <a:p>
            <a:r>
              <a:rPr lang="en-CA" dirty="0"/>
              <a:t>2) </a:t>
            </a:r>
            <a:r>
              <a:rPr lang="en-CA" b="1" dirty="0"/>
              <a:t>Coding data</a:t>
            </a:r>
            <a:r>
              <a:rPr lang="en-CA" dirty="0"/>
              <a:t> – Researchers code the data by hand or through a software program. Typically, the researcher will be coding every two or three lines of text with handles that identify key words, concepts, images and reflections. Coding is an explicit and iterative process in which the researcher will alter and modify the analysis as reflected by the data and as ideas emerge. Coding skills improve with experience. According to Boyatzis, a “good code” is one that captures the qualitative richness of the phenomenon. A code should be clear and concise, clearly stating what it is, its boundaries and how to know it when it occurs. Codes become the foundation for the themes that are going to be used by the researcher.</a:t>
            </a:r>
          </a:p>
        </p:txBody>
      </p:sp>
      <p:sp>
        <p:nvSpPr>
          <p:cNvPr id="5" name="Slide Number Placeholder 4">
            <a:extLst>
              <a:ext uri="{FF2B5EF4-FFF2-40B4-BE49-F238E27FC236}">
                <a16:creationId xmlns:a16="http://schemas.microsoft.com/office/drawing/2014/main" id="{31445D6F-A563-43A1-817F-62CBE4602F1D}"/>
              </a:ext>
            </a:extLst>
          </p:cNvPr>
          <p:cNvSpPr>
            <a:spLocks noGrp="1"/>
          </p:cNvSpPr>
          <p:nvPr>
            <p:ph type="sldNum" sz="quarter" idx="12"/>
          </p:nvPr>
        </p:nvSpPr>
        <p:spPr/>
        <p:txBody>
          <a:bodyPr/>
          <a:lstStyle/>
          <a:p>
            <a:fld id="{67D27640-02EA-482E-82FB-44E2F46FE27B}" type="slidenum">
              <a:rPr lang="en-US" smtClean="0"/>
              <a:pPr/>
              <a:t>16</a:t>
            </a:fld>
            <a:endParaRPr lang="en-US"/>
          </a:p>
        </p:txBody>
      </p:sp>
    </p:spTree>
    <p:extLst>
      <p:ext uri="{BB962C8B-B14F-4D97-AF65-F5344CB8AC3E}">
        <p14:creationId xmlns:p14="http://schemas.microsoft.com/office/powerpoint/2010/main" val="347204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6904A-7ABE-45F2-9F4A-8E037889D0F3}"/>
              </a:ext>
            </a:extLst>
          </p:cNvPr>
          <p:cNvSpPr>
            <a:spLocks noGrp="1"/>
          </p:cNvSpPr>
          <p:nvPr>
            <p:ph idx="1"/>
          </p:nvPr>
        </p:nvSpPr>
        <p:spPr>
          <a:xfrm>
            <a:off x="533400" y="533400"/>
            <a:ext cx="7886700" cy="4351338"/>
          </a:xfrm>
        </p:spPr>
        <p:txBody>
          <a:bodyPr>
            <a:normAutofit fontScale="92500" lnSpcReduction="10000"/>
          </a:bodyPr>
          <a:lstStyle/>
          <a:p>
            <a:r>
              <a:rPr lang="en-CA" dirty="0"/>
              <a:t>3) </a:t>
            </a:r>
            <a:r>
              <a:rPr lang="en-CA" b="1" dirty="0"/>
              <a:t>Code validation</a:t>
            </a:r>
            <a:r>
              <a:rPr lang="en-CA" dirty="0"/>
              <a:t> – To ensure the integrity of the codes—that is, that they have not been misinterpreted and are free of researcher bias—they should be developed and reviewed by more than one person. The researcher(s) read and re-read the data, double-checking the codes for consistency and validation. The integration of the codes from the data becomes the codebook from which themes emerge.</a:t>
            </a:r>
          </a:p>
          <a:p>
            <a:r>
              <a:rPr lang="en-CA" dirty="0"/>
              <a:t>4) </a:t>
            </a:r>
            <a:r>
              <a:rPr lang="en-CA" b="1" dirty="0"/>
              <a:t>Themes/frameworks identification</a:t>
            </a:r>
            <a:r>
              <a:rPr lang="en-CA" dirty="0"/>
              <a:t> – From the codebook, the researcher identifies themes and sub-themes: patterns that have emerged from the coded data. Themes can emerge from patterns, such as conversation topics and vocabulary. Other factors could include the frequency of occurrence, occurrence only when certain factors are present, and time of the day, week or month. The researcher needs to be able to define each theme sufficiently so that it is clear to others exactly what the theme is.</a:t>
            </a:r>
          </a:p>
          <a:p>
            <a:r>
              <a:rPr lang="en-CA" dirty="0"/>
              <a:t>5) </a:t>
            </a:r>
            <a:r>
              <a:rPr lang="en-CA" b="1" dirty="0"/>
              <a:t>Information consolidation, finalize theme names</a:t>
            </a:r>
            <a:r>
              <a:rPr lang="en-CA" dirty="0"/>
              <a:t> – The researcher finalizes the name of each theme, writes its description and illustrates it with a few quotations from the original text to help communicate its meaning to the reader.</a:t>
            </a:r>
          </a:p>
          <a:p>
            <a:endParaRPr lang="en-CA" dirty="0"/>
          </a:p>
        </p:txBody>
      </p:sp>
      <p:sp>
        <p:nvSpPr>
          <p:cNvPr id="5" name="Slide Number Placeholder 4">
            <a:extLst>
              <a:ext uri="{FF2B5EF4-FFF2-40B4-BE49-F238E27FC236}">
                <a16:creationId xmlns:a16="http://schemas.microsoft.com/office/drawing/2014/main" id="{0D5AB2C6-D9EB-4774-944A-31C8750A5360}"/>
              </a:ext>
            </a:extLst>
          </p:cNvPr>
          <p:cNvSpPr>
            <a:spLocks noGrp="1"/>
          </p:cNvSpPr>
          <p:nvPr>
            <p:ph type="sldNum" sz="quarter" idx="12"/>
          </p:nvPr>
        </p:nvSpPr>
        <p:spPr/>
        <p:txBody>
          <a:bodyPr/>
          <a:lstStyle/>
          <a:p>
            <a:fld id="{67D27640-02EA-482E-82FB-44E2F46FE27B}" type="slidenum">
              <a:rPr lang="en-US" smtClean="0"/>
              <a:pPr/>
              <a:t>17</a:t>
            </a:fld>
            <a:endParaRPr lang="en-US"/>
          </a:p>
        </p:txBody>
      </p:sp>
      <p:pic>
        <p:nvPicPr>
          <p:cNvPr id="9" name="Picture 8">
            <a:extLst>
              <a:ext uri="{FF2B5EF4-FFF2-40B4-BE49-F238E27FC236}">
                <a16:creationId xmlns:a16="http://schemas.microsoft.com/office/drawing/2014/main" id="{9597C6DC-9C42-4846-AEF6-0910AA4AD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4508441"/>
            <a:ext cx="3473527" cy="2349559"/>
          </a:xfrm>
          <a:prstGeom prst="rect">
            <a:avLst/>
          </a:prstGeom>
        </p:spPr>
      </p:pic>
      <p:sp>
        <p:nvSpPr>
          <p:cNvPr id="10" name="TextBox 9">
            <a:extLst>
              <a:ext uri="{FF2B5EF4-FFF2-40B4-BE49-F238E27FC236}">
                <a16:creationId xmlns:a16="http://schemas.microsoft.com/office/drawing/2014/main" id="{35203937-F20A-4C5B-8BA6-ABBCF421E175}"/>
              </a:ext>
            </a:extLst>
          </p:cNvPr>
          <p:cNvSpPr txBox="1"/>
          <p:nvPr/>
        </p:nvSpPr>
        <p:spPr>
          <a:xfrm>
            <a:off x="1295400" y="5562600"/>
            <a:ext cx="803618" cy="369332"/>
          </a:xfrm>
          <a:prstGeom prst="rect">
            <a:avLst/>
          </a:prstGeom>
          <a:noFill/>
        </p:spPr>
        <p:txBody>
          <a:bodyPr wrap="none" rtlCol="0">
            <a:spAutoFit/>
          </a:bodyPr>
          <a:lstStyle/>
          <a:p>
            <a:r>
              <a:rPr lang="en-CA" dirty="0">
                <a:hlinkClick r:id="rId3"/>
              </a:rPr>
              <a:t>NVIVO</a:t>
            </a:r>
            <a:endParaRPr lang="en-CA" dirty="0"/>
          </a:p>
        </p:txBody>
      </p:sp>
    </p:spTree>
    <p:extLst>
      <p:ext uri="{BB962C8B-B14F-4D97-AF65-F5344CB8AC3E}">
        <p14:creationId xmlns:p14="http://schemas.microsoft.com/office/powerpoint/2010/main" val="247544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E93D9-75CA-4484-BBE6-38F3E9D3293D}"/>
              </a:ext>
            </a:extLst>
          </p:cNvPr>
          <p:cNvSpPr>
            <a:spLocks noGrp="1"/>
          </p:cNvSpPr>
          <p:nvPr>
            <p:ph type="title"/>
          </p:nvPr>
        </p:nvSpPr>
        <p:spPr/>
        <p:txBody>
          <a:bodyPr/>
          <a:lstStyle/>
          <a:p>
            <a:r>
              <a:rPr lang="en-CA" dirty="0"/>
              <a:t>Focus Groups </a:t>
            </a:r>
          </a:p>
        </p:txBody>
      </p:sp>
      <p:sp>
        <p:nvSpPr>
          <p:cNvPr id="3" name="Content Placeholder 2">
            <a:extLst>
              <a:ext uri="{FF2B5EF4-FFF2-40B4-BE49-F238E27FC236}">
                <a16:creationId xmlns:a16="http://schemas.microsoft.com/office/drawing/2014/main" id="{2A8CAA33-1534-47DF-92A5-2A8C51ACF915}"/>
              </a:ext>
            </a:extLst>
          </p:cNvPr>
          <p:cNvSpPr>
            <a:spLocks noGrp="1"/>
          </p:cNvSpPr>
          <p:nvPr>
            <p:ph idx="1"/>
          </p:nvPr>
        </p:nvSpPr>
        <p:spPr/>
        <p:txBody>
          <a:bodyPr/>
          <a:lstStyle/>
          <a:p>
            <a:r>
              <a:rPr lang="en-CA" dirty="0"/>
              <a:t>A </a:t>
            </a:r>
            <a:r>
              <a:rPr lang="en-CA" b="1" dirty="0"/>
              <a:t>focus group</a:t>
            </a:r>
            <a:r>
              <a:rPr lang="en-CA" dirty="0"/>
              <a:t> is a group interview designed to explore what a specific set of people (such as consumers, political activists, or college students) think and feel about a topic. Focus groups are useful for uncovering people's perceptions of and concerns about products, proposals, or most any issue.</a:t>
            </a:r>
          </a:p>
          <a:p>
            <a:r>
              <a:rPr lang="en-CA" dirty="0"/>
              <a:t>A trained moderator asks questions and facilitates discussion. A second observer may serve as a recorder. Group size ranges from eight to twelve people. This number results in a group that is small enough to permit genuine discussion, large enough so that a single person is unlikely to dominate, and not so large as to inhibit the flow of ideas.</a:t>
            </a:r>
          </a:p>
          <a:p>
            <a:endParaRPr lang="en-CA" dirty="0"/>
          </a:p>
        </p:txBody>
      </p:sp>
      <p:sp>
        <p:nvSpPr>
          <p:cNvPr id="5" name="Slide Number Placeholder 4">
            <a:extLst>
              <a:ext uri="{FF2B5EF4-FFF2-40B4-BE49-F238E27FC236}">
                <a16:creationId xmlns:a16="http://schemas.microsoft.com/office/drawing/2014/main" id="{204EC73A-7E6E-4A9E-9789-E1E2A6B48280}"/>
              </a:ext>
            </a:extLst>
          </p:cNvPr>
          <p:cNvSpPr>
            <a:spLocks noGrp="1"/>
          </p:cNvSpPr>
          <p:nvPr>
            <p:ph type="sldNum" sz="quarter" idx="12"/>
          </p:nvPr>
        </p:nvSpPr>
        <p:spPr/>
        <p:txBody>
          <a:bodyPr/>
          <a:lstStyle/>
          <a:p>
            <a:fld id="{67D27640-02EA-482E-82FB-44E2F46FE27B}" type="slidenum">
              <a:rPr lang="en-US" smtClean="0"/>
              <a:pPr/>
              <a:t>18</a:t>
            </a:fld>
            <a:endParaRPr lang="en-US"/>
          </a:p>
        </p:txBody>
      </p:sp>
    </p:spTree>
    <p:extLst>
      <p:ext uri="{BB962C8B-B14F-4D97-AF65-F5344CB8AC3E}">
        <p14:creationId xmlns:p14="http://schemas.microsoft.com/office/powerpoint/2010/main" val="3333998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89553F-36D6-4E80-88D7-7ADD644D1966}"/>
              </a:ext>
            </a:extLst>
          </p:cNvPr>
          <p:cNvSpPr>
            <a:spLocks noGrp="1"/>
          </p:cNvSpPr>
          <p:nvPr>
            <p:ph idx="1"/>
          </p:nvPr>
        </p:nvSpPr>
        <p:spPr>
          <a:xfrm>
            <a:off x="628650" y="685800"/>
            <a:ext cx="8286750" cy="5486400"/>
          </a:xfrm>
        </p:spPr>
        <p:txBody>
          <a:bodyPr>
            <a:normAutofit lnSpcReduction="10000"/>
          </a:bodyPr>
          <a:lstStyle/>
          <a:p>
            <a:r>
              <a:rPr lang="en-CA" dirty="0"/>
              <a:t>Uses</a:t>
            </a:r>
          </a:p>
          <a:p>
            <a:endParaRPr lang="en-CA" dirty="0"/>
          </a:p>
          <a:p>
            <a:r>
              <a:rPr lang="en-CA" dirty="0"/>
              <a:t>A focus group can serve a function similar to depth interviews in </a:t>
            </a:r>
            <a:r>
              <a:rPr lang="en-CA" dirty="0" err="1"/>
              <a:t>preparaing</a:t>
            </a:r>
            <a:r>
              <a:rPr lang="en-CA" dirty="0"/>
              <a:t> for a more systematic survey. Commercial firms routinely use focus groups in developing and designing new products. What do consumers like and dislike about existing items? Do they feel they have sufficient choice? Are there unmet product needs? What would consumers like to see if they could design products themselves? These types of questions are asked in exploratory focus groups. After a product or program is developed, a focus group can be used in a pilot or pretest way. How might they use the product? Does the program address their concerns? What name seems best?</a:t>
            </a:r>
          </a:p>
          <a:p>
            <a:endParaRPr lang="en-CA" dirty="0"/>
          </a:p>
          <a:p>
            <a:r>
              <a:rPr lang="en-CA" dirty="0"/>
              <a:t>In political campaigns, focus groups can be used in an exploratory manner to learn what issues are important to voters. They can be used after materials are developed to find out how people might respond to slogans and ads. Public efforts to change behavior, such as reducing litter or promoting healthy diets, use focus groups to test messages and images.</a:t>
            </a:r>
          </a:p>
        </p:txBody>
      </p:sp>
      <p:sp>
        <p:nvSpPr>
          <p:cNvPr id="5" name="Slide Number Placeholder 4">
            <a:extLst>
              <a:ext uri="{FF2B5EF4-FFF2-40B4-BE49-F238E27FC236}">
                <a16:creationId xmlns:a16="http://schemas.microsoft.com/office/drawing/2014/main" id="{5B84045C-F5E5-480E-A872-F21817B0A311}"/>
              </a:ext>
            </a:extLst>
          </p:cNvPr>
          <p:cNvSpPr>
            <a:spLocks noGrp="1"/>
          </p:cNvSpPr>
          <p:nvPr>
            <p:ph type="sldNum" sz="quarter" idx="12"/>
          </p:nvPr>
        </p:nvSpPr>
        <p:spPr/>
        <p:txBody>
          <a:bodyPr/>
          <a:lstStyle/>
          <a:p>
            <a:fld id="{67D27640-02EA-482E-82FB-44E2F46FE27B}" type="slidenum">
              <a:rPr lang="en-US" smtClean="0"/>
              <a:pPr/>
              <a:t>19</a:t>
            </a:fld>
            <a:endParaRPr lang="en-US"/>
          </a:p>
        </p:txBody>
      </p:sp>
    </p:spTree>
    <p:extLst>
      <p:ext uri="{BB962C8B-B14F-4D97-AF65-F5344CB8AC3E}">
        <p14:creationId xmlns:p14="http://schemas.microsoft.com/office/powerpoint/2010/main" val="654919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7D27640-02EA-482E-82FB-44E2F46FE27B}" type="slidenum">
              <a:rPr lang="en-US" smtClean="0"/>
              <a:pPr/>
              <a:t>2</a:t>
            </a:fld>
            <a:endParaRPr lang="en-US"/>
          </a:p>
        </p:txBody>
      </p:sp>
      <p:graphicFrame>
        <p:nvGraphicFramePr>
          <p:cNvPr id="6" name="Table 5"/>
          <p:cNvGraphicFramePr>
            <a:graphicFrameLocks noGrp="1"/>
          </p:cNvGraphicFramePr>
          <p:nvPr/>
        </p:nvGraphicFramePr>
        <p:xfrm>
          <a:off x="457200" y="228601"/>
          <a:ext cx="8305800" cy="6339839"/>
        </p:xfrm>
        <a:graphic>
          <a:graphicData uri="http://schemas.openxmlformats.org/drawingml/2006/table">
            <a:tbl>
              <a:tblPr firstRow="1" bandRow="1">
                <a:tableStyleId>{5C22544A-7EE6-4342-B048-85BDC9FD1C3A}</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621553">
                <a:tc>
                  <a:txBody>
                    <a:bodyPr/>
                    <a:lstStyle/>
                    <a:p>
                      <a:r>
                        <a:rPr lang="en-US" sz="3200" dirty="0"/>
                        <a:t>Qualitative</a:t>
                      </a:r>
                    </a:p>
                  </a:txBody>
                  <a:tcPr/>
                </a:tc>
                <a:tc>
                  <a:txBody>
                    <a:bodyPr/>
                    <a:lstStyle/>
                    <a:p>
                      <a:r>
                        <a:rPr lang="en-US" sz="3200" dirty="0"/>
                        <a:t>Quantitative</a:t>
                      </a:r>
                    </a:p>
                  </a:txBody>
                  <a:tcPr/>
                </a:tc>
                <a:extLst>
                  <a:ext uri="{0D108BD9-81ED-4DB2-BD59-A6C34878D82A}">
                    <a16:rowId xmlns:a16="http://schemas.microsoft.com/office/drawing/2014/main" val="10000"/>
                  </a:ext>
                </a:extLst>
              </a:tr>
              <a:tr h="1118795">
                <a:tc>
                  <a:txBody>
                    <a:bodyPr/>
                    <a:lstStyle/>
                    <a:p>
                      <a:r>
                        <a:rPr lang="en-US" sz="3200" dirty="0"/>
                        <a:t>Differences in quality (nature/type)</a:t>
                      </a:r>
                    </a:p>
                  </a:txBody>
                  <a:tcPr/>
                </a:tc>
                <a:tc>
                  <a:txBody>
                    <a:bodyPr/>
                    <a:lstStyle/>
                    <a:p>
                      <a:r>
                        <a:rPr lang="en-US" sz="3200" dirty="0"/>
                        <a:t>Differences in quantity</a:t>
                      </a:r>
                      <a:r>
                        <a:rPr lang="en-US" sz="3200" baseline="0" dirty="0"/>
                        <a:t> (degree/number)</a:t>
                      </a:r>
                      <a:endParaRPr lang="en-US" sz="3200" dirty="0"/>
                    </a:p>
                  </a:txBody>
                  <a:tcPr/>
                </a:tc>
                <a:extLst>
                  <a:ext uri="{0D108BD9-81ED-4DB2-BD59-A6C34878D82A}">
                    <a16:rowId xmlns:a16="http://schemas.microsoft.com/office/drawing/2014/main" val="10001"/>
                  </a:ext>
                </a:extLst>
              </a:tr>
              <a:tr h="1118795">
                <a:tc>
                  <a:txBody>
                    <a:bodyPr/>
                    <a:lstStyle/>
                    <a:p>
                      <a:r>
                        <a:rPr lang="en-US" sz="3200" dirty="0"/>
                        <a:t>Responses described in own words</a:t>
                      </a:r>
                    </a:p>
                  </a:txBody>
                  <a:tcPr/>
                </a:tc>
                <a:tc>
                  <a:txBody>
                    <a:bodyPr/>
                    <a:lstStyle/>
                    <a:p>
                      <a:r>
                        <a:rPr lang="en-US" sz="3200" dirty="0"/>
                        <a:t>Responses</a:t>
                      </a:r>
                      <a:r>
                        <a:rPr lang="en-US" sz="3200" baseline="0" dirty="0"/>
                        <a:t> described through scales</a:t>
                      </a:r>
                      <a:endParaRPr lang="en-US" sz="3200" dirty="0"/>
                    </a:p>
                  </a:txBody>
                  <a:tcPr/>
                </a:tc>
                <a:extLst>
                  <a:ext uri="{0D108BD9-81ED-4DB2-BD59-A6C34878D82A}">
                    <a16:rowId xmlns:a16="http://schemas.microsoft.com/office/drawing/2014/main" val="10002"/>
                  </a:ext>
                </a:extLst>
              </a:tr>
              <a:tr h="621553">
                <a:tc>
                  <a:txBody>
                    <a:bodyPr/>
                    <a:lstStyle/>
                    <a:p>
                      <a:r>
                        <a:rPr lang="en-US" sz="3200" dirty="0"/>
                        <a:t>More in-depth</a:t>
                      </a:r>
                      <a:r>
                        <a:rPr lang="en-US" sz="3200" baseline="0" dirty="0"/>
                        <a:t> info</a:t>
                      </a:r>
                      <a:endParaRPr lang="en-US" sz="3200" dirty="0"/>
                    </a:p>
                  </a:txBody>
                  <a:tcPr/>
                </a:tc>
                <a:tc>
                  <a:txBody>
                    <a:bodyPr/>
                    <a:lstStyle/>
                    <a:p>
                      <a:r>
                        <a:rPr lang="en-US" sz="3200" dirty="0"/>
                        <a:t>Less in-depth</a:t>
                      </a:r>
                      <a:r>
                        <a:rPr lang="en-US" sz="3200" baseline="0" dirty="0"/>
                        <a:t> info</a:t>
                      </a:r>
                      <a:endParaRPr lang="en-US" sz="3200" dirty="0"/>
                    </a:p>
                  </a:txBody>
                  <a:tcPr/>
                </a:tc>
                <a:extLst>
                  <a:ext uri="{0D108BD9-81ED-4DB2-BD59-A6C34878D82A}">
                    <a16:rowId xmlns:a16="http://schemas.microsoft.com/office/drawing/2014/main" val="10003"/>
                  </a:ext>
                </a:extLst>
              </a:tr>
              <a:tr h="621553">
                <a:tc>
                  <a:txBody>
                    <a:bodyPr/>
                    <a:lstStyle/>
                    <a:p>
                      <a:r>
                        <a:rPr lang="en-US" sz="3200" dirty="0"/>
                        <a:t>Few participants</a:t>
                      </a:r>
                    </a:p>
                  </a:txBody>
                  <a:tcPr/>
                </a:tc>
                <a:tc>
                  <a:txBody>
                    <a:bodyPr/>
                    <a:lstStyle/>
                    <a:p>
                      <a:r>
                        <a:rPr lang="en-US" sz="3200" dirty="0"/>
                        <a:t>Many participants</a:t>
                      </a:r>
                    </a:p>
                  </a:txBody>
                  <a:tcPr/>
                </a:tc>
                <a:extLst>
                  <a:ext uri="{0D108BD9-81ED-4DB2-BD59-A6C34878D82A}">
                    <a16:rowId xmlns:a16="http://schemas.microsoft.com/office/drawing/2014/main" val="10004"/>
                  </a:ext>
                </a:extLst>
              </a:tr>
              <a:tr h="1118795">
                <a:tc>
                  <a:txBody>
                    <a:bodyPr/>
                    <a:lstStyle/>
                    <a:p>
                      <a:r>
                        <a:rPr lang="en-US" sz="3200" dirty="0"/>
                        <a:t>Conclusions</a:t>
                      </a:r>
                      <a:r>
                        <a:rPr lang="en-US" sz="3200" baseline="0" dirty="0"/>
                        <a:t> based on interpretation of data</a:t>
                      </a:r>
                      <a:endParaRPr lang="en-US" sz="3200" dirty="0"/>
                    </a:p>
                  </a:txBody>
                  <a:tcPr/>
                </a:tc>
                <a:tc>
                  <a:txBody>
                    <a:bodyPr/>
                    <a:lstStyle/>
                    <a:p>
                      <a:r>
                        <a:rPr lang="en-US" sz="3200" dirty="0"/>
                        <a:t>Conclusions based on statistical analyses</a:t>
                      </a:r>
                    </a:p>
                  </a:txBody>
                  <a:tcPr/>
                </a:tc>
                <a:extLst>
                  <a:ext uri="{0D108BD9-81ED-4DB2-BD59-A6C34878D82A}">
                    <a16:rowId xmlns:a16="http://schemas.microsoft.com/office/drawing/2014/main" val="10005"/>
                  </a:ext>
                </a:extLst>
              </a:tr>
              <a:tr h="1118795">
                <a:tc>
                  <a:txBody>
                    <a:bodyPr/>
                    <a:lstStyle/>
                    <a:p>
                      <a:r>
                        <a:rPr lang="en-US" sz="3200" dirty="0"/>
                        <a:t>Most useful</a:t>
                      </a:r>
                      <a:r>
                        <a:rPr lang="en-US" sz="3200" baseline="0" dirty="0"/>
                        <a:t> for exploratory research</a:t>
                      </a:r>
                      <a:endParaRPr lang="en-US" sz="3200" dirty="0"/>
                    </a:p>
                  </a:txBody>
                  <a:tcPr/>
                </a:tc>
                <a:tc>
                  <a:txBody>
                    <a:bodyPr/>
                    <a:lstStyle/>
                    <a:p>
                      <a:r>
                        <a:rPr lang="en-US" sz="3200" dirty="0"/>
                        <a:t>Most useful for testing hypotheses</a:t>
                      </a:r>
                    </a:p>
                  </a:txBody>
                  <a:tcPr/>
                </a:tc>
                <a:extLst>
                  <a:ext uri="{0D108BD9-81ED-4DB2-BD59-A6C34878D82A}">
                    <a16:rowId xmlns:a16="http://schemas.microsoft.com/office/drawing/2014/main" val="10006"/>
                  </a:ext>
                </a:extLst>
              </a:tr>
            </a:tbl>
          </a:graphicData>
        </a:graphic>
      </p:graphicFrame>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99646B-D2BA-4095-89A6-2F0ABEC54126}"/>
              </a:ext>
            </a:extLst>
          </p:cNvPr>
          <p:cNvSpPr>
            <a:spLocks noGrp="1"/>
          </p:cNvSpPr>
          <p:nvPr>
            <p:ph idx="1"/>
          </p:nvPr>
        </p:nvSpPr>
        <p:spPr>
          <a:xfrm>
            <a:off x="457200" y="304800"/>
            <a:ext cx="8305800" cy="6248400"/>
          </a:xfrm>
        </p:spPr>
        <p:txBody>
          <a:bodyPr>
            <a:normAutofit lnSpcReduction="10000"/>
          </a:bodyPr>
          <a:lstStyle/>
          <a:p>
            <a:r>
              <a:rPr lang="en-CA" dirty="0"/>
              <a:t>Structure and procedure</a:t>
            </a:r>
          </a:p>
          <a:p>
            <a:endParaRPr lang="en-CA" dirty="0"/>
          </a:p>
          <a:p>
            <a:r>
              <a:rPr lang="en-CA" dirty="0"/>
              <a:t>Focus group sessions generally last from 1-1/2 to 2-1/2 hours to allow full exploration of the topic. In order to establish a good relationship with the participants, the moderator must be a skilled interviewer with knowledge of group processes. The moderator maintains a neutral attitude towards the opinions expressed and responds positively to comments. The general guidelines provided for interviewing apply (see previous sections in this module). It is necessary to keep the discussion on track and to prevent any person from dominating. All this must be done with tact and diplomacy.</a:t>
            </a:r>
          </a:p>
          <a:p>
            <a:endParaRPr lang="en-CA" dirty="0"/>
          </a:p>
          <a:p>
            <a:r>
              <a:rPr lang="en-CA" dirty="0"/>
              <a:t>A special room with audio or video potential is needed if the session is to be recorded. Research ethics require that participants give their consent to being recorded or observed. As an incentive for participation, people are usually paid and given light refreshments. </a:t>
            </a:r>
          </a:p>
          <a:p>
            <a:endParaRPr lang="en-CA" dirty="0"/>
          </a:p>
          <a:p>
            <a:r>
              <a:rPr lang="en-CA" dirty="0"/>
              <a:t>A focus group can be expensive.  However, an elaborate settings is not required. A gathering in a room or location where the group will not be interrupted and with one observer taking notes can be sufficient.</a:t>
            </a:r>
          </a:p>
        </p:txBody>
      </p:sp>
      <p:sp>
        <p:nvSpPr>
          <p:cNvPr id="5" name="Slide Number Placeholder 4">
            <a:extLst>
              <a:ext uri="{FF2B5EF4-FFF2-40B4-BE49-F238E27FC236}">
                <a16:creationId xmlns:a16="http://schemas.microsoft.com/office/drawing/2014/main" id="{73EC2B60-D389-462C-937B-C7D4ADBC2224}"/>
              </a:ext>
            </a:extLst>
          </p:cNvPr>
          <p:cNvSpPr>
            <a:spLocks noGrp="1"/>
          </p:cNvSpPr>
          <p:nvPr>
            <p:ph type="sldNum" sz="quarter" idx="12"/>
          </p:nvPr>
        </p:nvSpPr>
        <p:spPr/>
        <p:txBody>
          <a:bodyPr/>
          <a:lstStyle/>
          <a:p>
            <a:fld id="{67D27640-02EA-482E-82FB-44E2F46FE27B}" type="slidenum">
              <a:rPr lang="en-US" smtClean="0"/>
              <a:pPr/>
              <a:t>20</a:t>
            </a:fld>
            <a:endParaRPr lang="en-US"/>
          </a:p>
        </p:txBody>
      </p:sp>
    </p:spTree>
    <p:extLst>
      <p:ext uri="{BB962C8B-B14F-4D97-AF65-F5344CB8AC3E}">
        <p14:creationId xmlns:p14="http://schemas.microsoft.com/office/powerpoint/2010/main" val="1076336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FF770D-0212-43E1-8C85-DA836CA9C2E4}"/>
              </a:ext>
            </a:extLst>
          </p:cNvPr>
          <p:cNvSpPr>
            <a:spLocks noGrp="1"/>
          </p:cNvSpPr>
          <p:nvPr>
            <p:ph idx="1"/>
          </p:nvPr>
        </p:nvSpPr>
        <p:spPr>
          <a:xfrm>
            <a:off x="228600" y="228600"/>
            <a:ext cx="8610600" cy="6019800"/>
          </a:xfrm>
        </p:spPr>
        <p:txBody>
          <a:bodyPr>
            <a:normAutofit fontScale="77500" lnSpcReduction="20000"/>
          </a:bodyPr>
          <a:lstStyle/>
          <a:p>
            <a:r>
              <a:rPr lang="en-CA" dirty="0"/>
              <a:t>Strengths and limitations</a:t>
            </a:r>
          </a:p>
          <a:p>
            <a:endParaRPr lang="en-CA" dirty="0"/>
          </a:p>
          <a:p>
            <a:r>
              <a:rPr lang="en-CA" dirty="0"/>
              <a:t>Focus groups can produce stimulating discussions that reveal perceptions and concerns that might go undetected in a survey or single interview. They are more efficient than individual interviews because more people are involved in a single session. Social pressure can be a problem in influencing individual responses. A good moderator actively encourages and supports the free expression of opinions by participants, but that is not always sufficient for someone to speak out against the majority view.</a:t>
            </a:r>
          </a:p>
          <a:p>
            <a:endParaRPr lang="en-CA" dirty="0"/>
          </a:p>
          <a:p>
            <a:r>
              <a:rPr lang="en-CA" dirty="0"/>
              <a:t>The results of the discussion can be difficult to summarize if they are highly variable. Complex issues cannot be explored to the same degree as is possible in a one-to-one interaction.</a:t>
            </a:r>
          </a:p>
          <a:p>
            <a:endParaRPr lang="en-CA" dirty="0"/>
          </a:p>
          <a:p>
            <a:r>
              <a:rPr lang="en-CA" dirty="0"/>
              <a:t>The use of focus groups in marketing has been extremely high during the last two decades. Now there is some disenchantment.</a:t>
            </a:r>
          </a:p>
          <a:p>
            <a:endParaRPr lang="en-CA" dirty="0"/>
          </a:p>
          <a:p>
            <a:r>
              <a:rPr lang="en-CA" dirty="0"/>
              <a:t>"Focus groups continually fail to tell us what customers want. The fundamental problem is that, in spite of what conventional wisdom tells us, it is not the voice of the consumer that matters. What matters is the mind of the consumer. The big mistake is in believing that what the mind thinks, the voice speaks. It is time to start embracing methods that can deliver stronger predictive value."(1)</a:t>
            </a:r>
          </a:p>
          <a:p>
            <a:endParaRPr lang="en-CA" dirty="0"/>
          </a:p>
          <a:p>
            <a:r>
              <a:rPr lang="en-CA" dirty="0"/>
              <a:t>Focus groups can supplement other methods. For example, a community survey can provide the opinions of a random sample. Adding a focus group would provide depth to the answers and help to explain why people answered the survey questions as they did. The focus group is an excellent method for exploring opinions in depth. However, for the reasons pointed out above (small size and the difference between the spoken word and actual behavior), focus group results are not nearly as valid as a survey using a representative sample of the target population.</a:t>
            </a:r>
          </a:p>
        </p:txBody>
      </p:sp>
      <p:sp>
        <p:nvSpPr>
          <p:cNvPr id="5" name="Slide Number Placeholder 4">
            <a:extLst>
              <a:ext uri="{FF2B5EF4-FFF2-40B4-BE49-F238E27FC236}">
                <a16:creationId xmlns:a16="http://schemas.microsoft.com/office/drawing/2014/main" id="{B77D0DE8-4E0D-4BDE-B8DA-53A051E0C198}"/>
              </a:ext>
            </a:extLst>
          </p:cNvPr>
          <p:cNvSpPr>
            <a:spLocks noGrp="1"/>
          </p:cNvSpPr>
          <p:nvPr>
            <p:ph type="sldNum" sz="quarter" idx="12"/>
          </p:nvPr>
        </p:nvSpPr>
        <p:spPr/>
        <p:txBody>
          <a:bodyPr/>
          <a:lstStyle/>
          <a:p>
            <a:fld id="{67D27640-02EA-482E-82FB-44E2F46FE27B}" type="slidenum">
              <a:rPr lang="en-US" smtClean="0"/>
              <a:pPr/>
              <a:t>21</a:t>
            </a:fld>
            <a:endParaRPr lang="en-US"/>
          </a:p>
        </p:txBody>
      </p:sp>
    </p:spTree>
    <p:extLst>
      <p:ext uri="{BB962C8B-B14F-4D97-AF65-F5344CB8AC3E}">
        <p14:creationId xmlns:p14="http://schemas.microsoft.com/office/powerpoint/2010/main" val="1545702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6F4E4-59C3-4FCC-A2B9-4FB00C18785D}"/>
              </a:ext>
            </a:extLst>
          </p:cNvPr>
          <p:cNvSpPr>
            <a:spLocks noGrp="1"/>
          </p:cNvSpPr>
          <p:nvPr>
            <p:ph type="title"/>
          </p:nvPr>
        </p:nvSpPr>
        <p:spPr>
          <a:xfrm>
            <a:off x="628650" y="365126"/>
            <a:ext cx="7886700" cy="5426074"/>
          </a:xfrm>
        </p:spPr>
        <p:txBody>
          <a:bodyPr>
            <a:normAutofit/>
          </a:bodyPr>
          <a:lstStyle/>
          <a:p>
            <a:r>
              <a:rPr lang="en-CA" dirty="0"/>
              <a:t>Focus Groups</a:t>
            </a:r>
            <a:br>
              <a:rPr lang="en-CA" dirty="0"/>
            </a:br>
            <a:r>
              <a:rPr lang="en-CA" dirty="0" err="1"/>
              <a:t>Nvivo</a:t>
            </a:r>
            <a:r>
              <a:rPr lang="en-CA" dirty="0"/>
              <a:t> – Thematic/Content </a:t>
            </a:r>
            <a:br>
              <a:rPr lang="en-CA" dirty="0"/>
            </a:br>
            <a:br>
              <a:rPr lang="en-CA" dirty="0"/>
            </a:br>
            <a:r>
              <a:rPr lang="en-CA" dirty="0">
                <a:hlinkClick r:id="rId2"/>
              </a:rPr>
              <a:t>Triangulation</a:t>
            </a:r>
            <a:br>
              <a:rPr lang="en-CA" dirty="0"/>
            </a:br>
            <a:br>
              <a:rPr lang="en-CA" dirty="0"/>
            </a:br>
            <a:br>
              <a:rPr lang="en-CA" dirty="0"/>
            </a:br>
            <a:r>
              <a:rPr lang="en-CA" dirty="0"/>
              <a:t>Correlation </a:t>
            </a:r>
            <a:br>
              <a:rPr lang="en-CA" dirty="0"/>
            </a:br>
            <a:r>
              <a:rPr lang="en-CA" dirty="0"/>
              <a:t>Regression</a:t>
            </a:r>
            <a:br>
              <a:rPr lang="en-CA" dirty="0"/>
            </a:br>
            <a:endParaRPr lang="en-CA" dirty="0"/>
          </a:p>
        </p:txBody>
      </p:sp>
      <p:sp>
        <p:nvSpPr>
          <p:cNvPr id="5" name="Slide Number Placeholder 4">
            <a:extLst>
              <a:ext uri="{FF2B5EF4-FFF2-40B4-BE49-F238E27FC236}">
                <a16:creationId xmlns:a16="http://schemas.microsoft.com/office/drawing/2014/main" id="{A5BD1E06-90D4-42D3-A9A2-707D064209DB}"/>
              </a:ext>
            </a:extLst>
          </p:cNvPr>
          <p:cNvSpPr>
            <a:spLocks noGrp="1"/>
          </p:cNvSpPr>
          <p:nvPr>
            <p:ph type="sldNum" sz="quarter" idx="12"/>
          </p:nvPr>
        </p:nvSpPr>
        <p:spPr/>
        <p:txBody>
          <a:bodyPr/>
          <a:lstStyle/>
          <a:p>
            <a:fld id="{67D27640-02EA-482E-82FB-44E2F46FE27B}" type="slidenum">
              <a:rPr lang="en-US" smtClean="0"/>
              <a:pPr/>
              <a:t>22</a:t>
            </a:fld>
            <a:endParaRPr lang="en-US"/>
          </a:p>
        </p:txBody>
      </p:sp>
    </p:spTree>
    <p:extLst>
      <p:ext uri="{BB962C8B-B14F-4D97-AF65-F5344CB8AC3E}">
        <p14:creationId xmlns:p14="http://schemas.microsoft.com/office/powerpoint/2010/main" val="1332026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a:t>What is Regression?</a:t>
            </a:r>
            <a:endParaRPr lang="en-US"/>
          </a:p>
        </p:txBody>
      </p:sp>
      <p:sp>
        <p:nvSpPr>
          <p:cNvPr id="4099" name="Rectangle 3"/>
          <p:cNvSpPr>
            <a:spLocks noGrp="1" noChangeArrowheads="1"/>
          </p:cNvSpPr>
          <p:nvPr>
            <p:ph idx="1"/>
          </p:nvPr>
        </p:nvSpPr>
        <p:spPr/>
        <p:txBody>
          <a:bodyPr/>
          <a:lstStyle/>
          <a:p>
            <a:r>
              <a:rPr lang="en-US" dirty="0"/>
              <a:t>A way of predicting the value of one variable from another.</a:t>
            </a:r>
          </a:p>
          <a:p>
            <a:pPr lvl="1"/>
            <a:r>
              <a:rPr lang="en-US" dirty="0"/>
              <a:t>It is a hypothetical model of the relationship between two or more variables.</a:t>
            </a:r>
          </a:p>
          <a:p>
            <a:pPr lvl="1"/>
            <a:r>
              <a:rPr lang="en-US" dirty="0"/>
              <a:t>The model used is a linear one so variables have to be linearly related to one another</a:t>
            </a:r>
          </a:p>
          <a:p>
            <a:pPr lvl="1"/>
            <a:r>
              <a:rPr lang="en-US" dirty="0"/>
              <a:t>Therefore, we describe the relationship using the equation of a straight line.</a:t>
            </a:r>
          </a:p>
        </p:txBody>
      </p:sp>
      <p:sp>
        <p:nvSpPr>
          <p:cNvPr id="4" name="Date Placeholder 3"/>
          <p:cNvSpPr>
            <a:spLocks noGrp="1"/>
          </p:cNvSpPr>
          <p:nvPr>
            <p:ph type="dt" sz="half" idx="10"/>
          </p:nvPr>
        </p:nvSpPr>
        <p:spPr>
          <a:xfrm>
            <a:off x="0" y="6357958"/>
            <a:ext cx="857224" cy="365125"/>
          </a:xfrm>
          <a:prstGeom prst="rect">
            <a:avLst/>
          </a:prstGeom>
        </p:spPr>
        <p:txBody>
          <a:bodyPr/>
          <a:lstStyle/>
          <a:p>
            <a:r>
              <a:rPr lang="en-US"/>
              <a:t>Slide </a:t>
            </a:r>
            <a:fld id="{9C8BF07A-B1E6-4A1A-AF81-D49EFFF46254}" type="slidenum">
              <a:rPr lang="en-US"/>
              <a:pPr/>
              <a:t>23</a:t>
            </a:fld>
            <a:endParaRPr lang="en-US"/>
          </a:p>
        </p:txBody>
      </p:sp>
    </p:spTree>
    <p:extLst>
      <p:ext uri="{BB962C8B-B14F-4D97-AF65-F5344CB8AC3E}">
        <p14:creationId xmlns:p14="http://schemas.microsoft.com/office/powerpoint/2010/main" val="2465706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a:t>Describing a Straight Line</a:t>
            </a:r>
            <a:endParaRPr lang="en-US"/>
          </a:p>
        </p:txBody>
      </p:sp>
      <p:sp>
        <p:nvSpPr>
          <p:cNvPr id="5123" name="Rectangle 3"/>
          <p:cNvSpPr>
            <a:spLocks noGrp="1" noChangeArrowheads="1"/>
          </p:cNvSpPr>
          <p:nvPr>
            <p:ph type="body" sz="half" idx="1"/>
          </p:nvPr>
        </p:nvSpPr>
        <p:spPr>
          <a:xfrm>
            <a:off x="1704336" y="2147990"/>
            <a:ext cx="6911975" cy="3633788"/>
          </a:xfrm>
        </p:spPr>
        <p:txBody>
          <a:bodyPr/>
          <a:lstStyle/>
          <a:p>
            <a:r>
              <a:rPr lang="en-GB" sz="2800" i="1" dirty="0">
                <a:cs typeface="Arial" charset="0"/>
              </a:rPr>
              <a:t>b</a:t>
            </a:r>
            <a:r>
              <a:rPr lang="en-US" sz="2800" baseline="-25000" dirty="0" err="1"/>
              <a:t>i</a:t>
            </a:r>
            <a:endParaRPr lang="en-US" sz="2800" baseline="-25000" dirty="0"/>
          </a:p>
          <a:p>
            <a:pPr lvl="1"/>
            <a:r>
              <a:rPr lang="en-US" sz="2400" dirty="0"/>
              <a:t>Regression coefficient for the predictor</a:t>
            </a:r>
          </a:p>
          <a:p>
            <a:pPr lvl="1"/>
            <a:r>
              <a:rPr lang="en-US" sz="2400" dirty="0"/>
              <a:t>Gradient (slope) of the regression line</a:t>
            </a:r>
          </a:p>
          <a:p>
            <a:pPr lvl="1"/>
            <a:r>
              <a:rPr lang="en-US" sz="2400" dirty="0"/>
              <a:t>Direction/Strength of Relationship</a:t>
            </a:r>
          </a:p>
          <a:p>
            <a:r>
              <a:rPr lang="en-GB" sz="2800" i="1" dirty="0">
                <a:cs typeface="Arial" charset="0"/>
              </a:rPr>
              <a:t>b</a:t>
            </a:r>
            <a:r>
              <a:rPr lang="en-GB" sz="2800" i="1" baseline="-25000" dirty="0">
                <a:cs typeface="Arial" charset="0"/>
              </a:rPr>
              <a:t>0</a:t>
            </a:r>
            <a:endParaRPr lang="en-US" sz="2800" i="1" baseline="-25000" dirty="0"/>
          </a:p>
          <a:p>
            <a:pPr lvl="1"/>
            <a:r>
              <a:rPr lang="en-US" sz="2400" dirty="0"/>
              <a:t>Intercept (value of Y when X = 0)</a:t>
            </a:r>
          </a:p>
          <a:p>
            <a:pPr lvl="1"/>
            <a:r>
              <a:rPr lang="en-US" sz="2400" dirty="0"/>
              <a:t>Point at which the regression line crosses the Y-axis (ordinate)</a:t>
            </a:r>
          </a:p>
          <a:p>
            <a:pPr lvl="1">
              <a:buNone/>
            </a:pPr>
            <a:endParaRPr lang="en-US" sz="2400" dirty="0"/>
          </a:p>
          <a:p>
            <a:pPr lvl="1">
              <a:buNone/>
            </a:pPr>
            <a:endParaRPr lang="en-US" sz="2400" dirty="0"/>
          </a:p>
        </p:txBody>
      </p:sp>
      <p:graphicFrame>
        <p:nvGraphicFramePr>
          <p:cNvPr id="5124" name="Object 4"/>
          <p:cNvGraphicFramePr>
            <a:graphicFrameLocks noGrp="1" noChangeAspect="1"/>
          </p:cNvGraphicFramePr>
          <p:nvPr>
            <p:ph sz="half" idx="2"/>
          </p:nvPr>
        </p:nvGraphicFramePr>
        <p:xfrm>
          <a:off x="3496438" y="1354942"/>
          <a:ext cx="3178175" cy="673100"/>
        </p:xfrm>
        <a:graphic>
          <a:graphicData uri="http://schemas.openxmlformats.org/presentationml/2006/ole">
            <mc:AlternateContent xmlns:mc="http://schemas.openxmlformats.org/markup-compatibility/2006">
              <mc:Choice xmlns:v="urn:schemas-microsoft-com:vml" Requires="v">
                <p:oleObj spid="_x0000_s5126" name="Equation" r:id="rId3" imgW="1079280" imgH="228600" progId="Equation.3">
                  <p:embed/>
                </p:oleObj>
              </mc:Choice>
              <mc:Fallback>
                <p:oleObj name="Equation" r:id="rId3" imgW="1079280" imgH="228600" progId="Equation.3">
                  <p:embed/>
                  <p:pic>
                    <p:nvPicPr>
                      <p:cNvPr id="5124"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6438" y="1354942"/>
                        <a:ext cx="3178175" cy="673100"/>
                      </a:xfrm>
                      <a:prstGeom prst="rect">
                        <a:avLst/>
                      </a:prstGeom>
                      <a:solidFill>
                        <a:srgbClr val="FFFF00"/>
                      </a:solidFill>
                      <a:ln w="57150">
                        <a:solidFill>
                          <a:schemeClr val="tx2"/>
                        </a:solidFill>
                        <a:miter lim="800000"/>
                        <a:headEnd/>
                        <a:tailEnd/>
                      </a:ln>
                      <a:effectLst>
                        <a:outerShdw dist="135003" dir="2928844" algn="ctr" rotWithShape="0">
                          <a:schemeClr val="bg2">
                            <a:alpha val="74997"/>
                          </a:schemeClr>
                        </a:outerShdw>
                      </a:effectLst>
                    </p:spPr>
                  </p:pic>
                </p:oleObj>
              </mc:Fallback>
            </mc:AlternateContent>
          </a:graphicData>
        </a:graphic>
      </p:graphicFrame>
      <p:sp>
        <p:nvSpPr>
          <p:cNvPr id="5" name="Date Placeholder 4"/>
          <p:cNvSpPr>
            <a:spLocks noGrp="1"/>
          </p:cNvSpPr>
          <p:nvPr>
            <p:ph type="dt" sz="half" idx="10"/>
          </p:nvPr>
        </p:nvSpPr>
        <p:spPr/>
        <p:txBody>
          <a:bodyPr/>
          <a:lstStyle/>
          <a:p>
            <a:r>
              <a:rPr lang="en-US"/>
              <a:t>Slide </a:t>
            </a:r>
            <a:fld id="{C2DF5BA9-881A-48F3-B32B-916ABF9FEDBA}" type="slidenum">
              <a:rPr lang="en-US"/>
              <a:pPr/>
              <a:t>24</a:t>
            </a:fld>
            <a:endParaRPr lang="en-US"/>
          </a:p>
        </p:txBody>
      </p:sp>
      <p:graphicFrame>
        <p:nvGraphicFramePr>
          <p:cNvPr id="1036" name="Object 12"/>
          <p:cNvGraphicFramePr>
            <a:graphicFrameLocks noChangeAspect="1"/>
          </p:cNvGraphicFramePr>
          <p:nvPr/>
        </p:nvGraphicFramePr>
        <p:xfrm>
          <a:off x="2013856" y="5856019"/>
          <a:ext cx="384959" cy="577439"/>
        </p:xfrm>
        <a:graphic>
          <a:graphicData uri="http://schemas.openxmlformats.org/presentationml/2006/ole">
            <mc:AlternateContent xmlns:mc="http://schemas.openxmlformats.org/markup-compatibility/2006">
              <mc:Choice xmlns:v="urn:schemas-microsoft-com:vml" Requires="v">
                <p:oleObj spid="_x0000_s5127" name="Equation" r:id="rId5" imgW="152280" imgH="228600" progId="Equation.3">
                  <p:embed/>
                </p:oleObj>
              </mc:Choice>
              <mc:Fallback>
                <p:oleObj name="Equation" r:id="rId5" imgW="152280" imgH="228600" progId="Equation.3">
                  <p:embed/>
                  <p:pic>
                    <p:nvPicPr>
                      <p:cNvPr id="1036"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3856" y="5856019"/>
                        <a:ext cx="384959" cy="577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2470068" y="5985163"/>
            <a:ext cx="4108862" cy="461665"/>
          </a:xfrm>
          <a:prstGeom prst="rect">
            <a:avLst/>
          </a:prstGeom>
          <a:noFill/>
        </p:spPr>
        <p:txBody>
          <a:bodyPr wrap="square" rtlCol="0">
            <a:spAutoFit/>
          </a:bodyPr>
          <a:lstStyle/>
          <a:p>
            <a:r>
              <a:rPr lang="en-CA" sz="2400" dirty="0">
                <a:latin typeface="+mn-lt"/>
              </a:rPr>
              <a:t>- error….it is always there!</a:t>
            </a:r>
          </a:p>
        </p:txBody>
      </p:sp>
    </p:spTree>
    <p:extLst>
      <p:ext uri="{BB962C8B-B14F-4D97-AF65-F5344CB8AC3E}">
        <p14:creationId xmlns:p14="http://schemas.microsoft.com/office/powerpoint/2010/main" val="394065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5124"/>
                                        </p:tgtEl>
                                        <p:attrNameLst>
                                          <p:attrName>style.visibility</p:attrName>
                                        </p:attrNameLst>
                                      </p:cBhvr>
                                      <p:to>
                                        <p:strVal val="visible"/>
                                      </p:to>
                                    </p:set>
                                    <p:animEffect transition="in" filter="dissolve">
                                      <p:cBhvr>
                                        <p:cTn id="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Intercepts and Gradients</a:t>
            </a:r>
          </a:p>
        </p:txBody>
      </p:sp>
      <p:pic>
        <p:nvPicPr>
          <p:cNvPr id="2" name="Picture 1"/>
          <p:cNvPicPr>
            <a:picLocks noChangeAspect="1"/>
          </p:cNvPicPr>
          <p:nvPr/>
        </p:nvPicPr>
        <p:blipFill>
          <a:blip r:embed="rId2" cstate="print"/>
          <a:stretch>
            <a:fillRect/>
          </a:stretch>
        </p:blipFill>
        <p:spPr>
          <a:xfrm>
            <a:off x="178134" y="1266089"/>
            <a:ext cx="8823366" cy="4131411"/>
          </a:xfrm>
          <a:prstGeom prst="rect">
            <a:avLst/>
          </a:prstGeom>
        </p:spPr>
      </p:pic>
    </p:spTree>
    <p:extLst>
      <p:ext uri="{BB962C8B-B14F-4D97-AF65-F5344CB8AC3E}">
        <p14:creationId xmlns:p14="http://schemas.microsoft.com/office/powerpoint/2010/main" val="1107341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sz="4000"/>
              <a:t>The Method of Least Squares</a:t>
            </a:r>
            <a:endParaRPr lang="en-US" sz="4000"/>
          </a:p>
        </p:txBody>
      </p:sp>
      <p:sp>
        <p:nvSpPr>
          <p:cNvPr id="4" name="Date Placeholder 3"/>
          <p:cNvSpPr>
            <a:spLocks noGrp="1"/>
          </p:cNvSpPr>
          <p:nvPr>
            <p:ph type="dt" sz="half" idx="10"/>
          </p:nvPr>
        </p:nvSpPr>
        <p:spPr>
          <a:xfrm>
            <a:off x="0" y="6357958"/>
            <a:ext cx="857224" cy="365125"/>
          </a:xfrm>
          <a:prstGeom prst="rect">
            <a:avLst/>
          </a:prstGeom>
        </p:spPr>
        <p:txBody>
          <a:bodyPr/>
          <a:lstStyle/>
          <a:p>
            <a:r>
              <a:rPr lang="en-US"/>
              <a:t>Slide </a:t>
            </a:r>
            <a:fld id="{E53B0CC6-C5F1-4DD4-9F5D-530A74F6AB11}" type="slidenum">
              <a:rPr lang="en-US"/>
              <a:pPr/>
              <a:t>26</a:t>
            </a:fld>
            <a:endParaRPr lang="en-US"/>
          </a:p>
        </p:txBody>
      </p:sp>
      <p:pic>
        <p:nvPicPr>
          <p:cNvPr id="19457" name="Picture 1"/>
          <p:cNvPicPr>
            <a:picLocks noChangeAspect="1" noChangeArrowheads="1"/>
          </p:cNvPicPr>
          <p:nvPr/>
        </p:nvPicPr>
        <p:blipFill>
          <a:blip r:embed="rId2" cstate="print"/>
          <a:srcRect/>
          <a:stretch>
            <a:fillRect/>
          </a:stretch>
        </p:blipFill>
        <p:spPr bwMode="auto">
          <a:xfrm>
            <a:off x="6490126" y="3038011"/>
            <a:ext cx="2380742" cy="1987804"/>
          </a:xfrm>
          <a:prstGeom prst="rect">
            <a:avLst/>
          </a:prstGeom>
          <a:noFill/>
          <a:ln w="9525">
            <a:noFill/>
            <a:miter lim="800000"/>
            <a:headEnd/>
            <a:tailEnd/>
          </a:ln>
          <a:effectLst/>
        </p:spPr>
      </p:pic>
      <p:pic>
        <p:nvPicPr>
          <p:cNvPr id="2" name="Picture 1"/>
          <p:cNvPicPr>
            <a:picLocks noChangeAspect="1"/>
          </p:cNvPicPr>
          <p:nvPr/>
        </p:nvPicPr>
        <p:blipFill>
          <a:blip r:embed="rId3" cstate="print"/>
          <a:stretch>
            <a:fillRect/>
          </a:stretch>
        </p:blipFill>
        <p:spPr>
          <a:xfrm>
            <a:off x="565564" y="1110674"/>
            <a:ext cx="6013368" cy="4134191"/>
          </a:xfrm>
          <a:prstGeom prst="rect">
            <a:avLst/>
          </a:prstGeom>
        </p:spPr>
      </p:pic>
      <p:sp>
        <p:nvSpPr>
          <p:cNvPr id="6" name="TextBox 5"/>
          <p:cNvSpPr txBox="1"/>
          <p:nvPr/>
        </p:nvSpPr>
        <p:spPr>
          <a:xfrm>
            <a:off x="700644" y="5228687"/>
            <a:ext cx="8443356" cy="1477328"/>
          </a:xfrm>
          <a:prstGeom prst="rect">
            <a:avLst/>
          </a:prstGeom>
          <a:noFill/>
        </p:spPr>
        <p:txBody>
          <a:bodyPr wrap="square" rtlCol="0">
            <a:spAutoFit/>
          </a:bodyPr>
          <a:lstStyle/>
          <a:p>
            <a:r>
              <a:rPr lang="en-CA" dirty="0"/>
              <a:t>-line = predicted</a:t>
            </a:r>
          </a:p>
          <a:p>
            <a:r>
              <a:rPr lang="en-CA" dirty="0"/>
              <a:t>-green dots – predicted </a:t>
            </a:r>
          </a:p>
          <a:p>
            <a:pPr>
              <a:buFontTx/>
              <a:buChar char="-"/>
            </a:pPr>
            <a:r>
              <a:rPr lang="en-CA" dirty="0"/>
              <a:t>blue dots – obtained values</a:t>
            </a:r>
          </a:p>
          <a:p>
            <a:pPr>
              <a:buFontTx/>
              <a:buChar char="-"/>
            </a:pPr>
            <a:r>
              <a:rPr lang="en-CA" dirty="0"/>
              <a:t>Residuals …difference between green and blue dots or difference between model and observed</a:t>
            </a:r>
          </a:p>
        </p:txBody>
      </p:sp>
    </p:spTree>
    <p:extLst>
      <p:ext uri="{BB962C8B-B14F-4D97-AF65-F5344CB8AC3E}">
        <p14:creationId xmlns:p14="http://schemas.microsoft.com/office/powerpoint/2010/main" val="2662038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2" cstate="print"/>
          <a:srcRect/>
          <a:stretch>
            <a:fillRect/>
          </a:stretch>
        </p:blipFill>
        <p:spPr bwMode="auto">
          <a:xfrm>
            <a:off x="6559556" y="4328238"/>
            <a:ext cx="2357454" cy="2009062"/>
          </a:xfrm>
          <a:prstGeom prst="rect">
            <a:avLst/>
          </a:prstGeom>
          <a:noFill/>
          <a:ln w="9525">
            <a:noFill/>
            <a:miter lim="800000"/>
            <a:headEnd/>
            <a:tailEnd/>
          </a:ln>
          <a:effectLst/>
        </p:spPr>
      </p:pic>
      <p:sp>
        <p:nvSpPr>
          <p:cNvPr id="12290" name="Rectangle 2"/>
          <p:cNvSpPr>
            <a:spLocks noGrp="1" noChangeArrowheads="1"/>
          </p:cNvSpPr>
          <p:nvPr>
            <p:ph type="title"/>
          </p:nvPr>
        </p:nvSpPr>
        <p:spPr/>
        <p:txBody>
          <a:bodyPr/>
          <a:lstStyle/>
          <a:p>
            <a:r>
              <a:rPr lang="en-GB"/>
              <a:t>How Good is the Model?</a:t>
            </a:r>
            <a:endParaRPr lang="en-US"/>
          </a:p>
        </p:txBody>
      </p:sp>
      <p:sp>
        <p:nvSpPr>
          <p:cNvPr id="12291" name="Rectangle 3"/>
          <p:cNvSpPr>
            <a:spLocks noGrp="1" noChangeArrowheads="1"/>
          </p:cNvSpPr>
          <p:nvPr>
            <p:ph idx="1"/>
          </p:nvPr>
        </p:nvSpPr>
        <p:spPr>
          <a:xfrm>
            <a:off x="1763713" y="1435099"/>
            <a:ext cx="6656387" cy="4152901"/>
          </a:xfrm>
        </p:spPr>
        <p:txBody>
          <a:bodyPr/>
          <a:lstStyle/>
          <a:p>
            <a:r>
              <a:rPr lang="en-US" dirty="0"/>
              <a:t>The regression line is only a model based on the data.</a:t>
            </a:r>
          </a:p>
          <a:p>
            <a:r>
              <a:rPr lang="en-US" dirty="0"/>
              <a:t>This model might not reflect reality.</a:t>
            </a:r>
          </a:p>
          <a:p>
            <a:pPr lvl="1"/>
            <a:r>
              <a:rPr lang="en-US" dirty="0"/>
              <a:t>We need some way of testing how well the model fits the observed data.</a:t>
            </a:r>
          </a:p>
          <a:p>
            <a:pPr lvl="1"/>
            <a:r>
              <a:rPr lang="en-US" dirty="0"/>
              <a:t>How?</a:t>
            </a:r>
          </a:p>
        </p:txBody>
      </p:sp>
      <p:sp>
        <p:nvSpPr>
          <p:cNvPr id="4" name="Date Placeholder 3"/>
          <p:cNvSpPr>
            <a:spLocks noGrp="1"/>
          </p:cNvSpPr>
          <p:nvPr>
            <p:ph type="dt" sz="half" idx="10"/>
          </p:nvPr>
        </p:nvSpPr>
        <p:spPr>
          <a:xfrm>
            <a:off x="0" y="6357958"/>
            <a:ext cx="857224" cy="365125"/>
          </a:xfrm>
          <a:prstGeom prst="rect">
            <a:avLst/>
          </a:prstGeom>
        </p:spPr>
        <p:txBody>
          <a:bodyPr/>
          <a:lstStyle/>
          <a:p>
            <a:r>
              <a:rPr lang="en-US"/>
              <a:t>Slide </a:t>
            </a:r>
            <a:fld id="{00639DFF-6DF5-40F9-A9A0-B8B9B9F927EB}" type="slidenum">
              <a:rPr lang="en-US"/>
              <a:pPr/>
              <a:t>27</a:t>
            </a:fld>
            <a:endParaRPr lang="en-US"/>
          </a:p>
        </p:txBody>
      </p:sp>
    </p:spTree>
    <p:extLst>
      <p:ext uri="{BB962C8B-B14F-4D97-AF65-F5344CB8AC3E}">
        <p14:creationId xmlns:p14="http://schemas.microsoft.com/office/powerpoint/2010/main" val="674593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983179" y="571535"/>
            <a:ext cx="6258295" cy="6315189"/>
          </a:xfrm>
          <a:prstGeom prst="rect">
            <a:avLst/>
          </a:prstGeom>
        </p:spPr>
      </p:pic>
      <p:sp>
        <p:nvSpPr>
          <p:cNvPr id="13314" name="Rectangle 2"/>
          <p:cNvSpPr>
            <a:spLocks noGrp="1" noChangeArrowheads="1"/>
          </p:cNvSpPr>
          <p:nvPr>
            <p:ph type="title"/>
          </p:nvPr>
        </p:nvSpPr>
        <p:spPr>
          <a:xfrm>
            <a:off x="1000100" y="0"/>
            <a:ext cx="7758138" cy="736270"/>
          </a:xfrm>
        </p:spPr>
        <p:txBody>
          <a:bodyPr>
            <a:normAutofit/>
          </a:bodyPr>
          <a:lstStyle/>
          <a:p>
            <a:r>
              <a:rPr lang="en-GB" dirty="0"/>
              <a:t>Sums of Squares</a:t>
            </a:r>
            <a:endParaRPr lang="en-US" dirty="0"/>
          </a:p>
        </p:txBody>
      </p:sp>
      <p:sp>
        <p:nvSpPr>
          <p:cNvPr id="4" name="Date Placeholder 3"/>
          <p:cNvSpPr>
            <a:spLocks noGrp="1"/>
          </p:cNvSpPr>
          <p:nvPr>
            <p:ph type="dt" sz="half" idx="10"/>
          </p:nvPr>
        </p:nvSpPr>
        <p:spPr>
          <a:xfrm>
            <a:off x="0" y="6357958"/>
            <a:ext cx="857224" cy="365125"/>
          </a:xfrm>
          <a:prstGeom prst="rect">
            <a:avLst/>
          </a:prstGeom>
        </p:spPr>
        <p:txBody>
          <a:bodyPr/>
          <a:lstStyle/>
          <a:p>
            <a:r>
              <a:rPr lang="en-US"/>
              <a:t>Slide </a:t>
            </a:r>
            <a:fld id="{D2EC1C37-A4B8-46FE-BF44-F47F98BA8AD3}" type="slidenum">
              <a:rPr lang="en-US"/>
              <a:pPr/>
              <a:t>28</a:t>
            </a:fld>
            <a:endParaRPr lang="en-US"/>
          </a:p>
        </p:txBody>
      </p:sp>
      <p:sp>
        <p:nvSpPr>
          <p:cNvPr id="6" name="TextBox 5"/>
          <p:cNvSpPr txBox="1"/>
          <p:nvPr/>
        </p:nvSpPr>
        <p:spPr>
          <a:xfrm>
            <a:off x="5807034" y="4690753"/>
            <a:ext cx="2403222" cy="369332"/>
          </a:xfrm>
          <a:prstGeom prst="rect">
            <a:avLst/>
          </a:prstGeom>
          <a:noFill/>
        </p:spPr>
        <p:txBody>
          <a:bodyPr wrap="none" rtlCol="0">
            <a:spAutoFit/>
          </a:bodyPr>
          <a:lstStyle/>
          <a:p>
            <a:r>
              <a:rPr lang="en-CA" dirty="0"/>
              <a:t>How well line fits data</a:t>
            </a:r>
          </a:p>
        </p:txBody>
      </p:sp>
    </p:spTree>
    <p:extLst>
      <p:ext uri="{BB962C8B-B14F-4D97-AF65-F5344CB8AC3E}">
        <p14:creationId xmlns:p14="http://schemas.microsoft.com/office/powerpoint/2010/main" val="32668114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Hannesson or </a:t>
            </a:r>
            <a:r>
              <a:rPr lang="en-CA" dirty="0" err="1"/>
              <a:t>Nephwick</a:t>
            </a:r>
            <a:r>
              <a:rPr lang="en-CA" dirty="0"/>
              <a:t>?</a:t>
            </a:r>
          </a:p>
        </p:txBody>
      </p:sp>
      <p:sp>
        <p:nvSpPr>
          <p:cNvPr id="4" name="Date Placeholder 3"/>
          <p:cNvSpPr>
            <a:spLocks noGrp="1"/>
          </p:cNvSpPr>
          <p:nvPr>
            <p:ph type="dt" sz="half" idx="10"/>
          </p:nvPr>
        </p:nvSpPr>
        <p:spPr/>
        <p:txBody>
          <a:bodyPr/>
          <a:lstStyle/>
          <a:p>
            <a:fld id="{DE820E3F-88F8-46DF-9450-E929C7BAEE49}" type="datetime1">
              <a:rPr lang="en-US" smtClean="0"/>
              <a:t>3/8/2018</a:t>
            </a:fld>
            <a:endParaRPr lang="en-US"/>
          </a:p>
        </p:txBody>
      </p:sp>
      <p:pic>
        <p:nvPicPr>
          <p:cNvPr id="43010" name="Picture 2" descr="http://www.gingerwade.de/Schrebergarten/Moorfleet%20604%20evil%20gnome.JPG"/>
          <p:cNvPicPr>
            <a:picLocks noChangeAspect="1" noChangeArrowheads="1"/>
          </p:cNvPicPr>
          <p:nvPr/>
        </p:nvPicPr>
        <p:blipFill>
          <a:blip r:embed="rId2" cstate="print"/>
          <a:srcRect/>
          <a:stretch>
            <a:fillRect/>
          </a:stretch>
        </p:blipFill>
        <p:spPr bwMode="auto">
          <a:xfrm>
            <a:off x="416833" y="2021774"/>
            <a:ext cx="2505075" cy="3333750"/>
          </a:xfrm>
          <a:prstGeom prst="rect">
            <a:avLst/>
          </a:prstGeom>
          <a:noFill/>
        </p:spPr>
      </p:pic>
      <p:sp>
        <p:nvSpPr>
          <p:cNvPr id="6" name="TextBox 5"/>
          <p:cNvSpPr txBox="1"/>
          <p:nvPr/>
        </p:nvSpPr>
        <p:spPr>
          <a:xfrm>
            <a:off x="3135086" y="2493818"/>
            <a:ext cx="5807033" cy="1384995"/>
          </a:xfrm>
          <a:prstGeom prst="rect">
            <a:avLst/>
          </a:prstGeom>
          <a:noFill/>
        </p:spPr>
        <p:txBody>
          <a:bodyPr wrap="square" rtlCol="0">
            <a:spAutoFit/>
          </a:bodyPr>
          <a:lstStyle/>
          <a:p>
            <a:r>
              <a:rPr lang="en-CA" sz="2800" dirty="0" err="1"/>
              <a:t>Nephwick</a:t>
            </a:r>
            <a:r>
              <a:rPr lang="en-CA" sz="2800" dirty="0"/>
              <a:t> = best line finder</a:t>
            </a:r>
          </a:p>
          <a:p>
            <a:r>
              <a:rPr lang="en-CA" sz="2800" dirty="0" err="1"/>
              <a:t>Clungglewad</a:t>
            </a:r>
            <a:r>
              <a:rPr lang="en-CA" sz="2800" dirty="0"/>
              <a:t> = beta seeker</a:t>
            </a:r>
          </a:p>
          <a:p>
            <a:r>
              <a:rPr lang="en-CA" sz="2800" dirty="0" err="1"/>
              <a:t>Hannesson</a:t>
            </a:r>
            <a:r>
              <a:rPr lang="en-CA" sz="2800" dirty="0"/>
              <a:t> = ??</a:t>
            </a:r>
          </a:p>
        </p:txBody>
      </p:sp>
    </p:spTree>
    <p:extLst>
      <p:ext uri="{BB962C8B-B14F-4D97-AF65-F5344CB8AC3E}">
        <p14:creationId xmlns:p14="http://schemas.microsoft.com/office/powerpoint/2010/main" val="2226069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F0B5E9E-9BF3-4F3F-A9F2-B89ED12C47FE}"/>
              </a:ext>
            </a:extLst>
          </p:cNvPr>
          <p:cNvSpPr>
            <a:spLocks noGrp="1"/>
          </p:cNvSpPr>
          <p:nvPr>
            <p:ph type="sldNum" sz="quarter" idx="12"/>
          </p:nvPr>
        </p:nvSpPr>
        <p:spPr/>
        <p:txBody>
          <a:bodyPr/>
          <a:lstStyle/>
          <a:p>
            <a:fld id="{67D27640-02EA-482E-82FB-44E2F46FE27B}" type="slidenum">
              <a:rPr lang="en-US" smtClean="0"/>
              <a:pPr/>
              <a:t>3</a:t>
            </a:fld>
            <a:endParaRPr lang="en-US"/>
          </a:p>
        </p:txBody>
      </p:sp>
      <p:sp>
        <p:nvSpPr>
          <p:cNvPr id="4" name="TextBox 3">
            <a:extLst>
              <a:ext uri="{FF2B5EF4-FFF2-40B4-BE49-F238E27FC236}">
                <a16:creationId xmlns:a16="http://schemas.microsoft.com/office/drawing/2014/main" id="{1B1A77BF-08A9-4397-9835-E2B2097F1B3F}"/>
              </a:ext>
            </a:extLst>
          </p:cNvPr>
          <p:cNvSpPr txBox="1"/>
          <p:nvPr/>
        </p:nvSpPr>
        <p:spPr>
          <a:xfrm>
            <a:off x="533400" y="97095"/>
            <a:ext cx="7696200" cy="7294305"/>
          </a:xfrm>
          <a:prstGeom prst="rect">
            <a:avLst/>
          </a:prstGeom>
          <a:noFill/>
        </p:spPr>
        <p:txBody>
          <a:bodyPr wrap="square" rtlCol="0">
            <a:spAutoFit/>
          </a:bodyPr>
          <a:lstStyle/>
          <a:p>
            <a:r>
              <a:rPr lang="en-CA" dirty="0"/>
              <a:t>Descriptive </a:t>
            </a:r>
          </a:p>
          <a:p>
            <a:endParaRPr lang="en-CA" dirty="0"/>
          </a:p>
          <a:p>
            <a:r>
              <a:rPr lang="en-CA" dirty="0"/>
              <a:t>Naturalistic Observation</a:t>
            </a:r>
          </a:p>
          <a:p>
            <a:endParaRPr lang="en-CA" dirty="0"/>
          </a:p>
          <a:p>
            <a:r>
              <a:rPr lang="en-CA" dirty="0"/>
              <a:t>Case Studies</a:t>
            </a:r>
          </a:p>
          <a:p>
            <a:endParaRPr lang="en-CA" dirty="0"/>
          </a:p>
          <a:p>
            <a:r>
              <a:rPr lang="en-CA" dirty="0"/>
              <a:t>Archival</a:t>
            </a:r>
          </a:p>
          <a:p>
            <a:endParaRPr lang="en-CA" dirty="0"/>
          </a:p>
          <a:p>
            <a:r>
              <a:rPr lang="en-CA" dirty="0"/>
              <a:t>Focus Groups </a:t>
            </a:r>
          </a:p>
          <a:p>
            <a:endParaRPr lang="en-CA" dirty="0"/>
          </a:p>
          <a:p>
            <a:r>
              <a:rPr lang="en-CA" dirty="0"/>
              <a:t>Thematic Analysis /Content Analysis</a:t>
            </a:r>
          </a:p>
          <a:p>
            <a:r>
              <a:rPr lang="en-CA" dirty="0"/>
              <a:t>-</a:t>
            </a:r>
            <a:r>
              <a:rPr lang="en-CA" dirty="0" err="1"/>
              <a:t>Nvivo</a:t>
            </a:r>
            <a:endParaRPr lang="en-CA" dirty="0"/>
          </a:p>
          <a:p>
            <a:endParaRPr lang="en-CA" dirty="0"/>
          </a:p>
          <a:p>
            <a:r>
              <a:rPr lang="en-CA" dirty="0"/>
              <a:t>Triangulation </a:t>
            </a:r>
          </a:p>
          <a:p>
            <a:endParaRPr lang="en-CA" dirty="0"/>
          </a:p>
          <a:p>
            <a:r>
              <a:rPr lang="en-CA" dirty="0"/>
              <a:t>Correlation </a:t>
            </a:r>
          </a:p>
          <a:p>
            <a:endParaRPr lang="en-CA" dirty="0"/>
          </a:p>
          <a:p>
            <a:r>
              <a:rPr lang="en-CA" dirty="0"/>
              <a:t>Regression (predictors and predicted)</a:t>
            </a:r>
          </a:p>
          <a:p>
            <a:endParaRPr lang="en-CA" dirty="0"/>
          </a:p>
          <a:p>
            <a:r>
              <a:rPr lang="en-CA" dirty="0"/>
              <a:t>Quasi-Experimental –non-equivalent designs</a:t>
            </a:r>
          </a:p>
          <a:p>
            <a:endParaRPr lang="en-CA" dirty="0"/>
          </a:p>
          <a:p>
            <a:r>
              <a:rPr lang="en-CA" dirty="0"/>
              <a:t>Experimental </a:t>
            </a:r>
          </a:p>
          <a:p>
            <a:r>
              <a:rPr lang="en-CA" dirty="0"/>
              <a:t>	-between </a:t>
            </a:r>
          </a:p>
          <a:p>
            <a:r>
              <a:rPr lang="en-CA" dirty="0"/>
              <a:t>	-within</a:t>
            </a:r>
          </a:p>
          <a:p>
            <a:endParaRPr lang="en-CA" dirty="0"/>
          </a:p>
          <a:p>
            <a:endParaRPr lang="en-CA" dirty="0"/>
          </a:p>
        </p:txBody>
      </p:sp>
    </p:spTree>
    <p:extLst>
      <p:ext uri="{BB962C8B-B14F-4D97-AF65-F5344CB8AC3E}">
        <p14:creationId xmlns:p14="http://schemas.microsoft.com/office/powerpoint/2010/main" val="2597463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GB"/>
              <a:t>Summary</a:t>
            </a:r>
            <a:endParaRPr lang="en-US"/>
          </a:p>
        </p:txBody>
      </p:sp>
      <p:sp>
        <p:nvSpPr>
          <p:cNvPr id="20483" name="Rectangle 3"/>
          <p:cNvSpPr>
            <a:spLocks noGrp="1" noChangeArrowheads="1"/>
          </p:cNvSpPr>
          <p:nvPr>
            <p:ph idx="1"/>
          </p:nvPr>
        </p:nvSpPr>
        <p:spPr>
          <a:xfrm>
            <a:off x="466143" y="1447800"/>
            <a:ext cx="8229600" cy="4525963"/>
          </a:xfrm>
        </p:spPr>
        <p:txBody>
          <a:bodyPr/>
          <a:lstStyle/>
          <a:p>
            <a:r>
              <a:rPr lang="en-US" sz="2800" dirty="0"/>
              <a:t>SS</a:t>
            </a:r>
            <a:r>
              <a:rPr lang="en-US" sz="2800" baseline="-25000" dirty="0"/>
              <a:t>T</a:t>
            </a:r>
          </a:p>
          <a:p>
            <a:pPr lvl="1"/>
            <a:r>
              <a:rPr lang="en-US" sz="2400" dirty="0"/>
              <a:t>Total variability (variability between scores and the mean).</a:t>
            </a:r>
          </a:p>
          <a:p>
            <a:r>
              <a:rPr lang="en-US" sz="2800" dirty="0"/>
              <a:t>SS</a:t>
            </a:r>
            <a:r>
              <a:rPr lang="en-US" sz="2800" baseline="-25000" dirty="0"/>
              <a:t>R</a:t>
            </a:r>
          </a:p>
          <a:p>
            <a:pPr lvl="1"/>
            <a:r>
              <a:rPr lang="en-US" sz="2400" dirty="0"/>
              <a:t>Residual/Error variability (variability between the regression model and the actual data).</a:t>
            </a:r>
          </a:p>
          <a:p>
            <a:r>
              <a:rPr lang="en-US" sz="2800" dirty="0"/>
              <a:t>SS</a:t>
            </a:r>
            <a:r>
              <a:rPr lang="en-US" sz="2800" baseline="-25000" dirty="0"/>
              <a:t>M</a:t>
            </a:r>
            <a:r>
              <a:rPr lang="en-US" sz="2800" dirty="0"/>
              <a:t> </a:t>
            </a:r>
          </a:p>
          <a:p>
            <a:pPr lvl="1"/>
            <a:r>
              <a:rPr lang="en-US" sz="2400" dirty="0"/>
              <a:t>Model variability (difference in variability between the model and the mean).</a:t>
            </a:r>
          </a:p>
        </p:txBody>
      </p:sp>
      <p:sp>
        <p:nvSpPr>
          <p:cNvPr id="4" name="Date Placeholder 3"/>
          <p:cNvSpPr>
            <a:spLocks noGrp="1"/>
          </p:cNvSpPr>
          <p:nvPr>
            <p:ph type="dt" sz="half" idx="10"/>
          </p:nvPr>
        </p:nvSpPr>
        <p:spPr>
          <a:xfrm>
            <a:off x="0" y="6357958"/>
            <a:ext cx="857224" cy="365125"/>
          </a:xfrm>
          <a:prstGeom prst="rect">
            <a:avLst/>
          </a:prstGeom>
        </p:spPr>
        <p:txBody>
          <a:bodyPr/>
          <a:lstStyle/>
          <a:p>
            <a:r>
              <a:rPr lang="en-US"/>
              <a:t>Slide </a:t>
            </a:r>
            <a:fld id="{FB22336C-C71A-4702-8A17-52F7325EED87}" type="slidenum">
              <a:rPr lang="en-US"/>
              <a:pPr/>
              <a:t>30</a:t>
            </a:fld>
            <a:endParaRPr lang="en-US"/>
          </a:p>
        </p:txBody>
      </p:sp>
    </p:spTree>
    <p:extLst>
      <p:ext uri="{BB962C8B-B14F-4D97-AF65-F5344CB8AC3E}">
        <p14:creationId xmlns:p14="http://schemas.microsoft.com/office/powerpoint/2010/main" val="991977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a:t>Testing the Model: ANOVA</a:t>
            </a:r>
            <a:endParaRPr lang="en-US"/>
          </a:p>
        </p:txBody>
      </p:sp>
      <p:sp>
        <p:nvSpPr>
          <p:cNvPr id="21507" name="Rectangle 3"/>
          <p:cNvSpPr>
            <a:spLocks noGrp="1" noChangeArrowheads="1"/>
          </p:cNvSpPr>
          <p:nvPr>
            <p:ph idx="1"/>
          </p:nvPr>
        </p:nvSpPr>
        <p:spPr>
          <a:xfrm>
            <a:off x="1763713" y="4437063"/>
            <a:ext cx="6923087" cy="1689100"/>
          </a:xfrm>
        </p:spPr>
        <p:txBody>
          <a:bodyPr/>
          <a:lstStyle/>
          <a:p>
            <a:r>
              <a:rPr lang="en-US" sz="2800"/>
              <a:t>If the model results in better prediction than using the mean, then we expect SS</a:t>
            </a:r>
            <a:r>
              <a:rPr lang="en-US" sz="2800" baseline="-25000"/>
              <a:t>M</a:t>
            </a:r>
            <a:r>
              <a:rPr lang="en-US" sz="2800"/>
              <a:t> to be much greater than SS</a:t>
            </a:r>
            <a:r>
              <a:rPr lang="en-US" sz="2800" baseline="-25000"/>
              <a:t>R</a:t>
            </a:r>
          </a:p>
        </p:txBody>
      </p:sp>
      <p:sp>
        <p:nvSpPr>
          <p:cNvPr id="24" name="Date Placeholder 3"/>
          <p:cNvSpPr>
            <a:spLocks noGrp="1"/>
          </p:cNvSpPr>
          <p:nvPr>
            <p:ph type="dt" sz="half" idx="10"/>
          </p:nvPr>
        </p:nvSpPr>
        <p:spPr>
          <a:xfrm>
            <a:off x="0" y="6357958"/>
            <a:ext cx="857224" cy="365125"/>
          </a:xfrm>
          <a:prstGeom prst="rect">
            <a:avLst/>
          </a:prstGeom>
        </p:spPr>
        <p:txBody>
          <a:bodyPr/>
          <a:lstStyle/>
          <a:p>
            <a:r>
              <a:rPr lang="en-US"/>
              <a:t>Slide </a:t>
            </a:r>
            <a:fld id="{4FA96229-D2C7-4A66-AADC-85FE49C84521}" type="slidenum">
              <a:rPr lang="en-US"/>
              <a:pPr/>
              <a:t>31</a:t>
            </a:fld>
            <a:endParaRPr lang="en-US"/>
          </a:p>
        </p:txBody>
      </p:sp>
      <p:grpSp>
        <p:nvGrpSpPr>
          <p:cNvPr id="2" name="Group 42"/>
          <p:cNvGrpSpPr>
            <a:grpSpLocks/>
          </p:cNvGrpSpPr>
          <p:nvPr/>
        </p:nvGrpSpPr>
        <p:grpSpPr bwMode="auto">
          <a:xfrm>
            <a:off x="6659563" y="3213100"/>
            <a:ext cx="2065337" cy="720725"/>
            <a:chOff x="4195" y="2205"/>
            <a:chExt cx="1074" cy="454"/>
          </a:xfrm>
        </p:grpSpPr>
        <p:sp>
          <p:nvSpPr>
            <p:cNvPr id="21522" name="Freeform 18"/>
            <p:cNvSpPr>
              <a:spLocks/>
            </p:cNvSpPr>
            <p:nvPr/>
          </p:nvSpPr>
          <p:spPr bwMode="auto">
            <a:xfrm>
              <a:off x="4195" y="2205"/>
              <a:ext cx="1074" cy="454"/>
            </a:xfrm>
            <a:custGeom>
              <a:avLst/>
              <a:gdLst/>
              <a:ahLst/>
              <a:cxnLst>
                <a:cxn ang="0">
                  <a:pos x="12" y="0"/>
                </a:cxn>
                <a:cxn ang="0">
                  <a:pos x="0" y="12"/>
                </a:cxn>
                <a:cxn ang="0">
                  <a:pos x="0" y="84"/>
                </a:cxn>
                <a:cxn ang="0">
                  <a:pos x="12" y="96"/>
                </a:cxn>
                <a:cxn ang="0">
                  <a:pos x="116" y="96"/>
                </a:cxn>
                <a:cxn ang="0">
                  <a:pos x="128" y="84"/>
                </a:cxn>
                <a:cxn ang="0">
                  <a:pos x="128" y="12"/>
                </a:cxn>
                <a:cxn ang="0">
                  <a:pos x="116" y="0"/>
                </a:cxn>
                <a:cxn ang="0">
                  <a:pos x="12" y="0"/>
                </a:cxn>
              </a:cxnLst>
              <a:rect l="0" t="0" r="r" b="b"/>
              <a:pathLst>
                <a:path w="128" h="96">
                  <a:moveTo>
                    <a:pt x="12" y="0"/>
                  </a:moveTo>
                  <a:cubicBezTo>
                    <a:pt x="5" y="0"/>
                    <a:pt x="0" y="6"/>
                    <a:pt x="0" y="12"/>
                  </a:cubicBezTo>
                  <a:lnTo>
                    <a:pt x="0" y="84"/>
                  </a:lnTo>
                  <a:cubicBezTo>
                    <a:pt x="0" y="91"/>
                    <a:pt x="5" y="96"/>
                    <a:pt x="12" y="96"/>
                  </a:cubicBezTo>
                  <a:lnTo>
                    <a:pt x="116" y="96"/>
                  </a:lnTo>
                  <a:cubicBezTo>
                    <a:pt x="122" y="96"/>
                    <a:pt x="128" y="91"/>
                    <a:pt x="128" y="84"/>
                  </a:cubicBezTo>
                  <a:lnTo>
                    <a:pt x="128" y="12"/>
                  </a:lnTo>
                  <a:cubicBezTo>
                    <a:pt x="128" y="6"/>
                    <a:pt x="122" y="0"/>
                    <a:pt x="116" y="0"/>
                  </a:cubicBezTo>
                  <a:lnTo>
                    <a:pt x="12"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a:lstStyle/>
            <a:p>
              <a:endParaRPr lang="en-GB"/>
            </a:p>
          </p:txBody>
        </p:sp>
        <p:sp>
          <p:nvSpPr>
            <p:cNvPr id="21523" name="Rectangle 19"/>
            <p:cNvSpPr>
              <a:spLocks noChangeArrowheads="1"/>
            </p:cNvSpPr>
            <p:nvPr/>
          </p:nvSpPr>
          <p:spPr bwMode="auto">
            <a:xfrm>
              <a:off x="4601" y="2251"/>
              <a:ext cx="216" cy="173"/>
            </a:xfrm>
            <a:prstGeom prst="rect">
              <a:avLst/>
            </a:prstGeom>
            <a:noFill/>
            <a:ln>
              <a:headEnd/>
              <a:tailEnd/>
            </a:ln>
          </p:spPr>
          <p:style>
            <a:lnRef idx="0">
              <a:schemeClr val="accent3"/>
            </a:lnRef>
            <a:fillRef idx="3">
              <a:schemeClr val="accent3"/>
            </a:fillRef>
            <a:effectRef idx="3">
              <a:schemeClr val="accent3"/>
            </a:effectRef>
            <a:fontRef idx="minor">
              <a:schemeClr val="lt1"/>
            </a:fontRef>
          </p:style>
          <p:txBody>
            <a:bodyPr wrap="none" lIns="0" tIns="0" rIns="0" bIns="0">
              <a:spAutoFit/>
            </a:bodyPr>
            <a:lstStyle/>
            <a:p>
              <a:pPr eaLnBrk="0" hangingPunct="0"/>
              <a:r>
                <a:rPr lang="en-GB" b="1" dirty="0">
                  <a:solidFill>
                    <a:srgbClr val="FFFFFF"/>
                  </a:solidFill>
                </a:rPr>
                <a:t>SS</a:t>
              </a:r>
              <a:r>
                <a:rPr lang="en-GB" b="1" baseline="-25000" dirty="0">
                  <a:solidFill>
                    <a:srgbClr val="FFFFFF"/>
                  </a:solidFill>
                </a:rPr>
                <a:t>R</a:t>
              </a:r>
            </a:p>
          </p:txBody>
        </p:sp>
        <p:sp>
          <p:nvSpPr>
            <p:cNvPr id="21525" name="Rectangle 21"/>
            <p:cNvSpPr>
              <a:spLocks noChangeArrowheads="1"/>
            </p:cNvSpPr>
            <p:nvPr/>
          </p:nvSpPr>
          <p:spPr bwMode="auto">
            <a:xfrm>
              <a:off x="4381" y="2478"/>
              <a:ext cx="578" cy="134"/>
            </a:xfrm>
            <a:prstGeom prst="rect">
              <a:avLst/>
            </a:prstGeom>
            <a:noFill/>
            <a:ln>
              <a:headEnd/>
              <a:tailEnd/>
            </a:ln>
          </p:spPr>
          <p:style>
            <a:lnRef idx="0">
              <a:schemeClr val="accent3"/>
            </a:lnRef>
            <a:fillRef idx="3">
              <a:schemeClr val="accent3"/>
            </a:fillRef>
            <a:effectRef idx="3">
              <a:schemeClr val="accent3"/>
            </a:effectRef>
            <a:fontRef idx="minor">
              <a:schemeClr val="lt1"/>
            </a:fontRef>
          </p:style>
          <p:txBody>
            <a:bodyPr wrap="none" lIns="0" tIns="0" rIns="0" bIns="0">
              <a:spAutoFit/>
            </a:bodyPr>
            <a:lstStyle/>
            <a:p>
              <a:pPr eaLnBrk="0" hangingPunct="0"/>
              <a:r>
                <a:rPr lang="en-GB" sz="1400" dirty="0">
                  <a:solidFill>
                    <a:srgbClr val="FFFFFF"/>
                  </a:solidFill>
                </a:rPr>
                <a:t>Error in Model</a:t>
              </a:r>
              <a:endParaRPr lang="en-GB" sz="1400" dirty="0">
                <a:latin typeface="Times New Roman" pitchFamily="18" charset="0"/>
              </a:endParaRPr>
            </a:p>
          </p:txBody>
        </p:sp>
      </p:grpSp>
      <p:grpSp>
        <p:nvGrpSpPr>
          <p:cNvPr id="3" name="Group 43"/>
          <p:cNvGrpSpPr>
            <a:grpSpLocks/>
          </p:cNvGrpSpPr>
          <p:nvPr/>
        </p:nvGrpSpPr>
        <p:grpSpPr bwMode="auto">
          <a:xfrm>
            <a:off x="1547813" y="3213100"/>
            <a:ext cx="4368800" cy="720725"/>
            <a:chOff x="1247" y="2205"/>
            <a:chExt cx="2752" cy="454"/>
          </a:xfrm>
        </p:grpSpPr>
        <p:sp>
          <p:nvSpPr>
            <p:cNvPr id="21539" name="Freeform 35"/>
            <p:cNvSpPr>
              <a:spLocks/>
            </p:cNvSpPr>
            <p:nvPr/>
          </p:nvSpPr>
          <p:spPr bwMode="auto">
            <a:xfrm>
              <a:off x="1247" y="2205"/>
              <a:ext cx="2752" cy="454"/>
            </a:xfrm>
            <a:custGeom>
              <a:avLst/>
              <a:gdLst/>
              <a:ahLst/>
              <a:cxnLst>
                <a:cxn ang="0">
                  <a:pos x="12" y="0"/>
                </a:cxn>
                <a:cxn ang="0">
                  <a:pos x="0" y="12"/>
                </a:cxn>
                <a:cxn ang="0">
                  <a:pos x="0" y="84"/>
                </a:cxn>
                <a:cxn ang="0">
                  <a:pos x="12" y="96"/>
                </a:cxn>
                <a:cxn ang="0">
                  <a:pos x="116" y="96"/>
                </a:cxn>
                <a:cxn ang="0">
                  <a:pos x="128" y="84"/>
                </a:cxn>
                <a:cxn ang="0">
                  <a:pos x="128" y="12"/>
                </a:cxn>
                <a:cxn ang="0">
                  <a:pos x="116" y="0"/>
                </a:cxn>
                <a:cxn ang="0">
                  <a:pos x="12" y="0"/>
                </a:cxn>
              </a:cxnLst>
              <a:rect l="0" t="0" r="r" b="b"/>
              <a:pathLst>
                <a:path w="128" h="96">
                  <a:moveTo>
                    <a:pt x="12" y="0"/>
                  </a:moveTo>
                  <a:cubicBezTo>
                    <a:pt x="5" y="0"/>
                    <a:pt x="0" y="6"/>
                    <a:pt x="0" y="12"/>
                  </a:cubicBezTo>
                  <a:lnTo>
                    <a:pt x="0" y="84"/>
                  </a:lnTo>
                  <a:cubicBezTo>
                    <a:pt x="0" y="91"/>
                    <a:pt x="5" y="96"/>
                    <a:pt x="12" y="96"/>
                  </a:cubicBezTo>
                  <a:lnTo>
                    <a:pt x="116" y="96"/>
                  </a:lnTo>
                  <a:cubicBezTo>
                    <a:pt x="122" y="96"/>
                    <a:pt x="128" y="91"/>
                    <a:pt x="128" y="84"/>
                  </a:cubicBezTo>
                  <a:lnTo>
                    <a:pt x="128" y="12"/>
                  </a:lnTo>
                  <a:cubicBezTo>
                    <a:pt x="128" y="6"/>
                    <a:pt x="122" y="0"/>
                    <a:pt x="116" y="0"/>
                  </a:cubicBezTo>
                  <a:lnTo>
                    <a:pt x="12" y="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a:lstStyle/>
            <a:p>
              <a:endParaRPr lang="en-GB"/>
            </a:p>
          </p:txBody>
        </p:sp>
        <p:sp>
          <p:nvSpPr>
            <p:cNvPr id="21540" name="Rectangle 36"/>
            <p:cNvSpPr>
              <a:spLocks noChangeArrowheads="1"/>
            </p:cNvSpPr>
            <p:nvPr/>
          </p:nvSpPr>
          <p:spPr bwMode="auto">
            <a:xfrm>
              <a:off x="2487" y="2251"/>
              <a:ext cx="272" cy="173"/>
            </a:xfrm>
            <a:prstGeom prst="rect">
              <a:avLst/>
            </a:prstGeom>
            <a:noFill/>
            <a:ln>
              <a:headEnd/>
              <a:tailEnd/>
            </a:ln>
          </p:spPr>
          <p:style>
            <a:lnRef idx="0">
              <a:schemeClr val="accent2"/>
            </a:lnRef>
            <a:fillRef idx="3">
              <a:schemeClr val="accent2"/>
            </a:fillRef>
            <a:effectRef idx="3">
              <a:schemeClr val="accent2"/>
            </a:effectRef>
            <a:fontRef idx="minor">
              <a:schemeClr val="lt1"/>
            </a:fontRef>
          </p:style>
          <p:txBody>
            <a:bodyPr wrap="none" lIns="0" tIns="0" rIns="0" bIns="0">
              <a:spAutoFit/>
            </a:bodyPr>
            <a:lstStyle/>
            <a:p>
              <a:pPr eaLnBrk="0" hangingPunct="0"/>
              <a:r>
                <a:rPr lang="en-GB" b="1" dirty="0">
                  <a:solidFill>
                    <a:srgbClr val="FFFFFF"/>
                  </a:solidFill>
                </a:rPr>
                <a:t>SS</a:t>
              </a:r>
              <a:r>
                <a:rPr lang="en-GB" b="1" baseline="-25000" dirty="0">
                  <a:solidFill>
                    <a:srgbClr val="FFFFFF"/>
                  </a:solidFill>
                </a:rPr>
                <a:t>M</a:t>
              </a:r>
            </a:p>
          </p:txBody>
        </p:sp>
        <p:sp>
          <p:nvSpPr>
            <p:cNvPr id="21541" name="Rectangle 37"/>
            <p:cNvSpPr>
              <a:spLocks noChangeArrowheads="1"/>
            </p:cNvSpPr>
            <p:nvPr/>
          </p:nvSpPr>
          <p:spPr bwMode="auto">
            <a:xfrm>
              <a:off x="1857" y="2478"/>
              <a:ext cx="1532" cy="134"/>
            </a:xfrm>
            <a:prstGeom prst="rect">
              <a:avLst/>
            </a:prstGeom>
            <a:noFill/>
            <a:ln>
              <a:headEnd/>
              <a:tailEnd/>
            </a:ln>
          </p:spPr>
          <p:style>
            <a:lnRef idx="0">
              <a:schemeClr val="accent2"/>
            </a:lnRef>
            <a:fillRef idx="3">
              <a:schemeClr val="accent2"/>
            </a:fillRef>
            <a:effectRef idx="3">
              <a:schemeClr val="accent2"/>
            </a:effectRef>
            <a:fontRef idx="minor">
              <a:schemeClr val="lt1"/>
            </a:fontRef>
          </p:style>
          <p:txBody>
            <a:bodyPr wrap="none" lIns="0" tIns="0" rIns="0" bIns="0">
              <a:spAutoFit/>
            </a:bodyPr>
            <a:lstStyle/>
            <a:p>
              <a:pPr eaLnBrk="0" hangingPunct="0"/>
              <a:r>
                <a:rPr lang="en-GB" sz="1400" dirty="0">
                  <a:solidFill>
                    <a:srgbClr val="FFFFFF"/>
                  </a:solidFill>
                </a:rPr>
                <a:t>Improvement Due to the Model</a:t>
              </a:r>
              <a:endParaRPr lang="en-GB" sz="1400" dirty="0">
                <a:latin typeface="Times New Roman" pitchFamily="18" charset="0"/>
              </a:endParaRPr>
            </a:p>
          </p:txBody>
        </p:sp>
      </p:grpSp>
      <p:grpSp>
        <p:nvGrpSpPr>
          <p:cNvPr id="4" name="Group 41"/>
          <p:cNvGrpSpPr>
            <a:grpSpLocks/>
          </p:cNvGrpSpPr>
          <p:nvPr/>
        </p:nvGrpSpPr>
        <p:grpSpPr bwMode="auto">
          <a:xfrm>
            <a:off x="1835150" y="1773238"/>
            <a:ext cx="6337300" cy="720725"/>
            <a:chOff x="1247" y="1525"/>
            <a:chExt cx="3992" cy="454"/>
          </a:xfrm>
        </p:grpSpPr>
        <p:sp>
          <p:nvSpPr>
            <p:cNvPr id="21542" name="Freeform 38"/>
            <p:cNvSpPr>
              <a:spLocks/>
            </p:cNvSpPr>
            <p:nvPr/>
          </p:nvSpPr>
          <p:spPr bwMode="auto">
            <a:xfrm>
              <a:off x="1247" y="1525"/>
              <a:ext cx="3992" cy="454"/>
            </a:xfrm>
            <a:custGeom>
              <a:avLst/>
              <a:gdLst/>
              <a:ahLst/>
              <a:cxnLst>
                <a:cxn ang="0">
                  <a:pos x="12" y="0"/>
                </a:cxn>
                <a:cxn ang="0">
                  <a:pos x="0" y="12"/>
                </a:cxn>
                <a:cxn ang="0">
                  <a:pos x="0" y="84"/>
                </a:cxn>
                <a:cxn ang="0">
                  <a:pos x="12" y="96"/>
                </a:cxn>
                <a:cxn ang="0">
                  <a:pos x="116" y="96"/>
                </a:cxn>
                <a:cxn ang="0">
                  <a:pos x="128" y="84"/>
                </a:cxn>
                <a:cxn ang="0">
                  <a:pos x="128" y="12"/>
                </a:cxn>
                <a:cxn ang="0">
                  <a:pos x="116" y="0"/>
                </a:cxn>
                <a:cxn ang="0">
                  <a:pos x="12" y="0"/>
                </a:cxn>
              </a:cxnLst>
              <a:rect l="0" t="0" r="r" b="b"/>
              <a:pathLst>
                <a:path w="128" h="96">
                  <a:moveTo>
                    <a:pt x="12" y="0"/>
                  </a:moveTo>
                  <a:cubicBezTo>
                    <a:pt x="5" y="0"/>
                    <a:pt x="0" y="6"/>
                    <a:pt x="0" y="12"/>
                  </a:cubicBezTo>
                  <a:lnTo>
                    <a:pt x="0" y="84"/>
                  </a:lnTo>
                  <a:cubicBezTo>
                    <a:pt x="0" y="91"/>
                    <a:pt x="5" y="96"/>
                    <a:pt x="12" y="96"/>
                  </a:cubicBezTo>
                  <a:lnTo>
                    <a:pt x="116" y="96"/>
                  </a:lnTo>
                  <a:cubicBezTo>
                    <a:pt x="122" y="96"/>
                    <a:pt x="128" y="91"/>
                    <a:pt x="128" y="84"/>
                  </a:cubicBezTo>
                  <a:lnTo>
                    <a:pt x="128" y="12"/>
                  </a:lnTo>
                  <a:cubicBezTo>
                    <a:pt x="128" y="6"/>
                    <a:pt x="122" y="0"/>
                    <a:pt x="116" y="0"/>
                  </a:cubicBezTo>
                  <a:lnTo>
                    <a:pt x="12" y="0"/>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a:lstStyle/>
            <a:p>
              <a:endParaRPr lang="en-GB"/>
            </a:p>
          </p:txBody>
        </p:sp>
        <p:sp>
          <p:nvSpPr>
            <p:cNvPr id="21543" name="Rectangle 39"/>
            <p:cNvSpPr>
              <a:spLocks noChangeArrowheads="1"/>
            </p:cNvSpPr>
            <p:nvPr/>
          </p:nvSpPr>
          <p:spPr bwMode="auto">
            <a:xfrm>
              <a:off x="3117" y="1571"/>
              <a:ext cx="251" cy="173"/>
            </a:xfrm>
            <a:prstGeom prst="rect">
              <a:avLst/>
            </a:prstGeom>
            <a:noFill/>
            <a:ln>
              <a:headEnd/>
              <a:tailEnd/>
            </a:ln>
          </p:spPr>
          <p:style>
            <a:lnRef idx="0">
              <a:schemeClr val="accent1"/>
            </a:lnRef>
            <a:fillRef idx="3">
              <a:schemeClr val="accent1"/>
            </a:fillRef>
            <a:effectRef idx="3">
              <a:schemeClr val="accent1"/>
            </a:effectRef>
            <a:fontRef idx="minor">
              <a:schemeClr val="lt1"/>
            </a:fontRef>
          </p:style>
          <p:txBody>
            <a:bodyPr wrap="none" lIns="0" tIns="0" rIns="0" bIns="0">
              <a:spAutoFit/>
            </a:bodyPr>
            <a:lstStyle/>
            <a:p>
              <a:pPr eaLnBrk="0" hangingPunct="0"/>
              <a:r>
                <a:rPr lang="en-GB" b="1" dirty="0">
                  <a:solidFill>
                    <a:srgbClr val="FFFFFF"/>
                  </a:solidFill>
                </a:rPr>
                <a:t>SS</a:t>
              </a:r>
              <a:r>
                <a:rPr lang="en-GB" b="1" baseline="-25000" dirty="0">
                  <a:solidFill>
                    <a:srgbClr val="FFFFFF"/>
                  </a:solidFill>
                </a:rPr>
                <a:t>T</a:t>
              </a:r>
            </a:p>
          </p:txBody>
        </p:sp>
        <p:sp>
          <p:nvSpPr>
            <p:cNvPr id="21544" name="Rectangle 40"/>
            <p:cNvSpPr>
              <a:spLocks noChangeArrowheads="1"/>
            </p:cNvSpPr>
            <p:nvPr/>
          </p:nvSpPr>
          <p:spPr bwMode="auto">
            <a:xfrm>
              <a:off x="2576" y="1798"/>
              <a:ext cx="1334" cy="134"/>
            </a:xfrm>
            <a:prstGeom prst="rect">
              <a:avLst/>
            </a:prstGeom>
            <a:noFill/>
            <a:ln>
              <a:headEnd/>
              <a:tailEnd/>
            </a:ln>
          </p:spPr>
          <p:style>
            <a:lnRef idx="0">
              <a:schemeClr val="accent1"/>
            </a:lnRef>
            <a:fillRef idx="3">
              <a:schemeClr val="accent1"/>
            </a:fillRef>
            <a:effectRef idx="3">
              <a:schemeClr val="accent1"/>
            </a:effectRef>
            <a:fontRef idx="minor">
              <a:schemeClr val="lt1"/>
            </a:fontRef>
          </p:style>
          <p:txBody>
            <a:bodyPr wrap="none" lIns="0" tIns="0" rIns="0" bIns="0">
              <a:spAutoFit/>
            </a:bodyPr>
            <a:lstStyle/>
            <a:p>
              <a:pPr eaLnBrk="0" hangingPunct="0"/>
              <a:r>
                <a:rPr lang="en-GB" sz="1400">
                  <a:solidFill>
                    <a:srgbClr val="FFFFFF"/>
                  </a:solidFill>
                </a:rPr>
                <a:t>Total Variance In The Data</a:t>
              </a:r>
              <a:endParaRPr lang="en-GB" sz="1400">
                <a:latin typeface="Times New Roman" pitchFamily="18" charset="0"/>
              </a:endParaRPr>
            </a:p>
          </p:txBody>
        </p:sp>
      </p:grpSp>
      <p:grpSp>
        <p:nvGrpSpPr>
          <p:cNvPr id="5" name="Group 25"/>
          <p:cNvGrpSpPr>
            <a:grpSpLocks/>
          </p:cNvGrpSpPr>
          <p:nvPr/>
        </p:nvGrpSpPr>
        <p:grpSpPr bwMode="auto">
          <a:xfrm>
            <a:off x="2411413" y="2276475"/>
            <a:ext cx="565150" cy="933450"/>
            <a:chOff x="913" y="1646"/>
            <a:chExt cx="537" cy="769"/>
          </a:xfrm>
        </p:grpSpPr>
        <p:sp>
          <p:nvSpPr>
            <p:cNvPr id="21530" name="Freeform 26"/>
            <p:cNvSpPr>
              <a:spLocks/>
            </p:cNvSpPr>
            <p:nvPr/>
          </p:nvSpPr>
          <p:spPr bwMode="auto">
            <a:xfrm>
              <a:off x="913" y="1762"/>
              <a:ext cx="463" cy="653"/>
            </a:xfrm>
            <a:custGeom>
              <a:avLst/>
              <a:gdLst/>
              <a:ahLst/>
              <a:cxnLst>
                <a:cxn ang="0">
                  <a:pos x="27" y="53"/>
                </a:cxn>
                <a:cxn ang="0">
                  <a:pos x="21" y="49"/>
                </a:cxn>
                <a:cxn ang="0">
                  <a:pos x="44" y="8"/>
                </a:cxn>
                <a:cxn ang="0">
                  <a:pos x="31" y="0"/>
                </a:cxn>
                <a:cxn ang="0">
                  <a:pos x="7" y="41"/>
                </a:cxn>
                <a:cxn ang="0">
                  <a:pos x="0" y="37"/>
                </a:cxn>
                <a:cxn ang="0">
                  <a:pos x="4" y="62"/>
                </a:cxn>
                <a:cxn ang="0">
                  <a:pos x="27" y="53"/>
                </a:cxn>
              </a:cxnLst>
              <a:rect l="0" t="0" r="r" b="b"/>
              <a:pathLst>
                <a:path w="44" h="62">
                  <a:moveTo>
                    <a:pt x="27" y="53"/>
                  </a:moveTo>
                  <a:lnTo>
                    <a:pt x="21" y="49"/>
                  </a:lnTo>
                  <a:lnTo>
                    <a:pt x="44" y="8"/>
                  </a:lnTo>
                  <a:lnTo>
                    <a:pt x="31" y="0"/>
                  </a:lnTo>
                  <a:lnTo>
                    <a:pt x="7" y="41"/>
                  </a:lnTo>
                  <a:lnTo>
                    <a:pt x="0" y="37"/>
                  </a:lnTo>
                  <a:lnTo>
                    <a:pt x="4" y="62"/>
                  </a:lnTo>
                  <a:lnTo>
                    <a:pt x="27" y="53"/>
                  </a:lnTo>
                  <a:close/>
                </a:path>
              </a:pathLst>
            </a:cu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GB"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1531" name="Freeform 27"/>
            <p:cNvSpPr>
              <a:spLocks/>
            </p:cNvSpPr>
            <p:nvPr/>
          </p:nvSpPr>
          <p:spPr bwMode="auto">
            <a:xfrm>
              <a:off x="1250" y="1688"/>
              <a:ext cx="168" cy="137"/>
            </a:xfrm>
            <a:custGeom>
              <a:avLst/>
              <a:gdLst/>
              <a:ahLst/>
              <a:cxnLst>
                <a:cxn ang="0">
                  <a:pos x="16" y="8"/>
                </a:cxn>
                <a:cxn ang="0">
                  <a:pos x="2" y="0"/>
                </a:cxn>
                <a:cxn ang="0">
                  <a:pos x="0" y="5"/>
                </a:cxn>
                <a:cxn ang="0">
                  <a:pos x="14" y="13"/>
                </a:cxn>
                <a:cxn ang="0">
                  <a:pos x="16" y="8"/>
                </a:cxn>
              </a:cxnLst>
              <a:rect l="0" t="0" r="r" b="b"/>
              <a:pathLst>
                <a:path w="16" h="13">
                  <a:moveTo>
                    <a:pt x="16" y="8"/>
                  </a:moveTo>
                  <a:lnTo>
                    <a:pt x="2" y="0"/>
                  </a:lnTo>
                  <a:lnTo>
                    <a:pt x="0" y="5"/>
                  </a:lnTo>
                  <a:lnTo>
                    <a:pt x="14" y="13"/>
                  </a:lnTo>
                  <a:lnTo>
                    <a:pt x="16" y="8"/>
                  </a:lnTo>
                  <a:close/>
                </a:path>
              </a:pathLst>
            </a:cu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GB"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1532" name="Freeform 28"/>
            <p:cNvSpPr>
              <a:spLocks/>
            </p:cNvSpPr>
            <p:nvPr/>
          </p:nvSpPr>
          <p:spPr bwMode="auto">
            <a:xfrm>
              <a:off x="1292" y="1646"/>
              <a:ext cx="158" cy="105"/>
            </a:xfrm>
            <a:custGeom>
              <a:avLst/>
              <a:gdLst/>
              <a:ahLst/>
              <a:cxnLst>
                <a:cxn ang="0">
                  <a:pos x="15" y="8"/>
                </a:cxn>
                <a:cxn ang="0">
                  <a:pos x="1" y="0"/>
                </a:cxn>
                <a:cxn ang="0">
                  <a:pos x="0" y="2"/>
                </a:cxn>
                <a:cxn ang="0">
                  <a:pos x="13" y="10"/>
                </a:cxn>
                <a:cxn ang="0">
                  <a:pos x="15" y="8"/>
                </a:cxn>
              </a:cxnLst>
              <a:rect l="0" t="0" r="r" b="b"/>
              <a:pathLst>
                <a:path w="15" h="10">
                  <a:moveTo>
                    <a:pt x="15" y="8"/>
                  </a:moveTo>
                  <a:lnTo>
                    <a:pt x="1" y="0"/>
                  </a:lnTo>
                  <a:lnTo>
                    <a:pt x="0" y="2"/>
                  </a:lnTo>
                  <a:lnTo>
                    <a:pt x="13" y="10"/>
                  </a:lnTo>
                  <a:lnTo>
                    <a:pt x="15" y="8"/>
                  </a:lnTo>
                  <a:close/>
                </a:path>
              </a:pathLst>
            </a:cu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GB"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grpSp>
        <p:nvGrpSpPr>
          <p:cNvPr id="6" name="Group 29"/>
          <p:cNvGrpSpPr>
            <a:grpSpLocks/>
          </p:cNvGrpSpPr>
          <p:nvPr/>
        </p:nvGrpSpPr>
        <p:grpSpPr bwMode="auto">
          <a:xfrm>
            <a:off x="7164388" y="2276475"/>
            <a:ext cx="736600" cy="887413"/>
            <a:chOff x="3933" y="1678"/>
            <a:chExt cx="600" cy="695"/>
          </a:xfrm>
        </p:grpSpPr>
        <p:sp>
          <p:nvSpPr>
            <p:cNvPr id="21534" name="Freeform 30"/>
            <p:cNvSpPr>
              <a:spLocks/>
            </p:cNvSpPr>
            <p:nvPr/>
          </p:nvSpPr>
          <p:spPr bwMode="auto">
            <a:xfrm>
              <a:off x="4017" y="1772"/>
              <a:ext cx="516" cy="601"/>
            </a:xfrm>
            <a:custGeom>
              <a:avLst/>
              <a:gdLst/>
              <a:ahLst/>
              <a:cxnLst>
                <a:cxn ang="0">
                  <a:pos x="49" y="32"/>
                </a:cxn>
                <a:cxn ang="0">
                  <a:pos x="43" y="37"/>
                </a:cxn>
                <a:cxn ang="0">
                  <a:pos x="12" y="0"/>
                </a:cxn>
                <a:cxn ang="0">
                  <a:pos x="0" y="11"/>
                </a:cxn>
                <a:cxn ang="0">
                  <a:pos x="30" y="47"/>
                </a:cxn>
                <a:cxn ang="0">
                  <a:pos x="24" y="52"/>
                </a:cxn>
                <a:cxn ang="0">
                  <a:pos x="49" y="57"/>
                </a:cxn>
                <a:cxn ang="0">
                  <a:pos x="49" y="32"/>
                </a:cxn>
              </a:cxnLst>
              <a:rect l="0" t="0" r="r" b="b"/>
              <a:pathLst>
                <a:path w="49" h="57">
                  <a:moveTo>
                    <a:pt x="49" y="32"/>
                  </a:moveTo>
                  <a:lnTo>
                    <a:pt x="43" y="37"/>
                  </a:lnTo>
                  <a:lnTo>
                    <a:pt x="12" y="0"/>
                  </a:lnTo>
                  <a:lnTo>
                    <a:pt x="0" y="11"/>
                  </a:lnTo>
                  <a:lnTo>
                    <a:pt x="30" y="47"/>
                  </a:lnTo>
                  <a:lnTo>
                    <a:pt x="24" y="52"/>
                  </a:lnTo>
                  <a:lnTo>
                    <a:pt x="49" y="57"/>
                  </a:lnTo>
                  <a:lnTo>
                    <a:pt x="49" y="32"/>
                  </a:lnTo>
                  <a:close/>
                </a:path>
              </a:pathLst>
            </a:cu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GB"/>
            </a:p>
          </p:txBody>
        </p:sp>
        <p:sp>
          <p:nvSpPr>
            <p:cNvPr id="21535" name="Freeform 31"/>
            <p:cNvSpPr>
              <a:spLocks/>
            </p:cNvSpPr>
            <p:nvPr/>
          </p:nvSpPr>
          <p:spPr bwMode="auto">
            <a:xfrm>
              <a:off x="3965" y="1720"/>
              <a:ext cx="168" cy="147"/>
            </a:xfrm>
            <a:custGeom>
              <a:avLst/>
              <a:gdLst/>
              <a:ahLst/>
              <a:cxnLst>
                <a:cxn ang="0">
                  <a:pos x="13" y="0"/>
                </a:cxn>
                <a:cxn ang="0">
                  <a:pos x="0" y="10"/>
                </a:cxn>
                <a:cxn ang="0">
                  <a:pos x="4" y="14"/>
                </a:cxn>
                <a:cxn ang="0">
                  <a:pos x="16" y="3"/>
                </a:cxn>
                <a:cxn ang="0">
                  <a:pos x="13" y="0"/>
                </a:cxn>
              </a:cxnLst>
              <a:rect l="0" t="0" r="r" b="b"/>
              <a:pathLst>
                <a:path w="16" h="14">
                  <a:moveTo>
                    <a:pt x="13" y="0"/>
                  </a:moveTo>
                  <a:lnTo>
                    <a:pt x="0" y="10"/>
                  </a:lnTo>
                  <a:lnTo>
                    <a:pt x="4" y="14"/>
                  </a:lnTo>
                  <a:lnTo>
                    <a:pt x="16" y="3"/>
                  </a:lnTo>
                  <a:lnTo>
                    <a:pt x="13" y="0"/>
                  </a:lnTo>
                  <a:close/>
                </a:path>
              </a:pathLst>
            </a:cu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GB"/>
            </a:p>
          </p:txBody>
        </p:sp>
        <p:sp>
          <p:nvSpPr>
            <p:cNvPr id="21536" name="Freeform 32"/>
            <p:cNvSpPr>
              <a:spLocks/>
            </p:cNvSpPr>
            <p:nvPr/>
          </p:nvSpPr>
          <p:spPr bwMode="auto">
            <a:xfrm>
              <a:off x="3933" y="1678"/>
              <a:ext cx="147" cy="126"/>
            </a:xfrm>
            <a:custGeom>
              <a:avLst/>
              <a:gdLst/>
              <a:ahLst/>
              <a:cxnLst>
                <a:cxn ang="0">
                  <a:pos x="12" y="0"/>
                </a:cxn>
                <a:cxn ang="0">
                  <a:pos x="0" y="10"/>
                </a:cxn>
                <a:cxn ang="0">
                  <a:pos x="2" y="12"/>
                </a:cxn>
                <a:cxn ang="0">
                  <a:pos x="14" y="2"/>
                </a:cxn>
                <a:cxn ang="0">
                  <a:pos x="12" y="0"/>
                </a:cxn>
              </a:cxnLst>
              <a:rect l="0" t="0" r="r" b="b"/>
              <a:pathLst>
                <a:path w="14" h="12">
                  <a:moveTo>
                    <a:pt x="12" y="0"/>
                  </a:moveTo>
                  <a:lnTo>
                    <a:pt x="0" y="10"/>
                  </a:lnTo>
                  <a:lnTo>
                    <a:pt x="2" y="12"/>
                  </a:lnTo>
                  <a:lnTo>
                    <a:pt x="14" y="2"/>
                  </a:lnTo>
                  <a:lnTo>
                    <a:pt x="12" y="0"/>
                  </a:lnTo>
                  <a:close/>
                </a:path>
              </a:pathLst>
            </a:custGeom>
            <a:ln>
              <a:headEnd/>
              <a:tailEnd/>
            </a:ln>
          </p:spPr>
          <p:style>
            <a:lnRef idx="0">
              <a:schemeClr val="accent5"/>
            </a:lnRef>
            <a:fillRef idx="3">
              <a:schemeClr val="accent5"/>
            </a:fillRef>
            <a:effectRef idx="3">
              <a:schemeClr val="accent5"/>
            </a:effectRef>
            <a:fontRef idx="minor">
              <a:schemeClr val="lt1"/>
            </a:fontRef>
          </p:style>
          <p:txBody>
            <a:bodyPr/>
            <a:lstStyle/>
            <a:p>
              <a:endParaRPr lang="en-GB"/>
            </a:p>
          </p:txBody>
        </p:sp>
      </p:grpSp>
    </p:spTree>
    <p:extLst>
      <p:ext uri="{BB962C8B-B14F-4D97-AF65-F5344CB8AC3E}">
        <p14:creationId xmlns:p14="http://schemas.microsoft.com/office/powerpoint/2010/main" val="428451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1" fill="hold" nodeType="after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2000"/>
                            </p:stCondLst>
                            <p:childTnLst>
                              <p:par>
                                <p:cTn id="15" presetID="53"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2500"/>
                            </p:stCondLst>
                            <p:childTnLst>
                              <p:par>
                                <p:cTn id="21" presetID="22" presetClass="entr" presetSubtype="1" fill="hold" nodeType="afterEffect">
                                  <p:stCondLst>
                                    <p:cond delay="100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4000"/>
                            </p:stCondLst>
                            <p:childTnLst>
                              <p:par>
                                <p:cTn id="25" presetID="53"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4500"/>
                            </p:stCondLst>
                            <p:childTnLst>
                              <p:par>
                                <p:cTn id="31" presetID="9" presetClass="entr" presetSubtype="0" fill="hold" grpId="0" nodeType="afterEffect">
                                  <p:stCondLst>
                                    <p:cond delay="0"/>
                                  </p:stCondLst>
                                  <p:childTnLst>
                                    <p:set>
                                      <p:cBhvr>
                                        <p:cTn id="32" dur="1" fill="hold">
                                          <p:stCondLst>
                                            <p:cond delay="0"/>
                                          </p:stCondLst>
                                        </p:cTn>
                                        <p:tgtEl>
                                          <p:spTgt spid="21507">
                                            <p:txEl>
                                              <p:pRg st="0" end="0"/>
                                            </p:txEl>
                                          </p:spTgt>
                                        </p:tgtEl>
                                        <p:attrNameLst>
                                          <p:attrName>style.visibility</p:attrName>
                                        </p:attrNameLst>
                                      </p:cBhvr>
                                      <p:to>
                                        <p:strVal val="visible"/>
                                      </p:to>
                                    </p:set>
                                    <p:animEffect transition="in" filter="dissolve">
                                      <p:cBhvr>
                                        <p:cTn id="33" dur="5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GB"/>
              <a:t>Testing the Model: ANOVA</a:t>
            </a:r>
            <a:endParaRPr lang="en-US"/>
          </a:p>
        </p:txBody>
      </p:sp>
      <p:graphicFrame>
        <p:nvGraphicFramePr>
          <p:cNvPr id="22533" name="Object 5"/>
          <p:cNvGraphicFramePr>
            <a:graphicFrameLocks noGrp="1" noChangeAspect="1"/>
          </p:cNvGraphicFramePr>
          <p:nvPr>
            <p:ph idx="1"/>
            <p:extLst>
              <p:ext uri="{D42A27DB-BD31-4B8C-83A1-F6EECF244321}">
                <p14:modId xmlns:p14="http://schemas.microsoft.com/office/powerpoint/2010/main" val="2755654153"/>
              </p:ext>
            </p:extLst>
          </p:nvPr>
        </p:nvGraphicFramePr>
        <p:xfrm>
          <a:off x="457200" y="3149045"/>
          <a:ext cx="3240088" cy="1890712"/>
        </p:xfrm>
        <a:graphic>
          <a:graphicData uri="http://schemas.openxmlformats.org/presentationml/2006/ole">
            <mc:AlternateContent xmlns:mc="http://schemas.openxmlformats.org/markup-compatibility/2006">
              <mc:Choice xmlns:v="urn:schemas-microsoft-com:vml" Requires="v">
                <p:oleObj spid="_x0000_s6149" name="Equation" r:id="rId3" imgW="456924" imgH="266769" progId="Equation.3">
                  <p:embed/>
                </p:oleObj>
              </mc:Choice>
              <mc:Fallback>
                <p:oleObj name="Equation" r:id="rId3" imgW="456924" imgH="266769" progId="Equation.3">
                  <p:embed/>
                  <p:pic>
                    <p:nvPicPr>
                      <p:cNvPr id="22533"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149045"/>
                        <a:ext cx="3240088" cy="1890712"/>
                      </a:xfrm>
                      <a:prstGeom prst="rect">
                        <a:avLst/>
                      </a:prstGeom>
                      <a:solidFill>
                        <a:srgbClr val="FFFF00"/>
                      </a:solidFill>
                      <a:ln w="57150">
                        <a:solidFill>
                          <a:schemeClr val="tx1"/>
                        </a:solidFill>
                        <a:miter lim="800000"/>
                        <a:headEnd/>
                        <a:tailEnd/>
                      </a:ln>
                      <a:effectLst>
                        <a:outerShdw dist="117088" dir="2436078" algn="ctr" rotWithShape="0">
                          <a:schemeClr val="bg2">
                            <a:alpha val="74997"/>
                          </a:schemeClr>
                        </a:outerShdw>
                      </a:effectLst>
                    </p:spPr>
                  </p:pic>
                </p:oleObj>
              </mc:Fallback>
            </mc:AlternateContent>
          </a:graphicData>
        </a:graphic>
      </p:graphicFrame>
      <p:sp>
        <p:nvSpPr>
          <p:cNvPr id="5" name="Date Placeholder 3"/>
          <p:cNvSpPr>
            <a:spLocks noGrp="1"/>
          </p:cNvSpPr>
          <p:nvPr>
            <p:ph type="dt" sz="half" idx="10"/>
          </p:nvPr>
        </p:nvSpPr>
        <p:spPr>
          <a:xfrm>
            <a:off x="0" y="6357958"/>
            <a:ext cx="857224" cy="365125"/>
          </a:xfrm>
          <a:prstGeom prst="rect">
            <a:avLst/>
          </a:prstGeom>
        </p:spPr>
        <p:txBody>
          <a:bodyPr/>
          <a:lstStyle/>
          <a:p>
            <a:r>
              <a:rPr lang="en-US"/>
              <a:t>Slide </a:t>
            </a:r>
            <a:fld id="{56E3891F-8009-4DFC-9A67-E314B48C7910}" type="slidenum">
              <a:rPr lang="en-US"/>
              <a:pPr/>
              <a:t>32</a:t>
            </a:fld>
            <a:endParaRPr lang="en-US"/>
          </a:p>
        </p:txBody>
      </p:sp>
      <p:sp>
        <p:nvSpPr>
          <p:cNvPr id="22534" name="Rectangle 6"/>
          <p:cNvSpPr>
            <a:spLocks noGrp="1" noChangeArrowheads="1"/>
          </p:cNvSpPr>
          <p:nvPr>
            <p:ph type="body" idx="4294967295"/>
          </p:nvPr>
        </p:nvSpPr>
        <p:spPr>
          <a:xfrm>
            <a:off x="1612900" y="1600200"/>
            <a:ext cx="7531100" cy="4525963"/>
          </a:xfrm>
        </p:spPr>
        <p:txBody>
          <a:bodyPr/>
          <a:lstStyle/>
          <a:p>
            <a:r>
              <a:rPr lang="en-GB" dirty="0"/>
              <a:t>Mean Squared Error</a:t>
            </a:r>
          </a:p>
          <a:p>
            <a:pPr lvl="1"/>
            <a:r>
              <a:rPr lang="en-GB" dirty="0"/>
              <a:t>Sums of Squares are total values.</a:t>
            </a:r>
          </a:p>
          <a:p>
            <a:pPr lvl="1"/>
            <a:r>
              <a:rPr lang="en-GB" dirty="0"/>
              <a:t>They can be expressed as averages.</a:t>
            </a:r>
          </a:p>
          <a:p>
            <a:pPr lvl="1"/>
            <a:r>
              <a:rPr lang="en-GB" dirty="0"/>
              <a:t>These are called Mean Squares, MS</a:t>
            </a:r>
            <a:endParaRPr lang="en-US" dirty="0"/>
          </a:p>
        </p:txBody>
      </p:sp>
      <p:sp>
        <p:nvSpPr>
          <p:cNvPr id="6" name="TextBox 5"/>
          <p:cNvSpPr txBox="1"/>
          <p:nvPr/>
        </p:nvSpPr>
        <p:spPr>
          <a:xfrm>
            <a:off x="3966358" y="4370119"/>
            <a:ext cx="3852337" cy="646331"/>
          </a:xfrm>
          <a:prstGeom prst="rect">
            <a:avLst/>
          </a:prstGeom>
          <a:noFill/>
        </p:spPr>
        <p:txBody>
          <a:bodyPr wrap="none" rtlCol="0">
            <a:spAutoFit/>
          </a:bodyPr>
          <a:lstStyle/>
          <a:p>
            <a:r>
              <a:rPr lang="en-CA" dirty="0"/>
              <a:t>SS</a:t>
            </a:r>
            <a:r>
              <a:rPr lang="en-CA" baseline="-25000" dirty="0"/>
              <a:t>M</a:t>
            </a:r>
            <a:r>
              <a:rPr lang="en-CA" dirty="0"/>
              <a:t>/</a:t>
            </a:r>
            <a:r>
              <a:rPr lang="en-CA" dirty="0" err="1"/>
              <a:t>df</a:t>
            </a:r>
            <a:r>
              <a:rPr lang="en-CA" dirty="0"/>
              <a:t> (# of variables in the model)</a:t>
            </a:r>
          </a:p>
          <a:p>
            <a:r>
              <a:rPr lang="en-CA" dirty="0"/>
              <a:t>SS</a:t>
            </a:r>
            <a:r>
              <a:rPr lang="en-CA" baseline="-25000" dirty="0"/>
              <a:t>R</a:t>
            </a:r>
            <a:r>
              <a:rPr lang="en-CA" dirty="0"/>
              <a:t>/</a:t>
            </a:r>
            <a:r>
              <a:rPr lang="en-CA" dirty="0" err="1"/>
              <a:t>df</a:t>
            </a:r>
            <a:r>
              <a:rPr lang="en-CA" dirty="0"/>
              <a:t>  (# of observations)</a:t>
            </a:r>
          </a:p>
        </p:txBody>
      </p:sp>
      <p:sp>
        <p:nvSpPr>
          <p:cNvPr id="7" name="TextBox 6"/>
          <p:cNvSpPr txBox="1"/>
          <p:nvPr/>
        </p:nvSpPr>
        <p:spPr>
          <a:xfrm>
            <a:off x="4144488" y="5997040"/>
            <a:ext cx="5040804" cy="646331"/>
          </a:xfrm>
          <a:prstGeom prst="rect">
            <a:avLst/>
          </a:prstGeom>
          <a:noFill/>
        </p:spPr>
        <p:txBody>
          <a:bodyPr wrap="none" rtlCol="0">
            <a:spAutoFit/>
          </a:bodyPr>
          <a:lstStyle/>
          <a:p>
            <a:r>
              <a:rPr lang="en-CA" dirty="0"/>
              <a:t>Good Model =    	       </a:t>
            </a:r>
            <a:r>
              <a:rPr lang="en-CA" u="sng" dirty="0"/>
              <a:t>improvement large</a:t>
            </a:r>
          </a:p>
          <a:p>
            <a:r>
              <a:rPr lang="en-CA" dirty="0"/>
              <a:t>		diff </a:t>
            </a:r>
            <a:r>
              <a:rPr lang="en-CA" dirty="0" err="1"/>
              <a:t>betw</a:t>
            </a:r>
            <a:r>
              <a:rPr lang="en-CA" dirty="0"/>
              <a:t> </a:t>
            </a:r>
            <a:r>
              <a:rPr lang="en-CA" dirty="0" err="1"/>
              <a:t>obser</a:t>
            </a:r>
            <a:r>
              <a:rPr lang="en-CA" dirty="0"/>
              <a:t> &amp; model small</a:t>
            </a:r>
          </a:p>
        </p:txBody>
      </p:sp>
    </p:spTree>
    <p:extLst>
      <p:ext uri="{BB962C8B-B14F-4D97-AF65-F5344CB8AC3E}">
        <p14:creationId xmlns:p14="http://schemas.microsoft.com/office/powerpoint/2010/main" val="385012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dissolve">
                                      <p:cBhvr>
                                        <p:cTn id="7"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a:t>Testing the Model: </a:t>
            </a:r>
            <a:r>
              <a:rPr lang="en-GB" i="1"/>
              <a:t>R</a:t>
            </a:r>
            <a:r>
              <a:rPr lang="en-GB" baseline="30000"/>
              <a:t>2</a:t>
            </a:r>
            <a:endParaRPr lang="en-US" baseline="30000"/>
          </a:p>
        </p:txBody>
      </p:sp>
      <p:graphicFrame>
        <p:nvGraphicFramePr>
          <p:cNvPr id="25604" name="Object 4"/>
          <p:cNvGraphicFramePr>
            <a:graphicFrameLocks noGrp="1" noChangeAspect="1"/>
          </p:cNvGraphicFramePr>
          <p:nvPr>
            <p:ph idx="1"/>
            <p:extLst>
              <p:ext uri="{D42A27DB-BD31-4B8C-83A1-F6EECF244321}">
                <p14:modId xmlns:p14="http://schemas.microsoft.com/office/powerpoint/2010/main" val="239917354"/>
              </p:ext>
            </p:extLst>
          </p:nvPr>
        </p:nvGraphicFramePr>
        <p:xfrm>
          <a:off x="2209800" y="3061949"/>
          <a:ext cx="3240088" cy="1744662"/>
        </p:xfrm>
        <a:graphic>
          <a:graphicData uri="http://schemas.openxmlformats.org/presentationml/2006/ole">
            <mc:AlternateContent xmlns:mc="http://schemas.openxmlformats.org/markup-compatibility/2006">
              <mc:Choice xmlns:v="urn:schemas-microsoft-com:vml" Requires="v">
                <p:oleObj spid="_x0000_s7173" name="Equation" r:id="rId3" imgW="494657" imgH="266608" progId="Equation.3">
                  <p:embed/>
                </p:oleObj>
              </mc:Choice>
              <mc:Fallback>
                <p:oleObj name="Equation" r:id="rId3" imgW="494657" imgH="266608" progId="Equation.3">
                  <p:embed/>
                  <p:pic>
                    <p:nvPicPr>
                      <p:cNvPr id="25604"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061949"/>
                        <a:ext cx="3240088" cy="1744662"/>
                      </a:xfrm>
                      <a:prstGeom prst="rect">
                        <a:avLst/>
                      </a:prstGeom>
                      <a:solidFill>
                        <a:srgbClr val="FFFF00"/>
                      </a:solidFill>
                      <a:ln w="57150">
                        <a:solidFill>
                          <a:schemeClr val="tx1"/>
                        </a:solidFill>
                        <a:miter lim="800000"/>
                        <a:headEnd/>
                        <a:tailEnd/>
                      </a:ln>
                      <a:effectLst>
                        <a:outerShdw dist="117088" dir="2436078" algn="ctr" rotWithShape="0">
                          <a:schemeClr val="bg2">
                            <a:alpha val="74997"/>
                          </a:schemeClr>
                        </a:outerShdw>
                      </a:effectLst>
                    </p:spPr>
                  </p:pic>
                </p:oleObj>
              </mc:Fallback>
            </mc:AlternateContent>
          </a:graphicData>
        </a:graphic>
      </p:graphicFrame>
      <p:sp>
        <p:nvSpPr>
          <p:cNvPr id="5" name="Date Placeholder 3"/>
          <p:cNvSpPr>
            <a:spLocks noGrp="1"/>
          </p:cNvSpPr>
          <p:nvPr>
            <p:ph type="dt" sz="half" idx="10"/>
          </p:nvPr>
        </p:nvSpPr>
        <p:spPr>
          <a:xfrm>
            <a:off x="0" y="6357958"/>
            <a:ext cx="857224" cy="365125"/>
          </a:xfrm>
          <a:prstGeom prst="rect">
            <a:avLst/>
          </a:prstGeom>
        </p:spPr>
        <p:txBody>
          <a:bodyPr/>
          <a:lstStyle/>
          <a:p>
            <a:r>
              <a:rPr lang="en-US"/>
              <a:t>Slide </a:t>
            </a:r>
            <a:fld id="{DA7031A2-1573-48EB-9E21-BE3B643098AC}" type="slidenum">
              <a:rPr lang="en-US"/>
              <a:pPr/>
              <a:t>33</a:t>
            </a:fld>
            <a:endParaRPr lang="en-US"/>
          </a:p>
        </p:txBody>
      </p:sp>
      <p:sp>
        <p:nvSpPr>
          <p:cNvPr id="25603" name="Rectangle 3"/>
          <p:cNvSpPr>
            <a:spLocks noGrp="1" noChangeArrowheads="1"/>
          </p:cNvSpPr>
          <p:nvPr>
            <p:ph type="body" idx="4294967295"/>
          </p:nvPr>
        </p:nvSpPr>
        <p:spPr>
          <a:xfrm>
            <a:off x="1612900" y="1600200"/>
            <a:ext cx="7531100" cy="4525963"/>
          </a:xfrm>
        </p:spPr>
        <p:txBody>
          <a:bodyPr/>
          <a:lstStyle/>
          <a:p>
            <a:r>
              <a:rPr lang="en-US" i="1" dirty="0"/>
              <a:t>R</a:t>
            </a:r>
            <a:r>
              <a:rPr lang="en-US" baseline="30000" dirty="0"/>
              <a:t>2</a:t>
            </a:r>
            <a:endParaRPr lang="en-US" dirty="0"/>
          </a:p>
          <a:p>
            <a:pPr lvl="1"/>
            <a:r>
              <a:rPr lang="en-US" dirty="0"/>
              <a:t>The proportion of variance accounted for by the regression model.</a:t>
            </a:r>
          </a:p>
          <a:p>
            <a:pPr lvl="1"/>
            <a:r>
              <a:rPr lang="en-US" dirty="0"/>
              <a:t>The Pearson Correlation Coefficient Squared</a:t>
            </a:r>
          </a:p>
        </p:txBody>
      </p:sp>
      <p:sp>
        <p:nvSpPr>
          <p:cNvPr id="6" name="TextBox 5"/>
          <p:cNvSpPr txBox="1"/>
          <p:nvPr/>
        </p:nvSpPr>
        <p:spPr>
          <a:xfrm>
            <a:off x="2400135" y="4899841"/>
            <a:ext cx="3104376" cy="369332"/>
          </a:xfrm>
          <a:prstGeom prst="rect">
            <a:avLst/>
          </a:prstGeom>
          <a:noFill/>
        </p:spPr>
        <p:txBody>
          <a:bodyPr wrap="none" rtlCol="0">
            <a:spAutoFit/>
          </a:bodyPr>
          <a:lstStyle/>
          <a:p>
            <a:r>
              <a:rPr lang="en-CA" dirty="0"/>
              <a:t>Coefficient of Determination</a:t>
            </a:r>
          </a:p>
        </p:txBody>
      </p:sp>
    </p:spTree>
    <p:extLst>
      <p:ext uri="{BB962C8B-B14F-4D97-AF65-F5344CB8AC3E}">
        <p14:creationId xmlns:p14="http://schemas.microsoft.com/office/powerpoint/2010/main" val="292771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dissolve">
                                      <p:cBhvr>
                                        <p:cTn id="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Regression: An Example</a:t>
            </a:r>
          </a:p>
        </p:txBody>
      </p:sp>
      <p:sp>
        <p:nvSpPr>
          <p:cNvPr id="3" name="Content Placeholder 2"/>
          <p:cNvSpPr>
            <a:spLocks noGrp="1"/>
          </p:cNvSpPr>
          <p:nvPr>
            <p:ph idx="1"/>
          </p:nvPr>
        </p:nvSpPr>
        <p:spPr/>
        <p:txBody>
          <a:bodyPr>
            <a:normAutofit/>
          </a:bodyPr>
          <a:lstStyle/>
          <a:p>
            <a:r>
              <a:rPr lang="en-GB" dirty="0"/>
              <a:t>A record company boss was interested in predicting album sales from advertising.</a:t>
            </a:r>
          </a:p>
          <a:p>
            <a:r>
              <a:rPr lang="en-GB" dirty="0"/>
              <a:t>Data</a:t>
            </a:r>
          </a:p>
          <a:p>
            <a:pPr lvl="1"/>
            <a:r>
              <a:rPr lang="en-GB" dirty="0"/>
              <a:t>200 different album releases</a:t>
            </a:r>
          </a:p>
          <a:p>
            <a:r>
              <a:rPr lang="en-GB" dirty="0"/>
              <a:t>Outcome variable:</a:t>
            </a:r>
          </a:p>
          <a:p>
            <a:pPr lvl="1"/>
            <a:r>
              <a:rPr lang="en-GB" dirty="0"/>
              <a:t>Sales (CDs and Downloads) in the week after release</a:t>
            </a:r>
          </a:p>
          <a:p>
            <a:r>
              <a:rPr lang="en-GB" dirty="0"/>
              <a:t>Predictor variable:</a:t>
            </a:r>
          </a:p>
          <a:p>
            <a:pPr lvl="1"/>
            <a:r>
              <a:rPr lang="en-GB" dirty="0"/>
              <a:t>The amount (in £s) spent promoting </a:t>
            </a:r>
            <a:r>
              <a:rPr lang="en-GB"/>
              <a:t>the album </a:t>
            </a:r>
            <a:r>
              <a:rPr lang="en-GB" dirty="0"/>
              <a:t>before release.</a:t>
            </a:r>
          </a:p>
        </p:txBody>
      </p:sp>
    </p:spTree>
    <p:extLst>
      <p:ext uri="{BB962C8B-B14F-4D97-AF65-F5344CB8AC3E}">
        <p14:creationId xmlns:p14="http://schemas.microsoft.com/office/powerpoint/2010/main" val="379826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en-GB" dirty="0"/>
              <a:t>Step One: Graph the Data</a:t>
            </a:r>
            <a:endParaRPr lang="en-US" dirty="0"/>
          </a:p>
        </p:txBody>
      </p:sp>
      <p:sp>
        <p:nvSpPr>
          <p:cNvPr id="4" name="Date Placeholder 3"/>
          <p:cNvSpPr>
            <a:spLocks noGrp="1"/>
          </p:cNvSpPr>
          <p:nvPr>
            <p:ph type="dt" sz="half" idx="10"/>
          </p:nvPr>
        </p:nvSpPr>
        <p:spPr>
          <a:xfrm>
            <a:off x="0" y="6357958"/>
            <a:ext cx="857224" cy="365125"/>
          </a:xfrm>
          <a:prstGeom prst="rect">
            <a:avLst/>
          </a:prstGeom>
        </p:spPr>
        <p:txBody>
          <a:bodyPr/>
          <a:lstStyle/>
          <a:p>
            <a:r>
              <a:rPr lang="en-US"/>
              <a:t>Slide </a:t>
            </a:r>
            <a:fld id="{8DE2FFD2-C98F-4204-AB7B-8FBD7E1A190F}" type="slidenum">
              <a:rPr lang="en-US"/>
              <a:pPr/>
              <a:t>35</a:t>
            </a:fld>
            <a:endParaRPr lang="en-US"/>
          </a:p>
        </p:txBody>
      </p:sp>
      <p:pic>
        <p:nvPicPr>
          <p:cNvPr id="2" name="Picture 1"/>
          <p:cNvPicPr>
            <a:picLocks noChangeAspect="1"/>
          </p:cNvPicPr>
          <p:nvPr/>
        </p:nvPicPr>
        <p:blipFill>
          <a:blip r:embed="rId2" cstate="print"/>
          <a:stretch>
            <a:fillRect/>
          </a:stretch>
        </p:blipFill>
        <p:spPr>
          <a:xfrm>
            <a:off x="1282700" y="1422383"/>
            <a:ext cx="7249668" cy="4645914"/>
          </a:xfrm>
          <a:prstGeom prst="rect">
            <a:avLst/>
          </a:prstGeom>
        </p:spPr>
      </p:pic>
    </p:spTree>
    <p:extLst>
      <p:ext uri="{BB962C8B-B14F-4D97-AF65-F5344CB8AC3E}">
        <p14:creationId xmlns:p14="http://schemas.microsoft.com/office/powerpoint/2010/main" val="4096162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p:txBody>
          <a:bodyPr/>
          <a:lstStyle/>
          <a:p>
            <a:r>
              <a:rPr lang="en-GB" dirty="0"/>
              <a:t>Regression Using IBM SPSS</a:t>
            </a:r>
            <a:endParaRPr lang="en-US" dirty="0"/>
          </a:p>
        </p:txBody>
      </p:sp>
      <p:sp>
        <p:nvSpPr>
          <p:cNvPr id="4" name="Date Placeholder 3"/>
          <p:cNvSpPr>
            <a:spLocks noGrp="1"/>
          </p:cNvSpPr>
          <p:nvPr>
            <p:ph type="dt" sz="half" idx="10"/>
          </p:nvPr>
        </p:nvSpPr>
        <p:spPr>
          <a:xfrm>
            <a:off x="0" y="6357958"/>
            <a:ext cx="857224" cy="365125"/>
          </a:xfrm>
          <a:prstGeom prst="rect">
            <a:avLst/>
          </a:prstGeom>
        </p:spPr>
        <p:txBody>
          <a:bodyPr/>
          <a:lstStyle/>
          <a:p>
            <a:r>
              <a:rPr lang="en-US"/>
              <a:t>Slide </a:t>
            </a:r>
            <a:fld id="{0BFDD369-F0AA-4E18-964C-09E9FB48FBBA}" type="slidenum">
              <a:rPr lang="en-US"/>
              <a:pPr/>
              <a:t>36</a:t>
            </a:fld>
            <a:endParaRPr lang="en-US"/>
          </a:p>
        </p:txBody>
      </p:sp>
      <p:pic>
        <p:nvPicPr>
          <p:cNvPr id="2" name="Picture 1"/>
          <p:cNvPicPr>
            <a:picLocks noChangeAspect="1"/>
          </p:cNvPicPr>
          <p:nvPr/>
        </p:nvPicPr>
        <p:blipFill>
          <a:blip r:embed="rId2" cstate="print"/>
          <a:stretch>
            <a:fillRect/>
          </a:stretch>
        </p:blipFill>
        <p:spPr>
          <a:xfrm>
            <a:off x="774700" y="1206500"/>
            <a:ext cx="8267700" cy="5181600"/>
          </a:xfrm>
          <a:prstGeom prst="rect">
            <a:avLst/>
          </a:prstGeom>
        </p:spPr>
      </p:pic>
    </p:spTree>
    <p:extLst>
      <p:ext uri="{BB962C8B-B14F-4D97-AF65-F5344CB8AC3E}">
        <p14:creationId xmlns:p14="http://schemas.microsoft.com/office/powerpoint/2010/main" val="34074539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GB" sz="4000" dirty="0"/>
              <a:t>Output: Model Summary</a:t>
            </a:r>
            <a:endParaRPr lang="en-US" sz="4000" dirty="0"/>
          </a:p>
        </p:txBody>
      </p:sp>
      <p:pic>
        <p:nvPicPr>
          <p:cNvPr id="29701" name="Picture 5"/>
          <p:cNvPicPr>
            <a:picLocks noGrp="1" noChangeAspect="1" noChangeArrowheads="1"/>
          </p:cNvPicPr>
          <p:nvPr>
            <p:ph idx="1"/>
          </p:nvPr>
        </p:nvPicPr>
        <p:blipFill>
          <a:blip r:embed="rId2" cstate="print">
            <a:grayscl/>
          </a:blip>
          <a:srcRect/>
          <a:stretch>
            <a:fillRect/>
          </a:stretch>
        </p:blipFill>
        <p:spPr>
          <a:xfrm>
            <a:off x="2051050" y="2420938"/>
            <a:ext cx="6481763" cy="2641600"/>
          </a:xfrm>
          <a:noFill/>
          <a:ln/>
        </p:spPr>
      </p:pic>
      <p:sp>
        <p:nvSpPr>
          <p:cNvPr id="4" name="Date Placeholder 3"/>
          <p:cNvSpPr>
            <a:spLocks noGrp="1"/>
          </p:cNvSpPr>
          <p:nvPr>
            <p:ph type="dt" sz="half" idx="10"/>
          </p:nvPr>
        </p:nvSpPr>
        <p:spPr>
          <a:xfrm>
            <a:off x="0" y="6357958"/>
            <a:ext cx="857224" cy="365125"/>
          </a:xfrm>
          <a:prstGeom prst="rect">
            <a:avLst/>
          </a:prstGeom>
        </p:spPr>
        <p:txBody>
          <a:bodyPr/>
          <a:lstStyle/>
          <a:p>
            <a:r>
              <a:rPr lang="en-US"/>
              <a:t>Slide </a:t>
            </a:r>
            <a:fld id="{89AE413E-AA29-40E4-870B-68C3F5588773}" type="slidenum">
              <a:rPr lang="en-US"/>
              <a:pPr/>
              <a:t>37</a:t>
            </a:fld>
            <a:endParaRPr lang="en-US"/>
          </a:p>
        </p:txBody>
      </p:sp>
    </p:spTree>
    <p:extLst>
      <p:ext uri="{BB962C8B-B14F-4D97-AF65-F5344CB8AC3E}">
        <p14:creationId xmlns:p14="http://schemas.microsoft.com/office/powerpoint/2010/main" val="2182711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GB" dirty="0"/>
              <a:t>Output: ANOVA</a:t>
            </a:r>
            <a:endParaRPr lang="en-US" dirty="0"/>
          </a:p>
        </p:txBody>
      </p:sp>
      <p:sp>
        <p:nvSpPr>
          <p:cNvPr id="4" name="Date Placeholder 3"/>
          <p:cNvSpPr>
            <a:spLocks noGrp="1"/>
          </p:cNvSpPr>
          <p:nvPr>
            <p:ph type="dt" sz="half" idx="10"/>
          </p:nvPr>
        </p:nvSpPr>
        <p:spPr>
          <a:xfrm>
            <a:off x="0" y="6357958"/>
            <a:ext cx="857224" cy="365125"/>
          </a:xfrm>
          <a:prstGeom prst="rect">
            <a:avLst/>
          </a:prstGeom>
        </p:spPr>
        <p:txBody>
          <a:bodyPr/>
          <a:lstStyle/>
          <a:p>
            <a:r>
              <a:rPr lang="en-US"/>
              <a:t>Slide </a:t>
            </a:r>
            <a:fld id="{4DBA280E-3C3E-491B-93E2-62FDE0D47710}" type="slidenum">
              <a:rPr lang="en-US"/>
              <a:pPr/>
              <a:t>38</a:t>
            </a:fld>
            <a:endParaRPr lang="en-US"/>
          </a:p>
        </p:txBody>
      </p:sp>
      <p:sp>
        <p:nvSpPr>
          <p:cNvPr id="1127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1275" name="Rectangle 11"/>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2" name="Picture 1"/>
          <p:cNvPicPr>
            <a:picLocks noChangeAspect="1"/>
          </p:cNvPicPr>
          <p:nvPr/>
        </p:nvPicPr>
        <p:blipFill>
          <a:blip r:embed="rId2" cstate="print"/>
          <a:stretch>
            <a:fillRect/>
          </a:stretch>
        </p:blipFill>
        <p:spPr>
          <a:xfrm>
            <a:off x="317500" y="2400300"/>
            <a:ext cx="8360103" cy="2108200"/>
          </a:xfrm>
          <a:prstGeom prst="rect">
            <a:avLst/>
          </a:prstGeom>
        </p:spPr>
      </p:pic>
    </p:spTree>
    <p:extLst>
      <p:ext uri="{BB962C8B-B14F-4D97-AF65-F5344CB8AC3E}">
        <p14:creationId xmlns:p14="http://schemas.microsoft.com/office/powerpoint/2010/main" val="382866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sz="4000"/>
              <a:t>SPSS Output: Model Parameters</a:t>
            </a:r>
            <a:endParaRPr lang="en-US" sz="4000"/>
          </a:p>
        </p:txBody>
      </p:sp>
      <p:sp>
        <p:nvSpPr>
          <p:cNvPr id="7" name="Date Placeholder 3"/>
          <p:cNvSpPr>
            <a:spLocks noGrp="1"/>
          </p:cNvSpPr>
          <p:nvPr>
            <p:ph type="dt" sz="half" idx="10"/>
          </p:nvPr>
        </p:nvSpPr>
        <p:spPr>
          <a:xfrm>
            <a:off x="0" y="6357958"/>
            <a:ext cx="857224" cy="365125"/>
          </a:xfrm>
          <a:prstGeom prst="rect">
            <a:avLst/>
          </a:prstGeom>
        </p:spPr>
        <p:txBody>
          <a:bodyPr/>
          <a:lstStyle/>
          <a:p>
            <a:r>
              <a:rPr lang="en-US"/>
              <a:t>Slide </a:t>
            </a:r>
            <a:fld id="{5427DDCA-82DF-4B60-A32F-6B3056BBCA7B}" type="slidenum">
              <a:rPr lang="en-US"/>
              <a:pPr/>
              <a:t>39</a:t>
            </a:fld>
            <a:endParaRPr lang="en-US"/>
          </a:p>
        </p:txBody>
      </p:sp>
      <p:pic>
        <p:nvPicPr>
          <p:cNvPr id="10241" name="Picture 1"/>
          <p:cNvPicPr>
            <a:picLocks noChangeAspect="1" noChangeArrowheads="1"/>
          </p:cNvPicPr>
          <p:nvPr/>
        </p:nvPicPr>
        <p:blipFill>
          <a:blip r:embed="rId2" cstate="print"/>
          <a:srcRect/>
          <a:stretch>
            <a:fillRect/>
          </a:stretch>
        </p:blipFill>
        <p:spPr bwMode="auto">
          <a:xfrm>
            <a:off x="1142994" y="4930140"/>
            <a:ext cx="2021840" cy="1838960"/>
          </a:xfrm>
          <a:prstGeom prst="rect">
            <a:avLst/>
          </a:prstGeom>
          <a:noFill/>
          <a:ln w="9525">
            <a:noFill/>
            <a:miter lim="800000"/>
            <a:headEnd/>
            <a:tailEnd/>
          </a:ln>
          <a:effectLst/>
        </p:spPr>
      </p:pic>
      <p:pic>
        <p:nvPicPr>
          <p:cNvPr id="2" name="Picture 1"/>
          <p:cNvPicPr>
            <a:picLocks noChangeAspect="1"/>
          </p:cNvPicPr>
          <p:nvPr/>
        </p:nvPicPr>
        <p:blipFill>
          <a:blip r:embed="rId3" cstate="print"/>
          <a:stretch>
            <a:fillRect/>
          </a:stretch>
        </p:blipFill>
        <p:spPr>
          <a:xfrm>
            <a:off x="914383" y="1612900"/>
            <a:ext cx="7732395" cy="3188970"/>
          </a:xfrm>
          <a:prstGeom prst="rect">
            <a:avLst/>
          </a:prstGeom>
        </p:spPr>
      </p:pic>
    </p:spTree>
    <p:extLst>
      <p:ext uri="{BB962C8B-B14F-4D97-AF65-F5344CB8AC3E}">
        <p14:creationId xmlns:p14="http://schemas.microsoft.com/office/powerpoint/2010/main" val="2041233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Jhangiani et al. (2007)</a:t>
            </a:r>
          </a:p>
        </p:txBody>
      </p:sp>
      <p:sp>
        <p:nvSpPr>
          <p:cNvPr id="3" name="Content Placeholder 2"/>
          <p:cNvSpPr>
            <a:spLocks noGrp="1"/>
          </p:cNvSpPr>
          <p:nvPr>
            <p:ph idx="1"/>
          </p:nvPr>
        </p:nvSpPr>
        <p:spPr/>
        <p:txBody>
          <a:bodyPr/>
          <a:lstStyle/>
          <a:p>
            <a:r>
              <a:rPr lang="en-US" dirty="0"/>
              <a:t>150+ UBC undergraduates in romantic relationships</a:t>
            </a:r>
          </a:p>
          <a:p>
            <a:r>
              <a:rPr lang="en-US" dirty="0"/>
              <a:t>Can we predict which couples will still be together six months later?</a:t>
            </a:r>
          </a:p>
          <a:p>
            <a:r>
              <a:rPr lang="en-US" dirty="0"/>
              <a:t>Measured past relationship history, perceived long-term potential, relationship (adult attachment) style</a:t>
            </a:r>
          </a:p>
          <a:p>
            <a:endParaRPr lang="en-US" dirty="0"/>
          </a:p>
        </p:txBody>
      </p:sp>
      <p:sp>
        <p:nvSpPr>
          <p:cNvPr id="5" name="Slide Number Placeholder 4"/>
          <p:cNvSpPr>
            <a:spLocks noGrp="1"/>
          </p:cNvSpPr>
          <p:nvPr>
            <p:ph type="sldNum" sz="quarter" idx="12"/>
          </p:nvPr>
        </p:nvSpPr>
        <p:spPr/>
        <p:txBody>
          <a:bodyPr/>
          <a:lstStyle/>
          <a:p>
            <a:fld id="{67D27640-02EA-482E-82FB-44E2F46FE27B}" type="slidenum">
              <a:rPr lang="en-US" smtClean="0"/>
              <a:pPr/>
              <a:t>4</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a:t>Using The Model</a:t>
            </a:r>
            <a:endParaRPr lang="en-US"/>
          </a:p>
        </p:txBody>
      </p:sp>
      <p:sp>
        <p:nvSpPr>
          <p:cNvPr id="5" name="Date Placeholder 4"/>
          <p:cNvSpPr>
            <a:spLocks noGrp="1"/>
          </p:cNvSpPr>
          <p:nvPr>
            <p:ph type="dt" sz="half" idx="10"/>
          </p:nvPr>
        </p:nvSpPr>
        <p:spPr>
          <a:xfrm>
            <a:off x="0" y="6357938"/>
            <a:ext cx="857250" cy="365125"/>
          </a:xfrm>
          <a:prstGeom prst="rect">
            <a:avLst/>
          </a:prstGeom>
        </p:spPr>
        <p:txBody>
          <a:bodyPr/>
          <a:lstStyle/>
          <a:p>
            <a:r>
              <a:rPr lang="en-US"/>
              <a:t>Slide </a:t>
            </a:r>
            <a:fld id="{CA1613C1-B729-4593-8360-78BBC3D2BB9E}" type="slidenum">
              <a:rPr lang="en-US"/>
              <a:pPr/>
              <a:t>40</a:t>
            </a:fld>
            <a:endParaRPr lang="en-US"/>
          </a:p>
        </p:txBody>
      </p:sp>
      <p:pic>
        <p:nvPicPr>
          <p:cNvPr id="4" name="Picture 3"/>
          <p:cNvPicPr>
            <a:picLocks noChangeAspect="1"/>
          </p:cNvPicPr>
          <p:nvPr/>
        </p:nvPicPr>
        <p:blipFill>
          <a:blip r:embed="rId2" cstate="print"/>
          <a:stretch>
            <a:fillRect/>
          </a:stretch>
        </p:blipFill>
        <p:spPr>
          <a:xfrm>
            <a:off x="1295400" y="3530600"/>
            <a:ext cx="7556500" cy="1746250"/>
          </a:xfrm>
          <a:prstGeom prst="rect">
            <a:avLst/>
          </a:prstGeom>
        </p:spPr>
      </p:pic>
      <p:pic>
        <p:nvPicPr>
          <p:cNvPr id="6" name="Picture 5"/>
          <p:cNvPicPr>
            <a:picLocks noChangeAspect="1"/>
          </p:cNvPicPr>
          <p:nvPr/>
        </p:nvPicPr>
        <p:blipFill>
          <a:blip r:embed="rId3" cstate="print"/>
          <a:stretch>
            <a:fillRect/>
          </a:stretch>
        </p:blipFill>
        <p:spPr>
          <a:xfrm>
            <a:off x="1384300" y="1778000"/>
            <a:ext cx="7588250" cy="1365250"/>
          </a:xfrm>
          <a:prstGeom prst="rect">
            <a:avLst/>
          </a:prstGeom>
        </p:spPr>
      </p:pic>
    </p:spTree>
    <p:extLst>
      <p:ext uri="{BB962C8B-B14F-4D97-AF65-F5344CB8AC3E}">
        <p14:creationId xmlns:p14="http://schemas.microsoft.com/office/powerpoint/2010/main" val="1284538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Jhangiani et al. (2007)</a:t>
            </a:r>
          </a:p>
        </p:txBody>
      </p:sp>
      <p:sp>
        <p:nvSpPr>
          <p:cNvPr id="3" name="Content Placeholder 2"/>
          <p:cNvSpPr>
            <a:spLocks noGrp="1"/>
          </p:cNvSpPr>
          <p:nvPr>
            <p:ph idx="1"/>
          </p:nvPr>
        </p:nvSpPr>
        <p:spPr/>
        <p:txBody>
          <a:bodyPr>
            <a:normAutofit/>
          </a:bodyPr>
          <a:lstStyle/>
          <a:p>
            <a:r>
              <a:rPr lang="en-US" dirty="0"/>
              <a:t>How many romantic relationships have you been involved in during the last 3 years (including the present one)?</a:t>
            </a:r>
          </a:p>
          <a:p>
            <a:pPr>
              <a:buNone/>
            </a:pPr>
            <a:r>
              <a:rPr lang="en-US" dirty="0"/>
              <a:t>		1	2	3	4	5 or more</a:t>
            </a:r>
          </a:p>
          <a:p>
            <a:pPr>
              <a:buNone/>
            </a:pPr>
            <a:endParaRPr lang="en-US" dirty="0"/>
          </a:p>
          <a:p>
            <a:pPr>
              <a:buNone/>
            </a:pPr>
            <a:endParaRPr lang="en-US" dirty="0"/>
          </a:p>
          <a:p>
            <a:r>
              <a:rPr lang="en-CA" dirty="0"/>
              <a:t>To what extent do you feel your current relationship has the potential to be a long-term relationship?</a:t>
            </a:r>
            <a:endParaRPr lang="en-US" dirty="0"/>
          </a:p>
          <a:p>
            <a:pPr>
              <a:buNone/>
            </a:pPr>
            <a:r>
              <a:rPr lang="en-CA" dirty="0"/>
              <a:t>		1	2	3	4	5</a:t>
            </a:r>
            <a:endParaRPr lang="en-US" dirty="0"/>
          </a:p>
          <a:p>
            <a:pPr>
              <a:buNone/>
            </a:pPr>
            <a:r>
              <a:rPr lang="en-CA" sz="2162" dirty="0"/>
              <a:t>	No potential 	      Some potential	A lot of potential</a:t>
            </a:r>
            <a:endParaRPr lang="en-US" sz="2162" dirty="0"/>
          </a:p>
          <a:p>
            <a:pPr>
              <a:buNone/>
            </a:pPr>
            <a:endParaRPr lang="en-US" dirty="0"/>
          </a:p>
        </p:txBody>
      </p:sp>
      <p:sp>
        <p:nvSpPr>
          <p:cNvPr id="5" name="Slide Number Placeholder 4"/>
          <p:cNvSpPr>
            <a:spLocks noGrp="1"/>
          </p:cNvSpPr>
          <p:nvPr>
            <p:ph type="sldNum" sz="quarter" idx="12"/>
          </p:nvPr>
        </p:nvSpPr>
        <p:spPr/>
        <p:txBody>
          <a:bodyPr/>
          <a:lstStyle/>
          <a:p>
            <a:fld id="{67D27640-02EA-482E-82FB-44E2F46FE27B}" type="slidenum">
              <a:rPr lang="en-US" smtClean="0"/>
              <a:pPr/>
              <a:t>5</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500"/>
                                        <p:tgtEl>
                                          <p:spTgt spid="3">
                                            <p:txEl>
                                              <p:pRg st="4" end="4"/>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ipe(left)">
                                      <p:cBhvr>
                                        <p:cTn id="18" dur="500"/>
                                        <p:tgtEl>
                                          <p:spTgt spid="3">
                                            <p:txEl>
                                              <p:pRg st="5" end="5"/>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left)">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228600" y="212725"/>
            <a:ext cx="8610600" cy="6555641"/>
          </a:xfrm>
          <a:prstGeom prst="rect">
            <a:avLst/>
          </a:prstGeom>
          <a:solidFill>
            <a:schemeClr val="bg1"/>
          </a:solidFill>
          <a:ln w="9525">
            <a:noFill/>
            <a:miter lim="800000"/>
            <a:headEnd/>
            <a:tailEnd/>
          </a:ln>
          <a:effectLst/>
        </p:spPr>
        <p:txBody>
          <a:bodyPr>
            <a:prstTxWarp prst="textNoShape">
              <a:avLst/>
            </a:prstTxWarp>
            <a:spAutoFit/>
          </a:bodyPr>
          <a:lstStyle/>
          <a:p>
            <a:pPr marL="457200"/>
            <a:r>
              <a:rPr lang="en-CA" sz="2000" b="1" dirty="0"/>
              <a:t>Please rate each of the following relationship styles according to the </a:t>
            </a:r>
            <a:r>
              <a:rPr lang="en-CA" sz="2000" b="1" i="1" dirty="0"/>
              <a:t>extent</a:t>
            </a:r>
            <a:r>
              <a:rPr lang="en-CA" sz="2000" b="1" dirty="0"/>
              <a:t> to which you think each description corresponds to your general relationship style. </a:t>
            </a:r>
            <a:endParaRPr lang="en-US" sz="2000" b="1" dirty="0">
              <a:latin typeface="Times New Roman" pitchFamily="-106" charset="0"/>
            </a:endParaRPr>
          </a:p>
          <a:p>
            <a:pPr marL="457200" indent="-457200"/>
            <a:endParaRPr lang="en-US" sz="2000" b="1" dirty="0">
              <a:latin typeface="Times New Roman" pitchFamily="-106" charset="0"/>
            </a:endParaRPr>
          </a:p>
          <a:p>
            <a:pPr marL="457200" indent="-457200">
              <a:buFont typeface="Arial" pitchFamily="-106" charset="0"/>
              <a:buAutoNum type="alphaUcPeriod"/>
            </a:pPr>
            <a:r>
              <a:rPr lang="en-US" sz="2000" dirty="0"/>
              <a:t>It is easy for me to become emotionally close to others. I am comfortable depending on them and having them depend on me. I don’t worry about being alone or having others not accept m</a:t>
            </a:r>
            <a:r>
              <a:rPr lang="en-US" sz="2000" dirty="0">
                <a:latin typeface="Times New Roman" pitchFamily="-106" charset="0"/>
              </a:rPr>
              <a:t>e</a:t>
            </a:r>
            <a:r>
              <a:rPr lang="en-US" sz="2000" dirty="0"/>
              <a:t>.</a:t>
            </a:r>
          </a:p>
          <a:p>
            <a:pPr marL="457200" indent="-457200">
              <a:buFont typeface="Arial" pitchFamily="-106" charset="0"/>
              <a:buAutoNum type="alphaUcPeriod"/>
            </a:pPr>
            <a:endParaRPr lang="en-US" sz="2000" b="1" dirty="0"/>
          </a:p>
          <a:p>
            <a:pPr marL="457200" indent="-457200"/>
            <a:r>
              <a:rPr lang="en-US" sz="2000" dirty="0"/>
              <a:t>B.    I am uncomfortable getting close to others. I want emotionally close relationships, but I find it difficult to trust others completely, or to depend on them. I worry that I will be hurt if I allow myself to become too close to other</a:t>
            </a:r>
            <a:r>
              <a:rPr lang="en-US" sz="2000" dirty="0">
                <a:latin typeface="Times New Roman" pitchFamily="-106" charset="0"/>
              </a:rPr>
              <a:t>s</a:t>
            </a:r>
            <a:r>
              <a:rPr lang="en-US" sz="2000" dirty="0"/>
              <a:t>.</a:t>
            </a:r>
          </a:p>
          <a:p>
            <a:pPr marL="457200" indent="-457200"/>
            <a:endParaRPr lang="en-US" sz="2000" b="1" dirty="0"/>
          </a:p>
          <a:p>
            <a:pPr marL="457200" indent="-457200"/>
            <a:r>
              <a:rPr lang="en-US" sz="2000" dirty="0"/>
              <a:t>C.     I want to be completely emotionally intimate with others, but I often find that others are reluctant to get as close as I would like. I am uncomfortable being without close relationships, but I sometimes worry that others don’t value me as much as I value th</a:t>
            </a:r>
            <a:r>
              <a:rPr lang="en-US" sz="2000" dirty="0">
                <a:latin typeface="Times New Roman" pitchFamily="-106" charset="0"/>
              </a:rPr>
              <a:t>e</a:t>
            </a:r>
            <a:r>
              <a:rPr lang="en-US" sz="2000" dirty="0"/>
              <a:t>m.</a:t>
            </a:r>
          </a:p>
          <a:p>
            <a:pPr marL="457200" indent="-457200"/>
            <a:endParaRPr lang="en-US" sz="2000" b="1" dirty="0"/>
          </a:p>
          <a:p>
            <a:pPr marL="457200" indent="-457200"/>
            <a:r>
              <a:rPr lang="en-US" sz="2000" dirty="0"/>
              <a:t>D.    I am comfortable without close emotional relationships. It is very important to me to feel independent and self-sufficient, and I prefer not to depend on others or have others depend on me.</a:t>
            </a:r>
            <a:endParaRPr lang="en-US" sz="1800"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Jhangiani et al. (2007)</a:t>
            </a:r>
          </a:p>
        </p:txBody>
      </p:sp>
      <p:sp>
        <p:nvSpPr>
          <p:cNvPr id="3" name="Content Placeholder 2"/>
          <p:cNvSpPr>
            <a:spLocks noGrp="1"/>
          </p:cNvSpPr>
          <p:nvPr>
            <p:ph idx="1"/>
          </p:nvPr>
        </p:nvSpPr>
        <p:spPr/>
        <p:txBody>
          <a:bodyPr/>
          <a:lstStyle/>
          <a:p>
            <a:r>
              <a:rPr lang="en-CA" dirty="0"/>
              <a:t>Write </a:t>
            </a:r>
            <a:r>
              <a:rPr lang="en-CA" b="1" dirty="0"/>
              <a:t>at least one paragraph</a:t>
            </a:r>
            <a:r>
              <a:rPr lang="en-CA" dirty="0"/>
              <a:t> in answering the following question:</a:t>
            </a:r>
            <a:endParaRPr lang="en-US" dirty="0"/>
          </a:p>
          <a:p>
            <a:endParaRPr lang="en-US" dirty="0"/>
          </a:p>
          <a:p>
            <a:r>
              <a:rPr lang="en-CA" dirty="0"/>
              <a:t>Overall, given what you know about your current partner’s good and bad qualities, how do you feel about your decision to be with him/her?</a:t>
            </a:r>
            <a:endParaRPr lang="en-US" dirty="0"/>
          </a:p>
        </p:txBody>
      </p:sp>
      <p:sp>
        <p:nvSpPr>
          <p:cNvPr id="5" name="Slide Number Placeholder 4"/>
          <p:cNvSpPr>
            <a:spLocks noGrp="1"/>
          </p:cNvSpPr>
          <p:nvPr>
            <p:ph type="sldNum" sz="quarter" idx="12"/>
          </p:nvPr>
        </p:nvSpPr>
        <p:spPr/>
        <p:txBody>
          <a:bodyPr/>
          <a:lstStyle/>
          <a:p>
            <a:fld id="{67D27640-02EA-482E-82FB-44E2F46FE27B}" type="slidenum">
              <a:rPr lang="en-US" smtClean="0"/>
              <a:pPr/>
              <a:t>7</a:t>
            </a:fld>
            <a:endParaRPr lang="en-US"/>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Jhangiani et al. (2007)</a:t>
            </a:r>
          </a:p>
        </p:txBody>
      </p:sp>
      <p:sp>
        <p:nvSpPr>
          <p:cNvPr id="3" name="Content Placeholder 2"/>
          <p:cNvSpPr>
            <a:spLocks noGrp="1"/>
          </p:cNvSpPr>
          <p:nvPr>
            <p:ph idx="1"/>
          </p:nvPr>
        </p:nvSpPr>
        <p:spPr/>
        <p:txBody>
          <a:bodyPr>
            <a:normAutofit/>
          </a:bodyPr>
          <a:lstStyle/>
          <a:p>
            <a:pPr marL="454025" indent="-352425"/>
            <a:r>
              <a:rPr lang="en-US" dirty="0"/>
              <a:t>Those who had more relationships in the past 5 years were more likely to break-up (“serial daters”)</a:t>
            </a:r>
          </a:p>
          <a:p>
            <a:pPr marL="454025" indent="-352425"/>
            <a:r>
              <a:rPr lang="en-US" dirty="0"/>
              <a:t>Those with a preoccupied (ambivalent) or dismissing (avoidant) style were more likely to break-up</a:t>
            </a:r>
          </a:p>
          <a:p>
            <a:pPr marL="454025" indent="-352425"/>
            <a:r>
              <a:rPr lang="en-US" dirty="0"/>
              <a:t>Those who thought their relationship had more long-term potential were less likely to break-up</a:t>
            </a:r>
          </a:p>
        </p:txBody>
      </p:sp>
      <p:sp>
        <p:nvSpPr>
          <p:cNvPr id="5" name="Slide Number Placeholder 4"/>
          <p:cNvSpPr>
            <a:spLocks noGrp="1"/>
          </p:cNvSpPr>
          <p:nvPr>
            <p:ph type="sldNum" sz="quarter" idx="12"/>
          </p:nvPr>
        </p:nvSpPr>
        <p:spPr/>
        <p:txBody>
          <a:bodyPr/>
          <a:lstStyle/>
          <a:p>
            <a:fld id="{67D27640-02EA-482E-82FB-44E2F46FE27B}" type="slidenum">
              <a:rPr lang="en-US" smtClean="0"/>
              <a:pPr/>
              <a:t>8</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Archival research</a:t>
            </a: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3551</TotalTime>
  <Words>2174</Words>
  <Application>Microsoft Office PowerPoint</Application>
  <PresentationFormat>On-screen Show (4:3)</PresentationFormat>
  <Paragraphs>244</Paragraphs>
  <Slides>40</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6" baseType="lpstr">
      <vt:lpstr>Arial</vt:lpstr>
      <vt:lpstr>Calibri</vt:lpstr>
      <vt:lpstr>Calibri Light</vt:lpstr>
      <vt:lpstr>Times New Roman</vt:lpstr>
      <vt:lpstr>Office Theme</vt:lpstr>
      <vt:lpstr>Equation</vt:lpstr>
      <vt:lpstr>Qualitative vs. Quantitative</vt:lpstr>
      <vt:lpstr>PowerPoint Presentation</vt:lpstr>
      <vt:lpstr>PowerPoint Presentation</vt:lpstr>
      <vt:lpstr>Jhangiani et al. (2007)</vt:lpstr>
      <vt:lpstr>Jhangiani et al. (2007)</vt:lpstr>
      <vt:lpstr>PowerPoint Presentation</vt:lpstr>
      <vt:lpstr>Jhangiani et al. (2007)</vt:lpstr>
      <vt:lpstr>Jhangiani et al. (2007)</vt:lpstr>
      <vt:lpstr>Archival research</vt:lpstr>
      <vt:lpstr>PowerPoint Presentation</vt:lpstr>
      <vt:lpstr>Thematic Analysis</vt:lpstr>
      <vt:lpstr>PowerPoint Presentation</vt:lpstr>
      <vt:lpstr>PowerPoint Presentation</vt:lpstr>
      <vt:lpstr>PowerPoint Presentation</vt:lpstr>
      <vt:lpstr>PowerPoint Presentation</vt:lpstr>
      <vt:lpstr>PowerPoint Presentation</vt:lpstr>
      <vt:lpstr>PowerPoint Presentation</vt:lpstr>
      <vt:lpstr>Focus Groups </vt:lpstr>
      <vt:lpstr>PowerPoint Presentation</vt:lpstr>
      <vt:lpstr>PowerPoint Presentation</vt:lpstr>
      <vt:lpstr>PowerPoint Presentation</vt:lpstr>
      <vt:lpstr>Focus Groups Nvivo – Thematic/Content   Triangulation   Correlation  Regression </vt:lpstr>
      <vt:lpstr>What is Regression?</vt:lpstr>
      <vt:lpstr>Describing a Straight Line</vt:lpstr>
      <vt:lpstr>Intercepts and Gradients</vt:lpstr>
      <vt:lpstr>The Method of Least Squares</vt:lpstr>
      <vt:lpstr>How Good is the Model?</vt:lpstr>
      <vt:lpstr>Sums of Squares</vt:lpstr>
      <vt:lpstr>Hannesson or Nephwick?</vt:lpstr>
      <vt:lpstr>Summary</vt:lpstr>
      <vt:lpstr>Testing the Model: ANOVA</vt:lpstr>
      <vt:lpstr>Testing the Model: ANOVA</vt:lpstr>
      <vt:lpstr>Testing the Model: R2</vt:lpstr>
      <vt:lpstr>Regression: An Example</vt:lpstr>
      <vt:lpstr>Step One: Graph the Data</vt:lpstr>
      <vt:lpstr>Regression Using IBM SPSS</vt:lpstr>
      <vt:lpstr>Output: Model Summary</vt:lpstr>
      <vt:lpstr>Output: ANOVA</vt:lpstr>
      <vt:lpstr>SPSS Output: Model Parameters</vt:lpstr>
      <vt:lpstr>Using The Model</vt:lpstr>
    </vt:vector>
  </TitlesOfParts>
  <Company>Capilano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Hypotheses and “disconfirmability”</dc:title>
  <dc:creator>rjhangia</dc:creator>
  <cp:lastModifiedBy>Elliott Marchant</cp:lastModifiedBy>
  <cp:revision>159</cp:revision>
  <cp:lastPrinted>2013-10-15T00:39:26Z</cp:lastPrinted>
  <dcterms:created xsi:type="dcterms:W3CDTF">2010-11-24T02:15:28Z</dcterms:created>
  <dcterms:modified xsi:type="dcterms:W3CDTF">2018-03-08T19:00:26Z</dcterms:modified>
</cp:coreProperties>
</file>