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2"/>
  </p:notesMasterIdLst>
  <p:handoutMasterIdLst>
    <p:handoutMasterId r:id="rId23"/>
  </p:handoutMasterIdLst>
  <p:sldIdLst>
    <p:sldId id="268" r:id="rId2"/>
    <p:sldId id="269" r:id="rId3"/>
    <p:sldId id="272" r:id="rId4"/>
    <p:sldId id="271" r:id="rId5"/>
    <p:sldId id="275" r:id="rId6"/>
    <p:sldId id="270" r:id="rId7"/>
    <p:sldId id="273" r:id="rId8"/>
    <p:sldId id="274" r:id="rId9"/>
    <p:sldId id="256" r:id="rId10"/>
    <p:sldId id="259" r:id="rId11"/>
    <p:sldId id="257" r:id="rId12"/>
    <p:sldId id="258" r:id="rId13"/>
    <p:sldId id="262" r:id="rId14"/>
    <p:sldId id="260" r:id="rId15"/>
    <p:sldId id="261" r:id="rId16"/>
    <p:sldId id="263" r:id="rId17"/>
    <p:sldId id="264" r:id="rId18"/>
    <p:sldId id="265" r:id="rId19"/>
    <p:sldId id="266"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34" autoAdjust="0"/>
    <p:restoredTop sz="86371" autoAdjust="0"/>
  </p:normalViewPr>
  <p:slideViewPr>
    <p:cSldViewPr>
      <p:cViewPr>
        <p:scale>
          <a:sx n="88" d="100"/>
          <a:sy n="88" d="100"/>
        </p:scale>
        <p:origin x="1248" y="105"/>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759618-769B-A849-9FBE-24CACAA0DD05}" type="slidenum">
              <a:rPr lang="en-US" smtClean="0"/>
              <a:pPr/>
              <a:t>‹#›</a:t>
            </a:fld>
            <a:endParaRPr lang="en-US"/>
          </a:p>
        </p:txBody>
      </p:sp>
    </p:spTree>
    <p:extLst>
      <p:ext uri="{BB962C8B-B14F-4D97-AF65-F5344CB8AC3E}">
        <p14:creationId xmlns:p14="http://schemas.microsoft.com/office/powerpoint/2010/main" val="1481957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2537C-04A7-44C9-B923-F982A468C387}" type="datetimeFigureOut">
              <a:rPr lang="en-US" smtClean="0"/>
              <a:pPr/>
              <a:t>2/12/2018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CC6ED-16F3-43A5-9EB6-285A71FF06D2}" type="slidenum">
              <a:rPr lang="en-US" smtClean="0"/>
              <a:pPr/>
              <a:t>‹#›</a:t>
            </a:fld>
            <a:endParaRPr lang="en-US"/>
          </a:p>
        </p:txBody>
      </p:sp>
    </p:spTree>
    <p:extLst>
      <p:ext uri="{BB962C8B-B14F-4D97-AF65-F5344CB8AC3E}">
        <p14:creationId xmlns:p14="http://schemas.microsoft.com/office/powerpoint/2010/main" val="5608953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2</a:t>
            </a:fld>
            <a:endParaRPr lang="en-US"/>
          </a:p>
        </p:txBody>
      </p:sp>
    </p:spTree>
    <p:extLst>
      <p:ext uri="{BB962C8B-B14F-4D97-AF65-F5344CB8AC3E}">
        <p14:creationId xmlns:p14="http://schemas.microsoft.com/office/powerpoint/2010/main" val="1777414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_IGHT or GU_</a:t>
            </a:r>
          </a:p>
          <a:p>
            <a:r>
              <a:rPr lang="en-US" dirty="0"/>
              <a:t>Light</a:t>
            </a:r>
            <a:r>
              <a:rPr lang="en-US" baseline="0" dirty="0"/>
              <a:t> or Gum?</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11</a:t>
            </a:fld>
            <a:endParaRPr lang="en-US"/>
          </a:p>
        </p:txBody>
      </p:sp>
    </p:spTree>
    <p:extLst>
      <p:ext uri="{BB962C8B-B14F-4D97-AF65-F5344CB8AC3E}">
        <p14:creationId xmlns:p14="http://schemas.microsoft.com/office/powerpoint/2010/main" val="1137885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2412-3E30-4D4B-AD4B-96CC6A4D0C4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a:extLst>
              <a:ext uri="{FF2B5EF4-FFF2-40B4-BE49-F238E27FC236}">
                <a16:creationId xmlns:a16="http://schemas.microsoft.com/office/drawing/2014/main" id="{611108C5-F9A9-491C-9B32-52E4C28DD54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D07F53F-B108-44BB-86DC-2234635D6D36}"/>
              </a:ext>
            </a:extLst>
          </p:cNvPr>
          <p:cNvSpPr>
            <a:spLocks noGrp="1"/>
          </p:cNvSpPr>
          <p:nvPr>
            <p:ph type="dt" sz="half" idx="10"/>
          </p:nvPr>
        </p:nvSpPr>
        <p:spPr/>
        <p:txBody>
          <a:bodyPr/>
          <a:lstStyle/>
          <a:p>
            <a:fld id="{18C21F53-FE1A-3A48-A67F-1E72F1989294}" type="datetime1">
              <a:rPr lang="en-US" smtClean="0"/>
              <a:pPr/>
              <a:t>2/12/2018</a:t>
            </a:fld>
            <a:endParaRPr lang="en-US"/>
          </a:p>
        </p:txBody>
      </p:sp>
      <p:sp>
        <p:nvSpPr>
          <p:cNvPr id="5" name="Footer Placeholder 4">
            <a:extLst>
              <a:ext uri="{FF2B5EF4-FFF2-40B4-BE49-F238E27FC236}">
                <a16:creationId xmlns:a16="http://schemas.microsoft.com/office/drawing/2014/main" id="{0F5E46A9-91BF-4F96-8BE8-D211D73FDDA5}"/>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2E890C2E-1AA3-4E4E-83D2-3D72B7F01F24}"/>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423889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52970-7CCF-415E-A2D5-1ABAE02279B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FBD2BA8-D851-477B-9EC2-AFED90D73ED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92B3AAE-111C-4A29-8CE3-613B05EDC9E2}"/>
              </a:ext>
            </a:extLst>
          </p:cNvPr>
          <p:cNvSpPr>
            <a:spLocks noGrp="1"/>
          </p:cNvSpPr>
          <p:nvPr>
            <p:ph type="dt" sz="half" idx="10"/>
          </p:nvPr>
        </p:nvSpPr>
        <p:spPr/>
        <p:txBody>
          <a:bodyPr/>
          <a:lstStyle/>
          <a:p>
            <a:fld id="{668B9896-15A5-B74E-B7C3-7CF643C7846A}" type="datetime1">
              <a:rPr lang="en-US" smtClean="0"/>
              <a:pPr/>
              <a:t>2/12/2018</a:t>
            </a:fld>
            <a:endParaRPr lang="en-US"/>
          </a:p>
        </p:txBody>
      </p:sp>
      <p:sp>
        <p:nvSpPr>
          <p:cNvPr id="5" name="Footer Placeholder 4">
            <a:extLst>
              <a:ext uri="{FF2B5EF4-FFF2-40B4-BE49-F238E27FC236}">
                <a16:creationId xmlns:a16="http://schemas.microsoft.com/office/drawing/2014/main" id="{66D43D58-532C-4E8A-A208-2F5E40C23642}"/>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E0DE83EA-D42D-4C7A-9C83-25F7E2863EEF}"/>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788573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270234-A62E-41DA-9C1B-178FB6517C9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254DB3-235E-404C-998B-49D056FC8F57}"/>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CAD327F-E69F-4278-BC5D-7875661F4CA6}"/>
              </a:ext>
            </a:extLst>
          </p:cNvPr>
          <p:cNvSpPr>
            <a:spLocks noGrp="1"/>
          </p:cNvSpPr>
          <p:nvPr>
            <p:ph type="dt" sz="half" idx="10"/>
          </p:nvPr>
        </p:nvSpPr>
        <p:spPr/>
        <p:txBody>
          <a:bodyPr/>
          <a:lstStyle/>
          <a:p>
            <a:fld id="{C8B094BE-E4B0-C447-860C-56649B964137}" type="datetime1">
              <a:rPr lang="en-US" smtClean="0"/>
              <a:pPr/>
              <a:t>2/12/2018</a:t>
            </a:fld>
            <a:endParaRPr lang="en-US"/>
          </a:p>
        </p:txBody>
      </p:sp>
      <p:sp>
        <p:nvSpPr>
          <p:cNvPr id="5" name="Footer Placeholder 4">
            <a:extLst>
              <a:ext uri="{FF2B5EF4-FFF2-40B4-BE49-F238E27FC236}">
                <a16:creationId xmlns:a16="http://schemas.microsoft.com/office/drawing/2014/main" id="{BE07F703-174F-4FD3-AAA0-7E2F9F640722}"/>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ABC16EA8-E968-4488-AC51-6B1D8DBE522A}"/>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54534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6D07-984D-4021-875C-3D15F27638C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16C05D7-892E-4D40-9AAE-C58003AEB0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350509-91C4-478C-BBAB-E320FE72BCEF}"/>
              </a:ext>
            </a:extLst>
          </p:cNvPr>
          <p:cNvSpPr>
            <a:spLocks noGrp="1"/>
          </p:cNvSpPr>
          <p:nvPr>
            <p:ph type="dt" sz="half" idx="10"/>
          </p:nvPr>
        </p:nvSpPr>
        <p:spPr/>
        <p:txBody>
          <a:bodyPr/>
          <a:lstStyle/>
          <a:p>
            <a:fld id="{5D08B682-50C8-224B-A36C-AE481C8E88C5}" type="datetime1">
              <a:rPr lang="en-US" smtClean="0"/>
              <a:pPr/>
              <a:t>2/12/2018</a:t>
            </a:fld>
            <a:endParaRPr lang="en-US"/>
          </a:p>
        </p:txBody>
      </p:sp>
      <p:sp>
        <p:nvSpPr>
          <p:cNvPr id="5" name="Footer Placeholder 4">
            <a:extLst>
              <a:ext uri="{FF2B5EF4-FFF2-40B4-BE49-F238E27FC236}">
                <a16:creationId xmlns:a16="http://schemas.microsoft.com/office/drawing/2014/main" id="{9E4E18C5-A4AE-4B10-A3BB-27928CD85148}"/>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ABB3429B-2CCF-497B-BBF5-A7042E99EB69}"/>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35696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2973E-2F06-4259-9520-D2938150305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E01FE223-D1A7-4FC5-BE9D-F3AB8392E19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F08C08-66C2-49FF-8621-9382960A81E7}"/>
              </a:ext>
            </a:extLst>
          </p:cNvPr>
          <p:cNvSpPr>
            <a:spLocks noGrp="1"/>
          </p:cNvSpPr>
          <p:nvPr>
            <p:ph type="dt" sz="half" idx="10"/>
          </p:nvPr>
        </p:nvSpPr>
        <p:spPr/>
        <p:txBody>
          <a:bodyPr/>
          <a:lstStyle/>
          <a:p>
            <a:fld id="{A6CDC363-C93F-8F47-B2E2-6F1CE8F8D99C}" type="datetime1">
              <a:rPr lang="en-US" smtClean="0"/>
              <a:pPr/>
              <a:t>2/12/2018</a:t>
            </a:fld>
            <a:endParaRPr lang="en-US"/>
          </a:p>
        </p:txBody>
      </p:sp>
      <p:sp>
        <p:nvSpPr>
          <p:cNvPr id="5" name="Footer Placeholder 4">
            <a:extLst>
              <a:ext uri="{FF2B5EF4-FFF2-40B4-BE49-F238E27FC236}">
                <a16:creationId xmlns:a16="http://schemas.microsoft.com/office/drawing/2014/main" id="{3C3ABD63-1EAE-4504-BE25-9EDDCC36A29E}"/>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26732431-1E1D-46AB-B098-3448075650EC}"/>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09170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4E46-34A7-42BA-BE16-A1A60E80E56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7D9E367-F9F4-4868-BF4C-A9FBAF94CAA9}"/>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74469A4-95D4-4C11-A295-213F0358933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68EC867-BB7C-4703-B881-45CD2F913B22}"/>
              </a:ext>
            </a:extLst>
          </p:cNvPr>
          <p:cNvSpPr>
            <a:spLocks noGrp="1"/>
          </p:cNvSpPr>
          <p:nvPr>
            <p:ph type="dt" sz="half" idx="10"/>
          </p:nvPr>
        </p:nvSpPr>
        <p:spPr/>
        <p:txBody>
          <a:bodyPr/>
          <a:lstStyle/>
          <a:p>
            <a:fld id="{01EAF948-6218-A745-AF4F-78AAA22B6509}" type="datetime1">
              <a:rPr lang="en-US" smtClean="0"/>
              <a:pPr/>
              <a:t>2/12/2018</a:t>
            </a:fld>
            <a:endParaRPr lang="en-US"/>
          </a:p>
        </p:txBody>
      </p:sp>
      <p:sp>
        <p:nvSpPr>
          <p:cNvPr id="6" name="Footer Placeholder 5">
            <a:extLst>
              <a:ext uri="{FF2B5EF4-FFF2-40B4-BE49-F238E27FC236}">
                <a16:creationId xmlns:a16="http://schemas.microsoft.com/office/drawing/2014/main" id="{FD6D38B8-5A92-4C03-B0B4-6F3BE6BCE7F4}"/>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02C07403-77DF-4D02-856B-07178554B74E}"/>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85551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1CA17-3ECC-4B2B-A8DF-FBBC57ABF37B}"/>
              </a:ext>
            </a:extLst>
          </p:cNvPr>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2E82AB7-279D-4365-8899-7FEEFB95DEC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DA078DD-00F0-4478-B6BA-E1E954097552}"/>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F39B6D8-BFB6-4748-AA4E-C1B73F4C4BD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618D2890-5910-45FC-8730-5283DF7BA972}"/>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D48F03D-714A-4EED-8CC7-63F6731C2C5B}"/>
              </a:ext>
            </a:extLst>
          </p:cNvPr>
          <p:cNvSpPr>
            <a:spLocks noGrp="1"/>
          </p:cNvSpPr>
          <p:nvPr>
            <p:ph type="dt" sz="half" idx="10"/>
          </p:nvPr>
        </p:nvSpPr>
        <p:spPr/>
        <p:txBody>
          <a:bodyPr/>
          <a:lstStyle/>
          <a:p>
            <a:fld id="{8514A42D-E6C4-2842-8609-092E833658B6}" type="datetime1">
              <a:rPr lang="en-US" smtClean="0"/>
              <a:pPr/>
              <a:t>2/12/2018</a:t>
            </a:fld>
            <a:endParaRPr lang="en-US"/>
          </a:p>
        </p:txBody>
      </p:sp>
      <p:sp>
        <p:nvSpPr>
          <p:cNvPr id="8" name="Footer Placeholder 7">
            <a:extLst>
              <a:ext uri="{FF2B5EF4-FFF2-40B4-BE49-F238E27FC236}">
                <a16:creationId xmlns:a16="http://schemas.microsoft.com/office/drawing/2014/main" id="{7E50732F-4414-4B91-AC7A-88D81A1BB793}"/>
              </a:ext>
            </a:extLst>
          </p:cNvPr>
          <p:cNvSpPr>
            <a:spLocks noGrp="1"/>
          </p:cNvSpPr>
          <p:nvPr>
            <p:ph type="ftr" sz="quarter" idx="11"/>
          </p:nvPr>
        </p:nvSpPr>
        <p:spPr/>
        <p:txBody>
          <a:bodyPr/>
          <a:lstStyle/>
          <a:p>
            <a:r>
              <a:rPr lang="en-US"/>
              <a:t>Dr. Rajiv Jhangiani (PSYC 217, 2010/2011 Winter Session Term 1)</a:t>
            </a:r>
          </a:p>
        </p:txBody>
      </p:sp>
      <p:sp>
        <p:nvSpPr>
          <p:cNvPr id="9" name="Slide Number Placeholder 8">
            <a:extLst>
              <a:ext uri="{FF2B5EF4-FFF2-40B4-BE49-F238E27FC236}">
                <a16:creationId xmlns:a16="http://schemas.microsoft.com/office/drawing/2014/main" id="{23F43E35-5779-4C96-87C4-8EF4FFE67A5A}"/>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86935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A7D91-4441-4F95-9F3B-1A1F1381D9A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684D1F4-3C8A-49E2-ABE4-054D69AAE3FA}"/>
              </a:ext>
            </a:extLst>
          </p:cNvPr>
          <p:cNvSpPr>
            <a:spLocks noGrp="1"/>
          </p:cNvSpPr>
          <p:nvPr>
            <p:ph type="dt" sz="half" idx="10"/>
          </p:nvPr>
        </p:nvSpPr>
        <p:spPr/>
        <p:txBody>
          <a:bodyPr/>
          <a:lstStyle/>
          <a:p>
            <a:fld id="{424AA2BC-B820-2D43-B51F-C199064FB813}" type="datetime1">
              <a:rPr lang="en-US" smtClean="0"/>
              <a:pPr/>
              <a:t>2/12/2018</a:t>
            </a:fld>
            <a:endParaRPr lang="en-US"/>
          </a:p>
        </p:txBody>
      </p:sp>
      <p:sp>
        <p:nvSpPr>
          <p:cNvPr id="4" name="Footer Placeholder 3">
            <a:extLst>
              <a:ext uri="{FF2B5EF4-FFF2-40B4-BE49-F238E27FC236}">
                <a16:creationId xmlns:a16="http://schemas.microsoft.com/office/drawing/2014/main" id="{EA28A5C0-4808-43AE-B2A8-5E9189C4226D}"/>
              </a:ext>
            </a:extLst>
          </p:cNvPr>
          <p:cNvSpPr>
            <a:spLocks noGrp="1"/>
          </p:cNvSpPr>
          <p:nvPr>
            <p:ph type="ftr" sz="quarter" idx="11"/>
          </p:nvPr>
        </p:nvSpPr>
        <p:spPr/>
        <p:txBody>
          <a:bodyPr/>
          <a:lstStyle/>
          <a:p>
            <a:r>
              <a:rPr lang="en-US"/>
              <a:t>Dr. Rajiv Jhangiani (PSYC 217, 2010/2011 Winter Session Term 1)</a:t>
            </a:r>
          </a:p>
        </p:txBody>
      </p:sp>
      <p:sp>
        <p:nvSpPr>
          <p:cNvPr id="5" name="Slide Number Placeholder 4">
            <a:extLst>
              <a:ext uri="{FF2B5EF4-FFF2-40B4-BE49-F238E27FC236}">
                <a16:creationId xmlns:a16="http://schemas.microsoft.com/office/drawing/2014/main" id="{EC7AC39B-CBC6-4F48-9F3B-7E0FB8971E02}"/>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891267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D0AB1E-9125-4A82-8F5E-2915C6DA8077}"/>
              </a:ext>
            </a:extLst>
          </p:cNvPr>
          <p:cNvSpPr>
            <a:spLocks noGrp="1"/>
          </p:cNvSpPr>
          <p:nvPr>
            <p:ph type="dt" sz="half" idx="10"/>
          </p:nvPr>
        </p:nvSpPr>
        <p:spPr/>
        <p:txBody>
          <a:bodyPr/>
          <a:lstStyle/>
          <a:p>
            <a:fld id="{22271619-2B7F-3F4E-A95A-9AAFDA309FCB}" type="datetime1">
              <a:rPr lang="en-US" smtClean="0"/>
              <a:pPr/>
              <a:t>2/12/2018</a:t>
            </a:fld>
            <a:endParaRPr lang="en-US"/>
          </a:p>
        </p:txBody>
      </p:sp>
      <p:sp>
        <p:nvSpPr>
          <p:cNvPr id="3" name="Footer Placeholder 2">
            <a:extLst>
              <a:ext uri="{FF2B5EF4-FFF2-40B4-BE49-F238E27FC236}">
                <a16:creationId xmlns:a16="http://schemas.microsoft.com/office/drawing/2014/main" id="{A6B9FC78-21CF-4842-BDBC-B82FB2542234}"/>
              </a:ext>
            </a:extLst>
          </p:cNvPr>
          <p:cNvSpPr>
            <a:spLocks noGrp="1"/>
          </p:cNvSpPr>
          <p:nvPr>
            <p:ph type="ftr" sz="quarter" idx="11"/>
          </p:nvPr>
        </p:nvSpPr>
        <p:spPr/>
        <p:txBody>
          <a:bodyPr/>
          <a:lstStyle/>
          <a:p>
            <a:r>
              <a:rPr lang="en-US"/>
              <a:t>Dr. Rajiv Jhangiani (PSYC 217, 2010/2011 Winter Session Term 1)</a:t>
            </a:r>
          </a:p>
        </p:txBody>
      </p:sp>
      <p:sp>
        <p:nvSpPr>
          <p:cNvPr id="4" name="Slide Number Placeholder 3">
            <a:extLst>
              <a:ext uri="{FF2B5EF4-FFF2-40B4-BE49-F238E27FC236}">
                <a16:creationId xmlns:a16="http://schemas.microsoft.com/office/drawing/2014/main" id="{507B5C3A-0F82-4553-AF51-EF46C0F153C0}"/>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408472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82CAC-BE16-4B22-A3B7-612DDEBADD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8742F45-3197-4088-B14A-14D0543AF05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E2EA147-1149-4E58-A802-C773FD9E72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B8210A5-B4AC-40E9-B578-AE77B9002626}"/>
              </a:ext>
            </a:extLst>
          </p:cNvPr>
          <p:cNvSpPr>
            <a:spLocks noGrp="1"/>
          </p:cNvSpPr>
          <p:nvPr>
            <p:ph type="dt" sz="half" idx="10"/>
          </p:nvPr>
        </p:nvSpPr>
        <p:spPr/>
        <p:txBody>
          <a:bodyPr/>
          <a:lstStyle/>
          <a:p>
            <a:fld id="{3CAD4425-C2B4-334D-B2C4-E5B76F7FC0D9}" type="datetime1">
              <a:rPr lang="en-US" smtClean="0"/>
              <a:pPr/>
              <a:t>2/12/2018</a:t>
            </a:fld>
            <a:endParaRPr lang="en-US"/>
          </a:p>
        </p:txBody>
      </p:sp>
      <p:sp>
        <p:nvSpPr>
          <p:cNvPr id="6" name="Footer Placeholder 5">
            <a:extLst>
              <a:ext uri="{FF2B5EF4-FFF2-40B4-BE49-F238E27FC236}">
                <a16:creationId xmlns:a16="http://schemas.microsoft.com/office/drawing/2014/main" id="{DABF23A6-B5C7-42E8-A5AF-7956CD484E0E}"/>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97282D17-BB31-4CCD-B4CD-8EC3FBD69983}"/>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89717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54420-6328-4237-9F13-5DAC4ADF049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120F02A-8D5A-4C87-A64D-CA500C035AC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a:extLst>
              <a:ext uri="{FF2B5EF4-FFF2-40B4-BE49-F238E27FC236}">
                <a16:creationId xmlns:a16="http://schemas.microsoft.com/office/drawing/2014/main" id="{FAEE0B95-C806-4697-9449-270EDB54CDE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3214EF9-850B-4ED3-A7CC-FC794396A113}"/>
              </a:ext>
            </a:extLst>
          </p:cNvPr>
          <p:cNvSpPr>
            <a:spLocks noGrp="1"/>
          </p:cNvSpPr>
          <p:nvPr>
            <p:ph type="dt" sz="half" idx="10"/>
          </p:nvPr>
        </p:nvSpPr>
        <p:spPr/>
        <p:txBody>
          <a:bodyPr/>
          <a:lstStyle/>
          <a:p>
            <a:fld id="{A0B5D997-5250-0C47-8E42-478D9FC5FAB9}" type="datetime1">
              <a:rPr lang="en-US" smtClean="0"/>
              <a:pPr/>
              <a:t>2/12/2018</a:t>
            </a:fld>
            <a:endParaRPr lang="en-US"/>
          </a:p>
        </p:txBody>
      </p:sp>
      <p:sp>
        <p:nvSpPr>
          <p:cNvPr id="6" name="Footer Placeholder 5">
            <a:extLst>
              <a:ext uri="{FF2B5EF4-FFF2-40B4-BE49-F238E27FC236}">
                <a16:creationId xmlns:a16="http://schemas.microsoft.com/office/drawing/2014/main" id="{317A3955-1CE4-4CFB-9269-C45AFFEA82DC}"/>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813C8B10-9453-4F1E-9510-5CD2FA4E4082}"/>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708469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B04A94-DFEF-4CF9-941A-65302C32607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117DCD-391C-4F33-BE38-6EB96C87FC7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63CF1F-11CC-4E8D-BE06-3A3F45ED803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621D72-FA2E-9144-BE25-75B1BAF0ABC4}" type="datetime1">
              <a:rPr lang="en-US" smtClean="0"/>
              <a:pPr/>
              <a:t>2/12/2018</a:t>
            </a:fld>
            <a:endParaRPr lang="en-US"/>
          </a:p>
        </p:txBody>
      </p:sp>
      <p:sp>
        <p:nvSpPr>
          <p:cNvPr id="5" name="Footer Placeholder 4">
            <a:extLst>
              <a:ext uri="{FF2B5EF4-FFF2-40B4-BE49-F238E27FC236}">
                <a16:creationId xmlns:a16="http://schemas.microsoft.com/office/drawing/2014/main" id="{D68D8534-FA89-4454-AF78-5FC1360DBC5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9DDAE158-E0E6-4822-B4B1-B5315322D2D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D27640-02EA-482E-82FB-44E2F46FE27B}" type="slidenum">
              <a:rPr lang="en-US" smtClean="0"/>
              <a:pPr/>
              <a:t>‹#›</a:t>
            </a:fld>
            <a:endParaRPr lang="en-US"/>
          </a:p>
        </p:txBody>
      </p:sp>
    </p:spTree>
    <p:extLst>
      <p:ext uri="{BB962C8B-B14F-4D97-AF65-F5344CB8AC3E}">
        <p14:creationId xmlns:p14="http://schemas.microsoft.com/office/powerpoint/2010/main" val="297925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able showing the different types of validity">
            <a:extLst>
              <a:ext uri="{FF2B5EF4-FFF2-40B4-BE49-F238E27FC236}">
                <a16:creationId xmlns:a16="http://schemas.microsoft.com/office/drawing/2014/main" id="{D024E512-5E3C-407F-B709-4F00FB1C17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609600"/>
            <a:ext cx="4048125" cy="26003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660F45-C0A9-419E-8DA0-43D2AE25ED0C}"/>
              </a:ext>
            </a:extLst>
          </p:cNvPr>
          <p:cNvSpPr txBox="1"/>
          <p:nvPr/>
        </p:nvSpPr>
        <p:spPr>
          <a:xfrm>
            <a:off x="1447800" y="4495800"/>
            <a:ext cx="6368667" cy="923330"/>
          </a:xfrm>
          <a:prstGeom prst="rect">
            <a:avLst/>
          </a:prstGeom>
          <a:noFill/>
        </p:spPr>
        <p:txBody>
          <a:bodyPr wrap="none" rtlCol="0">
            <a:spAutoFit/>
          </a:bodyPr>
          <a:lstStyle/>
          <a:p>
            <a:r>
              <a:rPr lang="en-CA" dirty="0"/>
              <a:t>The section on Internal Validity and External Validity is a mess….</a:t>
            </a:r>
          </a:p>
          <a:p>
            <a:r>
              <a:rPr lang="en-CA" dirty="0"/>
              <a:t>CLEAN IN UP, MAKE A TABLE, THINK OF EXAMPLES ON YOUR OWN</a:t>
            </a:r>
          </a:p>
          <a:p>
            <a:r>
              <a:rPr lang="en-CA" dirty="0"/>
              <a:t>You will have to for the </a:t>
            </a:r>
            <a:r>
              <a:rPr lang="en-CA" dirty="0" err="1"/>
              <a:t>miderm</a:t>
            </a:r>
            <a:r>
              <a:rPr lang="en-CA" dirty="0"/>
              <a:t>! </a:t>
            </a:r>
          </a:p>
        </p:txBody>
      </p:sp>
    </p:spTree>
    <p:extLst>
      <p:ext uri="{BB962C8B-B14F-4D97-AF65-F5344CB8AC3E}">
        <p14:creationId xmlns:p14="http://schemas.microsoft.com/office/powerpoint/2010/main" val="2726304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Loftus &amp; Palmer (1974)</a:t>
            </a:r>
          </a:p>
        </p:txBody>
      </p:sp>
      <p:sp>
        <p:nvSpPr>
          <p:cNvPr id="3" name="Content Placeholder 2"/>
          <p:cNvSpPr>
            <a:spLocks noGrp="1"/>
          </p:cNvSpPr>
          <p:nvPr>
            <p:ph idx="1"/>
          </p:nvPr>
        </p:nvSpPr>
        <p:spPr/>
        <p:txBody>
          <a:bodyPr>
            <a:normAutofit/>
          </a:bodyPr>
          <a:lstStyle/>
          <a:p>
            <a:r>
              <a:rPr lang="en-US" dirty="0"/>
              <a:t>“About how fast were the cars going when they collided with/smashed into/bumped into/hit/contacted each other?”</a:t>
            </a:r>
          </a:p>
          <a:p>
            <a:pPr lvl="1"/>
            <a:r>
              <a:rPr lang="en-US" dirty="0"/>
              <a:t>Smashed : 40.8 miles per hour</a:t>
            </a:r>
          </a:p>
          <a:p>
            <a:pPr lvl="1"/>
            <a:r>
              <a:rPr lang="en-US" dirty="0"/>
              <a:t>Collided : 39.3 miles per hour</a:t>
            </a:r>
          </a:p>
          <a:p>
            <a:pPr lvl="1"/>
            <a:r>
              <a:rPr lang="en-US" dirty="0"/>
              <a:t>Bumped: 38.1 miles per hour</a:t>
            </a:r>
          </a:p>
          <a:p>
            <a:pPr lvl="1"/>
            <a:r>
              <a:rPr lang="en-US" dirty="0"/>
              <a:t>Hit : 34 miles per hour</a:t>
            </a:r>
          </a:p>
          <a:p>
            <a:pPr lvl="1"/>
            <a:r>
              <a:rPr lang="en-US" dirty="0"/>
              <a:t>Contacted : 31.8 miles per hour</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10</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Cohen et al. (1996)</a:t>
            </a:r>
          </a:p>
        </p:txBody>
      </p:sp>
      <p:sp>
        <p:nvSpPr>
          <p:cNvPr id="3" name="Content Placeholder 2"/>
          <p:cNvSpPr>
            <a:spLocks noGrp="1"/>
          </p:cNvSpPr>
          <p:nvPr>
            <p:ph idx="1"/>
          </p:nvPr>
        </p:nvSpPr>
        <p:spPr/>
        <p:txBody>
          <a:bodyPr>
            <a:normAutofit/>
          </a:bodyPr>
          <a:lstStyle/>
          <a:p>
            <a:r>
              <a:rPr lang="en-US" dirty="0"/>
              <a:t>“Culture of </a:t>
            </a:r>
            <a:r>
              <a:rPr lang="en-US" dirty="0" err="1"/>
              <a:t>honour</a:t>
            </a:r>
            <a:r>
              <a:rPr lang="en-US" dirty="0"/>
              <a:t>” in the southern US</a:t>
            </a:r>
          </a:p>
          <a:p>
            <a:r>
              <a:rPr lang="en-US" dirty="0"/>
              <a:t>The questionnaire, drop-off, &amp; obstacle</a:t>
            </a:r>
          </a:p>
          <a:p>
            <a:r>
              <a:rPr lang="en-US" dirty="0"/>
              <a:t>The return, bump, and insult</a:t>
            </a:r>
          </a:p>
          <a:p>
            <a:r>
              <a:rPr lang="en-US" dirty="0"/>
              <a:t>Word completion, emotion recognition, and projective tasks</a:t>
            </a:r>
          </a:p>
          <a:p>
            <a:r>
              <a:rPr lang="en-US" dirty="0"/>
              <a:t>Cortisol and testosterone levels</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11</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Setting the stage &amp; types of manipulations</a:t>
            </a:r>
          </a:p>
        </p:txBody>
      </p:sp>
      <p:sp>
        <p:nvSpPr>
          <p:cNvPr id="3" name="Content Placeholder 2"/>
          <p:cNvSpPr>
            <a:spLocks noGrp="1"/>
          </p:cNvSpPr>
          <p:nvPr>
            <p:ph idx="1"/>
          </p:nvPr>
        </p:nvSpPr>
        <p:spPr/>
        <p:txBody>
          <a:bodyPr>
            <a:normAutofit/>
          </a:bodyPr>
          <a:lstStyle/>
          <a:p>
            <a:r>
              <a:rPr lang="en-US" dirty="0"/>
              <a:t>Informed consent</a:t>
            </a:r>
          </a:p>
          <a:p>
            <a:pPr lvl="1"/>
            <a:r>
              <a:rPr lang="en-US" dirty="0"/>
              <a:t>General description (sometimes including a plausible cover story)</a:t>
            </a:r>
          </a:p>
          <a:p>
            <a:r>
              <a:rPr lang="en-US" dirty="0"/>
              <a:t>Straightforward manipulations</a:t>
            </a:r>
          </a:p>
          <a:p>
            <a:r>
              <a:rPr lang="en-US" dirty="0"/>
              <a:t>Staged manipulations</a:t>
            </a:r>
          </a:p>
          <a:p>
            <a:pPr lvl="1"/>
            <a:r>
              <a:rPr lang="en-US" dirty="0"/>
              <a:t>Confederates</a:t>
            </a:r>
          </a:p>
          <a:p>
            <a:r>
              <a:rPr lang="en-US" dirty="0"/>
              <a:t>Importance of the strength of the manipulation</a:t>
            </a:r>
          </a:p>
          <a:p>
            <a:pPr lvl="1"/>
            <a:r>
              <a:rPr lang="en-US" dirty="0"/>
              <a:t>E.g., Drug dosages</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12</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Ecological validity</a:t>
            </a:r>
          </a:p>
        </p:txBody>
      </p:sp>
      <p:sp>
        <p:nvSpPr>
          <p:cNvPr id="3" name="Content Placeholder 2"/>
          <p:cNvSpPr>
            <a:spLocks noGrp="1"/>
          </p:cNvSpPr>
          <p:nvPr>
            <p:ph idx="1"/>
          </p:nvPr>
        </p:nvSpPr>
        <p:spPr>
          <a:xfrm>
            <a:off x="457200" y="1828800"/>
            <a:ext cx="8229600" cy="4625609"/>
          </a:xfrm>
        </p:spPr>
        <p:txBody>
          <a:bodyPr/>
          <a:lstStyle/>
          <a:p>
            <a:r>
              <a:rPr lang="en-US" dirty="0"/>
              <a:t>Good experimental control, but sometimes artificial</a:t>
            </a:r>
          </a:p>
          <a:p>
            <a:r>
              <a:rPr lang="en-US" dirty="0"/>
              <a:t>Mundane realism vs. psychological realism</a:t>
            </a:r>
          </a:p>
          <a:p>
            <a:r>
              <a:rPr lang="en-US" dirty="0"/>
              <a:t>Field experiments</a:t>
            </a:r>
          </a:p>
          <a:p>
            <a:endParaRPr lang="en-US" dirty="0"/>
          </a:p>
          <a:p>
            <a:r>
              <a:rPr lang="en-CA" b="1" dirty="0"/>
              <a:t>Mundane realism</a:t>
            </a:r>
            <a:r>
              <a:rPr lang="en-CA" dirty="0"/>
              <a:t> describes the degree to which the materials and procedures involved in an experiment are similar to events that occur in the real world. Therefore, </a:t>
            </a:r>
            <a:r>
              <a:rPr lang="en-CA" b="1" dirty="0"/>
              <a:t>mundane realism</a:t>
            </a:r>
            <a:r>
              <a:rPr lang="en-CA" dirty="0"/>
              <a:t> is a type of external validity, which is the extent to which findings can generalize from experiments to real-life settings.</a:t>
            </a:r>
            <a:endParaRPr lang="en-US"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13</a:t>
            </a:fld>
            <a:endParaRPr lang="en-US"/>
          </a:p>
        </p:txBody>
      </p:sp>
    </p:spTree>
    <p:extLst>
      <p:ext uri="{BB962C8B-B14F-4D97-AF65-F5344CB8AC3E}">
        <p14:creationId xmlns:p14="http://schemas.microsoft.com/office/powerpoint/2010/main" val="30023225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Measuring the dependent variable</a:t>
            </a:r>
          </a:p>
        </p:txBody>
      </p:sp>
      <p:sp>
        <p:nvSpPr>
          <p:cNvPr id="3" name="Content Placeholder 2"/>
          <p:cNvSpPr>
            <a:spLocks noGrp="1"/>
          </p:cNvSpPr>
          <p:nvPr>
            <p:ph idx="1"/>
          </p:nvPr>
        </p:nvSpPr>
        <p:spPr/>
        <p:txBody>
          <a:bodyPr>
            <a:normAutofit/>
          </a:bodyPr>
          <a:lstStyle/>
          <a:p>
            <a:r>
              <a:rPr lang="en-US" dirty="0"/>
              <a:t>Self-report</a:t>
            </a:r>
          </a:p>
          <a:p>
            <a:pPr lvl="1"/>
            <a:r>
              <a:rPr lang="en-US" dirty="0"/>
              <a:t>Likert-type scales</a:t>
            </a:r>
          </a:p>
          <a:p>
            <a:pPr lvl="1"/>
            <a:r>
              <a:rPr lang="en-US" dirty="0"/>
              <a:t>Number of options (even vs. odd numbers)</a:t>
            </a:r>
          </a:p>
          <a:p>
            <a:r>
              <a:rPr lang="en-US" dirty="0"/>
              <a:t>Behavioural measures</a:t>
            </a:r>
          </a:p>
          <a:p>
            <a:r>
              <a:rPr lang="en-US" dirty="0"/>
              <a:t>Physiological measures</a:t>
            </a:r>
          </a:p>
          <a:p>
            <a:r>
              <a:rPr lang="en-US" dirty="0"/>
              <a:t>Sensitivity of the dependent measure</a:t>
            </a:r>
          </a:p>
          <a:p>
            <a:pPr lvl="1"/>
            <a:r>
              <a:rPr lang="en-US" dirty="0"/>
              <a:t>More variance = better</a:t>
            </a:r>
          </a:p>
          <a:p>
            <a:r>
              <a:rPr lang="en-US" dirty="0"/>
              <a:t>Ceiling and floor effects</a:t>
            </a:r>
          </a:p>
          <a:p>
            <a:r>
              <a:rPr lang="en-US" dirty="0"/>
              <a:t>Multivariate research</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14</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ipe(left)">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Additional controls</a:t>
            </a:r>
          </a:p>
        </p:txBody>
      </p:sp>
      <p:sp>
        <p:nvSpPr>
          <p:cNvPr id="3" name="Content Placeholder 2"/>
          <p:cNvSpPr>
            <a:spLocks noGrp="1"/>
          </p:cNvSpPr>
          <p:nvPr>
            <p:ph idx="1"/>
          </p:nvPr>
        </p:nvSpPr>
        <p:spPr>
          <a:xfrm>
            <a:off x="533400" y="1295400"/>
            <a:ext cx="7981950" cy="4881563"/>
          </a:xfrm>
        </p:spPr>
        <p:txBody>
          <a:bodyPr>
            <a:normAutofit/>
          </a:bodyPr>
          <a:lstStyle/>
          <a:p>
            <a:r>
              <a:rPr lang="en-US" dirty="0"/>
              <a:t>Demand characteristics</a:t>
            </a:r>
          </a:p>
          <a:p>
            <a:pPr lvl="1"/>
            <a:r>
              <a:rPr lang="en-US" dirty="0"/>
              <a:t>Deception (cover story)</a:t>
            </a:r>
          </a:p>
          <a:p>
            <a:pPr lvl="1"/>
            <a:r>
              <a:rPr lang="en-US" dirty="0"/>
              <a:t>Filler items</a:t>
            </a:r>
          </a:p>
          <a:p>
            <a:r>
              <a:rPr lang="en-US" dirty="0"/>
              <a:t>Expectancy effects</a:t>
            </a:r>
          </a:p>
          <a:p>
            <a:pPr lvl="1"/>
            <a:r>
              <a:rPr lang="en-US" dirty="0"/>
              <a:t>Experimenter training/automated procedures</a:t>
            </a:r>
          </a:p>
          <a:p>
            <a:pPr lvl="1"/>
            <a:r>
              <a:rPr lang="en-US" dirty="0"/>
              <a:t>Single-blind and double-blind studies</a:t>
            </a:r>
          </a:p>
          <a:p>
            <a:pPr lvl="1"/>
            <a:endParaRPr lang="en-US" dirty="0"/>
          </a:p>
          <a:p>
            <a:pPr lvl="1"/>
            <a:r>
              <a:rPr lang="en-US" dirty="0" err="1"/>
              <a:t>E.g</a:t>
            </a:r>
            <a:r>
              <a:rPr lang="en-CA" dirty="0"/>
              <a:t> Pygmalion in the Classroom by Robert Rosenthal ~ Lenore Jacobson In 1965 the authors conducted an experiment in a public elementary school, telling teachers that certain children could be expected to be "growth </a:t>
            </a:r>
            <a:r>
              <a:rPr lang="en-CA" dirty="0" err="1"/>
              <a:t>spurters</a:t>
            </a:r>
            <a:r>
              <a:rPr lang="en-CA" dirty="0"/>
              <a:t>," based on the students" results on the Harvard Test of </a:t>
            </a:r>
            <a:r>
              <a:rPr lang="en-CA" dirty="0" err="1"/>
              <a:t>lnflected</a:t>
            </a:r>
            <a:r>
              <a:rPr lang="en-CA" dirty="0"/>
              <a:t> Acquisition. In point of [act, the test was nonexistent and those children designated as "'</a:t>
            </a:r>
            <a:r>
              <a:rPr lang="en-CA" dirty="0" err="1"/>
              <a:t>spurters</a:t>
            </a:r>
            <a:r>
              <a:rPr lang="en-CA" dirty="0"/>
              <a:t>'" were chosen at random. What Rosenthal and Jacobson hoped to determine by this experiment was the degree (if any) to which changes in teacher expectation produce changes in student achievement.</a:t>
            </a:r>
            <a:r>
              <a:rPr lang="en-US" dirty="0"/>
              <a:t>., Rosenthal &amp; Jacobsen (1968)</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15</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left)">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16</a:t>
            </a:fld>
            <a:endParaRPr lang="en-US"/>
          </a:p>
        </p:txBody>
      </p:sp>
      <p:sp>
        <p:nvSpPr>
          <p:cNvPr id="6" name="TextBox 5">
            <a:extLst>
              <a:ext uri="{FF2B5EF4-FFF2-40B4-BE49-F238E27FC236}">
                <a16:creationId xmlns:a16="http://schemas.microsoft.com/office/drawing/2014/main" id="{5A36551E-2203-473E-BBC5-B69DEB2F2FFB}"/>
              </a:ext>
            </a:extLst>
          </p:cNvPr>
          <p:cNvSpPr txBox="1"/>
          <p:nvPr/>
        </p:nvSpPr>
        <p:spPr>
          <a:xfrm>
            <a:off x="609600" y="685800"/>
            <a:ext cx="1923860" cy="1754326"/>
          </a:xfrm>
          <a:prstGeom prst="rect">
            <a:avLst/>
          </a:prstGeom>
          <a:noFill/>
        </p:spPr>
        <p:txBody>
          <a:bodyPr wrap="none" rtlCol="0">
            <a:spAutoFit/>
          </a:bodyPr>
          <a:lstStyle/>
          <a:p>
            <a:r>
              <a:rPr lang="en-CA" dirty="0"/>
              <a:t>Recording your DV</a:t>
            </a:r>
          </a:p>
          <a:p>
            <a:r>
              <a:rPr lang="en-CA" dirty="0"/>
              <a:t>Time factors</a:t>
            </a:r>
          </a:p>
          <a:p>
            <a:r>
              <a:rPr lang="en-CA" dirty="0"/>
              <a:t>Behavior</a:t>
            </a:r>
          </a:p>
          <a:p>
            <a:r>
              <a:rPr lang="en-CA" dirty="0"/>
              <a:t>Gender Issues </a:t>
            </a:r>
          </a:p>
          <a:p>
            <a:endParaRPr lang="en-CA" dirty="0"/>
          </a:p>
          <a:p>
            <a:endParaRPr lang="en-CA" dirty="0"/>
          </a:p>
        </p:txBody>
      </p:sp>
      <p:sp>
        <p:nvSpPr>
          <p:cNvPr id="7" name="TextBox 6">
            <a:extLst>
              <a:ext uri="{FF2B5EF4-FFF2-40B4-BE49-F238E27FC236}">
                <a16:creationId xmlns:a16="http://schemas.microsoft.com/office/drawing/2014/main" id="{CDF60592-8674-446D-B621-BD219E011458}"/>
              </a:ext>
            </a:extLst>
          </p:cNvPr>
          <p:cNvSpPr txBox="1"/>
          <p:nvPr/>
        </p:nvSpPr>
        <p:spPr>
          <a:xfrm>
            <a:off x="2819400" y="3200400"/>
            <a:ext cx="3107261" cy="1200329"/>
          </a:xfrm>
          <a:prstGeom prst="rect">
            <a:avLst/>
          </a:prstGeom>
          <a:noFill/>
        </p:spPr>
        <p:txBody>
          <a:bodyPr wrap="none" rtlCol="0">
            <a:spAutoFit/>
          </a:bodyPr>
          <a:lstStyle/>
          <a:p>
            <a:r>
              <a:rPr lang="en-CA" dirty="0"/>
              <a:t>Examples of Informed Consent </a:t>
            </a:r>
          </a:p>
          <a:p>
            <a:r>
              <a:rPr lang="en-CA"/>
              <a:t>Debriefing Form</a:t>
            </a:r>
          </a:p>
          <a:p>
            <a:r>
              <a:rPr lang="en-CA"/>
              <a:t> </a:t>
            </a:r>
            <a:endParaRPr lang="en-CA" dirty="0"/>
          </a:p>
          <a:p>
            <a:endParaRPr lang="en-CA" dirty="0"/>
          </a:p>
        </p:txBody>
      </p:sp>
    </p:spTree>
    <p:extLst>
      <p:ext uri="{BB962C8B-B14F-4D97-AF65-F5344CB8AC3E}">
        <p14:creationId xmlns:p14="http://schemas.microsoft.com/office/powerpoint/2010/main" val="1439776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17</a:t>
            </a:fld>
            <a:endParaRPr lang="en-US"/>
          </a:p>
        </p:txBody>
      </p:sp>
    </p:spTree>
    <p:extLst>
      <p:ext uri="{BB962C8B-B14F-4D97-AF65-F5344CB8AC3E}">
        <p14:creationId xmlns:p14="http://schemas.microsoft.com/office/powerpoint/2010/main" val="3242472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18</a:t>
            </a:fld>
            <a:endParaRPr lang="en-US"/>
          </a:p>
        </p:txBody>
      </p:sp>
    </p:spTree>
    <p:extLst>
      <p:ext uri="{BB962C8B-B14F-4D97-AF65-F5344CB8AC3E}">
        <p14:creationId xmlns:p14="http://schemas.microsoft.com/office/powerpoint/2010/main" val="1608646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19</a:t>
            </a:fld>
            <a:endParaRPr lang="en-US"/>
          </a:p>
        </p:txBody>
      </p:sp>
    </p:spTree>
    <p:extLst>
      <p:ext uri="{BB962C8B-B14F-4D97-AF65-F5344CB8AC3E}">
        <p14:creationId xmlns:p14="http://schemas.microsoft.com/office/powerpoint/2010/main" val="5874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6A9589-9E52-4AA5-A6B6-F8DDE9396FDA}"/>
              </a:ext>
            </a:extLst>
          </p:cNvPr>
          <p:cNvSpPr>
            <a:spLocks noGrp="1"/>
          </p:cNvSpPr>
          <p:nvPr>
            <p:ph idx="1"/>
          </p:nvPr>
        </p:nvSpPr>
        <p:spPr>
          <a:xfrm>
            <a:off x="76200" y="103186"/>
            <a:ext cx="8991600" cy="5654676"/>
          </a:xfrm>
        </p:spPr>
        <p:txBody>
          <a:bodyPr>
            <a:noAutofit/>
          </a:bodyPr>
          <a:lstStyle/>
          <a:p>
            <a:r>
              <a:rPr lang="en-CA" sz="2000" b="1" dirty="0"/>
              <a:t>Internal validity</a:t>
            </a:r>
            <a:r>
              <a:rPr lang="en-CA" sz="2000" dirty="0"/>
              <a:t> is a scientific concept that addresses the relationship between two variables. It refers to the extent that a study can rule out or make unlikely alternate explanations of the results. Influences other than the independent variable that might explain the results of a study are called </a:t>
            </a:r>
            <a:r>
              <a:rPr lang="en-CA" sz="2000" b="1" dirty="0"/>
              <a:t>threats to internal validity.</a:t>
            </a:r>
          </a:p>
          <a:p>
            <a:r>
              <a:rPr lang="en-CA" sz="2000" b="1" dirty="0"/>
              <a:t>From LAST WEEK</a:t>
            </a:r>
          </a:p>
          <a:p>
            <a:pPr>
              <a:spcAft>
                <a:spcPts val="1200"/>
              </a:spcAft>
            </a:pPr>
            <a:r>
              <a:rPr lang="en-US" sz="2000" dirty="0"/>
              <a:t>Differential attrition, Compensatory equalization, Compensatory rivalry, Resentful demoralization</a:t>
            </a:r>
          </a:p>
          <a:p>
            <a:r>
              <a:rPr lang="en-CA" sz="2000" dirty="0"/>
              <a:t>History</a:t>
            </a:r>
          </a:p>
          <a:p>
            <a:r>
              <a:rPr lang="en-CA" sz="2000" dirty="0"/>
              <a:t>History becomes a threat when other factors external to the subjects (in addition to the treatment variable) occur by virtue of the passage of time. For example, the reported effect of a year-long, institution-specific program to improve medical resident prescribing and order-writing practices may have been confounded by a </a:t>
            </a:r>
            <a:r>
              <a:rPr lang="en-CA" sz="2000" dirty="0" err="1"/>
              <a:t>selfdirected</a:t>
            </a:r>
            <a:r>
              <a:rPr lang="en-CA" sz="2000" dirty="0"/>
              <a:t> continuing-education series on medication errors provided to residents by a pharmaceutical firm's medical education liaison.</a:t>
            </a:r>
          </a:p>
          <a:p>
            <a:r>
              <a:rPr lang="en-CA" sz="2000" dirty="0"/>
              <a:t>Maturation</a:t>
            </a:r>
          </a:p>
          <a:p>
            <a:r>
              <a:rPr lang="en-CA" sz="2000" dirty="0"/>
              <a:t>The maturation threat can operate when biological or psychological changes occur within subjects and these changes may account in part or in total for effects discerned in the study. For example, a reported decrease in emergency room visits in a long-term study of pediatric patients with asthma may be due to outgrowing childhood asthma rather than to any treatment regimen imposed. Both history and maturation are more of a concern in longitudinal studies.</a:t>
            </a:r>
          </a:p>
        </p:txBody>
      </p:sp>
      <p:sp>
        <p:nvSpPr>
          <p:cNvPr id="5" name="Slide Number Placeholder 4">
            <a:extLst>
              <a:ext uri="{FF2B5EF4-FFF2-40B4-BE49-F238E27FC236}">
                <a16:creationId xmlns:a16="http://schemas.microsoft.com/office/drawing/2014/main" id="{D5561AB0-6B4A-41B6-BC7C-EC91E1530386}"/>
              </a:ext>
            </a:extLst>
          </p:cNvPr>
          <p:cNvSpPr>
            <a:spLocks noGrp="1"/>
          </p:cNvSpPr>
          <p:nvPr>
            <p:ph type="sldNum" sz="quarter" idx="12"/>
          </p:nvPr>
        </p:nvSpPr>
        <p:spPr/>
        <p:txBody>
          <a:bodyPr/>
          <a:lstStyle/>
          <a:p>
            <a:fld id="{67D27640-02EA-482E-82FB-44E2F46FE27B}" type="slidenum">
              <a:rPr lang="en-US" smtClean="0"/>
              <a:pPr/>
              <a:t>2</a:t>
            </a:fld>
            <a:endParaRPr lang="en-US"/>
          </a:p>
        </p:txBody>
      </p:sp>
    </p:spTree>
    <p:extLst>
      <p:ext uri="{BB962C8B-B14F-4D97-AF65-F5344CB8AC3E}">
        <p14:creationId xmlns:p14="http://schemas.microsoft.com/office/powerpoint/2010/main" val="3500825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126AA3-02BE-4C2B-8716-E9E67D1FB0F9}"/>
              </a:ext>
            </a:extLst>
          </p:cNvPr>
          <p:cNvSpPr>
            <a:spLocks noGrp="1"/>
          </p:cNvSpPr>
          <p:nvPr>
            <p:ph type="sldNum" sz="quarter" idx="12"/>
          </p:nvPr>
        </p:nvSpPr>
        <p:spPr/>
        <p:txBody>
          <a:bodyPr/>
          <a:lstStyle/>
          <a:p>
            <a:fld id="{67D27640-02EA-482E-82FB-44E2F46FE27B}" type="slidenum">
              <a:rPr lang="en-US" smtClean="0"/>
              <a:pPr/>
              <a:t>20</a:t>
            </a:fld>
            <a:endParaRPr lang="en-US"/>
          </a:p>
        </p:txBody>
      </p:sp>
    </p:spTree>
    <p:extLst>
      <p:ext uri="{BB962C8B-B14F-4D97-AF65-F5344CB8AC3E}">
        <p14:creationId xmlns:p14="http://schemas.microsoft.com/office/powerpoint/2010/main" val="2035065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A3AEEF-A790-4267-9544-47E6DC384086}"/>
              </a:ext>
            </a:extLst>
          </p:cNvPr>
          <p:cNvSpPr>
            <a:spLocks noGrp="1"/>
          </p:cNvSpPr>
          <p:nvPr>
            <p:ph idx="1"/>
          </p:nvPr>
        </p:nvSpPr>
        <p:spPr>
          <a:xfrm>
            <a:off x="152400" y="136524"/>
            <a:ext cx="8267700" cy="6569076"/>
          </a:xfrm>
        </p:spPr>
        <p:txBody>
          <a:bodyPr>
            <a:normAutofit fontScale="85000" lnSpcReduction="20000"/>
          </a:bodyPr>
          <a:lstStyle/>
          <a:p>
            <a:r>
              <a:rPr lang="en-CA" sz="2400" dirty="0"/>
              <a:t>Testing</a:t>
            </a:r>
          </a:p>
          <a:p>
            <a:r>
              <a:rPr lang="en-CA" sz="2400" dirty="0"/>
              <a:t>The testing threat may occur when changes in test scores occur not because of the intervention but rather because of repeated testing. This is of particular concern when researchers administer identical pretests and </a:t>
            </a:r>
            <a:r>
              <a:rPr lang="en-CA" sz="2400" dirty="0" err="1"/>
              <a:t>posttests</a:t>
            </a:r>
            <a:r>
              <a:rPr lang="en-CA" sz="2400" dirty="0"/>
              <a:t>. For example, a reported improvement in medical resident prescribing behaviors and order-writing practices in the study previously described may have been due to repeated administration of the same short quiz. That is, the residents simply learned to provide the right answers rather than truly achieving improved prescribing habits.</a:t>
            </a:r>
          </a:p>
          <a:p>
            <a:r>
              <a:rPr lang="en-CA" sz="2400" dirty="0"/>
              <a:t>Instrumentation</a:t>
            </a:r>
          </a:p>
          <a:p>
            <a:r>
              <a:rPr lang="en-CA" sz="2400" dirty="0"/>
              <a:t>When study results are due to changes in instrument calibration or observer changes rather than to a true treatment effect, the instrumentation threat is in operation. For example, in a communications course, evaluator 1 observes pharmacy students counsel a patient at week 3 of the semester, and evaluator 2 observes the students at the conclusion of the course. If the evaluators are dissimilar enough in their approach, perhaps because of lack of training, this difference may contribute to measurement error in trying to determine how much learning occurred over the semester.</a:t>
            </a:r>
          </a:p>
          <a:p>
            <a:r>
              <a:rPr lang="en-CA" sz="2400" dirty="0"/>
              <a:t>Regression</a:t>
            </a:r>
          </a:p>
          <a:p>
            <a:r>
              <a:rPr lang="en-CA" sz="2400" dirty="0"/>
              <a:t>The regression threat can occur when subjects have been selected on the basis of extreme scores, because extreme (low and high) scores in a distribution tend to move closer to the mean (i.e., regress) in repeated testing. For example, if a group of subjects was recruited on the basis of extremely high stress scores and an educational intervention was conducted, any postintervention improvement noted could be due partly, if not entirely, to regression rather than to the coping techniques presented in the educational program.</a:t>
            </a:r>
          </a:p>
          <a:p>
            <a:endParaRPr lang="en-CA" sz="2400" dirty="0"/>
          </a:p>
          <a:p>
            <a:endParaRPr lang="en-CA" sz="2400" b="1" dirty="0"/>
          </a:p>
          <a:p>
            <a:endParaRPr lang="en-CA" dirty="0"/>
          </a:p>
        </p:txBody>
      </p:sp>
      <p:sp>
        <p:nvSpPr>
          <p:cNvPr id="5" name="Slide Number Placeholder 4">
            <a:extLst>
              <a:ext uri="{FF2B5EF4-FFF2-40B4-BE49-F238E27FC236}">
                <a16:creationId xmlns:a16="http://schemas.microsoft.com/office/drawing/2014/main" id="{85B6D863-0C0F-4170-8FBA-B8377F1AE18F}"/>
              </a:ext>
            </a:extLst>
          </p:cNvPr>
          <p:cNvSpPr>
            <a:spLocks noGrp="1"/>
          </p:cNvSpPr>
          <p:nvPr>
            <p:ph type="sldNum" sz="quarter" idx="12"/>
          </p:nvPr>
        </p:nvSpPr>
        <p:spPr/>
        <p:txBody>
          <a:bodyPr/>
          <a:lstStyle/>
          <a:p>
            <a:fld id="{67D27640-02EA-482E-82FB-44E2F46FE27B}" type="slidenum">
              <a:rPr lang="en-US" smtClean="0"/>
              <a:pPr/>
              <a:t>3</a:t>
            </a:fld>
            <a:endParaRPr lang="en-US"/>
          </a:p>
        </p:txBody>
      </p:sp>
    </p:spTree>
    <p:extLst>
      <p:ext uri="{BB962C8B-B14F-4D97-AF65-F5344CB8AC3E}">
        <p14:creationId xmlns:p14="http://schemas.microsoft.com/office/powerpoint/2010/main" val="278126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581926-734B-4404-9085-9E0647C686B5}"/>
              </a:ext>
            </a:extLst>
          </p:cNvPr>
          <p:cNvSpPr>
            <a:spLocks noGrp="1"/>
          </p:cNvSpPr>
          <p:nvPr>
            <p:ph idx="1"/>
          </p:nvPr>
        </p:nvSpPr>
        <p:spPr>
          <a:xfrm>
            <a:off x="76200" y="136524"/>
            <a:ext cx="8991600" cy="6584951"/>
          </a:xfrm>
        </p:spPr>
        <p:txBody>
          <a:bodyPr>
            <a:normAutofit fontScale="25000" lnSpcReduction="20000"/>
          </a:bodyPr>
          <a:lstStyle/>
          <a:p>
            <a:r>
              <a:rPr lang="en-CA" sz="8000" dirty="0"/>
              <a:t>Differential Selection</a:t>
            </a:r>
          </a:p>
          <a:p>
            <a:r>
              <a:rPr lang="en-CA" sz="8000" dirty="0"/>
              <a:t>The selection threat is of utmost concern when subjects cannot be randomly assigned to treatment groups, particularly if groups are unequal in relevant variables before treatment intervention. For example, one obstetrics and gynecology clinic's patients receive a pharmacy-based educational intervention and another clinic's patients receive a mailed pamphlet; both methods are designed to encourage calcium supplementation. When the outcome is measured at the end of the study, it may be confounded by the fact that the groups were not equal with respect to relevant variables (e.g., age, currently provided educational materials, hysterectomy status, menopausal status) before the educational program was implemented.</a:t>
            </a:r>
          </a:p>
          <a:p>
            <a:r>
              <a:rPr lang="en-CA" sz="8000" dirty="0"/>
              <a:t>Experimental Mortality</a:t>
            </a:r>
          </a:p>
          <a:p>
            <a:r>
              <a:rPr lang="en-CA" sz="8000" dirty="0"/>
              <a:t>Experimental mortality is also known as attrition, withdrawals, or dropouts and is problematic when there is a differential loss of subjects from comparison groups subsequent to randomization, resulting in unequal groups at the study's end. One example is a study designed to compare the effects of an intranasal corticosteroid spray with placebo in alleviating symptoms of allergic rhinitis. If subjects with the most severe symptoms preferentially dropped out of the active treatment group, the treatment may appear more effective than it really is.</a:t>
            </a:r>
          </a:p>
        </p:txBody>
      </p:sp>
      <p:sp>
        <p:nvSpPr>
          <p:cNvPr id="5" name="Slide Number Placeholder 4">
            <a:extLst>
              <a:ext uri="{FF2B5EF4-FFF2-40B4-BE49-F238E27FC236}">
                <a16:creationId xmlns:a16="http://schemas.microsoft.com/office/drawing/2014/main" id="{D5681DE0-743B-473B-92F9-1C64B91B7866}"/>
              </a:ext>
            </a:extLst>
          </p:cNvPr>
          <p:cNvSpPr>
            <a:spLocks noGrp="1"/>
          </p:cNvSpPr>
          <p:nvPr>
            <p:ph type="sldNum" sz="quarter" idx="12"/>
          </p:nvPr>
        </p:nvSpPr>
        <p:spPr/>
        <p:txBody>
          <a:bodyPr/>
          <a:lstStyle/>
          <a:p>
            <a:fld id="{67D27640-02EA-482E-82FB-44E2F46FE27B}" type="slidenum">
              <a:rPr lang="en-US" smtClean="0"/>
              <a:pPr/>
              <a:t>4</a:t>
            </a:fld>
            <a:endParaRPr lang="en-US"/>
          </a:p>
        </p:txBody>
      </p:sp>
    </p:spTree>
    <p:extLst>
      <p:ext uri="{BB962C8B-B14F-4D97-AF65-F5344CB8AC3E}">
        <p14:creationId xmlns:p14="http://schemas.microsoft.com/office/powerpoint/2010/main" val="398249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552671-C0AC-4AF5-B8F6-E9C718FD357B}"/>
              </a:ext>
            </a:extLst>
          </p:cNvPr>
          <p:cNvSpPr>
            <a:spLocks noGrp="1"/>
          </p:cNvSpPr>
          <p:nvPr>
            <p:ph idx="1"/>
          </p:nvPr>
        </p:nvSpPr>
        <p:spPr>
          <a:xfrm>
            <a:off x="228600" y="304800"/>
            <a:ext cx="8286750" cy="5872163"/>
          </a:xfrm>
        </p:spPr>
        <p:txBody>
          <a:bodyPr>
            <a:normAutofit fontScale="77500" lnSpcReduction="20000"/>
          </a:bodyPr>
          <a:lstStyle/>
          <a:p>
            <a:r>
              <a:rPr lang="en-CA" sz="2400" dirty="0"/>
              <a:t>Selection Interactions</a:t>
            </a:r>
          </a:p>
          <a:p>
            <a:r>
              <a:rPr lang="en-CA" sz="2400" dirty="0"/>
              <a:t>The final threat to internal validity is an interaction of the selection threat with any of the other threats. The selection interaction most commonly confronted involves maturation. The selection-maturation interaction concerns the differential assignment of subjects to groups in a way that relates to the subjects' maturation. For example, two groups of diabetic patients may have similar disease indicators at the start of a study, yet a treatment effect could result if a larger percentage of patients in whom an effect of maturation (e.g., progressive worsening of disease) is more prevalent are assigned to one group.</a:t>
            </a:r>
            <a:r>
              <a:rPr lang="en-CA" sz="2400" baseline="30000" dirty="0"/>
              <a:t>[7]</a:t>
            </a:r>
            <a:endParaRPr lang="en-CA" sz="2400" dirty="0"/>
          </a:p>
          <a:p>
            <a:r>
              <a:rPr lang="en-CA" sz="2400" dirty="0"/>
              <a:t>The research design chosen (e.g., experimental, quasi-experimental, one-group pretest-</a:t>
            </a:r>
            <a:r>
              <a:rPr lang="en-CA" sz="2400" dirty="0" err="1"/>
              <a:t>posttest</a:t>
            </a:r>
            <a:r>
              <a:rPr lang="en-CA" sz="2400" dirty="0"/>
              <a:t>) and operational procedures used (e.g., randomization techniques, adherence standards) determine the level of confidence in the internal validity. Knowledge of the potential threats and the ability to discern to what degree they may be operating in a study enable one to better analyze the results.</a:t>
            </a:r>
          </a:p>
          <a:p>
            <a:r>
              <a:rPr lang="en-CA" sz="2400" dirty="0"/>
              <a:t>Random assignment to parallel groups, the hallmark of an experimental study, effectively controls all threats to internal validity except experimental mortality. Differential selection is controlled because random assignment creates groups that are equivalent with respect to known and unknown variables so that differences in outcomes cannot be caused by differences among groups. Other threats, for example maturation, are ruled out by the presence of one or more parallel groups. Because maturation should occur equally in all the groups, any difference in response should be due to the treatment. No other research design can control for so many threats at once. This is why experimental studies are considered the standard of research design.</a:t>
            </a:r>
          </a:p>
          <a:p>
            <a:pPr marL="0" indent="0">
              <a:buNone/>
            </a:pPr>
            <a:endParaRPr lang="en-CA" sz="1400" dirty="0"/>
          </a:p>
          <a:p>
            <a:endParaRPr lang="en-CA" dirty="0"/>
          </a:p>
        </p:txBody>
      </p:sp>
      <p:sp>
        <p:nvSpPr>
          <p:cNvPr id="5" name="Slide Number Placeholder 4">
            <a:extLst>
              <a:ext uri="{FF2B5EF4-FFF2-40B4-BE49-F238E27FC236}">
                <a16:creationId xmlns:a16="http://schemas.microsoft.com/office/drawing/2014/main" id="{94784E4D-2131-4087-AECA-A9F1A02D46C8}"/>
              </a:ext>
            </a:extLst>
          </p:cNvPr>
          <p:cNvSpPr>
            <a:spLocks noGrp="1"/>
          </p:cNvSpPr>
          <p:nvPr>
            <p:ph type="sldNum" sz="quarter" idx="12"/>
          </p:nvPr>
        </p:nvSpPr>
        <p:spPr/>
        <p:txBody>
          <a:bodyPr/>
          <a:lstStyle/>
          <a:p>
            <a:fld id="{67D27640-02EA-482E-82FB-44E2F46FE27B}" type="slidenum">
              <a:rPr lang="en-US" smtClean="0"/>
              <a:pPr/>
              <a:t>5</a:t>
            </a:fld>
            <a:endParaRPr lang="en-US"/>
          </a:p>
        </p:txBody>
      </p:sp>
    </p:spTree>
    <p:extLst>
      <p:ext uri="{BB962C8B-B14F-4D97-AF65-F5344CB8AC3E}">
        <p14:creationId xmlns:p14="http://schemas.microsoft.com/office/powerpoint/2010/main" val="114725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BD86DEB-8625-4F52-978C-44114056EB97}"/>
              </a:ext>
            </a:extLst>
          </p:cNvPr>
          <p:cNvSpPr>
            <a:spLocks noGrp="1"/>
          </p:cNvSpPr>
          <p:nvPr>
            <p:ph type="sldNum" sz="quarter" idx="12"/>
          </p:nvPr>
        </p:nvSpPr>
        <p:spPr/>
        <p:txBody>
          <a:bodyPr/>
          <a:lstStyle/>
          <a:p>
            <a:fld id="{67D27640-02EA-482E-82FB-44E2F46FE27B}" type="slidenum">
              <a:rPr lang="en-US" smtClean="0"/>
              <a:pPr/>
              <a:t>6</a:t>
            </a:fld>
            <a:endParaRPr lang="en-US"/>
          </a:p>
        </p:txBody>
      </p:sp>
      <p:sp>
        <p:nvSpPr>
          <p:cNvPr id="7" name="Content Placeholder 6">
            <a:extLst>
              <a:ext uri="{FF2B5EF4-FFF2-40B4-BE49-F238E27FC236}">
                <a16:creationId xmlns:a16="http://schemas.microsoft.com/office/drawing/2014/main" id="{44FE382C-8BC3-455A-A6CC-DE175E4FD49D}"/>
              </a:ext>
            </a:extLst>
          </p:cNvPr>
          <p:cNvSpPr>
            <a:spLocks noGrp="1"/>
          </p:cNvSpPr>
          <p:nvPr>
            <p:ph idx="1"/>
          </p:nvPr>
        </p:nvSpPr>
        <p:spPr>
          <a:xfrm>
            <a:off x="457200" y="228600"/>
            <a:ext cx="7886700" cy="4351338"/>
          </a:xfrm>
        </p:spPr>
        <p:txBody>
          <a:bodyPr>
            <a:normAutofit fontScale="92500" lnSpcReduction="10000"/>
          </a:bodyPr>
          <a:lstStyle/>
          <a:p>
            <a:r>
              <a:rPr lang="en-CA" b="1" dirty="0"/>
              <a:t>Threats to External Validity</a:t>
            </a:r>
          </a:p>
          <a:p>
            <a:r>
              <a:rPr lang="en-CA" dirty="0"/>
              <a:t>A threat to external validity is an explanation of how you might be wrong in making a generalization. For instance, you conclude that the results of your study (which was done in a specific place, with certain types of people, and at a specific time) can be generalized to another context (for instance, another place, with slightly different people, at a slightly later time). There are three major threats to external validity because there are three ways you could be wrong -- </a:t>
            </a:r>
            <a:r>
              <a:rPr lang="en-CA" b="1" dirty="0"/>
              <a:t>people, places or times</a:t>
            </a:r>
            <a:r>
              <a:rPr lang="en-CA" dirty="0"/>
              <a:t>. Your critics could come along, for example, and argue that the results of your study are due to the unusual type of people who were in the study. Or, they could argue that it might only work because of the unusual place you did the study in (perhaps you did your educational study in a college town with lots of high-achieving educationally-oriented kids). Or, they might suggest that you did your study in a peculiar time. For instance, if you did your smoking cessation study the week after the Surgeon General issues the well-publicized results of the latest smoking and cancer studies, you might get different results than if you had done it the week before.</a:t>
            </a:r>
          </a:p>
          <a:p>
            <a:endParaRPr lang="en-CA" dirty="0"/>
          </a:p>
          <a:p>
            <a:endParaRPr lang="en-CA" dirty="0"/>
          </a:p>
        </p:txBody>
      </p:sp>
    </p:spTree>
    <p:extLst>
      <p:ext uri="{BB962C8B-B14F-4D97-AF65-F5344CB8AC3E}">
        <p14:creationId xmlns:p14="http://schemas.microsoft.com/office/powerpoint/2010/main" val="389001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3E097F-8670-4C7D-B422-8054F1DAB578}"/>
              </a:ext>
            </a:extLst>
          </p:cNvPr>
          <p:cNvSpPr>
            <a:spLocks noGrp="1"/>
          </p:cNvSpPr>
          <p:nvPr>
            <p:ph idx="1"/>
          </p:nvPr>
        </p:nvSpPr>
        <p:spPr>
          <a:xfrm>
            <a:off x="533400" y="685800"/>
            <a:ext cx="7886700" cy="4351338"/>
          </a:xfrm>
        </p:spPr>
        <p:txBody>
          <a:bodyPr>
            <a:normAutofit fontScale="92500" lnSpcReduction="10000"/>
          </a:bodyPr>
          <a:lstStyle/>
          <a:p>
            <a:r>
              <a:rPr lang="en-CA" b="1" dirty="0"/>
              <a:t>Improving External Validity</a:t>
            </a:r>
          </a:p>
          <a:p>
            <a:r>
              <a:rPr lang="en-CA" dirty="0"/>
              <a:t>How can we improve external validity? One way, based on the sampling model, suggests that you do a good job of drawing a sample from a population. For instance, you should use </a:t>
            </a:r>
            <a:r>
              <a:rPr lang="en-CA" b="1" dirty="0"/>
              <a:t>random selection</a:t>
            </a:r>
            <a:r>
              <a:rPr lang="en-CA" dirty="0"/>
              <a:t>, if possible, rather than a </a:t>
            </a:r>
            <a:r>
              <a:rPr lang="en-CA" dirty="0" err="1"/>
              <a:t>nonrandom</a:t>
            </a:r>
            <a:r>
              <a:rPr lang="en-CA" dirty="0"/>
              <a:t> procedure. And, once selected, you should try to assure that the respondents participate in your study and that you keep your dropout rates low. A </a:t>
            </a:r>
            <a:r>
              <a:rPr lang="en-CA" b="1" dirty="0"/>
              <a:t>second approach </a:t>
            </a:r>
            <a:r>
              <a:rPr lang="en-CA" dirty="0"/>
              <a:t>would be to use the theory of </a:t>
            </a:r>
            <a:r>
              <a:rPr lang="en-CA" b="1" dirty="0"/>
              <a:t>proximal similarity </a:t>
            </a:r>
            <a:r>
              <a:rPr lang="en-CA" dirty="0"/>
              <a:t>more effectively. How? Perhaps you could do a better job of describing the ways your contexts and others differ, providing lots of data about the degree of similarity between various groups of people, places, and even times. You might even be able to map out the degree of proximal similarity among various contexts with a methodology like concept mapping. Perhaps the best approach to criticisms of generalizations is simply to show them that they're wrong -- do your study in a variety of places, with different people and at different times. That is, your external validity (ability to generalize) will be stronger the more you </a:t>
            </a:r>
            <a:r>
              <a:rPr lang="en-CA" b="1" dirty="0"/>
              <a:t>replicate </a:t>
            </a:r>
            <a:r>
              <a:rPr lang="en-CA" dirty="0"/>
              <a:t>your study.</a:t>
            </a:r>
            <a:br>
              <a:rPr lang="en-CA" dirty="0"/>
            </a:br>
            <a:endParaRPr lang="en-CA" dirty="0"/>
          </a:p>
        </p:txBody>
      </p:sp>
      <p:sp>
        <p:nvSpPr>
          <p:cNvPr id="5" name="Slide Number Placeholder 4">
            <a:extLst>
              <a:ext uri="{FF2B5EF4-FFF2-40B4-BE49-F238E27FC236}">
                <a16:creationId xmlns:a16="http://schemas.microsoft.com/office/drawing/2014/main" id="{1559DF20-E25D-4221-B15B-B9EBB35BBB51}"/>
              </a:ext>
            </a:extLst>
          </p:cNvPr>
          <p:cNvSpPr>
            <a:spLocks noGrp="1"/>
          </p:cNvSpPr>
          <p:nvPr>
            <p:ph type="sldNum" sz="quarter" idx="12"/>
          </p:nvPr>
        </p:nvSpPr>
        <p:spPr/>
        <p:txBody>
          <a:bodyPr/>
          <a:lstStyle/>
          <a:p>
            <a:fld id="{67D27640-02EA-482E-82FB-44E2F46FE27B}" type="slidenum">
              <a:rPr lang="en-US" smtClean="0"/>
              <a:pPr/>
              <a:t>7</a:t>
            </a:fld>
            <a:endParaRPr lang="en-US"/>
          </a:p>
        </p:txBody>
      </p:sp>
    </p:spTree>
    <p:extLst>
      <p:ext uri="{BB962C8B-B14F-4D97-AF65-F5344CB8AC3E}">
        <p14:creationId xmlns:p14="http://schemas.microsoft.com/office/powerpoint/2010/main" val="3530620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D2666C-160D-4282-A0F5-E044FAFB885F}"/>
              </a:ext>
            </a:extLst>
          </p:cNvPr>
          <p:cNvSpPr>
            <a:spLocks noGrp="1"/>
          </p:cNvSpPr>
          <p:nvPr>
            <p:ph idx="1"/>
          </p:nvPr>
        </p:nvSpPr>
        <p:spPr>
          <a:xfrm>
            <a:off x="628650" y="381000"/>
            <a:ext cx="7886700" cy="5795963"/>
          </a:xfrm>
        </p:spPr>
        <p:txBody>
          <a:bodyPr>
            <a:normAutofit fontScale="85000" lnSpcReduction="20000"/>
          </a:bodyPr>
          <a:lstStyle/>
          <a:p>
            <a:pPr fontAlgn="base"/>
            <a:r>
              <a:rPr lang="en-CA" b="1" dirty="0"/>
              <a:t>Psychology and External Validity</a:t>
            </a:r>
          </a:p>
          <a:p>
            <a:pPr fontAlgn="base"/>
            <a:r>
              <a:rPr lang="en-CA" b="1" dirty="0"/>
              <a:t>The Battle Lines are Drawn</a:t>
            </a:r>
          </a:p>
          <a:p>
            <a:pPr fontAlgn="base"/>
            <a:r>
              <a:rPr lang="en-CA" dirty="0"/>
              <a:t>External validity often causes a little friction between clinical psychologists and research psychologists.</a:t>
            </a:r>
          </a:p>
          <a:p>
            <a:pPr fontAlgn="base"/>
            <a:r>
              <a:rPr lang="en-CA" dirty="0"/>
              <a:t>Clinical psychologists often believe that research psychologists spend all of their time in laboratories, testing mice and humans in conditions that bear little resemblance to the outside world. They claim that the data produced has no external validity, and does not take into account the sheer complexity and individuality of the human mind.</a:t>
            </a:r>
          </a:p>
          <a:p>
            <a:pPr fontAlgn="base"/>
            <a:r>
              <a:rPr lang="en-CA" dirty="0"/>
              <a:t>Before we are flamed by irate research psychologists, the truth lies somewhere between the two extremes! Research psychologists find out trends and generate sweeping generalizations that predict the behavior of groups. Clinical psychologists end up picking up the pieces, and study the individuals who lie outside the predictions, hence the animosity.</a:t>
            </a:r>
          </a:p>
          <a:p>
            <a:pPr fontAlgn="base"/>
            <a:r>
              <a:rPr lang="en-CA" dirty="0"/>
              <a:t>In most cases, research psychology has a very high population validity, because researchers take meticulously randomly select groups and use large sample sizes, allowing meaningful statistical analysis.</a:t>
            </a:r>
          </a:p>
          <a:p>
            <a:pPr fontAlgn="base"/>
            <a:r>
              <a:rPr lang="en-CA" dirty="0"/>
              <a:t>However, the artificial nature of research psychology means that ecological validity is usually low.</a:t>
            </a:r>
          </a:p>
          <a:p>
            <a:pPr fontAlgn="base"/>
            <a:r>
              <a:rPr lang="en-CA" dirty="0"/>
              <a:t>Clinical psychologists, on the other hand, often use focused case studies, which cause minimum disruption to the subject and have strong ecological validity. However, the small sample sizes mean that the population validity is often low.</a:t>
            </a:r>
          </a:p>
          <a:p>
            <a:pPr fontAlgn="base"/>
            <a:r>
              <a:rPr lang="en-CA" dirty="0"/>
              <a:t>Ideally, using both approaches provides useful generalizations, over time!</a:t>
            </a:r>
          </a:p>
          <a:p>
            <a:endParaRPr lang="en-CA" dirty="0"/>
          </a:p>
        </p:txBody>
      </p:sp>
      <p:sp>
        <p:nvSpPr>
          <p:cNvPr id="5" name="Slide Number Placeholder 4">
            <a:extLst>
              <a:ext uri="{FF2B5EF4-FFF2-40B4-BE49-F238E27FC236}">
                <a16:creationId xmlns:a16="http://schemas.microsoft.com/office/drawing/2014/main" id="{44FEF00E-DCD1-4C3B-8A8B-86C9886211E3}"/>
              </a:ext>
            </a:extLst>
          </p:cNvPr>
          <p:cNvSpPr>
            <a:spLocks noGrp="1"/>
          </p:cNvSpPr>
          <p:nvPr>
            <p:ph type="sldNum" sz="quarter" idx="12"/>
          </p:nvPr>
        </p:nvSpPr>
        <p:spPr/>
        <p:txBody>
          <a:bodyPr/>
          <a:lstStyle/>
          <a:p>
            <a:fld id="{67D27640-02EA-482E-82FB-44E2F46FE27B}" type="slidenum">
              <a:rPr lang="en-US" smtClean="0"/>
              <a:pPr/>
              <a:t>8</a:t>
            </a:fld>
            <a:endParaRPr lang="en-US"/>
          </a:p>
        </p:txBody>
      </p:sp>
    </p:spTree>
    <p:extLst>
      <p:ext uri="{BB962C8B-B14F-4D97-AF65-F5344CB8AC3E}">
        <p14:creationId xmlns:p14="http://schemas.microsoft.com/office/powerpoint/2010/main" val="2466908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Practical considerations when conducting research</a:t>
            </a:r>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3503</TotalTime>
  <Words>1679</Words>
  <Application>Microsoft Office PowerPoint</Application>
  <PresentationFormat>On-screen Show (4:3)</PresentationFormat>
  <Paragraphs>114</Paragraphs>
  <Slides>20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considerations when conducting research</vt:lpstr>
      <vt:lpstr>Loftus &amp; Palmer (1974)</vt:lpstr>
      <vt:lpstr>Cohen et al. (1996)</vt:lpstr>
      <vt:lpstr>Setting the stage &amp; types of manipulations</vt:lpstr>
      <vt:lpstr>Ecological validity</vt:lpstr>
      <vt:lpstr>Measuring the dependent variable</vt:lpstr>
      <vt:lpstr>Additional controls</vt:lpstr>
      <vt:lpstr>PowerPoint Presentation</vt:lpstr>
      <vt:lpstr>PowerPoint Presentation</vt:lpstr>
      <vt:lpstr>PowerPoint Presentation</vt:lpstr>
      <vt:lpstr>PowerPoint Presentation</vt:lpstr>
      <vt:lpstr>PowerPoint Presentation</vt:lpstr>
    </vt:vector>
  </TitlesOfParts>
  <Company>Capilano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Hypotheses and “disconfirmability”</dc:title>
  <dc:creator>rjhangia</dc:creator>
  <cp:lastModifiedBy>Elliott Marchant</cp:lastModifiedBy>
  <cp:revision>69</cp:revision>
  <dcterms:created xsi:type="dcterms:W3CDTF">2010-09-23T04:18:15Z</dcterms:created>
  <dcterms:modified xsi:type="dcterms:W3CDTF">2018-02-13T16:17:48Z</dcterms:modified>
</cp:coreProperties>
</file>