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3"/>
  </p:notesMasterIdLst>
  <p:handoutMasterIdLst>
    <p:handoutMasterId r:id="rId14"/>
  </p:handoutMasterIdLst>
  <p:sldIdLst>
    <p:sldId id="277" r:id="rId2"/>
    <p:sldId id="278" r:id="rId3"/>
    <p:sldId id="279" r:id="rId4"/>
    <p:sldId id="256" r:id="rId5"/>
    <p:sldId id="257" r:id="rId6"/>
    <p:sldId id="276" r:id="rId7"/>
    <p:sldId id="258" r:id="rId8"/>
    <p:sldId id="275" r:id="rId9"/>
    <p:sldId id="259" r:id="rId10"/>
    <p:sldId id="260"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71" autoAdjust="0"/>
  </p:normalViewPr>
  <p:slideViewPr>
    <p:cSldViewPr>
      <p:cViewPr varScale="1">
        <p:scale>
          <a:sx n="90" d="100"/>
          <a:sy n="90" d="100"/>
        </p:scale>
        <p:origin x="1413"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759618-769B-A849-9FBE-24CACAA0DD05}" type="slidenum">
              <a:rPr lang="en-US" smtClean="0"/>
              <a:pPr/>
              <a:t>‹#›</a:t>
            </a:fld>
            <a:endParaRPr lang="en-US"/>
          </a:p>
        </p:txBody>
      </p:sp>
    </p:spTree>
    <p:extLst>
      <p:ext uri="{BB962C8B-B14F-4D97-AF65-F5344CB8AC3E}">
        <p14:creationId xmlns:p14="http://schemas.microsoft.com/office/powerpoint/2010/main" val="3843845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46FEE6-A821-C548-AD11-2CE6B7F1BDA7}" type="datetime1">
              <a:rPr lang="en-CA" smtClean="0"/>
              <a:t>2018-01-24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CC6ED-16F3-43A5-9EB6-285A71FF06D2}" type="slidenum">
              <a:rPr lang="en-US" smtClean="0"/>
              <a:pPr/>
              <a:t>‹#›</a:t>
            </a:fld>
            <a:endParaRPr lang="en-US"/>
          </a:p>
        </p:txBody>
      </p:sp>
    </p:spTree>
    <p:extLst>
      <p:ext uri="{BB962C8B-B14F-4D97-AF65-F5344CB8AC3E}">
        <p14:creationId xmlns:p14="http://schemas.microsoft.com/office/powerpoint/2010/main" val="24802124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Null vs. alternative</a:t>
            </a:r>
            <a:r>
              <a:rPr lang="en-US" baseline="0" dirty="0"/>
              <a:t> hypotheses</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5</a:t>
            </a:fld>
            <a:endParaRPr lang="en-US"/>
          </a:p>
        </p:txBody>
      </p:sp>
    </p:spTree>
    <p:extLst>
      <p:ext uri="{BB962C8B-B14F-4D97-AF65-F5344CB8AC3E}">
        <p14:creationId xmlns:p14="http://schemas.microsoft.com/office/powerpoint/2010/main" val="570323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7</a:t>
            </a:fld>
            <a:endParaRPr lang="en-US"/>
          </a:p>
        </p:txBody>
      </p:sp>
    </p:spTree>
    <p:extLst>
      <p:ext uri="{BB962C8B-B14F-4D97-AF65-F5344CB8AC3E}">
        <p14:creationId xmlns:p14="http://schemas.microsoft.com/office/powerpoint/2010/main" val="3944856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9</a:t>
            </a:fld>
            <a:endParaRPr lang="en-US"/>
          </a:p>
        </p:txBody>
      </p:sp>
    </p:spTree>
    <p:extLst>
      <p:ext uri="{BB962C8B-B14F-4D97-AF65-F5344CB8AC3E}">
        <p14:creationId xmlns:p14="http://schemas.microsoft.com/office/powerpoint/2010/main" val="963129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DCC6ED-16F3-43A5-9EB6-285A71FF06D2}" type="slidenum">
              <a:rPr lang="en-US" smtClean="0"/>
              <a:pPr/>
              <a:t>10</a:t>
            </a:fld>
            <a:endParaRPr lang="en-US"/>
          </a:p>
        </p:txBody>
      </p:sp>
    </p:spTree>
    <p:extLst>
      <p:ext uri="{BB962C8B-B14F-4D97-AF65-F5344CB8AC3E}">
        <p14:creationId xmlns:p14="http://schemas.microsoft.com/office/powerpoint/2010/main" val="581360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330385A-BF9E-9943-A8DB-D72BB18469AB}" type="datetime1">
              <a:rPr lang="en-CA" smtClean="0"/>
              <a:t>2018-01-24</a:t>
            </a:fld>
            <a:endParaRPr lang="en-US"/>
          </a:p>
        </p:txBody>
      </p:sp>
      <p:sp>
        <p:nvSpPr>
          <p:cNvPr id="5" name="Footer Placeholder 4"/>
          <p:cNvSpPr>
            <a:spLocks noGrp="1"/>
          </p:cNvSpPr>
          <p:nvPr>
            <p:ph type="ftr" sz="quarter" idx="11"/>
          </p:nvPr>
        </p:nvSpPr>
        <p:spPr/>
        <p:txBody>
          <a:bodyPr/>
          <a:lstStyle/>
          <a:p>
            <a:r>
              <a:rPr lang="en-US"/>
              <a:t>Dr. Rajiv Jhangiani (PSYC 212, Fall 2013)</a:t>
            </a:r>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202647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CE7601F2-2A74-F941-A3CE-B102DF0A818A}" type="datetime1">
              <a:rPr lang="en-CA" smtClean="0"/>
              <a:t>2018-01-24</a:t>
            </a:fld>
            <a:endParaRPr lang="en-US"/>
          </a:p>
        </p:txBody>
      </p:sp>
      <p:sp>
        <p:nvSpPr>
          <p:cNvPr id="5" name="Footer Placeholder 4"/>
          <p:cNvSpPr>
            <a:spLocks noGrp="1"/>
          </p:cNvSpPr>
          <p:nvPr>
            <p:ph type="ftr" sz="quarter" idx="11"/>
          </p:nvPr>
        </p:nvSpPr>
        <p:spPr/>
        <p:txBody>
          <a:bodyPr/>
          <a:lstStyle/>
          <a:p>
            <a:r>
              <a:rPr lang="en-US"/>
              <a:t>Dr. Rajiv Jhangiani (PSYC 212, Fall 2013)</a:t>
            </a:r>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80314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253D841-5F56-F547-9EAF-54C76DA6A20E}" type="datetime1">
              <a:rPr lang="en-CA" smtClean="0"/>
              <a:t>2018-01-24</a:t>
            </a:fld>
            <a:endParaRPr lang="en-US"/>
          </a:p>
        </p:txBody>
      </p:sp>
      <p:sp>
        <p:nvSpPr>
          <p:cNvPr id="5" name="Footer Placeholder 4"/>
          <p:cNvSpPr>
            <a:spLocks noGrp="1"/>
          </p:cNvSpPr>
          <p:nvPr>
            <p:ph type="ftr" sz="quarter" idx="11"/>
          </p:nvPr>
        </p:nvSpPr>
        <p:spPr/>
        <p:txBody>
          <a:bodyPr/>
          <a:lstStyle/>
          <a:p>
            <a:r>
              <a:rPr lang="en-US"/>
              <a:t>Dr. Rajiv Jhangiani (PSYC 212, Fall 2013)</a:t>
            </a:r>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028981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4E53E6E-E8FD-3043-AF3A-E1942A2C9526}" type="datetime1">
              <a:rPr lang="en-CA" smtClean="0"/>
              <a:t>2018-01-24</a:t>
            </a:fld>
            <a:endParaRPr lang="en-US"/>
          </a:p>
        </p:txBody>
      </p:sp>
      <p:sp>
        <p:nvSpPr>
          <p:cNvPr id="5" name="Footer Placeholder 4"/>
          <p:cNvSpPr>
            <a:spLocks noGrp="1"/>
          </p:cNvSpPr>
          <p:nvPr>
            <p:ph type="ftr" sz="quarter" idx="11"/>
          </p:nvPr>
        </p:nvSpPr>
        <p:spPr/>
        <p:txBody>
          <a:bodyPr/>
          <a:lstStyle/>
          <a:p>
            <a:r>
              <a:rPr lang="en-US"/>
              <a:t>Dr. Rajiv Jhangiani (PSYC 212, Fall 2013)</a:t>
            </a:r>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415371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73F86A-EC8F-8A4D-BAA5-2D64EEB0FB6D}" type="datetime1">
              <a:rPr lang="en-CA" smtClean="0"/>
              <a:t>2018-01-24</a:t>
            </a:fld>
            <a:endParaRPr lang="en-US"/>
          </a:p>
        </p:txBody>
      </p:sp>
      <p:sp>
        <p:nvSpPr>
          <p:cNvPr id="5" name="Footer Placeholder 4"/>
          <p:cNvSpPr>
            <a:spLocks noGrp="1"/>
          </p:cNvSpPr>
          <p:nvPr>
            <p:ph type="ftr" sz="quarter" idx="11"/>
          </p:nvPr>
        </p:nvSpPr>
        <p:spPr/>
        <p:txBody>
          <a:bodyPr/>
          <a:lstStyle/>
          <a:p>
            <a:r>
              <a:rPr lang="en-US"/>
              <a:t>Dr. Rajiv Jhangiani (PSYC 212, Fall 2013)</a:t>
            </a:r>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542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765FA4D0-E6F5-C041-B917-7DE3423D1F2F}" type="datetime1">
              <a:rPr lang="en-CA" smtClean="0"/>
              <a:t>2018-01-24</a:t>
            </a:fld>
            <a:endParaRPr lang="en-US"/>
          </a:p>
        </p:txBody>
      </p:sp>
      <p:sp>
        <p:nvSpPr>
          <p:cNvPr id="6" name="Footer Placeholder 5"/>
          <p:cNvSpPr>
            <a:spLocks noGrp="1"/>
          </p:cNvSpPr>
          <p:nvPr>
            <p:ph type="ftr" sz="quarter" idx="11"/>
          </p:nvPr>
        </p:nvSpPr>
        <p:spPr/>
        <p:txBody>
          <a:bodyPr/>
          <a:lstStyle/>
          <a:p>
            <a:r>
              <a:rPr lang="en-US"/>
              <a:t>Dr. Rajiv Jhangiani (PSYC 212, Fall 2013)</a:t>
            </a:r>
          </a:p>
        </p:txBody>
      </p:sp>
      <p:sp>
        <p:nvSpPr>
          <p:cNvPr id="7" name="Slide Number Placeholder 6"/>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68287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06F04B1D-B6A4-C74D-88FF-B422C13D7CD3}" type="datetime1">
              <a:rPr lang="en-CA" smtClean="0"/>
              <a:t>2018-01-24</a:t>
            </a:fld>
            <a:endParaRPr lang="en-US"/>
          </a:p>
        </p:txBody>
      </p:sp>
      <p:sp>
        <p:nvSpPr>
          <p:cNvPr id="8" name="Footer Placeholder 7"/>
          <p:cNvSpPr>
            <a:spLocks noGrp="1"/>
          </p:cNvSpPr>
          <p:nvPr>
            <p:ph type="ftr" sz="quarter" idx="11"/>
          </p:nvPr>
        </p:nvSpPr>
        <p:spPr/>
        <p:txBody>
          <a:bodyPr/>
          <a:lstStyle/>
          <a:p>
            <a:r>
              <a:rPr lang="en-US"/>
              <a:t>Dr. Rajiv Jhangiani (PSYC 212, Fall 2013)</a:t>
            </a:r>
          </a:p>
        </p:txBody>
      </p:sp>
      <p:sp>
        <p:nvSpPr>
          <p:cNvPr id="9" name="Slide Number Placeholder 8"/>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62086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4939BF93-380E-BA45-A2DA-729D8D4390C5}" type="datetime1">
              <a:rPr lang="en-CA" smtClean="0"/>
              <a:t>2018-01-24</a:t>
            </a:fld>
            <a:endParaRPr lang="en-US"/>
          </a:p>
        </p:txBody>
      </p:sp>
      <p:sp>
        <p:nvSpPr>
          <p:cNvPr id="4" name="Footer Placeholder 3"/>
          <p:cNvSpPr>
            <a:spLocks noGrp="1"/>
          </p:cNvSpPr>
          <p:nvPr>
            <p:ph type="ftr" sz="quarter" idx="11"/>
          </p:nvPr>
        </p:nvSpPr>
        <p:spPr/>
        <p:txBody>
          <a:bodyPr/>
          <a:lstStyle/>
          <a:p>
            <a:r>
              <a:rPr lang="en-US"/>
              <a:t>Dr. Rajiv Jhangiani (PSYC 212, Fall 2013)</a:t>
            </a:r>
          </a:p>
        </p:txBody>
      </p:sp>
      <p:sp>
        <p:nvSpPr>
          <p:cNvPr id="5" name="Slide Number Placeholder 4"/>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6945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92B7B-88CF-2E48-BD2F-D6FC1C4EC6D8}" type="datetime1">
              <a:rPr lang="en-CA" smtClean="0"/>
              <a:t>2018-01-24</a:t>
            </a:fld>
            <a:endParaRPr lang="en-US"/>
          </a:p>
        </p:txBody>
      </p:sp>
      <p:sp>
        <p:nvSpPr>
          <p:cNvPr id="3" name="Footer Placeholder 2"/>
          <p:cNvSpPr>
            <a:spLocks noGrp="1"/>
          </p:cNvSpPr>
          <p:nvPr>
            <p:ph type="ftr" sz="quarter" idx="11"/>
          </p:nvPr>
        </p:nvSpPr>
        <p:spPr/>
        <p:txBody>
          <a:bodyPr/>
          <a:lstStyle/>
          <a:p>
            <a:r>
              <a:rPr lang="en-US"/>
              <a:t>Dr. Rajiv Jhangiani (PSYC 212, Fall 2013)</a:t>
            </a:r>
          </a:p>
        </p:txBody>
      </p:sp>
      <p:sp>
        <p:nvSpPr>
          <p:cNvPr id="4" name="Slide Number Placeholder 3"/>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75186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E3FDB16-519C-4441-8A9E-2EB7F8981C75}" type="datetime1">
              <a:rPr lang="en-CA" smtClean="0"/>
              <a:t>2018-01-24</a:t>
            </a:fld>
            <a:endParaRPr lang="en-US"/>
          </a:p>
        </p:txBody>
      </p:sp>
      <p:sp>
        <p:nvSpPr>
          <p:cNvPr id="6" name="Footer Placeholder 5"/>
          <p:cNvSpPr>
            <a:spLocks noGrp="1"/>
          </p:cNvSpPr>
          <p:nvPr>
            <p:ph type="ftr" sz="quarter" idx="11"/>
          </p:nvPr>
        </p:nvSpPr>
        <p:spPr/>
        <p:txBody>
          <a:bodyPr/>
          <a:lstStyle/>
          <a:p>
            <a:r>
              <a:rPr lang="en-US"/>
              <a:t>Dr. Rajiv Jhangiani (PSYC 212, Fall 2013)</a:t>
            </a:r>
          </a:p>
        </p:txBody>
      </p:sp>
      <p:sp>
        <p:nvSpPr>
          <p:cNvPr id="7" name="Slide Number Placeholder 6"/>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82909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45C127-AD23-5444-B68F-74474540A341}" type="datetime1">
              <a:rPr lang="en-CA" smtClean="0"/>
              <a:t>2018-01-24</a:t>
            </a:fld>
            <a:endParaRPr lang="en-US"/>
          </a:p>
        </p:txBody>
      </p:sp>
      <p:sp>
        <p:nvSpPr>
          <p:cNvPr id="6" name="Footer Placeholder 5"/>
          <p:cNvSpPr>
            <a:spLocks noGrp="1"/>
          </p:cNvSpPr>
          <p:nvPr>
            <p:ph type="ftr" sz="quarter" idx="11"/>
          </p:nvPr>
        </p:nvSpPr>
        <p:spPr/>
        <p:txBody>
          <a:bodyPr/>
          <a:lstStyle/>
          <a:p>
            <a:r>
              <a:rPr lang="en-US"/>
              <a:t>Dr. Rajiv Jhangiani (PSYC 212, Fall 2013)</a:t>
            </a:r>
          </a:p>
        </p:txBody>
      </p:sp>
      <p:sp>
        <p:nvSpPr>
          <p:cNvPr id="7" name="Slide Number Placeholder 6"/>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497424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635E20A-E74D-7848-8856-67B920354783}" type="datetime1">
              <a:rPr lang="en-CA" smtClean="0"/>
              <a:t>2018-01-24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Dr. Rajiv Jhangiani (PSYC 212, Fall 2013)</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D27640-02EA-482E-82FB-44E2F46FE27B}" type="slidenum">
              <a:rPr lang="en-US" smtClean="0"/>
              <a:pPr/>
              <a:t>‹#›</a:t>
            </a:fld>
            <a:endParaRPr lang="en-US"/>
          </a:p>
        </p:txBody>
      </p:sp>
    </p:spTree>
    <p:extLst>
      <p:ext uri="{BB962C8B-B14F-4D97-AF65-F5344CB8AC3E}">
        <p14:creationId xmlns:p14="http://schemas.microsoft.com/office/powerpoint/2010/main" val="15907141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52D11F-0D90-497F-B99D-494324A12BC5}"/>
              </a:ext>
            </a:extLst>
          </p:cNvPr>
          <p:cNvSpPr/>
          <p:nvPr/>
        </p:nvSpPr>
        <p:spPr>
          <a:xfrm>
            <a:off x="152400" y="533400"/>
            <a:ext cx="9067800" cy="3754874"/>
          </a:xfrm>
          <a:prstGeom prst="rect">
            <a:avLst/>
          </a:prstGeom>
        </p:spPr>
        <p:txBody>
          <a:bodyPr wrap="square">
            <a:spAutoFit/>
          </a:bodyPr>
          <a:lstStyle/>
          <a:p>
            <a:endParaRPr lang="en-CA" sz="2000" dirty="0">
              <a:solidFill>
                <a:srgbClr val="000000"/>
              </a:solidFill>
              <a:latin typeface="Times New Roman" panose="02020603050405020304" pitchFamily="18" charset="0"/>
            </a:endParaRPr>
          </a:p>
          <a:p>
            <a:r>
              <a:rPr lang="en-CA" sz="2000" dirty="0">
                <a:solidFill>
                  <a:srgbClr val="000000"/>
                </a:solidFill>
                <a:latin typeface="Times New Roman" panose="02020603050405020304" pitchFamily="18" charset="0"/>
              </a:rPr>
              <a:t> </a:t>
            </a:r>
            <a:r>
              <a:rPr lang="en-CA" dirty="0">
                <a:solidFill>
                  <a:srgbClr val="000000"/>
                </a:solidFill>
                <a:latin typeface="Times New Roman" panose="02020603050405020304" pitchFamily="18" charset="0"/>
              </a:rPr>
              <a:t>According to the TRI-Council Policy Statement, “The standard of minimal risk is commonly defined as follows: if potential subjects can reasonably be expected to regard the probability and magnitude of possible harms implied by participation in the research to be no greater than those encountered by the subject in those aspects of his or her everyday live that relate to the research then the research can be regarded as within the range of minimal risk.” (Tri-Council Policy Statement, 1998, p.1.5). </a:t>
            </a:r>
          </a:p>
          <a:p>
            <a:endParaRPr lang="en-CA" dirty="0">
              <a:solidFill>
                <a:srgbClr val="000000"/>
              </a:solidFill>
              <a:latin typeface="Times New Roman" panose="02020603050405020304" pitchFamily="18" charset="0"/>
            </a:endParaRPr>
          </a:p>
          <a:p>
            <a:r>
              <a:rPr lang="en-CA" dirty="0">
                <a:solidFill>
                  <a:srgbClr val="000000"/>
                </a:solidFill>
                <a:latin typeface="Times New Roman" panose="02020603050405020304" pitchFamily="18" charset="0"/>
              </a:rPr>
              <a:t>VIU Policy 31.03 states, “Research that is not likely to meet this threshold includes research on vulnerable populations, research that presents a significantly novel aspect, research that includes a highly invasive methodology or a highly sensitive subject matter and research in a different cultural context.” </a:t>
            </a:r>
          </a:p>
          <a:p>
            <a:endParaRPr lang="en-CA"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052941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 works backwards</a:t>
            </a:r>
          </a:p>
        </p:txBody>
      </p:sp>
      <p:sp>
        <p:nvSpPr>
          <p:cNvPr id="3" name="Content Placeholder 2"/>
          <p:cNvSpPr>
            <a:spLocks noGrp="1"/>
          </p:cNvSpPr>
          <p:nvPr>
            <p:ph idx="1"/>
          </p:nvPr>
        </p:nvSpPr>
        <p:spPr/>
        <p:txBody>
          <a:bodyPr>
            <a:normAutofit/>
          </a:bodyPr>
          <a:lstStyle/>
          <a:p>
            <a:r>
              <a:rPr lang="en-US" dirty="0"/>
              <a:t>A study doesn’t “prove” anything</a:t>
            </a:r>
          </a:p>
          <a:p>
            <a:r>
              <a:rPr lang="en-US" dirty="0"/>
              <a:t>You don’t know for certain when you are right</a:t>
            </a:r>
          </a:p>
          <a:p>
            <a:endParaRPr lang="en-US" dirty="0"/>
          </a:p>
          <a:p>
            <a:pPr marL="0" indent="0">
              <a:buNone/>
            </a:pPr>
            <a:r>
              <a:rPr lang="en-US" dirty="0"/>
              <a:t>When we reject the null we really saying…there is a real effect …it could be explained my IV or perhaps some other explanations we might not even be aware of ….</a:t>
            </a:r>
          </a:p>
          <a:p>
            <a:pPr marL="0" indent="0">
              <a:buNone/>
            </a:pPr>
            <a:endParaRPr lang="en-US" dirty="0"/>
          </a:p>
          <a:p>
            <a:pPr marL="0" indent="0">
              <a:buNone/>
            </a:pPr>
            <a:r>
              <a:rPr lang="en-US" dirty="0"/>
              <a:t>When we fail to reject the null we are really say we can not reject the idea that the null is true (there is no effect)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
            <a:ext cx="7886700" cy="1066800"/>
          </a:xfrm>
        </p:spPr>
        <p:txBody>
          <a:bodyPr/>
          <a:lstStyle/>
          <a:p>
            <a:r>
              <a:rPr lang="en-US" dirty="0"/>
              <a:t>Generating ideas for research</a:t>
            </a:r>
          </a:p>
        </p:txBody>
      </p:sp>
      <p:sp>
        <p:nvSpPr>
          <p:cNvPr id="3" name="Content Placeholder 2"/>
          <p:cNvSpPr>
            <a:spLocks noGrp="1"/>
          </p:cNvSpPr>
          <p:nvPr>
            <p:ph idx="1"/>
          </p:nvPr>
        </p:nvSpPr>
        <p:spPr>
          <a:xfrm>
            <a:off x="457200" y="914400"/>
            <a:ext cx="8077200" cy="5807076"/>
          </a:xfrm>
        </p:spPr>
        <p:txBody>
          <a:bodyPr>
            <a:normAutofit lnSpcReduction="10000"/>
          </a:bodyPr>
          <a:lstStyle/>
          <a:p>
            <a:r>
              <a:rPr lang="en-US" sz="2400" dirty="0"/>
              <a:t>Common sense</a:t>
            </a:r>
          </a:p>
          <a:p>
            <a:pPr lvl="1">
              <a:buFont typeface="Arial" pitchFamily="34" charset="0"/>
              <a:buChar char="•"/>
            </a:pPr>
            <a:r>
              <a:rPr lang="en-US" sz="2400" dirty="0"/>
              <a:t>Do “opposites attract”?</a:t>
            </a:r>
          </a:p>
          <a:p>
            <a:r>
              <a:rPr lang="en-US" sz="2400" dirty="0"/>
              <a:t>Observation of the world around you</a:t>
            </a:r>
          </a:p>
          <a:p>
            <a:pPr lvl="1">
              <a:buFont typeface="Arial" pitchFamily="34" charset="0"/>
              <a:buChar char="•"/>
            </a:pPr>
            <a:r>
              <a:rPr lang="en-US" sz="2400" dirty="0"/>
              <a:t>Norman Triplett’s study of social facilitation</a:t>
            </a:r>
          </a:p>
          <a:p>
            <a:pPr lvl="1">
              <a:buFont typeface="Arial" pitchFamily="34" charset="0"/>
              <a:buChar char="•"/>
            </a:pPr>
            <a:r>
              <a:rPr lang="en-US" sz="2400" dirty="0"/>
              <a:t>Ivan Pavlov’s discovery of classical conditioning</a:t>
            </a:r>
          </a:p>
          <a:p>
            <a:r>
              <a:rPr lang="en-US" sz="2400" dirty="0"/>
              <a:t>Theories</a:t>
            </a:r>
          </a:p>
          <a:p>
            <a:pPr lvl="1">
              <a:buFont typeface="Arial" pitchFamily="34" charset="0"/>
              <a:buChar char="•"/>
            </a:pPr>
            <a:r>
              <a:rPr lang="en-US" sz="2400" dirty="0"/>
              <a:t>An organized collection of ideas that provides an explanation for certain phenomena</a:t>
            </a:r>
          </a:p>
          <a:p>
            <a:pPr lvl="1">
              <a:buFont typeface="Arial" pitchFamily="34" charset="0"/>
              <a:buChar char="•"/>
            </a:pPr>
            <a:r>
              <a:rPr lang="en-US" sz="2400" dirty="0"/>
              <a:t>Tested by making specific predictions (hypotheses)</a:t>
            </a:r>
          </a:p>
          <a:p>
            <a:pPr lvl="1">
              <a:buFont typeface="Arial" pitchFamily="34" charset="0"/>
              <a:buChar char="•"/>
            </a:pPr>
            <a:endParaRPr lang="en-US" sz="2400" dirty="0"/>
          </a:p>
          <a:p>
            <a:pPr marL="342900" lvl="1" indent="0">
              <a:buNone/>
            </a:pPr>
            <a:r>
              <a:rPr lang="en-US" sz="2400" dirty="0"/>
              <a:t>Reality….someone spends 5-30 years working in an area …first being mentored during one’s undergrad and then graduate school…more practice through a post doc or two and then after all that training they become an assistant professor….or PI…at every level we can come up with great ideas, keen insight </a:t>
            </a:r>
            <a:r>
              <a:rPr lang="en-US" sz="2400" dirty="0" err="1"/>
              <a:t>etc</a:t>
            </a:r>
            <a:r>
              <a:rPr lang="en-US" sz="2400" dirty="0"/>
              <a:t> but the probabilities of that are slim at first and get better over time</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11</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left)">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4A526E-254E-486C-816A-FD3AF1AE8187}"/>
              </a:ext>
            </a:extLst>
          </p:cNvPr>
          <p:cNvSpPr>
            <a:spLocks noGrp="1"/>
          </p:cNvSpPr>
          <p:nvPr>
            <p:ph idx="1"/>
          </p:nvPr>
        </p:nvSpPr>
        <p:spPr>
          <a:xfrm>
            <a:off x="381000" y="228600"/>
            <a:ext cx="8134350" cy="5948363"/>
          </a:xfrm>
        </p:spPr>
        <p:txBody>
          <a:bodyPr>
            <a:normAutofit lnSpcReduction="10000"/>
          </a:bodyPr>
          <a:lstStyle/>
          <a:p>
            <a:r>
              <a:rPr lang="en-CA" b="1" dirty="0">
                <a:solidFill>
                  <a:srgbClr val="000000"/>
                </a:solidFill>
                <a:latin typeface="Times New Roman" panose="02020603050405020304" pitchFamily="18" charset="0"/>
              </a:rPr>
              <a:t>Example of minimal risk: </a:t>
            </a:r>
            <a:endParaRPr lang="en-CA" dirty="0">
              <a:solidFill>
                <a:srgbClr val="000000"/>
              </a:solidFill>
              <a:latin typeface="Times New Roman" panose="02020603050405020304" pitchFamily="18" charset="0"/>
            </a:endParaRPr>
          </a:p>
          <a:p>
            <a:r>
              <a:rPr lang="en-CA" dirty="0">
                <a:solidFill>
                  <a:srgbClr val="000000"/>
                </a:solidFill>
                <a:latin typeface="Times New Roman" panose="02020603050405020304" pitchFamily="18" charset="0"/>
              </a:rPr>
              <a:t>Asking participants to fill in an anonymous questionnaire in regards to their likes and dislikes around retail shopping malls versus stand-alone retail outlets. </a:t>
            </a:r>
            <a:endParaRPr lang="en-CA" dirty="0"/>
          </a:p>
          <a:p>
            <a:endParaRPr lang="en-CA" dirty="0"/>
          </a:p>
          <a:p>
            <a:r>
              <a:rPr lang="en-CA" dirty="0"/>
              <a:t> Participants will be fully informed of the nature of their involvement in the project - of all features of the research that reasonably might be expected to influence willingness to participate - with a consent form. </a:t>
            </a:r>
          </a:p>
          <a:p>
            <a:r>
              <a:rPr lang="en-CA" dirty="0"/>
              <a:t>Participants will be informed that they may discontinue their involvement at any time for any reason. 	</a:t>
            </a:r>
          </a:p>
          <a:p>
            <a:r>
              <a:rPr lang="en-CA" dirty="0"/>
              <a:t>If this is an interview or involves completing a questionnaire, the participants will be informed that they may skip questions if they feel uncomfortable for any reason. 	</a:t>
            </a:r>
          </a:p>
          <a:p>
            <a:r>
              <a:rPr lang="en-CA" dirty="0"/>
              <a:t>Participants will be aware that they may withdraw their data at any point throughout the research project. 	</a:t>
            </a:r>
          </a:p>
          <a:p>
            <a:r>
              <a:rPr lang="en-CA" dirty="0"/>
              <a:t>The study does not involve concealing information or deception. 	</a:t>
            </a:r>
          </a:p>
          <a:p>
            <a:r>
              <a:rPr lang="en-CA" dirty="0"/>
              <a:t>Information about the participants will not be obtained from a third party. 	</a:t>
            </a:r>
          </a:p>
          <a:p>
            <a:endParaRPr lang="en-CA" dirty="0"/>
          </a:p>
        </p:txBody>
      </p:sp>
      <p:sp>
        <p:nvSpPr>
          <p:cNvPr id="5" name="Slide Number Placeholder 4">
            <a:extLst>
              <a:ext uri="{FF2B5EF4-FFF2-40B4-BE49-F238E27FC236}">
                <a16:creationId xmlns:a16="http://schemas.microsoft.com/office/drawing/2014/main" id="{E75A0143-EC9A-4361-B695-2469FB92EA00}"/>
              </a:ext>
            </a:extLst>
          </p:cNvPr>
          <p:cNvSpPr>
            <a:spLocks noGrp="1"/>
          </p:cNvSpPr>
          <p:nvPr>
            <p:ph type="sldNum" sz="quarter" idx="12"/>
          </p:nvPr>
        </p:nvSpPr>
        <p:spPr/>
        <p:txBody>
          <a:bodyPr/>
          <a:lstStyle/>
          <a:p>
            <a:fld id="{67D27640-02EA-482E-82FB-44E2F46FE27B}" type="slidenum">
              <a:rPr lang="en-US" smtClean="0"/>
              <a:pPr/>
              <a:t>2</a:t>
            </a:fld>
            <a:endParaRPr lang="en-US"/>
          </a:p>
        </p:txBody>
      </p:sp>
    </p:spTree>
    <p:extLst>
      <p:ext uri="{BB962C8B-B14F-4D97-AF65-F5344CB8AC3E}">
        <p14:creationId xmlns:p14="http://schemas.microsoft.com/office/powerpoint/2010/main" val="2191729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85BA68-16AD-4CF3-A57E-96DC14AE05DB}"/>
              </a:ext>
            </a:extLst>
          </p:cNvPr>
          <p:cNvSpPr>
            <a:spLocks noGrp="1"/>
          </p:cNvSpPr>
          <p:nvPr>
            <p:ph idx="1"/>
          </p:nvPr>
        </p:nvSpPr>
        <p:spPr>
          <a:xfrm>
            <a:off x="152400" y="76200"/>
            <a:ext cx="8915400" cy="6400800"/>
          </a:xfrm>
        </p:spPr>
        <p:txBody>
          <a:bodyPr>
            <a:normAutofit fontScale="92500" lnSpcReduction="10000"/>
          </a:bodyPr>
          <a:lstStyle/>
          <a:p>
            <a:endParaRPr lang="en-CA" dirty="0"/>
          </a:p>
          <a:p>
            <a:r>
              <a:rPr lang="en-CA" dirty="0"/>
              <a:t> You and/or your research associates are not in a position of power vis-à-vis the participants (e.g. you are their professor). 	</a:t>
            </a:r>
          </a:p>
          <a:p>
            <a:r>
              <a:rPr lang="en-CA" dirty="0"/>
              <a:t>Coercion is not exerted upon participants to participate. 	</a:t>
            </a:r>
          </a:p>
          <a:p>
            <a:r>
              <a:rPr lang="en-CA" dirty="0"/>
              <a:t>Confidentiality of the participant's identity is positively ensured. 	</a:t>
            </a:r>
          </a:p>
          <a:p>
            <a:r>
              <a:rPr lang="en-CA" dirty="0"/>
              <a:t>You have ensured that you will be able to fulfill the promises you have made to the participants (e.g. there will be a place for participants to contact you). 	</a:t>
            </a:r>
          </a:p>
          <a:p>
            <a:r>
              <a:rPr lang="en-CA" dirty="0"/>
              <a:t>Publication or presentation of results will not interfere with strict confidentiality. 	</a:t>
            </a:r>
          </a:p>
          <a:p>
            <a:r>
              <a:rPr lang="en-CA" dirty="0"/>
              <a:t>The study does not involve physical distress or risk. 	</a:t>
            </a:r>
          </a:p>
          <a:p>
            <a:r>
              <a:rPr lang="en-CA" dirty="0"/>
              <a:t>The study does not involve mental distress or risk. 	</a:t>
            </a:r>
          </a:p>
          <a:p>
            <a:r>
              <a:rPr lang="en-CA" dirty="0"/>
              <a:t>The study does not involve vulnerable populations (e.g. children, people in institutions). 	</a:t>
            </a:r>
          </a:p>
          <a:p>
            <a:r>
              <a:rPr lang="en-CA" dirty="0"/>
              <a:t>Publication or presentation of results will not harm the participant - either directly or through identification with his/her membership group. 	</a:t>
            </a:r>
          </a:p>
          <a:p>
            <a:r>
              <a:rPr lang="en-CA" dirty="0"/>
              <a:t>Participants will be informed of data storage and/or disposal. 	</a:t>
            </a:r>
          </a:p>
          <a:p>
            <a:r>
              <a:rPr lang="en-CA" dirty="0"/>
              <a:t>Participants will be given an explanation and further information in a verbal and/or written debriefing at the end of their participation. 	</a:t>
            </a:r>
          </a:p>
          <a:p>
            <a:r>
              <a:rPr lang="en-CA" dirty="0"/>
              <a:t>The investigator ensures that the participants will have a contact name and number that can be accessed after participation in the study. 	</a:t>
            </a:r>
          </a:p>
          <a:p>
            <a:r>
              <a:rPr lang="en-CA" dirty="0"/>
              <a:t>The research does not take place in a different cultural context. 	</a:t>
            </a:r>
          </a:p>
          <a:p>
            <a:endParaRPr lang="en-CA" dirty="0"/>
          </a:p>
        </p:txBody>
      </p:sp>
      <p:sp>
        <p:nvSpPr>
          <p:cNvPr id="5" name="Slide Number Placeholder 4">
            <a:extLst>
              <a:ext uri="{FF2B5EF4-FFF2-40B4-BE49-F238E27FC236}">
                <a16:creationId xmlns:a16="http://schemas.microsoft.com/office/drawing/2014/main" id="{4D65E388-AC15-48D4-9E96-C3F41C642966}"/>
              </a:ext>
            </a:extLst>
          </p:cNvPr>
          <p:cNvSpPr>
            <a:spLocks noGrp="1"/>
          </p:cNvSpPr>
          <p:nvPr>
            <p:ph type="sldNum" sz="quarter" idx="12"/>
          </p:nvPr>
        </p:nvSpPr>
        <p:spPr/>
        <p:txBody>
          <a:bodyPr/>
          <a:lstStyle/>
          <a:p>
            <a:fld id="{67D27640-02EA-482E-82FB-44E2F46FE27B}" type="slidenum">
              <a:rPr lang="en-US" smtClean="0"/>
              <a:pPr/>
              <a:t>3</a:t>
            </a:fld>
            <a:endParaRPr lang="en-US"/>
          </a:p>
        </p:txBody>
      </p:sp>
    </p:spTree>
    <p:extLst>
      <p:ext uri="{BB962C8B-B14F-4D97-AF65-F5344CB8AC3E}">
        <p14:creationId xmlns:p14="http://schemas.microsoft.com/office/powerpoint/2010/main" val="2449626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Hypotheses and “</a:t>
            </a:r>
            <a:r>
              <a:rPr lang="en-US" dirty="0" err="1"/>
              <a:t>disconfirmability</a:t>
            </a:r>
            <a:r>
              <a:rPr lang="en-US" dirty="0"/>
              <a:t>”</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32037"/>
            <a:ext cx="7886700" cy="1325563"/>
          </a:xfrm>
        </p:spPr>
        <p:txBody>
          <a:bodyPr>
            <a:normAutofit fontScale="90000"/>
          </a:bodyPr>
          <a:lstStyle/>
          <a:p>
            <a:r>
              <a:rPr lang="en-US" dirty="0"/>
              <a:t>Step 1: Come up with a research area (based on the literature) or applied problem (based on experience </a:t>
            </a:r>
            <a:br>
              <a:rPr lang="en-US" dirty="0"/>
            </a:br>
            <a:r>
              <a:rPr lang="en-US" dirty="0"/>
              <a:t> </a:t>
            </a:r>
            <a:br>
              <a:rPr lang="en-US" dirty="0"/>
            </a:br>
            <a:r>
              <a:rPr lang="en-US" dirty="0"/>
              <a:t>Step 2: Read/Think/Discuss identify a research problem/controversy….some unknown or next step! </a:t>
            </a:r>
            <a:br>
              <a:rPr lang="en-US" dirty="0"/>
            </a:br>
            <a:br>
              <a:rPr lang="en-US" dirty="0"/>
            </a:br>
            <a:r>
              <a:rPr lang="en-US" dirty="0"/>
              <a:t>Step 3: Formulate a testable question that address Step 2.  Think about how you are going to operationalize it. </a:t>
            </a:r>
          </a:p>
        </p:txBody>
      </p:sp>
      <p:sp>
        <p:nvSpPr>
          <p:cNvPr id="5" name="Slide Number Placeholder 4"/>
          <p:cNvSpPr>
            <a:spLocks noGrp="1"/>
          </p:cNvSpPr>
          <p:nvPr>
            <p:ph type="sldNum" sz="quarter" idx="12"/>
          </p:nvPr>
        </p:nvSpPr>
        <p:spPr/>
        <p:txBody>
          <a:bodyPr/>
          <a:lstStyle/>
          <a:p>
            <a:fld id="{67D27640-02EA-482E-82FB-44E2F46FE27B}" type="slidenum">
              <a:rPr lang="en-US" smtClean="0"/>
              <a:pPr/>
              <a:t>5</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279" y="3200400"/>
            <a:ext cx="8763000" cy="2387600"/>
          </a:xfrm>
        </p:spPr>
        <p:txBody>
          <a:bodyPr>
            <a:normAutofit fontScale="90000"/>
          </a:bodyPr>
          <a:lstStyle/>
          <a:p>
            <a:pPr algn="l"/>
            <a:r>
              <a:rPr lang="en-US" dirty="0"/>
              <a:t>Step 4. Write out the Null &amp;</a:t>
            </a:r>
            <a:br>
              <a:rPr lang="en-US" dirty="0"/>
            </a:br>
            <a:r>
              <a:rPr lang="en-US" dirty="0"/>
              <a:t>Alternative (aka Research) hypotheses in terms with how you are going to measure it….Operationalize it</a:t>
            </a:r>
            <a:br>
              <a:rPr lang="en-US" dirty="0"/>
            </a:br>
            <a:br>
              <a:rPr lang="en-US" dirty="0"/>
            </a:br>
            <a:br>
              <a:rPr lang="en-US" dirty="0"/>
            </a:br>
            <a:r>
              <a:rPr lang="en-US" dirty="0"/>
              <a:t>How do you figure that out what to do? </a:t>
            </a:r>
            <a:br>
              <a:rPr lang="en-US" dirty="0"/>
            </a:br>
            <a:r>
              <a:rPr lang="en-US" dirty="0"/>
              <a:t>Do what others have done before you! </a:t>
            </a:r>
            <a:br>
              <a:rPr lang="en-US" dirty="0"/>
            </a:br>
            <a:endParaRPr lang="en-US" dirty="0"/>
          </a:p>
        </p:txBody>
      </p:sp>
    </p:spTree>
    <p:extLst>
      <p:ext uri="{BB962C8B-B14F-4D97-AF65-F5344CB8AC3E}">
        <p14:creationId xmlns:p14="http://schemas.microsoft.com/office/powerpoint/2010/main" val="1741366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161"/>
            <a:ext cx="7886700" cy="1325563"/>
          </a:xfrm>
        </p:spPr>
        <p:txBody>
          <a:bodyPr>
            <a:normAutofit/>
          </a:bodyPr>
          <a:lstStyle/>
          <a:p>
            <a:r>
              <a:rPr lang="en-US" dirty="0"/>
              <a:t>Step 5: Design a Study</a:t>
            </a:r>
          </a:p>
        </p:txBody>
      </p:sp>
      <p:sp>
        <p:nvSpPr>
          <p:cNvPr id="3" name="Content Placeholder 2"/>
          <p:cNvSpPr>
            <a:spLocks noGrp="1"/>
          </p:cNvSpPr>
          <p:nvPr>
            <p:ph idx="1"/>
          </p:nvPr>
        </p:nvSpPr>
        <p:spPr>
          <a:xfrm>
            <a:off x="533400" y="990600"/>
            <a:ext cx="7886700" cy="5181600"/>
          </a:xfrm>
        </p:spPr>
        <p:txBody>
          <a:bodyPr>
            <a:normAutofit fontScale="92500" lnSpcReduction="20000"/>
          </a:bodyPr>
          <a:lstStyle/>
          <a:p>
            <a:r>
              <a:rPr lang="en-US" sz="2400" dirty="0"/>
              <a:t>Who are you going to recruit (can you randomly select) and how many (depends on #of groups)? </a:t>
            </a:r>
          </a:p>
          <a:p>
            <a:r>
              <a:rPr lang="en-US" sz="2400" dirty="0"/>
              <a:t>What are you going to do to them and what are you going to measure? IV(s) &amp; DV(s)</a:t>
            </a:r>
          </a:p>
          <a:p>
            <a:r>
              <a:rPr lang="en-US" sz="2400" dirty="0"/>
              <a:t>Are the IV been used before…is it strong enough to produce changes in the DV? Has the DV been validated? Shown to be reliable? </a:t>
            </a:r>
          </a:p>
          <a:p>
            <a:r>
              <a:rPr lang="en-US" sz="2400" dirty="0"/>
              <a:t>Is gender an issue or is it something that might interfere with your results (control variable)</a:t>
            </a:r>
          </a:p>
          <a:p>
            <a:r>
              <a:rPr lang="en-US" sz="2400" dirty="0"/>
              <a:t>Are there any other control variables? (time of day, age, natural differences, anxiety)</a:t>
            </a:r>
          </a:p>
          <a:p>
            <a:r>
              <a:rPr lang="en-US" sz="2400" dirty="0"/>
              <a:t>How are you going to assign subjects </a:t>
            </a:r>
          </a:p>
          <a:p>
            <a:r>
              <a:rPr lang="en-US" sz="2400" dirty="0"/>
              <a:t>Will the subjects be able to tell what you are doing or why?</a:t>
            </a:r>
          </a:p>
          <a:p>
            <a:r>
              <a:rPr lang="en-US" sz="2400" dirty="0"/>
              <a:t>Is there anyway you can do it blind or double blind</a:t>
            </a:r>
          </a:p>
          <a:p>
            <a:endParaRPr lang="en-US" sz="2400" dirty="0"/>
          </a:p>
          <a:p>
            <a:r>
              <a:rPr lang="en-US" sz="2400" dirty="0"/>
              <a:t>Apply for Ethics</a:t>
            </a:r>
          </a:p>
          <a:p>
            <a:r>
              <a:rPr lang="en-US" sz="2400" dirty="0"/>
              <a:t>Do experiment</a:t>
            </a:r>
          </a:p>
        </p:txBody>
      </p:sp>
      <p:sp>
        <p:nvSpPr>
          <p:cNvPr id="5" name="Slide Number Placeholder 4"/>
          <p:cNvSpPr>
            <a:spLocks noGrp="1"/>
          </p:cNvSpPr>
          <p:nvPr>
            <p:ph type="sldNum" sz="quarter" idx="12"/>
          </p:nvPr>
        </p:nvSpPr>
        <p:spPr/>
        <p:txBody>
          <a:bodyPr/>
          <a:lstStyle/>
          <a:p>
            <a:fld id="{67D27640-02EA-482E-82FB-44E2F46FE27B}" type="slidenum">
              <a:rPr lang="en-US" smtClean="0"/>
              <a:pPr/>
              <a:t>7</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left)">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left)">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6: Analyze the Results</a:t>
            </a:r>
          </a:p>
        </p:txBody>
      </p:sp>
      <p:sp>
        <p:nvSpPr>
          <p:cNvPr id="3" name="Content Placeholder 2"/>
          <p:cNvSpPr>
            <a:spLocks noGrp="1"/>
          </p:cNvSpPr>
          <p:nvPr>
            <p:ph idx="1"/>
          </p:nvPr>
        </p:nvSpPr>
        <p:spPr>
          <a:xfrm>
            <a:off x="533400" y="1524000"/>
            <a:ext cx="8534400" cy="5105400"/>
          </a:xfrm>
        </p:spPr>
        <p:txBody>
          <a:bodyPr>
            <a:normAutofit/>
          </a:bodyPr>
          <a:lstStyle/>
          <a:p>
            <a:r>
              <a:rPr lang="en-US" dirty="0"/>
              <a:t>Compare the scores of the different groups and conditions using statistics….set alpha, calculate the probability of the observed results happening by chance ….stated another way….</a:t>
            </a:r>
          </a:p>
          <a:p>
            <a:r>
              <a:rPr lang="en-US" dirty="0"/>
              <a:t>“Assuming the null hypothesis is true (no effect of the IV), what is the statistical likelihood of obtaining the observed result?”</a:t>
            </a:r>
          </a:p>
          <a:p>
            <a:r>
              <a:rPr lang="en-US" dirty="0"/>
              <a:t>If the chances of getting the observed results in less than 5% by fluke then you can conclude that it must not have been from chance but from something systematic….given the groups were treated exactly the same except for the </a:t>
            </a:r>
            <a:r>
              <a:rPr lang="en-US" sz="4000" b="1" dirty="0"/>
              <a:t>IV</a:t>
            </a:r>
            <a:r>
              <a:rPr lang="en-US" dirty="0"/>
              <a:t>) then it must be what caused the difference…(there is always a chance of it occurring by error (1/20) can you live with those odds? </a:t>
            </a:r>
            <a:endParaRPr lang="en-US" sz="1900" dirty="0"/>
          </a:p>
          <a:p>
            <a:pPr marL="0" indent="0">
              <a:buNone/>
            </a:pPr>
            <a:endParaRPr lang="en-US" sz="1900" dirty="0"/>
          </a:p>
          <a:p>
            <a:pPr marL="0" indent="0">
              <a:buNone/>
            </a:pPr>
            <a:endParaRPr lang="en-US" sz="1900"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8</a:t>
            </a:fld>
            <a:endParaRPr lang="en-US" dirty="0"/>
          </a:p>
        </p:txBody>
      </p:sp>
    </p:spTree>
    <p:extLst>
      <p:ext uri="{BB962C8B-B14F-4D97-AF65-F5344CB8AC3E}">
        <p14:creationId xmlns:p14="http://schemas.microsoft.com/office/powerpoint/2010/main" val="9540842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 Interpret the Results</a:t>
            </a:r>
          </a:p>
        </p:txBody>
      </p:sp>
      <p:sp>
        <p:nvSpPr>
          <p:cNvPr id="3" name="Content Placeholder 2"/>
          <p:cNvSpPr>
            <a:spLocks noGrp="1"/>
          </p:cNvSpPr>
          <p:nvPr>
            <p:ph idx="1"/>
          </p:nvPr>
        </p:nvSpPr>
        <p:spPr/>
        <p:txBody>
          <a:bodyPr>
            <a:normAutofit/>
          </a:bodyPr>
          <a:lstStyle/>
          <a:p>
            <a:r>
              <a:rPr lang="en-US" dirty="0"/>
              <a:t>If the observed result could only occur by 5/100 we then reject the null hypothesis (implication is we accept the research hypothesis.   </a:t>
            </a:r>
          </a:p>
          <a:p>
            <a:r>
              <a:rPr lang="en-US" dirty="0"/>
              <a:t>If the chance of the observed result is greater than 5% then fail to reject the null hypothesis ergo there is no difference between groups</a:t>
            </a:r>
          </a:p>
          <a:p>
            <a:endParaRPr lang="en-US" dirty="0"/>
          </a:p>
          <a:p>
            <a:r>
              <a:rPr lang="en-US" dirty="0"/>
              <a:t>Why do only reject or fail to reject the null? </a:t>
            </a:r>
          </a:p>
          <a:p>
            <a:pPr marL="342900" lvl="1" indent="0">
              <a:buNone/>
            </a:pPr>
            <a:endParaRPr lang="en-US" dirty="0"/>
          </a:p>
          <a:p>
            <a:pPr marL="342900" lvl="1" indent="0">
              <a:buNone/>
            </a:pPr>
            <a:endParaRPr lang="en-US"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9</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632</TotalTime>
  <Words>866</Words>
  <Application>Microsoft Office PowerPoint</Application>
  <PresentationFormat>On-screen Show (4:3)</PresentationFormat>
  <Paragraphs>81</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Hypotheses and “disconfirmability”</vt:lpstr>
      <vt:lpstr>Step 1: Come up with a research area (based on the literature) or applied problem (based on experience    Step 2: Read/Think/Discuss identify a research problem/controversy….some unknown or next step!   Step 3: Formulate a testable question that address Step 2.  Think about how you are going to operationalize it. </vt:lpstr>
      <vt:lpstr>Step 4. Write out the Null &amp; Alternative (aka Research) hypotheses in terms with how you are going to measure it….Operationalize it   How do you figure that out what to do?  Do what others have done before you!  </vt:lpstr>
      <vt:lpstr>Step 5: Design a Study</vt:lpstr>
      <vt:lpstr>Step 6: Analyze the Results</vt:lpstr>
      <vt:lpstr>Step 4: Interpret the Results</vt:lpstr>
      <vt:lpstr>Science works backwards</vt:lpstr>
      <vt:lpstr>Generating ideas for research</vt:lpstr>
    </vt:vector>
  </TitlesOfParts>
  <Company>Capilano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Hypotheses and “disconfirmability”</dc:title>
  <dc:creator>rjhangia</dc:creator>
  <cp:lastModifiedBy>Elliott Marchant</cp:lastModifiedBy>
  <cp:revision>60</cp:revision>
  <cp:lastPrinted>2013-09-24T05:20:51Z</cp:lastPrinted>
  <dcterms:created xsi:type="dcterms:W3CDTF">2010-09-06T00:56:52Z</dcterms:created>
  <dcterms:modified xsi:type="dcterms:W3CDTF">2018-01-25T01:31:00Z</dcterms:modified>
</cp:coreProperties>
</file>