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6"/>
  </p:notesMasterIdLst>
  <p:handoutMasterIdLst>
    <p:handoutMasterId r:id="rId27"/>
  </p:handoutMasterIdLst>
  <p:sldIdLst>
    <p:sldId id="256" r:id="rId2"/>
    <p:sldId id="280" r:id="rId3"/>
    <p:sldId id="279" r:id="rId4"/>
    <p:sldId id="284" r:id="rId5"/>
    <p:sldId id="258" r:id="rId6"/>
    <p:sldId id="259" r:id="rId7"/>
    <p:sldId id="260" r:id="rId8"/>
    <p:sldId id="261" r:id="rId9"/>
    <p:sldId id="262" r:id="rId10"/>
    <p:sldId id="263" r:id="rId11"/>
    <p:sldId id="265" r:id="rId12"/>
    <p:sldId id="266" r:id="rId13"/>
    <p:sldId id="267" r:id="rId14"/>
    <p:sldId id="268" r:id="rId15"/>
    <p:sldId id="270" r:id="rId16"/>
    <p:sldId id="269" r:id="rId17"/>
    <p:sldId id="271" r:id="rId18"/>
    <p:sldId id="272" r:id="rId19"/>
    <p:sldId id="273" r:id="rId20"/>
    <p:sldId id="274" r:id="rId21"/>
    <p:sldId id="275" r:id="rId22"/>
    <p:sldId id="276" r:id="rId23"/>
    <p:sldId id="283" r:id="rId24"/>
    <p:sldId id="28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371" autoAdjust="0"/>
  </p:normalViewPr>
  <p:slideViewPr>
    <p:cSldViewPr>
      <p:cViewPr varScale="1">
        <p:scale>
          <a:sx n="72" d="100"/>
          <a:sy n="72" d="100"/>
        </p:scale>
        <p:origin x="1104" y="72"/>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1860"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B759618-769B-A849-9FBE-24CACAA0DD05}" type="slidenum">
              <a:rPr lang="en-US" smtClean="0"/>
              <a:pPr/>
              <a:t>‹#›</a:t>
            </a:fld>
            <a:endParaRPr lang="en-US"/>
          </a:p>
        </p:txBody>
      </p:sp>
    </p:spTree>
    <p:extLst>
      <p:ext uri="{BB962C8B-B14F-4D97-AF65-F5344CB8AC3E}">
        <p14:creationId xmlns:p14="http://schemas.microsoft.com/office/powerpoint/2010/main" val="32001460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92537C-04A7-44C9-B923-F982A468C387}" type="datetimeFigureOut">
              <a:rPr lang="en-US" smtClean="0"/>
              <a:pPr/>
              <a:t>8/23/2017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DCC6ED-16F3-43A5-9EB6-285A71FF06D2}" type="slidenum">
              <a:rPr lang="en-US" smtClean="0"/>
              <a:pPr/>
              <a:t>‹#›</a:t>
            </a:fld>
            <a:endParaRPr lang="en-US"/>
          </a:p>
        </p:txBody>
      </p:sp>
    </p:spTree>
    <p:extLst>
      <p:ext uri="{BB962C8B-B14F-4D97-AF65-F5344CB8AC3E}">
        <p14:creationId xmlns:p14="http://schemas.microsoft.com/office/powerpoint/2010/main" val="6385924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Gather IC articles, remind of other HW</a:t>
            </a:r>
            <a:endParaRPr lang="en-US"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1</a:t>
            </a:fld>
            <a:endParaRPr lang="en-US"/>
          </a:p>
        </p:txBody>
      </p:sp>
    </p:spTree>
    <p:extLst>
      <p:ext uri="{BB962C8B-B14F-4D97-AF65-F5344CB8AC3E}">
        <p14:creationId xmlns:p14="http://schemas.microsoft.com/office/powerpoint/2010/main" val="14016957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pPr eaLnBrk="1" hangingPunct="1"/>
            <a:endParaRPr lang="en-CA" dirty="0">
              <a:latin typeface="Arial" pitchFamily="-106" charset="0"/>
            </a:endParaRPr>
          </a:p>
        </p:txBody>
      </p:sp>
      <p:sp>
        <p:nvSpPr>
          <p:cNvPr id="68612" name="Slide Number Placeholder 3"/>
          <p:cNvSpPr>
            <a:spLocks noGrp="1"/>
          </p:cNvSpPr>
          <p:nvPr>
            <p:ph type="sldNum" sz="quarter" idx="5"/>
          </p:nvPr>
        </p:nvSpPr>
        <p:spPr>
          <a:noFill/>
        </p:spPr>
        <p:txBody>
          <a:bodyPr/>
          <a:lstStyle/>
          <a:p>
            <a:fld id="{DDE2FEAB-7B48-EF4D-981D-747E154F5894}" type="slidenum">
              <a:rPr lang="en-US"/>
              <a:pPr/>
              <a:t>18</a:t>
            </a:fld>
            <a:endParaRPr lang="en-US"/>
          </a:p>
        </p:txBody>
      </p:sp>
    </p:spTree>
    <p:extLst>
      <p:ext uri="{BB962C8B-B14F-4D97-AF65-F5344CB8AC3E}">
        <p14:creationId xmlns:p14="http://schemas.microsoft.com/office/powerpoint/2010/main" val="2245196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pPr eaLnBrk="1" hangingPunct="1"/>
            <a:endParaRPr lang="en-CA">
              <a:latin typeface="Arial" pitchFamily="-106" charset="0"/>
            </a:endParaRPr>
          </a:p>
        </p:txBody>
      </p:sp>
      <p:sp>
        <p:nvSpPr>
          <p:cNvPr id="69636" name="Slide Number Placeholder 3"/>
          <p:cNvSpPr>
            <a:spLocks noGrp="1"/>
          </p:cNvSpPr>
          <p:nvPr>
            <p:ph type="sldNum" sz="quarter" idx="5"/>
          </p:nvPr>
        </p:nvSpPr>
        <p:spPr>
          <a:noFill/>
        </p:spPr>
        <p:txBody>
          <a:bodyPr/>
          <a:lstStyle/>
          <a:p>
            <a:fld id="{F4E66032-11F1-CD4F-AD69-C82BDC962784}" type="slidenum">
              <a:rPr lang="en-US"/>
              <a:pPr/>
              <a:t>19</a:t>
            </a:fld>
            <a:endParaRPr lang="en-US"/>
          </a:p>
        </p:txBody>
      </p:sp>
    </p:spTree>
    <p:extLst>
      <p:ext uri="{BB962C8B-B14F-4D97-AF65-F5344CB8AC3E}">
        <p14:creationId xmlns:p14="http://schemas.microsoft.com/office/powerpoint/2010/main" val="1601478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pPr eaLnBrk="1" hangingPunct="1"/>
            <a:endParaRPr lang="en-CA" dirty="0">
              <a:latin typeface="Arial" pitchFamily="-106" charset="0"/>
            </a:endParaRPr>
          </a:p>
        </p:txBody>
      </p:sp>
      <p:sp>
        <p:nvSpPr>
          <p:cNvPr id="72708" name="Slide Number Placeholder 3"/>
          <p:cNvSpPr>
            <a:spLocks noGrp="1"/>
          </p:cNvSpPr>
          <p:nvPr>
            <p:ph type="sldNum" sz="quarter" idx="5"/>
          </p:nvPr>
        </p:nvSpPr>
        <p:spPr>
          <a:noFill/>
        </p:spPr>
        <p:txBody>
          <a:bodyPr/>
          <a:lstStyle/>
          <a:p>
            <a:fld id="{06EF00F1-3548-704A-86E5-D7D79761D00C}" type="slidenum">
              <a:rPr lang="en-US"/>
              <a:pPr/>
              <a:t>20</a:t>
            </a:fld>
            <a:endParaRPr lang="en-US"/>
          </a:p>
        </p:txBody>
      </p:sp>
    </p:spTree>
    <p:extLst>
      <p:ext uri="{BB962C8B-B14F-4D97-AF65-F5344CB8AC3E}">
        <p14:creationId xmlns:p14="http://schemas.microsoft.com/office/powerpoint/2010/main" val="3287053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pPr eaLnBrk="1" hangingPunct="1"/>
            <a:endParaRPr lang="en-CA">
              <a:latin typeface="Arial" pitchFamily="-106" charset="0"/>
            </a:endParaRPr>
          </a:p>
        </p:txBody>
      </p:sp>
      <p:sp>
        <p:nvSpPr>
          <p:cNvPr id="73732" name="Slide Number Placeholder 3"/>
          <p:cNvSpPr>
            <a:spLocks noGrp="1"/>
          </p:cNvSpPr>
          <p:nvPr>
            <p:ph type="sldNum" sz="quarter" idx="5"/>
          </p:nvPr>
        </p:nvSpPr>
        <p:spPr>
          <a:noFill/>
        </p:spPr>
        <p:txBody>
          <a:bodyPr/>
          <a:lstStyle/>
          <a:p>
            <a:fld id="{EC95666D-3261-1C4B-BF63-260FB2453853}" type="slidenum">
              <a:rPr lang="en-US"/>
              <a:pPr/>
              <a:t>21</a:t>
            </a:fld>
            <a:endParaRPr lang="en-US"/>
          </a:p>
        </p:txBody>
      </p:sp>
    </p:spTree>
    <p:extLst>
      <p:ext uri="{BB962C8B-B14F-4D97-AF65-F5344CB8AC3E}">
        <p14:creationId xmlns:p14="http://schemas.microsoft.com/office/powerpoint/2010/main" val="28589794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Print well being article</a:t>
            </a:r>
            <a:endParaRPr lang="en-US"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23</a:t>
            </a:fld>
            <a:endParaRPr lang="en-US"/>
          </a:p>
        </p:txBody>
      </p:sp>
    </p:spTree>
    <p:extLst>
      <p:ext uri="{BB962C8B-B14F-4D97-AF65-F5344CB8AC3E}">
        <p14:creationId xmlns:p14="http://schemas.microsoft.com/office/powerpoint/2010/main" val="3019160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2</a:t>
            </a:fld>
            <a:endParaRPr lang="en-US"/>
          </a:p>
        </p:txBody>
      </p:sp>
    </p:spTree>
    <p:extLst>
      <p:ext uri="{BB962C8B-B14F-4D97-AF65-F5344CB8AC3E}">
        <p14:creationId xmlns:p14="http://schemas.microsoft.com/office/powerpoint/2010/main" val="2768940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E.g., Effect of room temperature on exam grades</a:t>
            </a:r>
            <a:endParaRPr lang="en-US"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5</a:t>
            </a:fld>
            <a:endParaRPr lang="en-US"/>
          </a:p>
        </p:txBody>
      </p:sp>
    </p:spTree>
    <p:extLst>
      <p:ext uri="{BB962C8B-B14F-4D97-AF65-F5344CB8AC3E}">
        <p14:creationId xmlns:p14="http://schemas.microsoft.com/office/powerpoint/2010/main" val="614923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TPS</a:t>
            </a:r>
          </a:p>
          <a:p>
            <a:r>
              <a:rPr lang="en-US" dirty="0" smtClean="0"/>
              <a:t>Many ways to operationally define the same variable</a:t>
            </a:r>
            <a:endParaRPr lang="en-US"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6</a:t>
            </a:fld>
            <a:endParaRPr lang="en-US"/>
          </a:p>
        </p:txBody>
      </p:sp>
    </p:spTree>
    <p:extLst>
      <p:ext uri="{BB962C8B-B14F-4D97-AF65-F5344CB8AC3E}">
        <p14:creationId xmlns:p14="http://schemas.microsoft.com/office/powerpoint/2010/main" val="920473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manipulation, just measurement</a:t>
            </a:r>
            <a:endParaRPr lang="en-US"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7</a:t>
            </a:fld>
            <a:endParaRPr lang="en-US"/>
          </a:p>
        </p:txBody>
      </p:sp>
    </p:spTree>
    <p:extLst>
      <p:ext uri="{BB962C8B-B14F-4D97-AF65-F5344CB8AC3E}">
        <p14:creationId xmlns:p14="http://schemas.microsoft.com/office/powerpoint/2010/main" val="1466307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 = </a:t>
            </a:r>
            <a:r>
              <a:rPr lang="en-US" baseline="0" dirty="0" smtClean="0"/>
              <a:t>exam performance</a:t>
            </a:r>
            <a:endParaRPr lang="en-US"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8</a:t>
            </a:fld>
            <a:endParaRPr lang="en-US"/>
          </a:p>
        </p:txBody>
      </p:sp>
    </p:spTree>
    <p:extLst>
      <p:ext uri="{BB962C8B-B14F-4D97-AF65-F5344CB8AC3E}">
        <p14:creationId xmlns:p14="http://schemas.microsoft.com/office/powerpoint/2010/main" val="3739076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Stress</a:t>
            </a:r>
            <a:endParaRPr lang="en-US"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9</a:t>
            </a:fld>
            <a:endParaRPr lang="en-US"/>
          </a:p>
        </p:txBody>
      </p:sp>
    </p:spTree>
    <p:extLst>
      <p:ext uri="{BB962C8B-B14F-4D97-AF65-F5344CB8AC3E}">
        <p14:creationId xmlns:p14="http://schemas.microsoft.com/office/powerpoint/2010/main" val="2651861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Saw last time</a:t>
            </a:r>
            <a:endParaRPr lang="en-US"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16</a:t>
            </a:fld>
            <a:endParaRPr lang="en-US"/>
          </a:p>
        </p:txBody>
      </p:sp>
    </p:spTree>
    <p:extLst>
      <p:ext uri="{BB962C8B-B14F-4D97-AF65-F5344CB8AC3E}">
        <p14:creationId xmlns:p14="http://schemas.microsoft.com/office/powerpoint/2010/main" val="2022196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pPr eaLnBrk="1" hangingPunct="1"/>
            <a:r>
              <a:rPr lang="en-CA" dirty="0" smtClean="0">
                <a:latin typeface="Arial" pitchFamily="-106" charset="0"/>
              </a:rPr>
              <a:t>Rationale behind terms</a:t>
            </a:r>
            <a:endParaRPr lang="en-CA" dirty="0">
              <a:latin typeface="Arial" pitchFamily="-106" charset="0"/>
            </a:endParaRPr>
          </a:p>
        </p:txBody>
      </p:sp>
      <p:sp>
        <p:nvSpPr>
          <p:cNvPr id="67588" name="Slide Number Placeholder 3"/>
          <p:cNvSpPr>
            <a:spLocks noGrp="1"/>
          </p:cNvSpPr>
          <p:nvPr>
            <p:ph type="sldNum" sz="quarter" idx="5"/>
          </p:nvPr>
        </p:nvSpPr>
        <p:spPr>
          <a:noFill/>
        </p:spPr>
        <p:txBody>
          <a:bodyPr/>
          <a:lstStyle/>
          <a:p>
            <a:fld id="{442C3195-0B88-614D-A194-D20DE8AEB756}" type="slidenum">
              <a:rPr lang="en-US"/>
              <a:pPr/>
              <a:t>17</a:t>
            </a:fld>
            <a:endParaRPr lang="en-US"/>
          </a:p>
        </p:txBody>
      </p:sp>
    </p:spTree>
    <p:extLst>
      <p:ext uri="{BB962C8B-B14F-4D97-AF65-F5344CB8AC3E}">
        <p14:creationId xmlns:p14="http://schemas.microsoft.com/office/powerpoint/2010/main" val="1321885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CA"/>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18C21F53-FE1A-3A48-A67F-1E72F1989294}" type="datetime1">
              <a:rPr lang="en-US" smtClean="0"/>
              <a:pPr/>
              <a:t>8/23/2017</a:t>
            </a:fld>
            <a:endParaRPr lang="en-US"/>
          </a:p>
        </p:txBody>
      </p:sp>
      <p:sp>
        <p:nvSpPr>
          <p:cNvPr id="5" name="Footer Placeholder 4"/>
          <p:cNvSpPr>
            <a:spLocks noGrp="1"/>
          </p:cNvSpPr>
          <p:nvPr>
            <p:ph type="ftr" sz="quarter" idx="11"/>
          </p:nvPr>
        </p:nvSpPr>
        <p:spPr/>
        <p:txBody>
          <a:bodyPr/>
          <a:lstStyle/>
          <a:p>
            <a:r>
              <a:rPr lang="en-US" smtClean="0"/>
              <a:t>Dr. Rajiv Jhangiani (PSYC 217, 2010/2011 Winter Session Term 1)</a:t>
            </a:r>
            <a:endParaRPr lang="en-US"/>
          </a:p>
        </p:txBody>
      </p:sp>
      <p:sp>
        <p:nvSpPr>
          <p:cNvPr id="6" name="Slide Number Placeholder 5"/>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478253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68B9896-15A5-B74E-B7C3-7CF643C7846A}" type="datetime1">
              <a:rPr lang="en-US" smtClean="0"/>
              <a:pPr/>
              <a:t>8/23/2017</a:t>
            </a:fld>
            <a:endParaRPr lang="en-US"/>
          </a:p>
        </p:txBody>
      </p:sp>
      <p:sp>
        <p:nvSpPr>
          <p:cNvPr id="5" name="Footer Placeholder 4"/>
          <p:cNvSpPr>
            <a:spLocks noGrp="1"/>
          </p:cNvSpPr>
          <p:nvPr>
            <p:ph type="ftr" sz="quarter" idx="11"/>
          </p:nvPr>
        </p:nvSpPr>
        <p:spPr/>
        <p:txBody>
          <a:bodyPr/>
          <a:lstStyle/>
          <a:p>
            <a:r>
              <a:rPr lang="en-US" smtClean="0"/>
              <a:t>Dr. Rajiv Jhangiani (PSYC 217, 2010/2011 Winter Session Term 1)</a:t>
            </a:r>
            <a:endParaRPr lang="en-US"/>
          </a:p>
        </p:txBody>
      </p:sp>
      <p:sp>
        <p:nvSpPr>
          <p:cNvPr id="6" name="Slide Number Placeholder 5"/>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627667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C8B094BE-E4B0-C447-860C-56649B964137}" type="datetime1">
              <a:rPr lang="en-US" smtClean="0"/>
              <a:pPr/>
              <a:t>8/23/2017</a:t>
            </a:fld>
            <a:endParaRPr lang="en-US"/>
          </a:p>
        </p:txBody>
      </p:sp>
      <p:sp>
        <p:nvSpPr>
          <p:cNvPr id="5" name="Footer Placeholder 4"/>
          <p:cNvSpPr>
            <a:spLocks noGrp="1"/>
          </p:cNvSpPr>
          <p:nvPr>
            <p:ph type="ftr" sz="quarter" idx="11"/>
          </p:nvPr>
        </p:nvSpPr>
        <p:spPr/>
        <p:txBody>
          <a:bodyPr/>
          <a:lstStyle/>
          <a:p>
            <a:r>
              <a:rPr lang="en-US" smtClean="0"/>
              <a:t>Dr. Rajiv Jhangiani (PSYC 217, 2010/2011 Winter Session Term 1)</a:t>
            </a:r>
            <a:endParaRPr lang="en-US"/>
          </a:p>
        </p:txBody>
      </p:sp>
      <p:sp>
        <p:nvSpPr>
          <p:cNvPr id="6" name="Slide Number Placeholder 5"/>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3402564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08B682-50C8-224B-A36C-AE481C8E88C5}" type="datetime1">
              <a:rPr lang="en-US" smtClean="0"/>
              <a:pPr/>
              <a:t>8/23/2017</a:t>
            </a:fld>
            <a:endParaRPr lang="en-US"/>
          </a:p>
        </p:txBody>
      </p:sp>
      <p:sp>
        <p:nvSpPr>
          <p:cNvPr id="5" name="Footer Placeholder 4"/>
          <p:cNvSpPr>
            <a:spLocks noGrp="1"/>
          </p:cNvSpPr>
          <p:nvPr>
            <p:ph type="ftr" sz="quarter" idx="11"/>
          </p:nvPr>
        </p:nvSpPr>
        <p:spPr/>
        <p:txBody>
          <a:bodyPr/>
          <a:lstStyle/>
          <a:p>
            <a:r>
              <a:rPr lang="en-US" smtClean="0"/>
              <a:t>Dr. Rajiv Jhangiani (PSYC 217, 2010/2011 Winter Session Term 1)</a:t>
            </a:r>
            <a:endParaRPr lang="en-US"/>
          </a:p>
        </p:txBody>
      </p:sp>
      <p:sp>
        <p:nvSpPr>
          <p:cNvPr id="6" name="Slide Number Placeholder 5"/>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52567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CA"/>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CDC363-C93F-8F47-B2E2-6F1CE8F8D99C}" type="datetime1">
              <a:rPr lang="en-US" smtClean="0"/>
              <a:pPr/>
              <a:t>8/23/2017</a:t>
            </a:fld>
            <a:endParaRPr lang="en-US"/>
          </a:p>
        </p:txBody>
      </p:sp>
      <p:sp>
        <p:nvSpPr>
          <p:cNvPr id="5" name="Footer Placeholder 4"/>
          <p:cNvSpPr>
            <a:spLocks noGrp="1"/>
          </p:cNvSpPr>
          <p:nvPr>
            <p:ph type="ftr" sz="quarter" idx="11"/>
          </p:nvPr>
        </p:nvSpPr>
        <p:spPr/>
        <p:txBody>
          <a:bodyPr/>
          <a:lstStyle/>
          <a:p>
            <a:r>
              <a:rPr lang="en-US" smtClean="0"/>
              <a:t>Dr. Rajiv Jhangiani (PSYC 217, 2010/2011 Winter Session Term 1)</a:t>
            </a:r>
            <a:endParaRPr lang="en-US"/>
          </a:p>
        </p:txBody>
      </p:sp>
      <p:sp>
        <p:nvSpPr>
          <p:cNvPr id="6" name="Slide Number Placeholder 5"/>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2922360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01EAF948-6218-A745-AF4F-78AAA22B6509}" type="datetime1">
              <a:rPr lang="en-US" smtClean="0"/>
              <a:pPr/>
              <a:t>8/23/2017</a:t>
            </a:fld>
            <a:endParaRPr lang="en-US"/>
          </a:p>
        </p:txBody>
      </p:sp>
      <p:sp>
        <p:nvSpPr>
          <p:cNvPr id="6" name="Footer Placeholder 5"/>
          <p:cNvSpPr>
            <a:spLocks noGrp="1"/>
          </p:cNvSpPr>
          <p:nvPr>
            <p:ph type="ftr" sz="quarter" idx="11"/>
          </p:nvPr>
        </p:nvSpPr>
        <p:spPr/>
        <p:txBody>
          <a:bodyPr/>
          <a:lstStyle/>
          <a:p>
            <a:r>
              <a:rPr lang="en-US" smtClean="0"/>
              <a:t>Dr. Rajiv Jhangiani (PSYC 217, 2010/2011 Winter Session Term 1)</a:t>
            </a:r>
            <a:endParaRPr lang="en-US"/>
          </a:p>
        </p:txBody>
      </p:sp>
      <p:sp>
        <p:nvSpPr>
          <p:cNvPr id="7" name="Slide Number Placeholder 6"/>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3634954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8514A42D-E6C4-2842-8609-092E833658B6}" type="datetime1">
              <a:rPr lang="en-US" smtClean="0"/>
              <a:pPr/>
              <a:t>8/23/2017</a:t>
            </a:fld>
            <a:endParaRPr lang="en-US"/>
          </a:p>
        </p:txBody>
      </p:sp>
      <p:sp>
        <p:nvSpPr>
          <p:cNvPr id="8" name="Footer Placeholder 7"/>
          <p:cNvSpPr>
            <a:spLocks noGrp="1"/>
          </p:cNvSpPr>
          <p:nvPr>
            <p:ph type="ftr" sz="quarter" idx="11"/>
          </p:nvPr>
        </p:nvSpPr>
        <p:spPr/>
        <p:txBody>
          <a:bodyPr/>
          <a:lstStyle/>
          <a:p>
            <a:r>
              <a:rPr lang="en-US" smtClean="0"/>
              <a:t>Dr. Rajiv Jhangiani (PSYC 217, 2010/2011 Winter Session Term 1)</a:t>
            </a:r>
            <a:endParaRPr lang="en-US"/>
          </a:p>
        </p:txBody>
      </p:sp>
      <p:sp>
        <p:nvSpPr>
          <p:cNvPr id="9" name="Slide Number Placeholder 8"/>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1118616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424AA2BC-B820-2D43-B51F-C199064FB813}" type="datetime1">
              <a:rPr lang="en-US" smtClean="0"/>
              <a:pPr/>
              <a:t>8/23/2017</a:t>
            </a:fld>
            <a:endParaRPr lang="en-US"/>
          </a:p>
        </p:txBody>
      </p:sp>
      <p:sp>
        <p:nvSpPr>
          <p:cNvPr id="4" name="Footer Placeholder 3"/>
          <p:cNvSpPr>
            <a:spLocks noGrp="1"/>
          </p:cNvSpPr>
          <p:nvPr>
            <p:ph type="ftr" sz="quarter" idx="11"/>
          </p:nvPr>
        </p:nvSpPr>
        <p:spPr/>
        <p:txBody>
          <a:bodyPr/>
          <a:lstStyle/>
          <a:p>
            <a:r>
              <a:rPr lang="en-US" smtClean="0"/>
              <a:t>Dr. Rajiv Jhangiani (PSYC 217, 2010/2011 Winter Session Term 1)</a:t>
            </a:r>
            <a:endParaRPr lang="en-US"/>
          </a:p>
        </p:txBody>
      </p:sp>
      <p:sp>
        <p:nvSpPr>
          <p:cNvPr id="5" name="Slide Number Placeholder 4"/>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793421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71619-2B7F-3F4E-A95A-9AAFDA309FCB}" type="datetime1">
              <a:rPr lang="en-US" smtClean="0"/>
              <a:pPr/>
              <a:t>8/23/2017</a:t>
            </a:fld>
            <a:endParaRPr lang="en-US"/>
          </a:p>
        </p:txBody>
      </p:sp>
      <p:sp>
        <p:nvSpPr>
          <p:cNvPr id="3" name="Footer Placeholder 2"/>
          <p:cNvSpPr>
            <a:spLocks noGrp="1"/>
          </p:cNvSpPr>
          <p:nvPr>
            <p:ph type="ftr" sz="quarter" idx="11"/>
          </p:nvPr>
        </p:nvSpPr>
        <p:spPr/>
        <p:txBody>
          <a:bodyPr/>
          <a:lstStyle/>
          <a:p>
            <a:r>
              <a:rPr lang="en-US" smtClean="0"/>
              <a:t>Dr. Rajiv Jhangiani (PSYC 217, 2010/2011 Winter Session Term 1)</a:t>
            </a:r>
            <a:endParaRPr lang="en-US"/>
          </a:p>
        </p:txBody>
      </p:sp>
      <p:sp>
        <p:nvSpPr>
          <p:cNvPr id="4" name="Slide Number Placeholder 3"/>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1311294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CA"/>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AD4425-C2B4-334D-B2C4-E5B76F7FC0D9}" type="datetime1">
              <a:rPr lang="en-US" smtClean="0"/>
              <a:pPr/>
              <a:t>8/23/2017</a:t>
            </a:fld>
            <a:endParaRPr lang="en-US"/>
          </a:p>
        </p:txBody>
      </p:sp>
      <p:sp>
        <p:nvSpPr>
          <p:cNvPr id="6" name="Footer Placeholder 5"/>
          <p:cNvSpPr>
            <a:spLocks noGrp="1"/>
          </p:cNvSpPr>
          <p:nvPr>
            <p:ph type="ftr" sz="quarter" idx="11"/>
          </p:nvPr>
        </p:nvSpPr>
        <p:spPr/>
        <p:txBody>
          <a:bodyPr/>
          <a:lstStyle/>
          <a:p>
            <a:r>
              <a:rPr lang="en-US" smtClean="0"/>
              <a:t>Dr. Rajiv Jhangiani (PSYC 217, 2010/2011 Winter Session Term 1)</a:t>
            </a:r>
            <a:endParaRPr lang="en-US"/>
          </a:p>
        </p:txBody>
      </p:sp>
      <p:sp>
        <p:nvSpPr>
          <p:cNvPr id="7" name="Slide Number Placeholder 6"/>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1959608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CA"/>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C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B5D997-5250-0C47-8E42-478D9FC5FAB9}" type="datetime1">
              <a:rPr lang="en-US" smtClean="0"/>
              <a:pPr/>
              <a:t>8/23/2017</a:t>
            </a:fld>
            <a:endParaRPr lang="en-US"/>
          </a:p>
        </p:txBody>
      </p:sp>
      <p:sp>
        <p:nvSpPr>
          <p:cNvPr id="6" name="Footer Placeholder 5"/>
          <p:cNvSpPr>
            <a:spLocks noGrp="1"/>
          </p:cNvSpPr>
          <p:nvPr>
            <p:ph type="ftr" sz="quarter" idx="11"/>
          </p:nvPr>
        </p:nvSpPr>
        <p:spPr/>
        <p:txBody>
          <a:bodyPr/>
          <a:lstStyle/>
          <a:p>
            <a:r>
              <a:rPr lang="en-US" smtClean="0"/>
              <a:t>Dr. Rajiv Jhangiani (PSYC 217, 2010/2011 Winter Session Term 1)</a:t>
            </a:r>
            <a:endParaRPr lang="en-US"/>
          </a:p>
        </p:txBody>
      </p:sp>
      <p:sp>
        <p:nvSpPr>
          <p:cNvPr id="7" name="Slide Number Placeholder 6"/>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3347300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9621D72-FA2E-9144-BE25-75B1BAF0ABC4}" type="datetime1">
              <a:rPr lang="en-US" smtClean="0"/>
              <a:pPr/>
              <a:t>8/23/2017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Dr. Rajiv Jhangiani (PSYC 217, 2010/2011 Winter Session Term 1)</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7D27640-02EA-482E-82FB-44E2F46FE27B}" type="slidenum">
              <a:rPr lang="en-US" smtClean="0"/>
              <a:pPr/>
              <a:t>‹#›</a:t>
            </a:fld>
            <a:endParaRPr lang="en-US"/>
          </a:p>
        </p:txBody>
      </p:sp>
    </p:spTree>
    <p:extLst>
      <p:ext uri="{BB962C8B-B14F-4D97-AF65-F5344CB8AC3E}">
        <p14:creationId xmlns:p14="http://schemas.microsoft.com/office/powerpoint/2010/main" val="42076922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tif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doi.org/10.1017/S0140525X0999152X" TargetMode="External"/><Relationship Id="rId3" Type="http://schemas.openxmlformats.org/officeDocument/2006/relationships/hyperlink" Target="https://www.cambridge.org/core/journals/behavioral-and-brain-sciences/volume/487F21C595CB2C111996AAFF46B25208" TargetMode="External"/><Relationship Id="rId7" Type="http://schemas.openxmlformats.org/officeDocument/2006/relationships/hyperlink" Target="https://www.cambridge.org/core/search?filters%5bauthorTerms%5d=Ara%20Norenzayan&amp;eventCode=SE-AU" TargetMode="External"/><Relationship Id="rId2" Type="http://schemas.openxmlformats.org/officeDocument/2006/relationships/hyperlink" Target="https://www.cambridge.org/core/journals/behavioral-and-brain-sciences/article/weirdest-people-in-the-world/BF84F7517D56AFF7B7EB58411A554C17" TargetMode="External"/><Relationship Id="rId1" Type="http://schemas.openxmlformats.org/officeDocument/2006/relationships/slideLayout" Target="../slideLayouts/slideLayout2.xml"/><Relationship Id="rId6" Type="http://schemas.openxmlformats.org/officeDocument/2006/relationships/hyperlink" Target="https://www.cambridge.org/core/search?filters%5bauthorTerms%5d=Steven%20J.%20Heine&amp;eventCode=SE-AU" TargetMode="External"/><Relationship Id="rId5" Type="http://schemas.openxmlformats.org/officeDocument/2006/relationships/hyperlink" Target="https://www.cambridge.org/core/search?filters%5bauthorTerms%5d=Joseph%20Henrich&amp;eventCode=SE-AU" TargetMode="External"/><Relationship Id="rId4" Type="http://schemas.openxmlformats.org/officeDocument/2006/relationships/hyperlink" Target="https://www.cambridge.org/core/journals/behavioral-and-brain-sciences/issue/AFADB3F29D4C7CE7C254610B2FF0DA1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Getting Started in Research</a:t>
            </a:r>
            <a:endParaRPr lang="en-US" dirty="0"/>
          </a:p>
        </p:txBody>
      </p:sp>
      <p:sp>
        <p:nvSpPr>
          <p:cNvPr id="3" name="Subtitle 2"/>
          <p:cNvSpPr>
            <a:spLocks noGrp="1"/>
          </p:cNvSpPr>
          <p:nvPr>
            <p:ph type="subTitle" idx="1"/>
          </p:nvPr>
        </p:nvSpPr>
        <p:spPr/>
        <p:txBody>
          <a:bodyPr/>
          <a:lstStyle/>
          <a:p>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Describing relationships</a:t>
            </a:r>
            <a:endParaRPr lang="en-US" dirty="0"/>
          </a:p>
        </p:txBody>
      </p:sp>
      <p:sp>
        <p:nvSpPr>
          <p:cNvPr id="3" name="Content Placeholder 2"/>
          <p:cNvSpPr>
            <a:spLocks noGrp="1"/>
          </p:cNvSpPr>
          <p:nvPr>
            <p:ph idx="1"/>
          </p:nvPr>
        </p:nvSpPr>
        <p:spPr/>
        <p:txBody>
          <a:bodyPr>
            <a:normAutofit/>
          </a:bodyPr>
          <a:lstStyle/>
          <a:p>
            <a:r>
              <a:rPr lang="en-US" dirty="0" smtClean="0"/>
              <a:t>When describing a linear relationship, we use a number to describe the strength and direction</a:t>
            </a:r>
          </a:p>
          <a:p>
            <a:r>
              <a:rPr lang="en-US" dirty="0" smtClean="0"/>
              <a:t>Correlation coefficient = </a:t>
            </a:r>
            <a:r>
              <a:rPr lang="en-US" i="1" dirty="0" err="1" smtClean="0"/>
              <a:t>r</a:t>
            </a:r>
            <a:r>
              <a:rPr lang="en-US" i="1" baseline="-25000" dirty="0" err="1" smtClean="0"/>
              <a:t>xy</a:t>
            </a:r>
            <a:endParaRPr lang="en-US" baseline="-25000" dirty="0" smtClean="0"/>
          </a:p>
          <a:p>
            <a:r>
              <a:rPr lang="en-US" dirty="0" smtClean="0"/>
              <a:t>Varies between -1.00 and +1.00</a:t>
            </a:r>
          </a:p>
          <a:p>
            <a:r>
              <a:rPr lang="en-US" dirty="0" smtClean="0"/>
              <a:t>Benchmarks for the social sciences</a:t>
            </a:r>
          </a:p>
          <a:p>
            <a:pPr lvl="1"/>
            <a:r>
              <a:rPr lang="en-US" dirty="0" smtClean="0"/>
              <a:t>Strong relationship: 0.50 or larger</a:t>
            </a:r>
          </a:p>
          <a:p>
            <a:pPr lvl="1"/>
            <a:r>
              <a:rPr lang="en-US" dirty="0" smtClean="0"/>
              <a:t>Moderate relationship: 0.30 to 0.49</a:t>
            </a:r>
          </a:p>
          <a:p>
            <a:pPr lvl="1"/>
            <a:r>
              <a:rPr lang="en-US" dirty="0" smtClean="0"/>
              <a:t>Weak relationship: 0.10 to 0.29</a:t>
            </a:r>
          </a:p>
        </p:txBody>
      </p:sp>
      <p:sp>
        <p:nvSpPr>
          <p:cNvPr id="5" name="Slide Number Placeholder 4"/>
          <p:cNvSpPr>
            <a:spLocks noGrp="1"/>
          </p:cNvSpPr>
          <p:nvPr>
            <p:ph type="sldNum" sz="quarter" idx="12"/>
          </p:nvPr>
        </p:nvSpPr>
        <p:spPr/>
        <p:txBody>
          <a:bodyPr/>
          <a:lstStyle/>
          <a:p>
            <a:fld id="{67D27640-02EA-482E-82FB-44E2F46FE27B}" type="slidenum">
              <a:rPr lang="en-US" smtClean="0"/>
              <a:pPr/>
              <a:t>10</a:t>
            </a:fld>
            <a:endParaRPr lang="en-US"/>
          </a:p>
        </p:txBody>
      </p:sp>
      <p:pic>
        <p:nvPicPr>
          <p:cNvPr id="1026" name="Picture 2" descr="Image resul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4572000"/>
            <a:ext cx="4187825" cy="218759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Nonexperimental</a:t>
            </a:r>
            <a:r>
              <a:rPr lang="en-US" dirty="0" smtClean="0"/>
              <a:t> research</a:t>
            </a:r>
            <a:endParaRPr lang="en-US" dirty="0"/>
          </a:p>
        </p:txBody>
      </p:sp>
      <p:sp>
        <p:nvSpPr>
          <p:cNvPr id="3" name="Content Placeholder 2"/>
          <p:cNvSpPr>
            <a:spLocks noGrp="1"/>
          </p:cNvSpPr>
          <p:nvPr>
            <p:ph idx="1"/>
          </p:nvPr>
        </p:nvSpPr>
        <p:spPr/>
        <p:txBody>
          <a:bodyPr>
            <a:normAutofit/>
          </a:bodyPr>
          <a:lstStyle/>
          <a:p>
            <a:r>
              <a:rPr lang="en-US" dirty="0" smtClean="0"/>
              <a:t>Suppose variable X = liking and variable Y = self-disclosure and </a:t>
            </a:r>
            <a:r>
              <a:rPr lang="en-US" i="1" dirty="0" err="1" smtClean="0"/>
              <a:t>r</a:t>
            </a:r>
            <a:r>
              <a:rPr lang="en-US" i="1" baseline="-25000" dirty="0" err="1" smtClean="0"/>
              <a:t>xy</a:t>
            </a:r>
            <a:r>
              <a:rPr lang="en-US" i="1" baseline="-25000" dirty="0" smtClean="0"/>
              <a:t> </a:t>
            </a:r>
            <a:r>
              <a:rPr lang="en-US" i="1" dirty="0" smtClean="0"/>
              <a:t>= .40</a:t>
            </a:r>
          </a:p>
          <a:p>
            <a:r>
              <a:rPr lang="en-US" dirty="0" smtClean="0"/>
              <a:t>What does this signify?</a:t>
            </a:r>
          </a:p>
          <a:p>
            <a:r>
              <a:rPr lang="en-US" dirty="0" smtClean="0"/>
              <a:t>There are 3 possibilities:</a:t>
            </a:r>
          </a:p>
          <a:p>
            <a:pPr lvl="1"/>
            <a:r>
              <a:rPr lang="en-US" dirty="0" smtClean="0"/>
              <a:t>X causes Y</a:t>
            </a:r>
          </a:p>
          <a:p>
            <a:pPr lvl="1"/>
            <a:r>
              <a:rPr lang="en-US" dirty="0" smtClean="0"/>
              <a:t>Y causes X</a:t>
            </a:r>
          </a:p>
          <a:p>
            <a:pPr lvl="1"/>
            <a:r>
              <a:rPr lang="en-US" dirty="0" smtClean="0"/>
              <a:t>Z causes both X and Y</a:t>
            </a:r>
          </a:p>
          <a:p>
            <a:pPr lvl="2"/>
            <a:r>
              <a:rPr lang="en-US" dirty="0" smtClean="0"/>
              <a:t>The “third variable” problem</a:t>
            </a:r>
          </a:p>
          <a:p>
            <a:pPr lvl="2"/>
            <a:r>
              <a:rPr lang="en-US" dirty="0" smtClean="0"/>
              <a:t>The bidirectional problem</a:t>
            </a:r>
          </a:p>
          <a:p>
            <a:pPr marL="685800" lvl="2" indent="0">
              <a:buNone/>
            </a:pPr>
            <a:endParaRPr lang="en-US" dirty="0" smtClean="0"/>
          </a:p>
        </p:txBody>
      </p:sp>
      <p:sp>
        <p:nvSpPr>
          <p:cNvPr id="5" name="Slide Number Placeholder 4"/>
          <p:cNvSpPr>
            <a:spLocks noGrp="1"/>
          </p:cNvSpPr>
          <p:nvPr>
            <p:ph type="sldNum" sz="quarter" idx="12"/>
          </p:nvPr>
        </p:nvSpPr>
        <p:spPr/>
        <p:txBody>
          <a:bodyPr/>
          <a:lstStyle/>
          <a:p>
            <a:fld id="{67D27640-02EA-482E-82FB-44E2F46FE27B}" type="slidenum">
              <a:rPr lang="en-US" smtClean="0"/>
              <a:pPr/>
              <a:t>11</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left)">
                                      <p:cBhvr>
                                        <p:cTn id="35" dur="500"/>
                                        <p:tgtEl>
                                          <p:spTgt spid="3">
                                            <p:txEl>
                                              <p:pRg st="6" end="6"/>
                                            </p:txEl>
                                          </p:spTgt>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wipe(left)">
                                      <p:cBhvr>
                                        <p:cTn id="3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7D27640-02EA-482E-82FB-44E2F46FE27B}" type="slidenum">
              <a:rPr lang="en-US" smtClean="0"/>
              <a:pPr/>
              <a:t>12</a:t>
            </a:fld>
            <a:endParaRPr lang="en-US"/>
          </a:p>
        </p:txBody>
      </p:sp>
      <p:pic>
        <p:nvPicPr>
          <p:cNvPr id="6" name="Picture 2" descr="gun"/>
          <p:cNvPicPr>
            <a:picLocks noChangeAspect="1" noChangeArrowheads="1"/>
          </p:cNvPicPr>
          <p:nvPr/>
        </p:nvPicPr>
        <p:blipFill>
          <a:blip r:embed="rId2" cstate="print"/>
          <a:srcRect/>
          <a:stretch>
            <a:fillRect/>
          </a:stretch>
        </p:blipFill>
        <p:spPr bwMode="auto">
          <a:xfrm>
            <a:off x="6324600" y="1828800"/>
            <a:ext cx="2290762" cy="2936875"/>
          </a:xfrm>
          <a:prstGeom prst="rect">
            <a:avLst/>
          </a:prstGeom>
          <a:noFill/>
          <a:ln w="9525">
            <a:noFill/>
            <a:miter lim="800000"/>
            <a:headEnd/>
            <a:tailEnd/>
          </a:ln>
        </p:spPr>
      </p:pic>
      <p:pic>
        <p:nvPicPr>
          <p:cNvPr id="7" name="Picture 5" descr="Ice%20Cream"/>
          <p:cNvPicPr>
            <a:picLocks noChangeAspect="1" noChangeArrowheads="1"/>
          </p:cNvPicPr>
          <p:nvPr/>
        </p:nvPicPr>
        <p:blipFill>
          <a:blip r:embed="rId3" cstate="print"/>
          <a:srcRect/>
          <a:stretch>
            <a:fillRect/>
          </a:stretch>
        </p:blipFill>
        <p:spPr bwMode="auto">
          <a:xfrm>
            <a:off x="685800" y="1828800"/>
            <a:ext cx="1654175" cy="2971800"/>
          </a:xfrm>
          <a:prstGeom prst="rect">
            <a:avLst/>
          </a:prstGeom>
          <a:noFill/>
          <a:ln w="9525">
            <a:noFill/>
            <a:miter lim="800000"/>
            <a:headEnd/>
            <a:tailEnd/>
          </a:ln>
        </p:spPr>
      </p:pic>
      <p:pic>
        <p:nvPicPr>
          <p:cNvPr id="8" name="Picture 6" descr="sun"/>
          <p:cNvPicPr>
            <a:picLocks noChangeAspect="1" noChangeArrowheads="1"/>
          </p:cNvPicPr>
          <p:nvPr/>
        </p:nvPicPr>
        <p:blipFill>
          <a:blip r:embed="rId4" cstate="print"/>
          <a:srcRect/>
          <a:stretch>
            <a:fillRect/>
          </a:stretch>
        </p:blipFill>
        <p:spPr bwMode="auto">
          <a:xfrm>
            <a:off x="3048000" y="2057400"/>
            <a:ext cx="2636838" cy="2865438"/>
          </a:xfrm>
          <a:prstGeom prst="rect">
            <a:avLst/>
          </a:prstGeom>
          <a:noFill/>
          <a:ln w="9525">
            <a:noFill/>
            <a:miter lim="800000"/>
            <a:headEnd/>
            <a:tailEnd/>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1861" name="Picture 5" descr="stork"/>
          <p:cNvPicPr>
            <a:picLocks noChangeAspect="1" noChangeArrowheads="1"/>
          </p:cNvPicPr>
          <p:nvPr/>
        </p:nvPicPr>
        <p:blipFill>
          <a:blip r:embed="rId2" cstate="print"/>
          <a:srcRect/>
          <a:stretch>
            <a:fillRect/>
          </a:stretch>
        </p:blipFill>
        <p:spPr bwMode="auto">
          <a:xfrm>
            <a:off x="4419600" y="1524000"/>
            <a:ext cx="3810000" cy="2857500"/>
          </a:xfrm>
          <a:prstGeom prst="rect">
            <a:avLst/>
          </a:prstGeom>
          <a:noFill/>
          <a:ln w="9525">
            <a:noFill/>
            <a:miter lim="800000"/>
            <a:headEnd/>
            <a:tailEnd/>
          </a:ln>
        </p:spPr>
      </p:pic>
      <p:pic>
        <p:nvPicPr>
          <p:cNvPr id="121858" name="Picture 2" descr="stork births table incomplete"/>
          <p:cNvPicPr>
            <a:picLocks noChangeAspect="1" noChangeArrowheads="1"/>
          </p:cNvPicPr>
          <p:nvPr/>
        </p:nvPicPr>
        <p:blipFill>
          <a:blip r:embed="rId3" cstate="print"/>
          <a:srcRect/>
          <a:stretch>
            <a:fillRect/>
          </a:stretch>
        </p:blipFill>
        <p:spPr bwMode="auto">
          <a:xfrm>
            <a:off x="997148" y="609600"/>
            <a:ext cx="2812852" cy="5867400"/>
          </a:xfrm>
          <a:prstGeom prst="rect">
            <a:avLst/>
          </a:prstGeom>
          <a:noFill/>
          <a:ln w="9525">
            <a:noFill/>
            <a:miter lim="800000"/>
            <a:headEnd/>
            <a:tailEnd/>
          </a:ln>
        </p:spPr>
      </p:pic>
      <p:sp>
        <p:nvSpPr>
          <p:cNvPr id="121859" name="Text Box 3"/>
          <p:cNvSpPr txBox="1">
            <a:spLocks noChangeArrowheads="1"/>
          </p:cNvSpPr>
          <p:nvPr/>
        </p:nvSpPr>
        <p:spPr bwMode="auto">
          <a:xfrm>
            <a:off x="5486400" y="4724400"/>
            <a:ext cx="3276600" cy="646331"/>
          </a:xfrm>
          <a:prstGeom prst="rect">
            <a:avLst/>
          </a:prstGeom>
          <a:noFill/>
          <a:ln w="9525">
            <a:noFill/>
            <a:miter lim="800000"/>
            <a:headEnd/>
            <a:tailEnd/>
          </a:ln>
        </p:spPr>
        <p:txBody>
          <a:bodyPr>
            <a:prstTxWarp prst="textNoShape">
              <a:avLst/>
            </a:prstTxWarp>
            <a:spAutoFit/>
          </a:bodyPr>
          <a:lstStyle/>
          <a:p>
            <a:pPr>
              <a:spcBef>
                <a:spcPct val="50000"/>
              </a:spcBef>
            </a:pPr>
            <a:r>
              <a:rPr lang="en-US" sz="3600" i="1" dirty="0" smtClean="0">
                <a:latin typeface="+mn-lt"/>
              </a:rPr>
              <a:t>r </a:t>
            </a:r>
            <a:r>
              <a:rPr lang="en-US" sz="3600" dirty="0" smtClean="0">
                <a:latin typeface="+mn-lt"/>
              </a:rPr>
              <a:t>= 0.62</a:t>
            </a:r>
            <a:r>
              <a:rPr lang="en-US" sz="3600" dirty="0">
                <a:latin typeface="+mn-lt"/>
              </a:rPr>
              <a:t>!!!</a:t>
            </a:r>
          </a:p>
        </p:txBody>
      </p:sp>
      <p:sp>
        <p:nvSpPr>
          <p:cNvPr id="24580" name="Rectangle 4"/>
          <p:cNvSpPr>
            <a:spLocks noChangeArrowheads="1"/>
          </p:cNvSpPr>
          <p:nvPr/>
        </p:nvSpPr>
        <p:spPr bwMode="auto">
          <a:xfrm>
            <a:off x="4648200" y="762000"/>
            <a:ext cx="4343400" cy="553998"/>
          </a:xfrm>
          <a:prstGeom prst="rect">
            <a:avLst/>
          </a:prstGeom>
          <a:noFill/>
          <a:ln w="9525">
            <a:noFill/>
            <a:miter lim="800000"/>
            <a:headEnd/>
            <a:tailEnd/>
          </a:ln>
        </p:spPr>
        <p:txBody>
          <a:bodyPr wrap="square">
            <a:prstTxWarp prst="textNoShape">
              <a:avLst/>
            </a:prstTxWarp>
            <a:spAutoFit/>
          </a:bodyPr>
          <a:lstStyle/>
          <a:p>
            <a:pPr>
              <a:lnSpc>
                <a:spcPct val="80000"/>
              </a:lnSpc>
              <a:spcBef>
                <a:spcPct val="20000"/>
              </a:spcBef>
              <a:buClr>
                <a:schemeClr val="tx2"/>
              </a:buClr>
              <a:buSzPct val="70000"/>
              <a:buFont typeface="Wingdings" pitchFamily="-106" charset="2"/>
              <a:buNone/>
            </a:pPr>
            <a:r>
              <a:rPr lang="en-US" sz="3600" dirty="0">
                <a:latin typeface="+mj-lt"/>
              </a:rPr>
              <a:t>Storks and babies</a:t>
            </a:r>
          </a:p>
        </p:txBody>
      </p:sp>
      <p:sp>
        <p:nvSpPr>
          <p:cNvPr id="7" name="Slide Number Placeholder 6"/>
          <p:cNvSpPr>
            <a:spLocks noGrp="1"/>
          </p:cNvSpPr>
          <p:nvPr>
            <p:ph type="sldNum" sz="quarter" idx="12"/>
          </p:nvPr>
        </p:nvSpPr>
        <p:spPr/>
        <p:txBody>
          <a:bodyPr/>
          <a:lstStyle/>
          <a:p>
            <a:fld id="{5EFAC89F-3AE2-FB4D-85A0-06854334D39B}" type="slidenum">
              <a:rPr lang="en-US" smtClean="0"/>
              <a:pPr/>
              <a:t>13</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1858"/>
                                        </p:tgtEl>
                                        <p:attrNameLst>
                                          <p:attrName>style.visibility</p:attrName>
                                        </p:attrNameLst>
                                      </p:cBhvr>
                                      <p:to>
                                        <p:strVal val="visible"/>
                                      </p:to>
                                    </p:set>
                                    <p:animEffect transition="in" filter="dissolve">
                                      <p:cBhvr>
                                        <p:cTn id="7" dur="500"/>
                                        <p:tgtEl>
                                          <p:spTgt spid="12185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1859"/>
                                        </p:tgtEl>
                                        <p:attrNameLst>
                                          <p:attrName>style.visibility</p:attrName>
                                        </p:attrNameLst>
                                      </p:cBhvr>
                                      <p:to>
                                        <p:strVal val="visible"/>
                                      </p:to>
                                    </p:set>
                                    <p:animEffect transition="in" filter="dissolve">
                                      <p:cBhvr>
                                        <p:cTn id="12" dur="500"/>
                                        <p:tgtEl>
                                          <p:spTgt spid="1218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82" name="Picture 2" descr="stork births table"/>
          <p:cNvPicPr>
            <a:picLocks noChangeAspect="1" noChangeArrowheads="1"/>
          </p:cNvPicPr>
          <p:nvPr/>
        </p:nvPicPr>
        <p:blipFill>
          <a:blip r:embed="rId2" cstate="print"/>
          <a:srcRect/>
          <a:stretch>
            <a:fillRect/>
          </a:stretch>
        </p:blipFill>
        <p:spPr bwMode="auto">
          <a:xfrm>
            <a:off x="2270892" y="609600"/>
            <a:ext cx="4739508" cy="5911585"/>
          </a:xfrm>
          <a:prstGeom prst="rect">
            <a:avLst/>
          </a:prstGeom>
          <a:noFill/>
          <a:ln w="9525">
            <a:noFill/>
            <a:miter lim="800000"/>
            <a:headEnd/>
            <a:tailEnd/>
          </a:ln>
        </p:spPr>
      </p:pic>
      <p:sp>
        <p:nvSpPr>
          <p:cNvPr id="122883" name="Oval 3"/>
          <p:cNvSpPr>
            <a:spLocks noChangeArrowheads="1"/>
          </p:cNvSpPr>
          <p:nvPr/>
        </p:nvSpPr>
        <p:spPr bwMode="auto">
          <a:xfrm>
            <a:off x="3352800" y="609600"/>
            <a:ext cx="838200" cy="762000"/>
          </a:xfrm>
          <a:prstGeom prst="ellipse">
            <a:avLst/>
          </a:prstGeom>
          <a:noFill/>
          <a:ln w="34925">
            <a:solidFill>
              <a:srgbClr val="FF0000"/>
            </a:solidFill>
            <a:round/>
            <a:headEnd/>
            <a:tailEnd/>
          </a:ln>
        </p:spPr>
        <p:txBody>
          <a:bodyPr wrap="none" anchor="ctr">
            <a:prstTxWarp prst="textNoShape">
              <a:avLst/>
            </a:prstTxWarp>
          </a:bodyPr>
          <a:lstStyle/>
          <a:p>
            <a:endParaRPr lang="en-US"/>
          </a:p>
        </p:txBody>
      </p:sp>
      <p:sp>
        <p:nvSpPr>
          <p:cNvPr id="5" name="Slide Number Placeholder 4"/>
          <p:cNvSpPr>
            <a:spLocks noGrp="1"/>
          </p:cNvSpPr>
          <p:nvPr>
            <p:ph type="sldNum" sz="quarter" idx="12"/>
          </p:nvPr>
        </p:nvSpPr>
        <p:spPr/>
        <p:txBody>
          <a:bodyPr/>
          <a:lstStyle/>
          <a:p>
            <a:fld id="{5EFAC89F-3AE2-FB4D-85A0-06854334D39B}" type="slidenum">
              <a:rPr lang="en-US" smtClean="0"/>
              <a:pPr/>
              <a:t>14</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2882"/>
                                        </p:tgtEl>
                                        <p:attrNameLst>
                                          <p:attrName>style.visibility</p:attrName>
                                        </p:attrNameLst>
                                      </p:cBhvr>
                                      <p:to>
                                        <p:strVal val="visible"/>
                                      </p:to>
                                    </p:set>
                                    <p:animEffect transition="in" filter="dissolve">
                                      <p:cBhvr>
                                        <p:cTn id="7" dur="500"/>
                                        <p:tgtEl>
                                          <p:spTgt spid="12288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2883"/>
                                        </p:tgtEl>
                                        <p:attrNameLst>
                                          <p:attrName>style.visibility</p:attrName>
                                        </p:attrNameLst>
                                      </p:cBhvr>
                                      <p:to>
                                        <p:strVal val="visible"/>
                                      </p:to>
                                    </p:set>
                                    <p:animEffect transition="in" filter="dissolve">
                                      <p:cBhvr>
                                        <p:cTn id="12" dur="500"/>
                                        <p:tgtEl>
                                          <p:spTgt spid="1228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Number Placeholder 1"/>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76BC05AC-C76D-46AD-940A-425D025F467A}" type="slidenum">
              <a:rPr lang="en-US">
                <a:cs typeface="Arial" charset="0"/>
              </a:rPr>
              <a:pPr/>
              <a:t>15</a:t>
            </a:fld>
            <a:endParaRPr lang="en-US">
              <a:cs typeface="Arial" charset="0"/>
            </a:endParaRPr>
          </a:p>
        </p:txBody>
      </p:sp>
      <p:pic>
        <p:nvPicPr>
          <p:cNvPr id="52226" name="Picture 3" descr="BBC news correlation confusion.tiff"/>
          <p:cNvPicPr>
            <a:picLocks noChangeAspect="1"/>
          </p:cNvPicPr>
          <p:nvPr/>
        </p:nvPicPr>
        <p:blipFill>
          <a:blip r:embed="rId2"/>
          <a:srcRect/>
          <a:stretch>
            <a:fillRect/>
          </a:stretch>
        </p:blipFill>
        <p:spPr bwMode="auto">
          <a:xfrm>
            <a:off x="944563" y="685800"/>
            <a:ext cx="7788275" cy="55626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EFAC89F-3AE2-FB4D-85A0-06854334D39B}" type="slidenum">
              <a:rPr lang="en-US" smtClean="0"/>
              <a:pPr/>
              <a:t>16</a:t>
            </a:fld>
            <a:endParaRPr lang="en-US"/>
          </a:p>
        </p:txBody>
      </p:sp>
      <p:pic>
        <p:nvPicPr>
          <p:cNvPr id="4" name="Picture 3" descr="etc_correlation50__01__960.jpg"/>
          <p:cNvPicPr>
            <a:picLocks noChangeAspect="1"/>
          </p:cNvPicPr>
          <p:nvPr/>
        </p:nvPicPr>
        <p:blipFill rotWithShape="1">
          <a:blip r:embed="rId3">
            <a:extLst>
              <a:ext uri="{28A0092B-C50C-407E-A947-70E740481C1C}">
                <a14:useLocalDpi xmlns:a14="http://schemas.microsoft.com/office/drawing/2010/main" val="0"/>
              </a:ext>
            </a:extLst>
          </a:blip>
          <a:srcRect l="4566" b="34235"/>
          <a:stretch/>
        </p:blipFill>
        <p:spPr>
          <a:xfrm>
            <a:off x="174625" y="0"/>
            <a:ext cx="8816975" cy="6715125"/>
          </a:xfrm>
          <a:prstGeom prst="rect">
            <a:avLst/>
          </a:prstGeom>
        </p:spPr>
      </p:pic>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a:t>Experimental research</a:t>
            </a:r>
          </a:p>
        </p:txBody>
      </p:sp>
      <p:sp>
        <p:nvSpPr>
          <p:cNvPr id="17411" name="Rectangle 3"/>
          <p:cNvSpPr>
            <a:spLocks noGrp="1" noChangeArrowheads="1"/>
          </p:cNvSpPr>
          <p:nvPr>
            <p:ph idx="1"/>
          </p:nvPr>
        </p:nvSpPr>
        <p:spPr>
          <a:xfrm>
            <a:off x="609600" y="1447800"/>
            <a:ext cx="8153400" cy="4497387"/>
          </a:xfrm>
        </p:spPr>
        <p:txBody>
          <a:bodyPr/>
          <a:lstStyle/>
          <a:p>
            <a:pPr eaLnBrk="1" hangingPunct="1">
              <a:lnSpc>
                <a:spcPct val="90000"/>
              </a:lnSpc>
            </a:pPr>
            <a:r>
              <a:rPr lang="en-US" sz="2800" dirty="0"/>
              <a:t>Question: Does a change in one variable </a:t>
            </a:r>
            <a:r>
              <a:rPr lang="en-US" sz="2800" i="1" dirty="0">
                <a:solidFill>
                  <a:srgbClr val="FF0000"/>
                </a:solidFill>
              </a:rPr>
              <a:t>cause</a:t>
            </a:r>
            <a:r>
              <a:rPr lang="en-US" sz="2800" dirty="0"/>
              <a:t> a change in another?</a:t>
            </a:r>
          </a:p>
          <a:p>
            <a:pPr eaLnBrk="1" hangingPunct="1">
              <a:lnSpc>
                <a:spcPct val="90000"/>
              </a:lnSpc>
            </a:pPr>
            <a:r>
              <a:rPr lang="en-US" sz="2800" dirty="0"/>
              <a:t>Two kinds of variables:</a:t>
            </a:r>
          </a:p>
          <a:p>
            <a:pPr lvl="1" eaLnBrk="1" hangingPunct="1">
              <a:lnSpc>
                <a:spcPct val="90000"/>
              </a:lnSpc>
            </a:pPr>
            <a:r>
              <a:rPr lang="en-US" sz="2400" dirty="0"/>
              <a:t>Independent variable</a:t>
            </a:r>
          </a:p>
          <a:p>
            <a:pPr lvl="2" eaLnBrk="1" hangingPunct="1">
              <a:lnSpc>
                <a:spcPct val="90000"/>
              </a:lnSpc>
            </a:pPr>
            <a:r>
              <a:rPr lang="en-US" sz="2000" dirty="0"/>
              <a:t>The variable which you manipulate (the cause)</a:t>
            </a:r>
          </a:p>
          <a:p>
            <a:pPr lvl="1" eaLnBrk="1" hangingPunct="1">
              <a:lnSpc>
                <a:spcPct val="90000"/>
              </a:lnSpc>
            </a:pPr>
            <a:r>
              <a:rPr lang="en-US" sz="2400" dirty="0"/>
              <a:t>Dependent variable</a:t>
            </a:r>
          </a:p>
          <a:p>
            <a:pPr lvl="2" eaLnBrk="1" hangingPunct="1">
              <a:lnSpc>
                <a:spcPct val="90000"/>
              </a:lnSpc>
            </a:pPr>
            <a:r>
              <a:rPr lang="en-US" sz="2000" dirty="0"/>
              <a:t>The variable which you measure (the effect)</a:t>
            </a:r>
          </a:p>
          <a:p>
            <a:pPr eaLnBrk="1" hangingPunct="1">
              <a:lnSpc>
                <a:spcPct val="90000"/>
              </a:lnSpc>
            </a:pPr>
            <a:r>
              <a:rPr lang="en-US" sz="2800" dirty="0"/>
              <a:t>Two key features of an experiment</a:t>
            </a:r>
          </a:p>
          <a:p>
            <a:pPr lvl="1" eaLnBrk="1" hangingPunct="1">
              <a:lnSpc>
                <a:spcPct val="90000"/>
              </a:lnSpc>
            </a:pPr>
            <a:r>
              <a:rPr lang="en-US" sz="2400" dirty="0" smtClean="0"/>
              <a:t>Manipulation of an IV</a:t>
            </a:r>
          </a:p>
          <a:p>
            <a:pPr lvl="1" eaLnBrk="1" hangingPunct="1">
              <a:lnSpc>
                <a:spcPct val="90000"/>
              </a:lnSpc>
            </a:pPr>
            <a:r>
              <a:rPr lang="en-US" sz="2400" dirty="0" smtClean="0"/>
              <a:t>Control of other variables</a:t>
            </a:r>
            <a:endParaRPr lang="en-US" sz="2400" dirty="0"/>
          </a:p>
        </p:txBody>
      </p:sp>
      <p:sp>
        <p:nvSpPr>
          <p:cNvPr id="5" name="Slide Number Placeholder 4"/>
          <p:cNvSpPr>
            <a:spLocks noGrp="1"/>
          </p:cNvSpPr>
          <p:nvPr>
            <p:ph type="sldNum" sz="quarter" idx="12"/>
          </p:nvPr>
        </p:nvSpPr>
        <p:spPr/>
        <p:txBody>
          <a:bodyPr/>
          <a:lstStyle/>
          <a:p>
            <a:fld id="{1D78D7A4-F0CB-5947-A789-D38BD160E9BE}" type="slidenum">
              <a:rPr lang="en-US" smtClean="0"/>
              <a:pPr/>
              <a:t>17</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animEffect transition="in" filter="wipe(left)">
                                      <p:cBhvr>
                                        <p:cTn id="7" dur="500"/>
                                        <p:tgtEl>
                                          <p:spTgt spid="17411">
                                            <p:txEl>
                                              <p:pRg st="1" end="1"/>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7411">
                                            <p:txEl>
                                              <p:pRg st="2" end="2"/>
                                            </p:txEl>
                                          </p:spTgt>
                                        </p:tgtEl>
                                        <p:attrNameLst>
                                          <p:attrName>style.visibility</p:attrName>
                                        </p:attrNameLst>
                                      </p:cBhvr>
                                      <p:to>
                                        <p:strVal val="visible"/>
                                      </p:to>
                                    </p:set>
                                    <p:animEffect transition="in" filter="wipe(left)">
                                      <p:cBhvr>
                                        <p:cTn id="10" dur="500"/>
                                        <p:tgtEl>
                                          <p:spTgt spid="17411">
                                            <p:txEl>
                                              <p:pRg st="2" end="2"/>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7411">
                                            <p:txEl>
                                              <p:pRg st="3" end="3"/>
                                            </p:txEl>
                                          </p:spTgt>
                                        </p:tgtEl>
                                        <p:attrNameLst>
                                          <p:attrName>style.visibility</p:attrName>
                                        </p:attrNameLst>
                                      </p:cBhvr>
                                      <p:to>
                                        <p:strVal val="visible"/>
                                      </p:to>
                                    </p:set>
                                    <p:animEffect transition="in" filter="wipe(left)">
                                      <p:cBhvr>
                                        <p:cTn id="13" dur="500"/>
                                        <p:tgtEl>
                                          <p:spTgt spid="17411">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7411">
                                            <p:txEl>
                                              <p:pRg st="4" end="4"/>
                                            </p:txEl>
                                          </p:spTgt>
                                        </p:tgtEl>
                                        <p:attrNameLst>
                                          <p:attrName>style.visibility</p:attrName>
                                        </p:attrNameLst>
                                      </p:cBhvr>
                                      <p:to>
                                        <p:strVal val="visible"/>
                                      </p:to>
                                    </p:set>
                                    <p:animEffect transition="in" filter="wipe(left)">
                                      <p:cBhvr>
                                        <p:cTn id="18" dur="500"/>
                                        <p:tgtEl>
                                          <p:spTgt spid="17411">
                                            <p:txEl>
                                              <p:pRg st="4" end="4"/>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7411">
                                            <p:txEl>
                                              <p:pRg st="5" end="5"/>
                                            </p:txEl>
                                          </p:spTgt>
                                        </p:tgtEl>
                                        <p:attrNameLst>
                                          <p:attrName>style.visibility</p:attrName>
                                        </p:attrNameLst>
                                      </p:cBhvr>
                                      <p:to>
                                        <p:strVal val="visible"/>
                                      </p:to>
                                    </p:set>
                                    <p:animEffect transition="in" filter="wipe(left)">
                                      <p:cBhvr>
                                        <p:cTn id="21" dur="500"/>
                                        <p:tgtEl>
                                          <p:spTgt spid="17411">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7411">
                                            <p:txEl>
                                              <p:pRg st="6" end="6"/>
                                            </p:txEl>
                                          </p:spTgt>
                                        </p:tgtEl>
                                        <p:attrNameLst>
                                          <p:attrName>style.visibility</p:attrName>
                                        </p:attrNameLst>
                                      </p:cBhvr>
                                      <p:to>
                                        <p:strVal val="visible"/>
                                      </p:to>
                                    </p:set>
                                    <p:animEffect transition="in" filter="wipe(left)">
                                      <p:cBhvr>
                                        <p:cTn id="26" dur="500"/>
                                        <p:tgtEl>
                                          <p:spTgt spid="17411">
                                            <p:txEl>
                                              <p:pRg st="6" end="6"/>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17411">
                                            <p:txEl>
                                              <p:pRg st="7" end="7"/>
                                            </p:txEl>
                                          </p:spTgt>
                                        </p:tgtEl>
                                        <p:attrNameLst>
                                          <p:attrName>style.visibility</p:attrName>
                                        </p:attrNameLst>
                                      </p:cBhvr>
                                      <p:to>
                                        <p:strVal val="visible"/>
                                      </p:to>
                                    </p:set>
                                    <p:animEffect transition="in" filter="wipe(left)">
                                      <p:cBhvr>
                                        <p:cTn id="29" dur="500"/>
                                        <p:tgtEl>
                                          <p:spTgt spid="17411">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7411">
                                            <p:txEl>
                                              <p:pRg st="8" end="8"/>
                                            </p:txEl>
                                          </p:spTgt>
                                        </p:tgtEl>
                                        <p:attrNameLst>
                                          <p:attrName>style.visibility</p:attrName>
                                        </p:attrNameLst>
                                      </p:cBhvr>
                                      <p:to>
                                        <p:strVal val="visible"/>
                                      </p:to>
                                    </p:set>
                                    <p:animEffect transition="in" filter="wipe(left)">
                                      <p:cBhvr>
                                        <p:cTn id="34" dur="500"/>
                                        <p:tgtEl>
                                          <p:spTgt spid="1741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09600" y="9939"/>
            <a:ext cx="7886700" cy="1325563"/>
          </a:xfrm>
        </p:spPr>
        <p:txBody>
          <a:bodyPr/>
          <a:lstStyle/>
          <a:p>
            <a:r>
              <a:rPr lang="en-US" dirty="0"/>
              <a:t>Experimental research</a:t>
            </a:r>
            <a:endParaRPr lang="en-CA" dirty="0"/>
          </a:p>
        </p:txBody>
      </p:sp>
      <p:sp>
        <p:nvSpPr>
          <p:cNvPr id="18435" name="Content Placeholder 2"/>
          <p:cNvSpPr>
            <a:spLocks noGrp="1"/>
          </p:cNvSpPr>
          <p:nvPr>
            <p:ph idx="1"/>
          </p:nvPr>
        </p:nvSpPr>
        <p:spPr>
          <a:xfrm>
            <a:off x="533400" y="1143000"/>
            <a:ext cx="7997825" cy="4802187"/>
          </a:xfrm>
        </p:spPr>
        <p:txBody>
          <a:bodyPr>
            <a:normAutofit fontScale="92500" lnSpcReduction="20000"/>
          </a:bodyPr>
          <a:lstStyle/>
          <a:p>
            <a:pPr eaLnBrk="1" hangingPunct="1">
              <a:lnSpc>
                <a:spcPct val="90000"/>
              </a:lnSpc>
              <a:spcAft>
                <a:spcPts val="1200"/>
              </a:spcAft>
            </a:pPr>
            <a:r>
              <a:rPr lang="en-US" sz="2800" dirty="0"/>
              <a:t>Two (or more) groups, </a:t>
            </a:r>
            <a:r>
              <a:rPr lang="en-US" sz="2800" dirty="0" smtClean="0"/>
              <a:t>that vary….one group get the treatment the other placebo (vary or different levels of the IV)</a:t>
            </a:r>
            <a:endParaRPr lang="en-US" sz="2800" dirty="0"/>
          </a:p>
          <a:p>
            <a:pPr eaLnBrk="1" hangingPunct="1">
              <a:lnSpc>
                <a:spcPct val="90000"/>
              </a:lnSpc>
              <a:spcAft>
                <a:spcPts val="1200"/>
              </a:spcAft>
            </a:pPr>
            <a:r>
              <a:rPr lang="en-US" sz="2800" dirty="0"/>
              <a:t>Typically one group receives the experimental manipulation (experimental group), while the other does not (control group)</a:t>
            </a:r>
          </a:p>
          <a:p>
            <a:pPr eaLnBrk="1" hangingPunct="1">
              <a:lnSpc>
                <a:spcPct val="90000"/>
              </a:lnSpc>
              <a:spcAft>
                <a:spcPts val="1200"/>
              </a:spcAft>
            </a:pPr>
            <a:r>
              <a:rPr lang="en-US" sz="2800" dirty="0"/>
              <a:t>Everything else is kept exactly the same between the two </a:t>
            </a:r>
            <a:r>
              <a:rPr lang="en-US" sz="2800" dirty="0" smtClean="0"/>
              <a:t>groups</a:t>
            </a:r>
          </a:p>
          <a:p>
            <a:pPr eaLnBrk="1" hangingPunct="1">
              <a:lnSpc>
                <a:spcPct val="90000"/>
              </a:lnSpc>
              <a:spcAft>
                <a:spcPts val="1200"/>
              </a:spcAft>
            </a:pPr>
            <a:r>
              <a:rPr lang="en-US" sz="2800" dirty="0" smtClean="0"/>
              <a:t>Why?</a:t>
            </a:r>
          </a:p>
          <a:p>
            <a:pPr eaLnBrk="1" hangingPunct="1">
              <a:lnSpc>
                <a:spcPct val="90000"/>
              </a:lnSpc>
              <a:spcAft>
                <a:spcPts val="1200"/>
              </a:spcAft>
            </a:pPr>
            <a:r>
              <a:rPr lang="en-US" sz="2800" dirty="0" smtClean="0"/>
              <a:t>If the groups are exactly the same except the IV then the cause of the change can only be 1) chance or 2) the IV</a:t>
            </a:r>
          </a:p>
          <a:p>
            <a:pPr eaLnBrk="1" hangingPunct="1">
              <a:lnSpc>
                <a:spcPct val="90000"/>
              </a:lnSpc>
              <a:spcAft>
                <a:spcPts val="1200"/>
              </a:spcAft>
            </a:pPr>
            <a:r>
              <a:rPr lang="en-US" sz="2800" dirty="0" smtClean="0"/>
              <a:t>How does it relate to </a:t>
            </a:r>
            <a:r>
              <a:rPr lang="en-US" sz="2800" i="1" dirty="0" smtClean="0"/>
              <a:t>p</a:t>
            </a:r>
            <a:r>
              <a:rPr lang="en-US" sz="2800" dirty="0" smtClean="0"/>
              <a:t> &lt; .05?</a:t>
            </a:r>
            <a:endParaRPr lang="en-US" sz="2800" dirty="0"/>
          </a:p>
        </p:txBody>
      </p:sp>
      <p:sp>
        <p:nvSpPr>
          <p:cNvPr id="5" name="Slide Number Placeholder 4"/>
          <p:cNvSpPr>
            <a:spLocks noGrp="1"/>
          </p:cNvSpPr>
          <p:nvPr>
            <p:ph type="sldNum" sz="quarter" idx="12"/>
          </p:nvPr>
        </p:nvSpPr>
        <p:spPr/>
        <p:txBody>
          <a:bodyPr/>
          <a:lstStyle/>
          <a:p>
            <a:fld id="{1D78D7A4-F0CB-5947-A789-D38BD160E9BE}" type="slidenum">
              <a:rPr lang="en-US" smtClean="0"/>
              <a:pPr/>
              <a:t>18</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wipe(left)">
                                      <p:cBhvr>
                                        <p:cTn id="7" dur="5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wipe(left)">
                                      <p:cBhvr>
                                        <p:cTn id="12" dur="5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wipe(left)">
                                      <p:cBhvr>
                                        <p:cTn id="17" dur="500"/>
                                        <p:tgtEl>
                                          <p:spTgt spid="184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wipe(left)">
                                      <p:cBhvr>
                                        <p:cTn id="22" dur="500"/>
                                        <p:tgtEl>
                                          <p:spTgt spid="184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wipe(left)">
                                      <p:cBhvr>
                                        <p:cTn id="27" dur="500"/>
                                        <p:tgtEl>
                                          <p:spTgt spid="184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435">
                                            <p:txEl>
                                              <p:pRg st="5" end="5"/>
                                            </p:txEl>
                                          </p:spTgt>
                                        </p:tgtEl>
                                        <p:attrNameLst>
                                          <p:attrName>style.visibility</p:attrName>
                                        </p:attrNameLst>
                                      </p:cBhvr>
                                      <p:to>
                                        <p:strVal val="visible"/>
                                      </p:to>
                                    </p:set>
                                    <p:animEffect transition="in" filter="wipe(left)">
                                      <p:cBhvr>
                                        <p:cTn id="32" dur="500"/>
                                        <p:tgtEl>
                                          <p:spTgt spid="184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descr="SP00010"/>
          <p:cNvPicPr>
            <a:picLocks noChangeAspect="1" noChangeArrowheads="1"/>
          </p:cNvPicPr>
          <p:nvPr/>
        </p:nvPicPr>
        <p:blipFill>
          <a:blip r:embed="rId3" cstate="print"/>
          <a:srcRect l="31004" t="29527"/>
          <a:stretch>
            <a:fillRect/>
          </a:stretch>
        </p:blipFill>
        <p:spPr bwMode="auto">
          <a:xfrm>
            <a:off x="990600" y="685800"/>
            <a:ext cx="7327900" cy="5614857"/>
          </a:xfrm>
          <a:prstGeom prst="rect">
            <a:avLst/>
          </a:prstGeom>
          <a:noFill/>
          <a:ln w="38100">
            <a:solidFill>
              <a:schemeClr val="hlink"/>
            </a:solidFill>
            <a:miter lim="800000"/>
            <a:headEnd/>
            <a:tailEnd/>
          </a:ln>
        </p:spPr>
      </p:pic>
      <p:sp>
        <p:nvSpPr>
          <p:cNvPr id="5" name="Slide Number Placeholder 4"/>
          <p:cNvSpPr>
            <a:spLocks noGrp="1"/>
          </p:cNvSpPr>
          <p:nvPr>
            <p:ph type="sldNum" sz="quarter" idx="12"/>
          </p:nvPr>
        </p:nvSpPr>
        <p:spPr/>
        <p:txBody>
          <a:bodyPr/>
          <a:lstStyle/>
          <a:p>
            <a:fld id="{5EFAC89F-3AE2-FB4D-85A0-06854334D39B}" type="slidenum">
              <a:rPr lang="en-US" smtClean="0"/>
              <a:pPr/>
              <a:t>19</a:t>
            </a:fld>
            <a:endParaRPr lang="en-US"/>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today</a:t>
            </a:r>
            <a:endParaRPr lang="en-US" dirty="0"/>
          </a:p>
        </p:txBody>
      </p:sp>
      <p:sp>
        <p:nvSpPr>
          <p:cNvPr id="3" name="Content Placeholder 2"/>
          <p:cNvSpPr>
            <a:spLocks noGrp="1"/>
          </p:cNvSpPr>
          <p:nvPr>
            <p:ph idx="1"/>
          </p:nvPr>
        </p:nvSpPr>
        <p:spPr/>
        <p:txBody>
          <a:bodyPr/>
          <a:lstStyle/>
          <a:p>
            <a:pPr>
              <a:lnSpc>
                <a:spcPct val="130000"/>
              </a:lnSpc>
            </a:pPr>
            <a:r>
              <a:rPr lang="en-US" dirty="0" smtClean="0"/>
              <a:t>Variables</a:t>
            </a:r>
          </a:p>
          <a:p>
            <a:pPr>
              <a:lnSpc>
                <a:spcPct val="130000"/>
              </a:lnSpc>
            </a:pPr>
            <a:r>
              <a:rPr lang="en-US" dirty="0" smtClean="0"/>
              <a:t>Operational definitions</a:t>
            </a:r>
          </a:p>
          <a:p>
            <a:pPr>
              <a:lnSpc>
                <a:spcPct val="130000"/>
              </a:lnSpc>
            </a:pPr>
            <a:r>
              <a:rPr lang="en-US" dirty="0" smtClean="0"/>
              <a:t>Basics of </a:t>
            </a:r>
            <a:r>
              <a:rPr lang="en-US" dirty="0" err="1" smtClean="0"/>
              <a:t>nonexperimental</a:t>
            </a:r>
            <a:r>
              <a:rPr lang="en-US" dirty="0" smtClean="0"/>
              <a:t> research</a:t>
            </a:r>
          </a:p>
          <a:p>
            <a:pPr>
              <a:lnSpc>
                <a:spcPct val="130000"/>
              </a:lnSpc>
            </a:pPr>
            <a:endParaRPr lang="en-US" dirty="0"/>
          </a:p>
        </p:txBody>
      </p:sp>
      <p:sp>
        <p:nvSpPr>
          <p:cNvPr id="5" name="Slide Number Placeholder 4"/>
          <p:cNvSpPr>
            <a:spLocks noGrp="1"/>
          </p:cNvSpPr>
          <p:nvPr>
            <p:ph type="sldNum" sz="quarter" idx="12"/>
          </p:nvPr>
        </p:nvSpPr>
        <p:spPr/>
        <p:txBody>
          <a:bodyPr/>
          <a:lstStyle/>
          <a:p>
            <a:fld id="{67D27640-02EA-482E-82FB-44E2F46FE27B}" type="slidenum">
              <a:rPr lang="en-US" smtClean="0"/>
              <a:pPr/>
              <a:t>2</a:t>
            </a:fld>
            <a:endParaRPr lang="en-US"/>
          </a:p>
        </p:txBody>
      </p:sp>
    </p:spTree>
    <p:extLst>
      <p:ext uri="{BB962C8B-B14F-4D97-AF65-F5344CB8AC3E}">
        <p14:creationId xmlns:p14="http://schemas.microsoft.com/office/powerpoint/2010/main" val="34998768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CA" dirty="0" smtClean="0"/>
              <a:t>Random assignment</a:t>
            </a:r>
            <a:endParaRPr lang="en-US" dirty="0"/>
          </a:p>
        </p:txBody>
      </p:sp>
      <p:sp>
        <p:nvSpPr>
          <p:cNvPr id="21507" name="Rectangle 3"/>
          <p:cNvSpPr>
            <a:spLocks noGrp="1" noChangeArrowheads="1"/>
          </p:cNvSpPr>
          <p:nvPr>
            <p:ph idx="1"/>
          </p:nvPr>
        </p:nvSpPr>
        <p:spPr>
          <a:xfrm>
            <a:off x="381000" y="1371600"/>
            <a:ext cx="8074025" cy="4497387"/>
          </a:xfrm>
        </p:spPr>
        <p:txBody>
          <a:bodyPr>
            <a:normAutofit lnSpcReduction="10000"/>
          </a:bodyPr>
          <a:lstStyle/>
          <a:p>
            <a:pPr marL="581025" indent="-476250">
              <a:lnSpc>
                <a:spcPct val="90000"/>
              </a:lnSpc>
              <a:spcBef>
                <a:spcPct val="40000"/>
              </a:spcBef>
            </a:pPr>
            <a:r>
              <a:rPr lang="en-US" sz="2800" dirty="0" smtClean="0"/>
              <a:t>Assigning </a:t>
            </a:r>
            <a:r>
              <a:rPr lang="en-US" sz="2800" dirty="0"/>
              <a:t>participants randomly into different conditions</a:t>
            </a:r>
          </a:p>
          <a:p>
            <a:pPr marL="581025" indent="-476250">
              <a:lnSpc>
                <a:spcPct val="90000"/>
              </a:lnSpc>
              <a:spcBef>
                <a:spcPct val="40000"/>
              </a:spcBef>
            </a:pPr>
            <a:r>
              <a:rPr lang="en-US" sz="2800" dirty="0"/>
              <a:t>Every person in the sample should have an equal chance of being in any given </a:t>
            </a:r>
            <a:r>
              <a:rPr lang="en-US" sz="2800" dirty="0" smtClean="0"/>
              <a:t>condition…flip a coin, random number generator </a:t>
            </a:r>
            <a:endParaRPr lang="en-US" sz="2800" dirty="0"/>
          </a:p>
          <a:p>
            <a:pPr marL="581025" indent="-476250">
              <a:lnSpc>
                <a:spcPct val="90000"/>
              </a:lnSpc>
              <a:spcBef>
                <a:spcPct val="40000"/>
              </a:spcBef>
            </a:pPr>
            <a:r>
              <a:rPr lang="en-US" sz="2800" dirty="0"/>
              <a:t>Result is that we can be confident that </a:t>
            </a:r>
            <a:r>
              <a:rPr lang="en-CA" sz="2800" dirty="0"/>
              <a:t>participants in each condition are </a:t>
            </a:r>
            <a:r>
              <a:rPr lang="en-CA" sz="2800" i="1" dirty="0" smtClean="0"/>
              <a:t>equivalent</a:t>
            </a:r>
          </a:p>
          <a:p>
            <a:pPr marL="104775" indent="0">
              <a:lnSpc>
                <a:spcPct val="90000"/>
              </a:lnSpc>
              <a:spcBef>
                <a:spcPct val="40000"/>
              </a:spcBef>
              <a:buNone/>
            </a:pPr>
            <a:endParaRPr lang="en-CA" sz="2800" i="1" dirty="0" smtClean="0"/>
          </a:p>
          <a:p>
            <a:pPr marL="104775" indent="0">
              <a:lnSpc>
                <a:spcPct val="90000"/>
              </a:lnSpc>
              <a:spcBef>
                <a:spcPct val="40000"/>
              </a:spcBef>
              <a:buNone/>
            </a:pPr>
            <a:r>
              <a:rPr lang="en-CA" sz="2800" i="1" dirty="0" smtClean="0"/>
              <a:t>“Theoretically” </a:t>
            </a:r>
            <a:r>
              <a:rPr lang="en-CA" sz="2800" i="1" dirty="0" smtClean="0"/>
              <a:t>we can control for variance </a:t>
            </a:r>
            <a:r>
              <a:rPr lang="en-CA" sz="2800" i="1" dirty="0" smtClean="0"/>
              <a:t>in our sample that </a:t>
            </a:r>
            <a:r>
              <a:rPr lang="en-CA" sz="2800" i="1" dirty="0" smtClean="0"/>
              <a:t>we </a:t>
            </a:r>
            <a:r>
              <a:rPr lang="en-CA" sz="2800" i="1" dirty="0" smtClean="0"/>
              <a:t>don’t even know is there!  </a:t>
            </a:r>
            <a:r>
              <a:rPr lang="en-CA" sz="2800" i="1" dirty="0" smtClean="0"/>
              <a:t>Explain? </a:t>
            </a:r>
            <a:endParaRPr lang="en-US" sz="2800" i="1" dirty="0"/>
          </a:p>
        </p:txBody>
      </p:sp>
      <p:sp>
        <p:nvSpPr>
          <p:cNvPr id="5" name="Slide Number Placeholder 4"/>
          <p:cNvSpPr>
            <a:spLocks noGrp="1"/>
          </p:cNvSpPr>
          <p:nvPr>
            <p:ph type="sldNum" sz="quarter" idx="12"/>
          </p:nvPr>
        </p:nvSpPr>
        <p:spPr/>
        <p:txBody>
          <a:bodyPr/>
          <a:lstStyle/>
          <a:p>
            <a:fld id="{1D78D7A4-F0CB-5947-A789-D38BD160E9BE}" type="slidenum">
              <a:rPr lang="en-US" smtClean="0"/>
              <a:pPr/>
              <a:t>20</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wipe(left)">
                                      <p:cBhvr>
                                        <p:cTn id="7" dur="500"/>
                                        <p:tgtEl>
                                          <p:spTgt spid="215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wipe(left)">
                                      <p:cBhvr>
                                        <p:cTn id="12" dur="500"/>
                                        <p:tgtEl>
                                          <p:spTgt spid="215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wipe(left)">
                                      <p:cBhvr>
                                        <p:cTn id="17" dur="500"/>
                                        <p:tgtEl>
                                          <p:spTgt spid="215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507">
                                            <p:txEl>
                                              <p:pRg st="4" end="4"/>
                                            </p:txEl>
                                          </p:spTgt>
                                        </p:tgtEl>
                                        <p:attrNameLst>
                                          <p:attrName>style.visibility</p:attrName>
                                        </p:attrNameLst>
                                      </p:cBhvr>
                                      <p:to>
                                        <p:strVal val="visible"/>
                                      </p:to>
                                    </p:set>
                                    <p:animEffect transition="in" filter="wipe(left)">
                                      <p:cBhvr>
                                        <p:cTn id="22" dur="500"/>
                                        <p:tgtEl>
                                          <p:spTgt spid="215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Random assignment</a:t>
            </a:r>
            <a:endParaRPr lang="en-US" dirty="0"/>
          </a:p>
        </p:txBody>
      </p:sp>
      <p:sp>
        <p:nvSpPr>
          <p:cNvPr id="11" name="Slide Number Placeholder 10"/>
          <p:cNvSpPr>
            <a:spLocks noGrp="1"/>
          </p:cNvSpPr>
          <p:nvPr>
            <p:ph type="sldNum" sz="quarter" idx="12"/>
          </p:nvPr>
        </p:nvSpPr>
        <p:spPr/>
        <p:txBody>
          <a:bodyPr/>
          <a:lstStyle/>
          <a:p>
            <a:fld id="{5EFAC89F-3AE2-FB4D-85A0-06854334D39B}" type="slidenum">
              <a:rPr lang="en-US" smtClean="0"/>
              <a:pPr/>
              <a:t>21</a:t>
            </a:fld>
            <a:endParaRPr lang="en-US"/>
          </a:p>
        </p:txBody>
      </p:sp>
      <p:sp>
        <p:nvSpPr>
          <p:cNvPr id="32773" name="Oval 7"/>
          <p:cNvSpPr>
            <a:spLocks noChangeArrowheads="1"/>
          </p:cNvSpPr>
          <p:nvPr/>
        </p:nvSpPr>
        <p:spPr bwMode="auto">
          <a:xfrm>
            <a:off x="1371600" y="1828800"/>
            <a:ext cx="1828800" cy="3352800"/>
          </a:xfrm>
          <a:prstGeom prst="ellipse">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prstTxWarp prst="textNoShape">
              <a:avLst/>
            </a:prstTxWarp>
          </a:bodyPr>
          <a:lstStyle/>
          <a:p>
            <a:pPr algn="ctr"/>
            <a:r>
              <a:rPr lang="en-CA" sz="3600" dirty="0"/>
              <a:t>Sample</a:t>
            </a:r>
            <a:endParaRPr lang="en-US" sz="3600" dirty="0"/>
          </a:p>
        </p:txBody>
      </p:sp>
      <p:sp>
        <p:nvSpPr>
          <p:cNvPr id="65544" name="AutoShape 8"/>
          <p:cNvSpPr>
            <a:spLocks noChangeArrowheads="1"/>
          </p:cNvSpPr>
          <p:nvPr/>
        </p:nvSpPr>
        <p:spPr bwMode="auto">
          <a:xfrm rot="-2061047">
            <a:off x="3288233" y="2458599"/>
            <a:ext cx="1592342" cy="533400"/>
          </a:xfrm>
          <a:prstGeom prst="rightArrow">
            <a:avLst>
              <a:gd name="adj1" fmla="val 50000"/>
              <a:gd name="adj2" fmla="val 42857"/>
            </a:avLst>
          </a:prstGeom>
          <a:ln>
            <a:headEnd/>
            <a:tailEnd/>
          </a:ln>
        </p:spPr>
        <p:style>
          <a:lnRef idx="3">
            <a:schemeClr val="lt1"/>
          </a:lnRef>
          <a:fillRef idx="1">
            <a:schemeClr val="accent2"/>
          </a:fillRef>
          <a:effectRef idx="1">
            <a:schemeClr val="accent2"/>
          </a:effectRef>
          <a:fontRef idx="minor">
            <a:schemeClr val="lt1"/>
          </a:fontRef>
        </p:style>
        <p:txBody>
          <a:bodyPr wrap="none" anchor="ctr">
            <a:prstTxWarp prst="textNoShape">
              <a:avLst/>
            </a:prstTxWarp>
          </a:bodyPr>
          <a:lstStyle/>
          <a:p>
            <a:endParaRPr lang="en-US"/>
          </a:p>
        </p:txBody>
      </p:sp>
      <p:sp>
        <p:nvSpPr>
          <p:cNvPr id="65545" name="AutoShape 9"/>
          <p:cNvSpPr>
            <a:spLocks noChangeArrowheads="1"/>
          </p:cNvSpPr>
          <p:nvPr/>
        </p:nvSpPr>
        <p:spPr bwMode="auto">
          <a:xfrm rot="1962841">
            <a:off x="3213084" y="3861624"/>
            <a:ext cx="1657444" cy="533400"/>
          </a:xfrm>
          <a:prstGeom prst="rightArrow">
            <a:avLst>
              <a:gd name="adj1" fmla="val 50000"/>
              <a:gd name="adj2" fmla="val 42857"/>
            </a:avLst>
          </a:prstGeom>
          <a:ln>
            <a:headEnd/>
            <a:tailEnd/>
          </a:ln>
        </p:spPr>
        <p:style>
          <a:lnRef idx="3">
            <a:schemeClr val="lt1"/>
          </a:lnRef>
          <a:fillRef idx="1">
            <a:schemeClr val="accent2"/>
          </a:fillRef>
          <a:effectRef idx="1">
            <a:schemeClr val="accent2"/>
          </a:effectRef>
          <a:fontRef idx="minor">
            <a:schemeClr val="lt1"/>
          </a:fontRef>
        </p:style>
        <p:txBody>
          <a:bodyPr wrap="none" anchor="ctr">
            <a:prstTxWarp prst="textNoShape">
              <a:avLst/>
            </a:prstTxWarp>
          </a:bodyPr>
          <a:lstStyle/>
          <a:p>
            <a:endParaRPr lang="en-US"/>
          </a:p>
        </p:txBody>
      </p:sp>
      <p:sp>
        <p:nvSpPr>
          <p:cNvPr id="65547" name="Rectangle 11"/>
          <p:cNvSpPr>
            <a:spLocks noChangeArrowheads="1"/>
          </p:cNvSpPr>
          <p:nvPr/>
        </p:nvSpPr>
        <p:spPr bwMode="auto">
          <a:xfrm>
            <a:off x="5257800" y="1676400"/>
            <a:ext cx="2667000" cy="16002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prstTxWarp prst="textNoShape">
              <a:avLst/>
            </a:prstTxWarp>
          </a:bodyPr>
          <a:lstStyle/>
          <a:p>
            <a:pPr algn="ctr"/>
            <a:r>
              <a:rPr lang="en-CA" sz="3200" dirty="0"/>
              <a:t>Experimental</a:t>
            </a:r>
          </a:p>
          <a:p>
            <a:pPr algn="ctr"/>
            <a:r>
              <a:rPr lang="en-CA" sz="3200" dirty="0"/>
              <a:t>condition</a:t>
            </a:r>
            <a:endParaRPr lang="en-US" sz="3200" dirty="0"/>
          </a:p>
        </p:txBody>
      </p:sp>
      <p:sp>
        <p:nvSpPr>
          <p:cNvPr id="65548" name="Rectangle 12"/>
          <p:cNvSpPr>
            <a:spLocks noChangeArrowheads="1"/>
          </p:cNvSpPr>
          <p:nvPr/>
        </p:nvSpPr>
        <p:spPr bwMode="auto">
          <a:xfrm>
            <a:off x="5257800" y="3581400"/>
            <a:ext cx="2667000" cy="17526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prstTxWarp prst="textNoShape">
              <a:avLst/>
            </a:prstTxWarp>
          </a:bodyPr>
          <a:lstStyle/>
          <a:p>
            <a:pPr algn="ctr"/>
            <a:r>
              <a:rPr lang="en-CA" sz="3200" dirty="0"/>
              <a:t>Control</a:t>
            </a:r>
          </a:p>
          <a:p>
            <a:pPr algn="ctr"/>
            <a:r>
              <a:rPr lang="en-CA" sz="3200" dirty="0"/>
              <a:t>condition</a:t>
            </a:r>
            <a:endParaRPr lang="en-US" sz="3200" dirty="0"/>
          </a:p>
        </p:txBody>
      </p:sp>
      <p:sp>
        <p:nvSpPr>
          <p:cNvPr id="2" name="TextBox 1"/>
          <p:cNvSpPr txBox="1"/>
          <p:nvPr/>
        </p:nvSpPr>
        <p:spPr>
          <a:xfrm>
            <a:off x="838200" y="5410200"/>
            <a:ext cx="6731010" cy="646331"/>
          </a:xfrm>
          <a:prstGeom prst="rect">
            <a:avLst/>
          </a:prstGeom>
          <a:noFill/>
        </p:spPr>
        <p:txBody>
          <a:bodyPr wrap="none" rtlCol="0">
            <a:spAutoFit/>
          </a:bodyPr>
          <a:lstStyle/>
          <a:p>
            <a:r>
              <a:rPr lang="en-CA" dirty="0" smtClean="0"/>
              <a:t>How do you get a good sample</a:t>
            </a:r>
            <a:r>
              <a:rPr lang="en-CA" dirty="0" smtClean="0"/>
              <a:t>? </a:t>
            </a:r>
            <a:r>
              <a:rPr lang="en-CA" sz="3600" dirty="0" smtClean="0"/>
              <a:t>Random Selection </a:t>
            </a:r>
            <a:endParaRPr lang="en-CA" sz="3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5544"/>
                                        </p:tgtEl>
                                        <p:attrNameLst>
                                          <p:attrName>style.visibility</p:attrName>
                                        </p:attrNameLst>
                                      </p:cBhvr>
                                      <p:to>
                                        <p:strVal val="visible"/>
                                      </p:to>
                                    </p:set>
                                    <p:animEffect transition="in" filter="wipe(left)">
                                      <p:cBhvr>
                                        <p:cTn id="7" dur="500"/>
                                        <p:tgtEl>
                                          <p:spTgt spid="6554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5547"/>
                                        </p:tgtEl>
                                        <p:attrNameLst>
                                          <p:attrName>style.visibility</p:attrName>
                                        </p:attrNameLst>
                                      </p:cBhvr>
                                      <p:to>
                                        <p:strVal val="visible"/>
                                      </p:to>
                                    </p:set>
                                    <p:animEffect transition="in" filter="dissolve">
                                      <p:cBhvr>
                                        <p:cTn id="12" dur="500"/>
                                        <p:tgtEl>
                                          <p:spTgt spid="6554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5545"/>
                                        </p:tgtEl>
                                        <p:attrNameLst>
                                          <p:attrName>style.visibility</p:attrName>
                                        </p:attrNameLst>
                                      </p:cBhvr>
                                      <p:to>
                                        <p:strVal val="visible"/>
                                      </p:to>
                                    </p:set>
                                    <p:animEffect transition="in" filter="wipe(left)">
                                      <p:cBhvr>
                                        <p:cTn id="17" dur="500"/>
                                        <p:tgtEl>
                                          <p:spTgt spid="6554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5548"/>
                                        </p:tgtEl>
                                        <p:attrNameLst>
                                          <p:attrName>style.visibility</p:attrName>
                                        </p:attrNameLst>
                                      </p:cBhvr>
                                      <p:to>
                                        <p:strVal val="visible"/>
                                      </p:to>
                                    </p:set>
                                    <p:animEffect transition="in" filter="dissolve">
                                      <p:cBhvr>
                                        <p:cTn id="22" dur="500"/>
                                        <p:tgtEl>
                                          <p:spTgt spid="655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4" grpId="0" animBg="1"/>
      <p:bldP spid="65545" grpId="0" animBg="1"/>
      <p:bldP spid="65547" grpId="0" animBg="1"/>
      <p:bldP spid="6554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Experimental method</a:t>
            </a:r>
            <a:endParaRPr lang="en-US" dirty="0"/>
          </a:p>
        </p:txBody>
      </p:sp>
      <p:sp>
        <p:nvSpPr>
          <p:cNvPr id="3" name="Content Placeholder 2"/>
          <p:cNvSpPr>
            <a:spLocks noGrp="1"/>
          </p:cNvSpPr>
          <p:nvPr>
            <p:ph idx="1"/>
          </p:nvPr>
        </p:nvSpPr>
        <p:spPr>
          <a:xfrm>
            <a:off x="609600" y="1447800"/>
            <a:ext cx="7886700" cy="4351338"/>
          </a:xfrm>
        </p:spPr>
        <p:txBody>
          <a:bodyPr>
            <a:normAutofit/>
          </a:bodyPr>
          <a:lstStyle/>
          <a:p>
            <a:pPr>
              <a:spcAft>
                <a:spcPts val="600"/>
              </a:spcAft>
            </a:pPr>
            <a:r>
              <a:rPr lang="en-US" sz="2400" dirty="0" smtClean="0"/>
              <a:t>Internal validity</a:t>
            </a:r>
          </a:p>
          <a:p>
            <a:pPr lvl="1">
              <a:spcAft>
                <a:spcPts val="600"/>
              </a:spcAft>
            </a:pPr>
            <a:r>
              <a:rPr lang="en-US" sz="2400" dirty="0" smtClean="0"/>
              <a:t>Ability to ascertain cause &amp; effect</a:t>
            </a:r>
          </a:p>
          <a:p>
            <a:pPr>
              <a:spcAft>
                <a:spcPts val="600"/>
              </a:spcAft>
            </a:pPr>
            <a:r>
              <a:rPr lang="en-US" sz="2400" dirty="0" smtClean="0"/>
              <a:t>External validity</a:t>
            </a:r>
          </a:p>
          <a:p>
            <a:pPr lvl="1">
              <a:spcAft>
                <a:spcPts val="600"/>
              </a:spcAft>
            </a:pPr>
            <a:r>
              <a:rPr lang="en-US" sz="2400" dirty="0" smtClean="0"/>
              <a:t>Generalizability to other people and places</a:t>
            </a:r>
          </a:p>
          <a:p>
            <a:pPr marL="342900" lvl="1" indent="0">
              <a:spcAft>
                <a:spcPts val="600"/>
              </a:spcAft>
              <a:buNone/>
            </a:pPr>
            <a:endParaRPr lang="en-US" sz="2400" dirty="0" smtClean="0"/>
          </a:p>
        </p:txBody>
      </p:sp>
      <p:sp>
        <p:nvSpPr>
          <p:cNvPr id="5" name="Slide Number Placeholder 4"/>
          <p:cNvSpPr>
            <a:spLocks noGrp="1"/>
          </p:cNvSpPr>
          <p:nvPr>
            <p:ph type="sldNum" sz="quarter" idx="12"/>
          </p:nvPr>
        </p:nvSpPr>
        <p:spPr/>
        <p:txBody>
          <a:bodyPr/>
          <a:lstStyle/>
          <a:p>
            <a:fld id="{67D27640-02EA-482E-82FB-44E2F46FE27B}" type="slidenum">
              <a:rPr lang="en-US" smtClean="0"/>
              <a:pPr/>
              <a:t>22</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Evaluating an article from the popular press</a:t>
            </a:r>
            <a:endParaRPr lang="en-US" dirty="0"/>
          </a:p>
        </p:txBody>
      </p:sp>
      <p:sp>
        <p:nvSpPr>
          <p:cNvPr id="3" name="Content Placeholder 2"/>
          <p:cNvSpPr>
            <a:spLocks noGrp="1"/>
          </p:cNvSpPr>
          <p:nvPr>
            <p:ph idx="1"/>
          </p:nvPr>
        </p:nvSpPr>
        <p:spPr/>
        <p:txBody>
          <a:bodyPr>
            <a:normAutofit/>
          </a:bodyPr>
          <a:lstStyle/>
          <a:p>
            <a:r>
              <a:rPr lang="en-US" sz="2800" dirty="0" smtClean="0"/>
              <a:t>Read the brief article</a:t>
            </a:r>
          </a:p>
          <a:p>
            <a:r>
              <a:rPr lang="en-US" sz="2800" dirty="0" smtClean="0"/>
              <a:t>Does the study support the causal statement in the headline?</a:t>
            </a:r>
          </a:p>
          <a:p>
            <a:r>
              <a:rPr lang="en-US" sz="2800" dirty="0" smtClean="0"/>
              <a:t>Are all 3 causal rules satisfied?</a:t>
            </a:r>
          </a:p>
          <a:p>
            <a:pPr lvl="1"/>
            <a:r>
              <a:rPr lang="en-US" sz="2800" dirty="0" smtClean="0"/>
              <a:t>Covariance</a:t>
            </a:r>
          </a:p>
          <a:p>
            <a:pPr lvl="1"/>
            <a:r>
              <a:rPr lang="en-US" sz="2800" dirty="0" smtClean="0"/>
              <a:t>Temporal precedence</a:t>
            </a:r>
          </a:p>
          <a:p>
            <a:pPr lvl="1"/>
            <a:r>
              <a:rPr lang="en-US" sz="2800" dirty="0" smtClean="0"/>
              <a:t>Elimination of alternative explanations (internal validity)</a:t>
            </a:r>
          </a:p>
        </p:txBody>
      </p:sp>
      <p:sp>
        <p:nvSpPr>
          <p:cNvPr id="5" name="Slide Number Placeholder 4"/>
          <p:cNvSpPr>
            <a:spLocks noGrp="1"/>
          </p:cNvSpPr>
          <p:nvPr>
            <p:ph type="sldNum" sz="quarter" idx="12"/>
          </p:nvPr>
        </p:nvSpPr>
        <p:spPr/>
        <p:txBody>
          <a:bodyPr/>
          <a:lstStyle/>
          <a:p>
            <a:fld id="{67D27640-02EA-482E-82FB-44E2F46FE27B}" type="slidenum">
              <a:rPr lang="en-US" smtClean="0"/>
              <a:pPr/>
              <a:t>23</a:t>
            </a:fld>
            <a:endParaRPr lang="en-US"/>
          </a:p>
        </p:txBody>
      </p:sp>
    </p:spTree>
    <p:extLst>
      <p:ext uri="{BB962C8B-B14F-4D97-AF65-F5344CB8AC3E}">
        <p14:creationId xmlns:p14="http://schemas.microsoft.com/office/powerpoint/2010/main" val="2761278972"/>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25624"/>
            <a:ext cx="9144000" cy="5032375"/>
          </a:xfrm>
        </p:spPr>
        <p:txBody>
          <a:bodyPr>
            <a:normAutofit fontScale="92500" lnSpcReduction="20000"/>
          </a:bodyPr>
          <a:lstStyle/>
          <a:p>
            <a:pPr fontAlgn="base"/>
            <a:r>
              <a:rPr lang="en-CA" dirty="0"/>
              <a:t>Behavioral scientists routinely publish broad claims about human psychology and behavior in the world's top journals based on samples drawn entirely </a:t>
            </a:r>
            <a:r>
              <a:rPr lang="en-CA" dirty="0">
                <a:solidFill>
                  <a:srgbClr val="FF0000"/>
                </a:solidFill>
              </a:rPr>
              <a:t>from Western, Educated, Industrialized, Rich, and Democratic (WEIRD) societies</a:t>
            </a:r>
            <a:r>
              <a:rPr lang="en-CA" dirty="0"/>
              <a:t>. Researchers – often implicitly – assume that either there is little variation across human populations, or that these “standard subjects” are as representative of the species as any other population. Are these assumptions justified? Here, our review of the comparative database from across the behavioral sciences suggests both that there is substantial variability in experimental results across populations and that WEIRD subjects are particularly unusual compared with the rest of the species – frequent outliers. The domains reviewed include visual perception, fairness, cooperation, spatial reasoning, categorization and inferential induction, moral reasoning, reasoning styles, self-concepts and related motivations, and the heritability of IQ. The findings suggest that members of WEIRD societies, including young children, are among the least representative populations one could find for generalizing about humans. Many of these findings involve domains that are associated with fundamental aspects of psychology, motivation, and behavior – hence, there are no obvious </a:t>
            </a:r>
            <a:r>
              <a:rPr lang="en-CA" i="1" dirty="0"/>
              <a:t>a priori</a:t>
            </a:r>
            <a:r>
              <a:rPr lang="en-CA" dirty="0"/>
              <a:t> grounds for claiming that a particular behavioral phenomenon is universal based on sampling from a single subpopulation. Overall, these empirical patterns suggests that </a:t>
            </a:r>
            <a:r>
              <a:rPr lang="en-CA" dirty="0">
                <a:solidFill>
                  <a:srgbClr val="FF0000"/>
                </a:solidFill>
              </a:rPr>
              <a:t>we need to be less cavalier in addressing questions of </a:t>
            </a:r>
            <a:r>
              <a:rPr lang="en-CA" i="1" dirty="0">
                <a:solidFill>
                  <a:srgbClr val="FF0000"/>
                </a:solidFill>
              </a:rPr>
              <a:t>human</a:t>
            </a:r>
            <a:r>
              <a:rPr lang="en-CA" dirty="0">
                <a:solidFill>
                  <a:srgbClr val="FF0000"/>
                </a:solidFill>
              </a:rPr>
              <a:t> nature on the basis of data drawn from this particularly thin, and rather unusual, slice of humanity. </a:t>
            </a:r>
            <a:r>
              <a:rPr lang="en-CA" dirty="0"/>
              <a:t>We close by proposing ways to structurally re-organize the behavioral sciences to best tackle these challenges.</a:t>
            </a:r>
          </a:p>
          <a:p>
            <a:r>
              <a:rPr lang="en-CA" dirty="0"/>
              <a:t/>
            </a:r>
            <a:br>
              <a:rPr lang="en-CA" dirty="0"/>
            </a:br>
            <a:endParaRPr lang="en-CA" dirty="0"/>
          </a:p>
        </p:txBody>
      </p:sp>
      <p:sp>
        <p:nvSpPr>
          <p:cNvPr id="5" name="Slide Number Placeholder 4"/>
          <p:cNvSpPr>
            <a:spLocks noGrp="1"/>
          </p:cNvSpPr>
          <p:nvPr>
            <p:ph type="sldNum" sz="quarter" idx="12"/>
          </p:nvPr>
        </p:nvSpPr>
        <p:spPr/>
        <p:txBody>
          <a:bodyPr/>
          <a:lstStyle/>
          <a:p>
            <a:fld id="{67D27640-02EA-482E-82FB-44E2F46FE27B}" type="slidenum">
              <a:rPr lang="en-US" smtClean="0"/>
              <a:pPr/>
              <a:t>24</a:t>
            </a:fld>
            <a:endParaRPr lang="en-US"/>
          </a:p>
        </p:txBody>
      </p:sp>
      <p:sp>
        <p:nvSpPr>
          <p:cNvPr id="6" name="Rectangle 2"/>
          <p:cNvSpPr>
            <a:spLocks noGrp="1" noChangeArrowheads="1"/>
          </p:cNvSpPr>
          <p:nvPr>
            <p:ph type="title"/>
          </p:nvPr>
        </p:nvSpPr>
        <p:spPr bwMode="auto">
          <a:xfrm>
            <a:off x="304800" y="57292"/>
            <a:ext cx="8210550" cy="1941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7457"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rgbClr val="333333"/>
              </a:solidFill>
              <a:effectLst/>
              <a:latin typeface="Noto Sans"/>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900" b="0" i="0" u="none" strike="noStrike" cap="none" normalizeH="0" baseline="0" dirty="0" smtClean="0">
                <a:ln>
                  <a:noFill/>
                </a:ln>
                <a:solidFill>
                  <a:srgbClr val="333333"/>
                </a:solidFill>
                <a:effectLst/>
                <a:latin typeface="inherit"/>
              </a:rPr>
              <a:t>Cited by </a:t>
            </a:r>
            <a:r>
              <a:rPr kumimoji="0" lang="en-US" altLang="en-US" sz="900" b="1" i="0" u="none" strike="noStrike" cap="none" normalizeH="0" baseline="0" dirty="0" smtClean="0">
                <a:ln>
                  <a:noFill/>
                </a:ln>
                <a:solidFill>
                  <a:srgbClr val="333333"/>
                </a:solidFill>
                <a:effectLst/>
                <a:latin typeface="inherit"/>
                <a:hlinkClick r:id="rId2"/>
              </a:rPr>
              <a:t>1174</a:t>
            </a:r>
            <a:endParaRPr kumimoji="0" lang="en-US" altLang="en-US" sz="900" b="0" i="0" u="none" strike="noStrike" cap="none" normalizeH="0" baseline="0" dirty="0" smtClean="0">
              <a:ln>
                <a:noFill/>
              </a:ln>
              <a:solidFill>
                <a:srgbClr val="333333"/>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900" b="0" i="0" u="none" strike="noStrike" cap="none" normalizeH="0" baseline="0" dirty="0" smtClean="0">
                <a:ln>
                  <a:noFill/>
                </a:ln>
                <a:solidFill>
                  <a:srgbClr val="229619"/>
                </a:solidFill>
                <a:effectLst/>
                <a:latin typeface="inherit"/>
              </a:rPr>
              <a:t>Access</a:t>
            </a:r>
            <a:endParaRPr kumimoji="0" lang="en-US" altLang="en-US" sz="1200" b="0" i="0" u="none" strike="noStrike" cap="none" normalizeH="0" baseline="0" dirty="0" smtClean="0">
              <a:ln>
                <a:noFill/>
              </a:ln>
              <a:solidFill>
                <a:srgbClr val="333333"/>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900" b="1" i="0" u="none" strike="noStrike" cap="none" normalizeH="0" baseline="0" dirty="0" smtClean="0">
                <a:ln>
                  <a:noFill/>
                </a:ln>
                <a:solidFill>
                  <a:srgbClr val="333333"/>
                </a:solidFill>
                <a:effectLst/>
                <a:latin typeface="inherit"/>
                <a:hlinkClick r:id="rId3" tooltip="Volume 33 "/>
              </a:rPr>
              <a:t>Volume 33</a:t>
            </a:r>
            <a:r>
              <a:rPr kumimoji="0" lang="en-US" altLang="en-US" sz="900" b="1" i="0" u="none" strike="noStrike" cap="none" normalizeH="0" baseline="0" dirty="0" smtClean="0">
                <a:ln>
                  <a:noFill/>
                </a:ln>
                <a:solidFill>
                  <a:srgbClr val="333333"/>
                </a:solidFill>
                <a:effectLst/>
                <a:latin typeface="Noto Sans"/>
              </a:rPr>
              <a:t>, </a:t>
            </a:r>
            <a:r>
              <a:rPr kumimoji="0" lang="en-US" altLang="en-US" sz="900" b="1" i="0" u="none" strike="noStrike" cap="none" normalizeH="0" baseline="0" dirty="0" smtClean="0">
                <a:ln>
                  <a:noFill/>
                </a:ln>
                <a:solidFill>
                  <a:srgbClr val="333333"/>
                </a:solidFill>
                <a:effectLst/>
                <a:latin typeface="inherit"/>
                <a:hlinkClick r:id="rId4" tooltip="Issue 2-3 "/>
              </a:rPr>
              <a:t>Issue 2-3</a:t>
            </a:r>
            <a:endParaRPr kumimoji="0" lang="en-US" altLang="en-US" sz="900" b="0" i="0" u="none" strike="noStrike" cap="none" normalizeH="0" baseline="0" dirty="0" smtClean="0">
              <a:ln>
                <a:noFill/>
              </a:ln>
              <a:solidFill>
                <a:srgbClr val="595959"/>
              </a:solidFill>
              <a:effectLst/>
              <a:latin typeface="Noto Sans"/>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900" b="0" i="0" u="none" strike="noStrike" cap="none" normalizeH="0" baseline="0" dirty="0" smtClean="0">
                <a:ln>
                  <a:noFill/>
                </a:ln>
                <a:solidFill>
                  <a:srgbClr val="595959"/>
                </a:solidFill>
                <a:effectLst/>
                <a:latin typeface="Noto Sans"/>
              </a:rPr>
              <a:t>June 2010 , pp. 61-83</a:t>
            </a:r>
            <a:endParaRPr kumimoji="0" lang="en-US" altLang="en-US" sz="1200" b="0" i="0" u="none" strike="noStrike" cap="none" normalizeH="0" baseline="0" dirty="0" smtClean="0">
              <a:ln>
                <a:noFill/>
              </a:ln>
              <a:solidFill>
                <a:srgbClr val="333333"/>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rgbClr val="333333"/>
              </a:solidFill>
              <a:effectLst/>
              <a:latin typeface="Noto San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333333"/>
                </a:solidFill>
                <a:effectLst/>
                <a:latin typeface="Noto Sans"/>
              </a:rPr>
              <a:t>The weirdest people in the world?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900" b="0" i="0" u="none" strike="noStrike" cap="none" normalizeH="0" baseline="0" dirty="0" smtClean="0">
                <a:ln>
                  <a:noFill/>
                </a:ln>
                <a:solidFill>
                  <a:srgbClr val="0072CF"/>
                </a:solidFill>
                <a:effectLst/>
                <a:latin typeface="inherit"/>
                <a:hlinkClick r:id="rId5"/>
              </a:rPr>
              <a:t>Joseph </a:t>
            </a:r>
            <a:r>
              <a:rPr kumimoji="0" lang="en-US" altLang="en-US" sz="900" b="0" i="0" u="none" strike="noStrike" cap="none" normalizeH="0" baseline="0" dirty="0" err="1" smtClean="0">
                <a:ln>
                  <a:noFill/>
                </a:ln>
                <a:solidFill>
                  <a:srgbClr val="0072CF"/>
                </a:solidFill>
                <a:effectLst/>
                <a:latin typeface="inherit"/>
                <a:hlinkClick r:id="rId5"/>
              </a:rPr>
              <a:t>Henrich</a:t>
            </a:r>
            <a:r>
              <a:rPr kumimoji="0" lang="en-US" altLang="en-US" sz="900" b="0" i="0" u="none" strike="noStrike" cap="none" normalizeH="0" baseline="0" dirty="0" smtClean="0">
                <a:ln>
                  <a:noFill/>
                </a:ln>
                <a:solidFill>
                  <a:srgbClr val="595959"/>
                </a:solidFill>
                <a:effectLst/>
                <a:latin typeface="Noto Sans"/>
              </a:rPr>
              <a:t> </a:t>
            </a:r>
            <a:r>
              <a:rPr kumimoji="0" lang="en-US" altLang="en-US" sz="900" b="0" i="0" u="none" strike="noStrike" cap="none" normalizeH="0" baseline="30000" dirty="0" smtClean="0">
                <a:ln>
                  <a:noFill/>
                </a:ln>
                <a:solidFill>
                  <a:srgbClr val="595959"/>
                </a:solidFill>
                <a:effectLst/>
                <a:latin typeface="Noto Sans"/>
              </a:rPr>
              <a:t>(a1)</a:t>
            </a:r>
            <a:r>
              <a:rPr kumimoji="0" lang="en-US" altLang="en-US" sz="900" b="0" i="0" u="none" strike="noStrike" cap="none" normalizeH="0" baseline="0" dirty="0" smtClean="0">
                <a:ln>
                  <a:noFill/>
                </a:ln>
                <a:solidFill>
                  <a:srgbClr val="595959"/>
                </a:solidFill>
                <a:effectLst/>
                <a:latin typeface="inherit"/>
              </a:rPr>
              <a:t>, </a:t>
            </a:r>
            <a:r>
              <a:rPr kumimoji="0" lang="en-US" altLang="en-US" sz="900" b="0" i="0" u="none" strike="noStrike" cap="none" normalizeH="0" baseline="0" dirty="0" smtClean="0">
                <a:ln>
                  <a:noFill/>
                </a:ln>
                <a:solidFill>
                  <a:srgbClr val="0072CF"/>
                </a:solidFill>
                <a:effectLst/>
                <a:latin typeface="inherit"/>
                <a:hlinkClick r:id="rId6"/>
              </a:rPr>
              <a:t>Steven J. Heine</a:t>
            </a:r>
            <a:r>
              <a:rPr kumimoji="0" lang="en-US" altLang="en-US" sz="900" b="0" i="0" u="none" strike="noStrike" cap="none" normalizeH="0" baseline="0" dirty="0" smtClean="0">
                <a:ln>
                  <a:noFill/>
                </a:ln>
                <a:solidFill>
                  <a:srgbClr val="595959"/>
                </a:solidFill>
                <a:effectLst/>
                <a:latin typeface="Noto Sans"/>
              </a:rPr>
              <a:t> </a:t>
            </a:r>
            <a:r>
              <a:rPr kumimoji="0" lang="en-US" altLang="en-US" sz="900" b="0" i="0" u="none" strike="noStrike" cap="none" normalizeH="0" baseline="30000" dirty="0" smtClean="0">
                <a:ln>
                  <a:noFill/>
                </a:ln>
                <a:solidFill>
                  <a:srgbClr val="595959"/>
                </a:solidFill>
                <a:effectLst/>
                <a:latin typeface="Noto Sans"/>
              </a:rPr>
              <a:t>(a2)</a:t>
            </a:r>
            <a:r>
              <a:rPr kumimoji="0" lang="en-US" altLang="en-US" sz="900" b="0" i="0" u="none" strike="noStrike" cap="none" normalizeH="0" baseline="0" dirty="0" smtClean="0">
                <a:ln>
                  <a:noFill/>
                </a:ln>
                <a:solidFill>
                  <a:srgbClr val="595959"/>
                </a:solidFill>
                <a:effectLst/>
                <a:latin typeface="inherit"/>
              </a:rPr>
              <a:t> and </a:t>
            </a:r>
            <a:r>
              <a:rPr kumimoji="0" lang="en-US" altLang="en-US" sz="900" b="0" i="0" u="none" strike="noStrike" cap="none" normalizeH="0" baseline="0" dirty="0" smtClean="0">
                <a:ln>
                  <a:noFill/>
                </a:ln>
                <a:solidFill>
                  <a:srgbClr val="0072CF"/>
                </a:solidFill>
                <a:effectLst/>
                <a:latin typeface="inherit"/>
                <a:hlinkClick r:id="rId7"/>
              </a:rPr>
              <a:t>Ara </a:t>
            </a:r>
            <a:r>
              <a:rPr kumimoji="0" lang="en-US" altLang="en-US" sz="900" b="0" i="0" u="none" strike="noStrike" cap="none" normalizeH="0" baseline="0" dirty="0" err="1" smtClean="0">
                <a:ln>
                  <a:noFill/>
                </a:ln>
                <a:solidFill>
                  <a:srgbClr val="0072CF"/>
                </a:solidFill>
                <a:effectLst/>
                <a:latin typeface="inherit"/>
                <a:hlinkClick r:id="rId7"/>
              </a:rPr>
              <a:t>Norenzayan</a:t>
            </a:r>
            <a:r>
              <a:rPr kumimoji="0" lang="en-US" altLang="en-US" sz="900" b="0" i="0" u="none" strike="noStrike" cap="none" normalizeH="0" baseline="0" dirty="0" smtClean="0">
                <a:ln>
                  <a:noFill/>
                </a:ln>
                <a:solidFill>
                  <a:srgbClr val="595959"/>
                </a:solidFill>
                <a:effectLst/>
                <a:latin typeface="Noto Sans"/>
              </a:rPr>
              <a:t> </a:t>
            </a:r>
            <a:r>
              <a:rPr kumimoji="0" lang="en-US" altLang="en-US" sz="900" b="0" i="0" u="none" strike="noStrike" cap="none" normalizeH="0" baseline="30000" dirty="0" smtClean="0">
                <a:ln>
                  <a:noFill/>
                </a:ln>
                <a:solidFill>
                  <a:srgbClr val="595959"/>
                </a:solidFill>
                <a:effectLst/>
                <a:latin typeface="Noto Sans"/>
              </a:rPr>
              <a:t>(a3)</a:t>
            </a:r>
            <a:r>
              <a:rPr kumimoji="0" lang="en-US" altLang="en-US" sz="900" b="0" i="0" u="none" strike="noStrike" cap="none" normalizeH="0" baseline="0" dirty="0" smtClean="0">
                <a:ln>
                  <a:noFill/>
                </a:ln>
                <a:solidFill>
                  <a:srgbClr val="595959"/>
                </a:solidFill>
                <a:effectLst/>
                <a:latin typeface="Noto Sans"/>
              </a:rPr>
              <a:t> </a:t>
            </a:r>
            <a:endParaRPr kumimoji="0" lang="en-US" altLang="en-US" sz="900" b="0" i="0" u="none" strike="noStrike" cap="none" normalizeH="0" baseline="0" dirty="0" smtClean="0">
              <a:ln>
                <a:noFill/>
              </a:ln>
              <a:solidFill>
                <a:srgbClr val="333333"/>
              </a:solidFill>
              <a:effectLst/>
              <a:latin typeface="inherit"/>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900" b="0" i="0" u="none" strike="noStrike" cap="none" normalizeH="0" baseline="0" dirty="0" smtClean="0">
                <a:ln>
                  <a:noFill/>
                </a:ln>
                <a:solidFill>
                  <a:srgbClr val="595959"/>
                </a:solidFill>
                <a:effectLst/>
                <a:latin typeface="Noto Sans"/>
              </a:rPr>
              <a:t>DOI: </a:t>
            </a:r>
            <a:r>
              <a:rPr kumimoji="0" lang="en-US" altLang="en-US" sz="900" b="0" i="0" u="none" strike="noStrike" cap="none" normalizeH="0" baseline="0" dirty="0" smtClean="0">
                <a:ln>
                  <a:noFill/>
                </a:ln>
                <a:solidFill>
                  <a:srgbClr val="0072CF"/>
                </a:solidFill>
                <a:effectLst/>
                <a:latin typeface="Noto Sans"/>
                <a:hlinkClick r:id="rId8"/>
              </a:rPr>
              <a:t>https://doi.org/10.1017/S0140525X0999152X</a:t>
            </a:r>
            <a:endParaRPr kumimoji="0" lang="en-US" altLang="en-US" sz="900" b="0" i="0" u="none" strike="noStrike" cap="none" normalizeH="0" baseline="0" dirty="0" smtClean="0">
              <a:ln>
                <a:noFill/>
              </a:ln>
              <a:solidFill>
                <a:srgbClr val="595959"/>
              </a:solidFill>
              <a:effectLst/>
              <a:latin typeface="Noto Sans"/>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900" b="0" i="0" u="none" strike="noStrike" cap="none" normalizeH="0" baseline="0" dirty="0" smtClean="0">
                <a:ln>
                  <a:noFill/>
                </a:ln>
                <a:solidFill>
                  <a:srgbClr val="595959"/>
                </a:solidFill>
                <a:effectLst/>
                <a:latin typeface="Noto Sans"/>
              </a:rPr>
              <a:t>Published online: 01 June 2010</a:t>
            </a:r>
            <a:endParaRPr kumimoji="0" lang="en-US" altLang="en-US" sz="900" b="0" i="0" u="none" strike="noStrike" cap="none" normalizeH="0" baseline="0" dirty="0" smtClean="0">
              <a:ln>
                <a:noFill/>
              </a:ln>
              <a:solidFill>
                <a:srgbClr val="333333"/>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585902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Variables</a:t>
            </a:r>
            <a:endParaRPr lang="en-US" dirty="0"/>
          </a:p>
        </p:txBody>
      </p:sp>
      <p:sp>
        <p:nvSpPr>
          <p:cNvPr id="3" name="Content Placeholder 2"/>
          <p:cNvSpPr>
            <a:spLocks noGrp="1"/>
          </p:cNvSpPr>
          <p:nvPr>
            <p:ph idx="1"/>
          </p:nvPr>
        </p:nvSpPr>
        <p:spPr>
          <a:xfrm>
            <a:off x="609600" y="1447800"/>
            <a:ext cx="7886700" cy="4351338"/>
          </a:xfrm>
        </p:spPr>
        <p:txBody>
          <a:bodyPr>
            <a:normAutofit/>
          </a:bodyPr>
          <a:lstStyle/>
          <a:p>
            <a:r>
              <a:rPr lang="en-US" sz="2400" dirty="0" smtClean="0"/>
              <a:t>A variable is any event, situation, behaviour or individual characteristic that</a:t>
            </a:r>
            <a:r>
              <a:rPr lang="en-US" sz="2400" i="1" dirty="0" smtClean="0"/>
              <a:t> varies</a:t>
            </a:r>
          </a:p>
          <a:p>
            <a:r>
              <a:rPr lang="en-US" sz="2400" dirty="0" smtClean="0"/>
              <a:t>Anything you can measure and which has different levels</a:t>
            </a:r>
          </a:p>
          <a:p>
            <a:pPr>
              <a:buFont typeface="Arial" pitchFamily="34" charset="0"/>
              <a:buChar char="•"/>
            </a:pPr>
            <a:r>
              <a:rPr lang="en-US" sz="2400" dirty="0" smtClean="0"/>
              <a:t>Which of the following is a variable?</a:t>
            </a:r>
          </a:p>
          <a:p>
            <a:pPr lvl="1">
              <a:buFont typeface="Arial" pitchFamily="34" charset="0"/>
              <a:buChar char="•"/>
            </a:pPr>
            <a:r>
              <a:rPr lang="en-US" sz="2400" dirty="0" smtClean="0"/>
              <a:t>IQ</a:t>
            </a:r>
          </a:p>
          <a:p>
            <a:pPr lvl="1">
              <a:buFont typeface="Arial" pitchFamily="34" charset="0"/>
              <a:buChar char="•"/>
            </a:pPr>
            <a:r>
              <a:rPr lang="en-US" sz="2400" dirty="0" smtClean="0"/>
              <a:t>Attention span</a:t>
            </a:r>
          </a:p>
          <a:p>
            <a:pPr lvl="1">
              <a:buFont typeface="Arial" pitchFamily="34" charset="0"/>
              <a:buChar char="•"/>
            </a:pPr>
            <a:r>
              <a:rPr lang="en-US" sz="2400" dirty="0" smtClean="0"/>
              <a:t>Percentile rank</a:t>
            </a:r>
          </a:p>
          <a:p>
            <a:pPr lvl="1">
              <a:buFont typeface="Arial" pitchFamily="34" charset="0"/>
              <a:buChar char="•"/>
            </a:pPr>
            <a:r>
              <a:rPr lang="en-US" sz="2400" dirty="0" smtClean="0"/>
              <a:t>Ethnicity</a:t>
            </a:r>
          </a:p>
        </p:txBody>
      </p:sp>
      <p:sp>
        <p:nvSpPr>
          <p:cNvPr id="5" name="Slide Number Placeholder 4"/>
          <p:cNvSpPr>
            <a:spLocks noGrp="1"/>
          </p:cNvSpPr>
          <p:nvPr>
            <p:ph type="sldNum" sz="quarter" idx="12"/>
          </p:nvPr>
        </p:nvSpPr>
        <p:spPr/>
        <p:txBody>
          <a:bodyPr/>
          <a:lstStyle/>
          <a:p>
            <a:fld id="{67D27640-02EA-482E-82FB-44E2F46FE27B}" type="slidenum">
              <a:rPr lang="en-US" smtClean="0"/>
              <a:pPr/>
              <a:t>3</a:t>
            </a:fld>
            <a:endParaRPr lang="en-US"/>
          </a:p>
        </p:txBody>
      </p:sp>
    </p:spTree>
    <p:extLst>
      <p:ext uri="{BB962C8B-B14F-4D97-AF65-F5344CB8AC3E}">
        <p14:creationId xmlns:p14="http://schemas.microsoft.com/office/powerpoint/2010/main" val="302055988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Dependent vs Independent Variables</a:t>
            </a:r>
            <a:endParaRPr lang="en-CA" dirty="0"/>
          </a:p>
        </p:txBody>
      </p:sp>
      <p:sp>
        <p:nvSpPr>
          <p:cNvPr id="3" name="Content Placeholder 2"/>
          <p:cNvSpPr>
            <a:spLocks noGrp="1"/>
          </p:cNvSpPr>
          <p:nvPr>
            <p:ph idx="1"/>
          </p:nvPr>
        </p:nvSpPr>
        <p:spPr/>
        <p:txBody>
          <a:bodyPr/>
          <a:lstStyle/>
          <a:p>
            <a:r>
              <a:rPr lang="en-CA" sz="2800" dirty="0" smtClean="0"/>
              <a:t>IV vs DV – you need to know this…internalize this…</a:t>
            </a:r>
          </a:p>
          <a:p>
            <a:pPr marL="0" indent="0">
              <a:buNone/>
            </a:pPr>
            <a:endParaRPr lang="en-CA" sz="2800" dirty="0" smtClean="0"/>
          </a:p>
          <a:p>
            <a:r>
              <a:rPr lang="en-CA" sz="2800" dirty="0" smtClean="0"/>
              <a:t>IV – what you manipulate or what is manipulated</a:t>
            </a:r>
          </a:p>
          <a:p>
            <a:pPr marL="0" indent="0">
              <a:buNone/>
            </a:pPr>
            <a:endParaRPr lang="en-CA" sz="2800" dirty="0" smtClean="0"/>
          </a:p>
          <a:p>
            <a:r>
              <a:rPr lang="en-CA" sz="2800" dirty="0" smtClean="0"/>
              <a:t>DV – What is measured or recorded</a:t>
            </a:r>
          </a:p>
          <a:p>
            <a:endParaRPr lang="en-CA" sz="2800" dirty="0"/>
          </a:p>
          <a:p>
            <a:r>
              <a:rPr lang="en-CA" sz="2800" dirty="0" smtClean="0"/>
              <a:t>In correlational research what the IV and DV is not </a:t>
            </a:r>
            <a:r>
              <a:rPr lang="en-CA" sz="2800" dirty="0" smtClean="0"/>
              <a:t>as big of an </a:t>
            </a:r>
            <a:r>
              <a:rPr lang="en-CA" sz="2800" dirty="0" smtClean="0"/>
              <a:t>issue ….why? </a:t>
            </a:r>
            <a:endParaRPr lang="en-CA" dirty="0"/>
          </a:p>
          <a:p>
            <a:endParaRPr lang="en-CA" dirty="0"/>
          </a:p>
        </p:txBody>
      </p:sp>
      <p:sp>
        <p:nvSpPr>
          <p:cNvPr id="5" name="Slide Number Placeholder 4"/>
          <p:cNvSpPr>
            <a:spLocks noGrp="1"/>
          </p:cNvSpPr>
          <p:nvPr>
            <p:ph type="sldNum" sz="quarter" idx="12"/>
          </p:nvPr>
        </p:nvSpPr>
        <p:spPr/>
        <p:txBody>
          <a:bodyPr/>
          <a:lstStyle/>
          <a:p>
            <a:fld id="{67D27640-02EA-482E-82FB-44E2F46FE27B}" type="slidenum">
              <a:rPr lang="en-US" smtClean="0"/>
              <a:pPr/>
              <a:t>4</a:t>
            </a:fld>
            <a:endParaRPr lang="en-US"/>
          </a:p>
        </p:txBody>
      </p:sp>
    </p:spTree>
    <p:extLst>
      <p:ext uri="{BB962C8B-B14F-4D97-AF65-F5344CB8AC3E}">
        <p14:creationId xmlns:p14="http://schemas.microsoft.com/office/powerpoint/2010/main" val="942826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Variables</a:t>
            </a:r>
            <a:endParaRPr lang="en-US" dirty="0"/>
          </a:p>
        </p:txBody>
      </p:sp>
      <p:sp>
        <p:nvSpPr>
          <p:cNvPr id="3" name="Content Placeholder 2"/>
          <p:cNvSpPr>
            <a:spLocks noGrp="1"/>
          </p:cNvSpPr>
          <p:nvPr>
            <p:ph idx="1"/>
          </p:nvPr>
        </p:nvSpPr>
        <p:spPr>
          <a:xfrm>
            <a:off x="609600" y="1524000"/>
            <a:ext cx="7886700" cy="4351338"/>
          </a:xfrm>
        </p:spPr>
        <p:txBody>
          <a:bodyPr>
            <a:normAutofit/>
          </a:bodyPr>
          <a:lstStyle/>
          <a:p>
            <a:r>
              <a:rPr lang="en-US" sz="2400" dirty="0" smtClean="0"/>
              <a:t>Situational variables</a:t>
            </a:r>
          </a:p>
          <a:p>
            <a:pPr lvl="1"/>
            <a:r>
              <a:rPr lang="en-US" sz="2400" dirty="0" smtClean="0"/>
              <a:t>Manipulated or measured</a:t>
            </a:r>
          </a:p>
          <a:p>
            <a:r>
              <a:rPr lang="en-US" sz="2400" dirty="0" smtClean="0"/>
              <a:t>Response variables</a:t>
            </a:r>
          </a:p>
          <a:p>
            <a:pPr lvl="1"/>
            <a:r>
              <a:rPr lang="en-US" sz="2400" dirty="0" smtClean="0"/>
              <a:t>Measured</a:t>
            </a:r>
          </a:p>
          <a:p>
            <a:r>
              <a:rPr lang="en-US" sz="2400" dirty="0" smtClean="0"/>
              <a:t>Participant variables</a:t>
            </a:r>
          </a:p>
          <a:p>
            <a:pPr lvl="1"/>
            <a:r>
              <a:rPr lang="en-US" sz="2400" dirty="0" smtClean="0"/>
              <a:t>Measured or assigned</a:t>
            </a:r>
          </a:p>
          <a:p>
            <a:r>
              <a:rPr lang="en-US" sz="2400" dirty="0" smtClean="0"/>
              <a:t>Mediating variables</a:t>
            </a:r>
          </a:p>
          <a:p>
            <a:pPr lvl="1"/>
            <a:r>
              <a:rPr lang="en-US" sz="2400" dirty="0" smtClean="0"/>
              <a:t>Measured and analyzed</a:t>
            </a:r>
          </a:p>
        </p:txBody>
      </p:sp>
      <p:sp>
        <p:nvSpPr>
          <p:cNvPr id="5" name="Slide Number Placeholder 4"/>
          <p:cNvSpPr>
            <a:spLocks noGrp="1"/>
          </p:cNvSpPr>
          <p:nvPr>
            <p:ph type="sldNum" sz="quarter" idx="12"/>
          </p:nvPr>
        </p:nvSpPr>
        <p:spPr/>
        <p:txBody>
          <a:bodyPr/>
          <a:lstStyle/>
          <a:p>
            <a:fld id="{67D27640-02EA-482E-82FB-44E2F46FE27B}" type="slidenum">
              <a:rPr lang="en-US" smtClean="0"/>
              <a:pPr/>
              <a:t>5</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definitions</a:t>
            </a:r>
            <a:endParaRPr lang="en-US" dirty="0"/>
          </a:p>
        </p:txBody>
      </p:sp>
      <p:sp>
        <p:nvSpPr>
          <p:cNvPr id="3" name="Content Placeholder 2"/>
          <p:cNvSpPr>
            <a:spLocks noGrp="1"/>
          </p:cNvSpPr>
          <p:nvPr>
            <p:ph idx="1"/>
          </p:nvPr>
        </p:nvSpPr>
        <p:spPr/>
        <p:txBody>
          <a:bodyPr>
            <a:normAutofit/>
          </a:bodyPr>
          <a:lstStyle/>
          <a:p>
            <a:r>
              <a:rPr lang="en-US" sz="2400" dirty="0" smtClean="0"/>
              <a:t>A definition of the variable in terms of how you actually measure or manipulate it</a:t>
            </a:r>
            <a:endParaRPr lang="en-US" sz="2400" i="1" dirty="0" smtClean="0"/>
          </a:p>
          <a:p>
            <a:r>
              <a:rPr lang="en-US" sz="2400" dirty="0" smtClean="0"/>
              <a:t>How could you operationally define the following:</a:t>
            </a:r>
          </a:p>
          <a:p>
            <a:pPr lvl="1"/>
            <a:r>
              <a:rPr lang="en-US" sz="2400" dirty="0" smtClean="0"/>
              <a:t>Height</a:t>
            </a:r>
          </a:p>
          <a:p>
            <a:pPr lvl="1"/>
            <a:r>
              <a:rPr lang="en-US" sz="2400" dirty="0" smtClean="0"/>
              <a:t>Extraversion</a:t>
            </a:r>
          </a:p>
          <a:p>
            <a:pPr lvl="1"/>
            <a:r>
              <a:rPr lang="en-US" sz="2400" dirty="0" smtClean="0"/>
              <a:t>Helpfulness</a:t>
            </a:r>
          </a:p>
          <a:p>
            <a:pPr lvl="1"/>
            <a:r>
              <a:rPr lang="en-US" sz="2400" dirty="0" smtClean="0"/>
              <a:t>Creativity</a:t>
            </a:r>
          </a:p>
        </p:txBody>
      </p:sp>
      <p:sp>
        <p:nvSpPr>
          <p:cNvPr id="5" name="Slide Number Placeholder 4"/>
          <p:cNvSpPr>
            <a:spLocks noGrp="1"/>
          </p:cNvSpPr>
          <p:nvPr>
            <p:ph type="sldNum" sz="quarter" idx="12"/>
          </p:nvPr>
        </p:nvSpPr>
        <p:spPr/>
        <p:txBody>
          <a:bodyPr/>
          <a:lstStyle/>
          <a:p>
            <a:fld id="{67D27640-02EA-482E-82FB-44E2F46FE27B}" type="slidenum">
              <a:rPr lang="en-US" smtClean="0"/>
              <a:pPr/>
              <a:t>6</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Nonexperimental</a:t>
            </a:r>
            <a:r>
              <a:rPr lang="en-US" dirty="0"/>
              <a:t> research</a:t>
            </a:r>
          </a:p>
        </p:txBody>
      </p:sp>
      <p:sp>
        <p:nvSpPr>
          <p:cNvPr id="3" name="Content Placeholder 2"/>
          <p:cNvSpPr>
            <a:spLocks noGrp="1"/>
          </p:cNvSpPr>
          <p:nvPr>
            <p:ph idx="1"/>
          </p:nvPr>
        </p:nvSpPr>
        <p:spPr/>
        <p:txBody>
          <a:bodyPr>
            <a:normAutofit/>
          </a:bodyPr>
          <a:lstStyle/>
          <a:p>
            <a:r>
              <a:rPr lang="en-US" dirty="0" smtClean="0"/>
              <a:t>What is the nature of the relationship between the variables?</a:t>
            </a:r>
          </a:p>
          <a:p>
            <a:r>
              <a:rPr lang="en-US" dirty="0" smtClean="0"/>
              <a:t>Purely a descriptive tool</a:t>
            </a:r>
          </a:p>
          <a:p>
            <a:r>
              <a:rPr lang="en-US" dirty="0" smtClean="0"/>
              <a:t>Cannot make causal statements</a:t>
            </a:r>
          </a:p>
          <a:p>
            <a:r>
              <a:rPr lang="en-US" dirty="0" smtClean="0"/>
              <a:t>Relationships can be described in terms of shape, strength, and direction</a:t>
            </a:r>
          </a:p>
          <a:p>
            <a:pPr lvl="1"/>
            <a:r>
              <a:rPr lang="en-US" dirty="0"/>
              <a:t>Positive or negative (inverse)</a:t>
            </a:r>
          </a:p>
          <a:p>
            <a:pPr lvl="1"/>
            <a:r>
              <a:rPr lang="en-US" dirty="0"/>
              <a:t>Strong, moderate, or weak</a:t>
            </a:r>
          </a:p>
          <a:p>
            <a:pPr lvl="1"/>
            <a:r>
              <a:rPr lang="en-US" dirty="0" smtClean="0"/>
              <a:t>Linear vs. curvilinear</a:t>
            </a:r>
          </a:p>
        </p:txBody>
      </p:sp>
      <p:sp>
        <p:nvSpPr>
          <p:cNvPr id="5" name="Slide Number Placeholder 4"/>
          <p:cNvSpPr>
            <a:spLocks noGrp="1"/>
          </p:cNvSpPr>
          <p:nvPr>
            <p:ph type="sldNum" sz="quarter" idx="12"/>
          </p:nvPr>
        </p:nvSpPr>
        <p:spPr/>
        <p:txBody>
          <a:bodyPr/>
          <a:lstStyle/>
          <a:p>
            <a:fld id="{67D27640-02EA-482E-82FB-44E2F46FE27B}" type="slidenum">
              <a:rPr lang="en-US" smtClean="0"/>
              <a:pPr/>
              <a:t>7</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left)">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left)">
                                      <p:cBhvr>
                                        <p:cTn id="25" dur="5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wipe(left)">
                                      <p:cBhvr>
                                        <p:cTn id="3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7D27640-02EA-482E-82FB-44E2F46FE27B}" type="slidenum">
              <a:rPr lang="en-US" smtClean="0"/>
              <a:pPr/>
              <a:t>8</a:t>
            </a:fld>
            <a:endParaRPr lang="en-US"/>
          </a:p>
        </p:txBody>
      </p:sp>
      <p:grpSp>
        <p:nvGrpSpPr>
          <p:cNvPr id="8" name="Group 7"/>
          <p:cNvGrpSpPr/>
          <p:nvPr/>
        </p:nvGrpSpPr>
        <p:grpSpPr>
          <a:xfrm>
            <a:off x="304800" y="381000"/>
            <a:ext cx="8534400" cy="5791200"/>
            <a:chOff x="381000" y="457200"/>
            <a:chExt cx="8305800" cy="5562600"/>
          </a:xfrm>
        </p:grpSpPr>
        <p:pic>
          <p:nvPicPr>
            <p:cNvPr id="6" name="Picture 2" descr="SP00004A"/>
            <p:cNvPicPr>
              <a:picLocks noChangeAspect="1" noChangeArrowheads="1"/>
            </p:cNvPicPr>
            <p:nvPr/>
          </p:nvPicPr>
          <p:blipFill>
            <a:blip r:embed="rId3" cstate="print"/>
            <a:srcRect t="34783" b="20741"/>
            <a:stretch>
              <a:fillRect/>
            </a:stretch>
          </p:blipFill>
          <p:spPr bwMode="auto">
            <a:xfrm>
              <a:off x="381000" y="457200"/>
              <a:ext cx="8302926" cy="2769235"/>
            </a:xfrm>
            <a:prstGeom prst="rect">
              <a:avLst/>
            </a:prstGeom>
            <a:noFill/>
            <a:ln w="38100">
              <a:noFill/>
              <a:miter lim="800000"/>
              <a:headEnd/>
              <a:tailEnd/>
            </a:ln>
          </p:spPr>
        </p:pic>
        <p:pic>
          <p:nvPicPr>
            <p:cNvPr id="7" name="Picture 3" descr="SP00004B"/>
            <p:cNvPicPr>
              <a:picLocks noChangeAspect="1" noChangeArrowheads="1"/>
            </p:cNvPicPr>
            <p:nvPr/>
          </p:nvPicPr>
          <p:blipFill>
            <a:blip r:embed="rId4" cstate="print"/>
            <a:srcRect t="36555" b="19193"/>
            <a:stretch>
              <a:fillRect/>
            </a:stretch>
          </p:blipFill>
          <p:spPr bwMode="auto">
            <a:xfrm>
              <a:off x="381000" y="3200400"/>
              <a:ext cx="8305800" cy="2819400"/>
            </a:xfrm>
            <a:prstGeom prst="rect">
              <a:avLst/>
            </a:prstGeom>
            <a:noFill/>
            <a:ln w="38100">
              <a:noFill/>
              <a:miter lim="800000"/>
              <a:headEnd/>
              <a:tailEnd/>
            </a:ln>
          </p:spPr>
        </p:pic>
      </p:gr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Class exercise</a:t>
            </a:r>
            <a:endParaRPr lang="en-US" dirty="0"/>
          </a:p>
        </p:txBody>
      </p:sp>
      <p:sp>
        <p:nvSpPr>
          <p:cNvPr id="3" name="Content Placeholder 2"/>
          <p:cNvSpPr>
            <a:spLocks noGrp="1"/>
          </p:cNvSpPr>
          <p:nvPr>
            <p:ph idx="1"/>
          </p:nvPr>
        </p:nvSpPr>
        <p:spPr/>
        <p:txBody>
          <a:bodyPr>
            <a:normAutofit/>
          </a:bodyPr>
          <a:lstStyle/>
          <a:p>
            <a:r>
              <a:rPr lang="en-US" dirty="0" smtClean="0"/>
              <a:t>Think of examples of the following:</a:t>
            </a:r>
          </a:p>
          <a:p>
            <a:pPr lvl="1"/>
            <a:r>
              <a:rPr lang="en-US" dirty="0" smtClean="0"/>
              <a:t>Positive linear relationship</a:t>
            </a:r>
          </a:p>
          <a:p>
            <a:pPr lvl="1"/>
            <a:r>
              <a:rPr lang="en-US" dirty="0" smtClean="0"/>
              <a:t>Negative linear relationship</a:t>
            </a:r>
          </a:p>
          <a:p>
            <a:pPr lvl="1"/>
            <a:r>
              <a:rPr lang="en-US" dirty="0" smtClean="0"/>
              <a:t>No relationship</a:t>
            </a:r>
          </a:p>
          <a:p>
            <a:pPr lvl="1"/>
            <a:r>
              <a:rPr lang="en-US" dirty="0" smtClean="0"/>
              <a:t>Curvilinear relationship</a:t>
            </a:r>
          </a:p>
          <a:p>
            <a:r>
              <a:rPr lang="en-US" dirty="0" smtClean="0"/>
              <a:t>One of the two variables involved must be “exam performance”</a:t>
            </a:r>
          </a:p>
        </p:txBody>
      </p:sp>
      <p:sp>
        <p:nvSpPr>
          <p:cNvPr id="5" name="Slide Number Placeholder 4"/>
          <p:cNvSpPr>
            <a:spLocks noGrp="1"/>
          </p:cNvSpPr>
          <p:nvPr>
            <p:ph type="sldNum" sz="quarter" idx="12"/>
          </p:nvPr>
        </p:nvSpPr>
        <p:spPr/>
        <p:txBody>
          <a:bodyPr/>
          <a:lstStyle/>
          <a:p>
            <a:fld id="{67D27640-02EA-482E-82FB-44E2F46FE27B}" type="slidenum">
              <a:rPr lang="en-US" smtClean="0"/>
              <a:pPr/>
              <a:t>9</a:t>
            </a:fld>
            <a:endParaRPr lang="en-US"/>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662</TotalTime>
  <Words>926</Words>
  <Application>Microsoft Office PowerPoint</Application>
  <PresentationFormat>On-screen Show (4:3)</PresentationFormat>
  <Paragraphs>172</Paragraphs>
  <Slides>24</Slides>
  <Notes>14</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Calibri Light</vt:lpstr>
      <vt:lpstr>inherit</vt:lpstr>
      <vt:lpstr>Noto Sans</vt:lpstr>
      <vt:lpstr>Wingdings</vt:lpstr>
      <vt:lpstr>Office Theme</vt:lpstr>
      <vt:lpstr>Getting Started in Research</vt:lpstr>
      <vt:lpstr>Agenda for today</vt:lpstr>
      <vt:lpstr>Variables</vt:lpstr>
      <vt:lpstr>Dependent vs Independent Variables</vt:lpstr>
      <vt:lpstr>Variables</vt:lpstr>
      <vt:lpstr>Operational definitions</vt:lpstr>
      <vt:lpstr>Nonexperimental research</vt:lpstr>
      <vt:lpstr>PowerPoint Presentation</vt:lpstr>
      <vt:lpstr>Class exercise</vt:lpstr>
      <vt:lpstr>Describing relationships</vt:lpstr>
      <vt:lpstr>Nonexperimental research</vt:lpstr>
      <vt:lpstr>PowerPoint Presentation</vt:lpstr>
      <vt:lpstr>PowerPoint Presentation</vt:lpstr>
      <vt:lpstr>PowerPoint Presentation</vt:lpstr>
      <vt:lpstr>PowerPoint Presentation</vt:lpstr>
      <vt:lpstr>PowerPoint Presentation</vt:lpstr>
      <vt:lpstr>Experimental research</vt:lpstr>
      <vt:lpstr>Experimental research</vt:lpstr>
      <vt:lpstr>PowerPoint Presentation</vt:lpstr>
      <vt:lpstr>Random assignment</vt:lpstr>
      <vt:lpstr>Random assignment</vt:lpstr>
      <vt:lpstr>Experimental method</vt:lpstr>
      <vt:lpstr>Evaluating an article from the popular press</vt:lpstr>
      <vt:lpstr> Cited by 1174 Access Volume 33, Issue 2-3 June 2010 , pp. 61-83  The weirdest people in the world? Joseph Henrich (a1), Steven J. Heine (a2) and Ara Norenzayan (a3)  DOI: https://doi.org/10.1017/S0140525X0999152X Published online: 01 June 2010 </vt:lpstr>
    </vt:vector>
  </TitlesOfParts>
  <Company>Capilano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Hypotheses and “disconfirmability”</dc:title>
  <dc:creator>rjhangia</dc:creator>
  <cp:lastModifiedBy>Think_User</cp:lastModifiedBy>
  <cp:revision>102</cp:revision>
  <dcterms:created xsi:type="dcterms:W3CDTF">2010-09-12T20:19:38Z</dcterms:created>
  <dcterms:modified xsi:type="dcterms:W3CDTF">2017-08-23T23:46:34Z</dcterms:modified>
</cp:coreProperties>
</file>