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2"/>
  </p:notesMasterIdLst>
  <p:handoutMasterIdLst>
    <p:handoutMasterId r:id="rId23"/>
  </p:handoutMasterIdLst>
  <p:sldIdLst>
    <p:sldId id="272" r:id="rId2"/>
    <p:sldId id="273" r:id="rId3"/>
    <p:sldId id="274" r:id="rId4"/>
    <p:sldId id="275" r:id="rId5"/>
    <p:sldId id="276" r:id="rId6"/>
    <p:sldId id="277" r:id="rId7"/>
    <p:sldId id="278" r:id="rId8"/>
    <p:sldId id="256" r:id="rId9"/>
    <p:sldId id="257" r:id="rId10"/>
    <p:sldId id="258" r:id="rId11"/>
    <p:sldId id="266" r:id="rId12"/>
    <p:sldId id="265" r:id="rId13"/>
    <p:sldId id="260" r:id="rId14"/>
    <p:sldId id="261" r:id="rId15"/>
    <p:sldId id="269" r:id="rId16"/>
    <p:sldId id="271" r:id="rId17"/>
    <p:sldId id="268" r:id="rId18"/>
    <p:sldId id="262" r:id="rId19"/>
    <p:sldId id="264" r:id="rId20"/>
    <p:sldId id="27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371" autoAdjust="0"/>
  </p:normalViewPr>
  <p:slideViewPr>
    <p:cSldViewPr>
      <p:cViewPr varScale="1">
        <p:scale>
          <a:sx n="72" d="100"/>
          <a:sy n="72" d="100"/>
        </p:scale>
        <p:origin x="1104" y="72"/>
      </p:cViewPr>
      <p:guideLst>
        <p:guide orient="horz" pos="2160"/>
        <p:guide pos="2880"/>
      </p:guideLst>
    </p:cSldViewPr>
  </p:slideViewPr>
  <p:notesTextViewPr>
    <p:cViewPr>
      <p:scale>
        <a:sx n="1" d="1"/>
        <a:sy n="1" d="1"/>
      </p:scale>
      <p:origin x="0" y="0"/>
    </p:cViewPr>
  </p:notesTextViewPr>
  <p:notesViewPr>
    <p:cSldViewPr>
      <p:cViewPr varScale="1">
        <p:scale>
          <a:sx n="54" d="100"/>
          <a:sy n="54" d="100"/>
        </p:scale>
        <p:origin x="-1818"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BrianneKent:Dropbox:UBC:APP/PS1%20Studies:SFU%20Collaboration:Retinal_melanopsin_counts_SRBRposter_May1820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9"/>
    </mc:Choice>
    <mc:Fallback>
      <c:style val="9"/>
    </mc:Fallback>
  </mc:AlternateContent>
  <c:chart>
    <c:autoTitleDeleted val="0"/>
    <c:plotArea>
      <c:layout/>
      <c:barChart>
        <c:barDir val="col"/>
        <c:grouping val="clustered"/>
        <c:varyColors val="0"/>
        <c:ser>
          <c:idx val="0"/>
          <c:order val="0"/>
          <c:invertIfNegative val="0"/>
          <c:errBars>
            <c:errBarType val="both"/>
            <c:errValType val="cust"/>
            <c:noEndCap val="0"/>
            <c:plus>
              <c:numRef>
                <c:f>Sheet1!$D$5:$E$5</c:f>
                <c:numCache>
                  <c:formatCode>General</c:formatCode>
                  <c:ptCount val="2"/>
                  <c:pt idx="0">
                    <c:v>23.411772916870468</c:v>
                  </c:pt>
                  <c:pt idx="1">
                    <c:v>11.609383178178669</c:v>
                  </c:pt>
                </c:numCache>
              </c:numRef>
            </c:plus>
            <c:minus>
              <c:numRef>
                <c:f>Sheet1!$D$5:$E$5</c:f>
                <c:numCache>
                  <c:formatCode>General</c:formatCode>
                  <c:ptCount val="2"/>
                  <c:pt idx="0">
                    <c:v>23.411772916870468</c:v>
                  </c:pt>
                  <c:pt idx="1">
                    <c:v>11.609383178178669</c:v>
                  </c:pt>
                </c:numCache>
              </c:numRef>
            </c:minus>
          </c:errBars>
          <c:cat>
            <c:strRef>
              <c:f>Sheet1!$D$3:$E$3</c:f>
              <c:strCache>
                <c:ptCount val="2"/>
                <c:pt idx="0">
                  <c:v>WT</c:v>
                </c:pt>
                <c:pt idx="1">
                  <c:v>TG</c:v>
                </c:pt>
              </c:strCache>
            </c:strRef>
          </c:cat>
          <c:val>
            <c:numRef>
              <c:f>Sheet1!$D$4:$E$4</c:f>
              <c:numCache>
                <c:formatCode>General</c:formatCode>
                <c:ptCount val="2"/>
                <c:pt idx="0">
                  <c:v>230.66666666666671</c:v>
                </c:pt>
                <c:pt idx="1">
                  <c:v>104.3333333333333</c:v>
                </c:pt>
              </c:numCache>
            </c:numRef>
          </c:val>
          <c:extLst xmlns:c16r2="http://schemas.microsoft.com/office/drawing/2015/06/chart">
            <c:ext xmlns:c16="http://schemas.microsoft.com/office/drawing/2014/chart" uri="{C3380CC4-5D6E-409C-BE32-E72D297353CC}">
              <c16:uniqueId val="{00000000-E049-4129-845B-E161A78B06A4}"/>
            </c:ext>
          </c:extLst>
        </c:ser>
        <c:dLbls>
          <c:showLegendKey val="0"/>
          <c:showVal val="0"/>
          <c:showCatName val="0"/>
          <c:showSerName val="0"/>
          <c:showPercent val="0"/>
          <c:showBubbleSize val="0"/>
        </c:dLbls>
        <c:gapWidth val="50"/>
        <c:axId val="469827800"/>
        <c:axId val="469828192"/>
      </c:barChart>
      <c:catAx>
        <c:axId val="469827800"/>
        <c:scaling>
          <c:orientation val="minMax"/>
        </c:scaling>
        <c:delete val="0"/>
        <c:axPos val="b"/>
        <c:numFmt formatCode="General" sourceLinked="0"/>
        <c:majorTickMark val="out"/>
        <c:minorTickMark val="none"/>
        <c:tickLblPos val="nextTo"/>
        <c:txPr>
          <a:bodyPr/>
          <a:lstStyle/>
          <a:p>
            <a:pPr>
              <a:defRPr sz="2000" b="1" i="0"/>
            </a:pPr>
            <a:endParaRPr lang="en-US"/>
          </a:p>
        </c:txPr>
        <c:crossAx val="469828192"/>
        <c:crosses val="autoZero"/>
        <c:auto val="1"/>
        <c:lblAlgn val="ctr"/>
        <c:lblOffset val="100"/>
        <c:noMultiLvlLbl val="0"/>
      </c:catAx>
      <c:valAx>
        <c:axId val="469828192"/>
        <c:scaling>
          <c:orientation val="minMax"/>
        </c:scaling>
        <c:delete val="0"/>
        <c:axPos val="l"/>
        <c:numFmt formatCode="General" sourceLinked="1"/>
        <c:majorTickMark val="out"/>
        <c:minorTickMark val="none"/>
        <c:tickLblPos val="nextTo"/>
        <c:crossAx val="469827800"/>
        <c:crosses val="autoZero"/>
        <c:crossBetween val="between"/>
      </c:valAx>
      <c:spPr>
        <a:ln w="38100" cmpd="sng"/>
      </c:spPr>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EF32BED-7EEE-4ADF-BF0A-A2E92EE5FCA3}" type="slidenum">
              <a:rPr lang="en-CA" smtClean="0"/>
              <a:pPr/>
              <a:t>‹#›</a:t>
            </a:fld>
            <a:endParaRPr lang="en-CA"/>
          </a:p>
        </p:txBody>
      </p:sp>
    </p:spTree>
    <p:extLst>
      <p:ext uri="{BB962C8B-B14F-4D97-AF65-F5344CB8AC3E}">
        <p14:creationId xmlns:p14="http://schemas.microsoft.com/office/powerpoint/2010/main" val="37550595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B8E0F9-E8B7-4E12-A1AA-9542909E0B93}" type="datetimeFigureOut">
              <a:rPr lang="en-CA" smtClean="0"/>
              <a:pPr/>
              <a:t>2017-08-23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172FE0-8AC8-417C-B925-33FD03776164}" type="slidenum">
              <a:rPr lang="en-CA" smtClean="0"/>
              <a:pPr/>
              <a:t>‹#›</a:t>
            </a:fld>
            <a:endParaRPr lang="en-CA"/>
          </a:p>
        </p:txBody>
      </p:sp>
    </p:spTree>
    <p:extLst>
      <p:ext uri="{BB962C8B-B14F-4D97-AF65-F5344CB8AC3E}">
        <p14:creationId xmlns:p14="http://schemas.microsoft.com/office/powerpoint/2010/main" val="3383932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FCEABC2-DAB8-4E94-AA03-9DB585FAFF46}" type="slidenum">
              <a:rPr lang="en-US" smtClean="0"/>
              <a:pPr/>
              <a:t>3</a:t>
            </a:fld>
            <a:endParaRPr lang="en-US" dirty="0"/>
          </a:p>
        </p:txBody>
      </p:sp>
    </p:spTree>
    <p:extLst>
      <p:ext uri="{BB962C8B-B14F-4D97-AF65-F5344CB8AC3E}">
        <p14:creationId xmlns:p14="http://schemas.microsoft.com/office/powerpoint/2010/main" val="1900647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172FE0-8AC8-417C-B925-33FD03776164}" type="slidenum">
              <a:rPr lang="en-CA" smtClean="0"/>
              <a:pPr/>
              <a:t>16</a:t>
            </a:fld>
            <a:endParaRPr lang="en-CA"/>
          </a:p>
        </p:txBody>
      </p:sp>
    </p:spTree>
    <p:extLst>
      <p:ext uri="{BB962C8B-B14F-4D97-AF65-F5344CB8AC3E}">
        <p14:creationId xmlns:p14="http://schemas.microsoft.com/office/powerpoint/2010/main" val="2002925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BD172FE0-8AC8-417C-B925-33FD03776164}" type="slidenum">
              <a:rPr lang="en-CA" smtClean="0"/>
              <a:pPr/>
              <a:t>17</a:t>
            </a:fld>
            <a:endParaRPr lang="en-CA"/>
          </a:p>
        </p:txBody>
      </p:sp>
    </p:spTree>
    <p:extLst>
      <p:ext uri="{BB962C8B-B14F-4D97-AF65-F5344CB8AC3E}">
        <p14:creationId xmlns:p14="http://schemas.microsoft.com/office/powerpoint/2010/main" val="3981853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Convert these to applied</a:t>
            </a:r>
            <a:r>
              <a:rPr lang="en-US" baseline="0" dirty="0" smtClean="0"/>
              <a:t> research questions (think, pair, share)</a:t>
            </a:r>
            <a:endParaRPr lang="en-CA" dirty="0"/>
          </a:p>
        </p:txBody>
      </p:sp>
      <p:sp>
        <p:nvSpPr>
          <p:cNvPr id="4" name="Slide Number Placeholder 3"/>
          <p:cNvSpPr>
            <a:spLocks noGrp="1"/>
          </p:cNvSpPr>
          <p:nvPr>
            <p:ph type="sldNum" sz="quarter" idx="10"/>
          </p:nvPr>
        </p:nvSpPr>
        <p:spPr/>
        <p:txBody>
          <a:bodyPr/>
          <a:lstStyle/>
          <a:p>
            <a:fld id="{BD172FE0-8AC8-417C-B925-33FD03776164}" type="slidenum">
              <a:rPr lang="en-CA" smtClean="0"/>
              <a:pPr/>
              <a:t>19</a:t>
            </a:fld>
            <a:endParaRPr lang="en-CA"/>
          </a:p>
        </p:txBody>
      </p:sp>
    </p:spTree>
    <p:extLst>
      <p:ext uri="{BB962C8B-B14F-4D97-AF65-F5344CB8AC3E}">
        <p14:creationId xmlns:p14="http://schemas.microsoft.com/office/powerpoint/2010/main" val="179105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C2E9D0-2CED-3C43-9A2E-3CB29E776BF9}" type="slidenum">
              <a:rPr lang="en-US" smtClean="0"/>
              <a:t>7</a:t>
            </a:fld>
            <a:endParaRPr lang="en-US"/>
          </a:p>
        </p:txBody>
      </p:sp>
    </p:spTree>
    <p:extLst>
      <p:ext uri="{BB962C8B-B14F-4D97-AF65-F5344CB8AC3E}">
        <p14:creationId xmlns:p14="http://schemas.microsoft.com/office/powerpoint/2010/main" val="2194470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Hopefully</a:t>
            </a:r>
            <a:r>
              <a:rPr lang="en-US" baseline="0" dirty="0" smtClean="0"/>
              <a:t> good questions</a:t>
            </a:r>
          </a:p>
          <a:p>
            <a:r>
              <a:rPr lang="en-US" baseline="0" dirty="0" smtClean="0"/>
              <a:t>The same methods are used across all of the sciences</a:t>
            </a:r>
          </a:p>
          <a:p>
            <a:r>
              <a:rPr lang="en-US" baseline="0" dirty="0" smtClean="0"/>
              <a:t>Program evaluation</a:t>
            </a:r>
            <a:endParaRPr lang="en-CA" dirty="0"/>
          </a:p>
        </p:txBody>
      </p:sp>
      <p:sp>
        <p:nvSpPr>
          <p:cNvPr id="4" name="Slide Number Placeholder 3"/>
          <p:cNvSpPr>
            <a:spLocks noGrp="1"/>
          </p:cNvSpPr>
          <p:nvPr>
            <p:ph type="sldNum" sz="quarter" idx="10"/>
          </p:nvPr>
        </p:nvSpPr>
        <p:spPr/>
        <p:txBody>
          <a:bodyPr/>
          <a:lstStyle/>
          <a:p>
            <a:fld id="{BD172FE0-8AC8-417C-B925-33FD03776164}" type="slidenum">
              <a:rPr lang="en-CA" smtClean="0"/>
              <a:pPr/>
              <a:t>9</a:t>
            </a:fld>
            <a:endParaRPr lang="en-CA"/>
          </a:p>
        </p:txBody>
      </p:sp>
    </p:spTree>
    <p:extLst>
      <p:ext uri="{BB962C8B-B14F-4D97-AF65-F5344CB8AC3E}">
        <p14:creationId xmlns:p14="http://schemas.microsoft.com/office/powerpoint/2010/main" val="2602259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out of 4 of these claims</a:t>
            </a:r>
            <a:r>
              <a:rPr lang="en-US" baseline="0" dirty="0" smtClean="0"/>
              <a:t> are true. Which one is false?</a:t>
            </a:r>
            <a:endParaRPr lang="en-CA" dirty="0"/>
          </a:p>
        </p:txBody>
      </p:sp>
      <p:sp>
        <p:nvSpPr>
          <p:cNvPr id="4" name="Slide Number Placeholder 3"/>
          <p:cNvSpPr>
            <a:spLocks noGrp="1"/>
          </p:cNvSpPr>
          <p:nvPr>
            <p:ph type="sldNum" sz="quarter" idx="10"/>
          </p:nvPr>
        </p:nvSpPr>
        <p:spPr/>
        <p:txBody>
          <a:bodyPr/>
          <a:lstStyle/>
          <a:p>
            <a:fld id="{BD172FE0-8AC8-417C-B925-33FD03776164}" type="slidenum">
              <a:rPr lang="en-CA" smtClean="0"/>
              <a:pPr/>
              <a:t>10</a:t>
            </a:fld>
            <a:endParaRPr lang="en-CA"/>
          </a:p>
        </p:txBody>
      </p:sp>
    </p:spTree>
    <p:extLst>
      <p:ext uri="{BB962C8B-B14F-4D97-AF65-F5344CB8AC3E}">
        <p14:creationId xmlns:p14="http://schemas.microsoft.com/office/powerpoint/2010/main" val="321921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p>
          <a:p>
            <a:r>
              <a:rPr lang="en-US" dirty="0" smtClean="0"/>
              <a:t>Table Mate</a:t>
            </a:r>
          </a:p>
        </p:txBody>
      </p:sp>
      <p:sp>
        <p:nvSpPr>
          <p:cNvPr id="4" name="Slide Number Placeholder 3"/>
          <p:cNvSpPr>
            <a:spLocks noGrp="1"/>
          </p:cNvSpPr>
          <p:nvPr>
            <p:ph type="sldNum" sz="quarter" idx="10"/>
          </p:nvPr>
        </p:nvSpPr>
        <p:spPr/>
        <p:txBody>
          <a:bodyPr/>
          <a:lstStyle/>
          <a:p>
            <a:fld id="{BD172FE0-8AC8-417C-B925-33FD03776164}" type="slidenum">
              <a:rPr lang="en-CA" smtClean="0"/>
              <a:pPr/>
              <a:t>11</a:t>
            </a:fld>
            <a:endParaRPr lang="en-CA"/>
          </a:p>
        </p:txBody>
      </p:sp>
    </p:spTree>
    <p:extLst>
      <p:ext uri="{BB962C8B-B14F-4D97-AF65-F5344CB8AC3E}">
        <p14:creationId xmlns:p14="http://schemas.microsoft.com/office/powerpoint/2010/main" val="3714360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172FE0-8AC8-417C-B925-33FD03776164}" type="slidenum">
              <a:rPr lang="en-CA" smtClean="0"/>
              <a:pPr/>
              <a:t>12</a:t>
            </a:fld>
            <a:endParaRPr lang="en-CA"/>
          </a:p>
        </p:txBody>
      </p:sp>
    </p:spTree>
    <p:extLst>
      <p:ext uri="{BB962C8B-B14F-4D97-AF65-F5344CB8AC3E}">
        <p14:creationId xmlns:p14="http://schemas.microsoft.com/office/powerpoint/2010/main" val="2751645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D172FE0-8AC8-417C-B925-33FD03776164}" type="slidenum">
              <a:rPr lang="en-CA" smtClean="0"/>
              <a:pPr/>
              <a:t>13</a:t>
            </a:fld>
            <a:endParaRPr lang="en-CA"/>
          </a:p>
        </p:txBody>
      </p:sp>
    </p:spTree>
    <p:extLst>
      <p:ext uri="{BB962C8B-B14F-4D97-AF65-F5344CB8AC3E}">
        <p14:creationId xmlns:p14="http://schemas.microsoft.com/office/powerpoint/2010/main" val="2521198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Determining the cause is necessary for a full understanding</a:t>
            </a:r>
          </a:p>
        </p:txBody>
      </p:sp>
      <p:sp>
        <p:nvSpPr>
          <p:cNvPr id="4" name="Slide Number Placeholder 3"/>
          <p:cNvSpPr>
            <a:spLocks noGrp="1"/>
          </p:cNvSpPr>
          <p:nvPr>
            <p:ph type="sldNum" sz="quarter" idx="10"/>
          </p:nvPr>
        </p:nvSpPr>
        <p:spPr/>
        <p:txBody>
          <a:bodyPr/>
          <a:lstStyle/>
          <a:p>
            <a:fld id="{BD172FE0-8AC8-417C-B925-33FD03776164}" type="slidenum">
              <a:rPr lang="en-CA" smtClean="0"/>
              <a:pPr/>
              <a:t>14</a:t>
            </a:fld>
            <a:endParaRPr lang="en-CA"/>
          </a:p>
        </p:txBody>
      </p:sp>
    </p:spTree>
    <p:extLst>
      <p:ext uri="{BB962C8B-B14F-4D97-AF65-F5344CB8AC3E}">
        <p14:creationId xmlns:p14="http://schemas.microsoft.com/office/powerpoint/2010/main" val="3981853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BD172FE0-8AC8-417C-B925-33FD03776164}" type="slidenum">
              <a:rPr lang="en-CA" smtClean="0"/>
              <a:pPr/>
              <a:t>15</a:t>
            </a:fld>
            <a:endParaRPr lang="en-CA"/>
          </a:p>
        </p:txBody>
      </p:sp>
    </p:spTree>
    <p:extLst>
      <p:ext uri="{BB962C8B-B14F-4D97-AF65-F5344CB8AC3E}">
        <p14:creationId xmlns:p14="http://schemas.microsoft.com/office/powerpoint/2010/main" val="3981853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CA"/>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377292D8-6733-4138-BBFF-1E47196435B6}" type="datetime1">
              <a:rPr lang="en-CA" smtClean="0"/>
              <a:pPr/>
              <a:t>2017-08-23</a:t>
            </a:fld>
            <a:endParaRPr lang="en-CA"/>
          </a:p>
        </p:txBody>
      </p:sp>
      <p:sp>
        <p:nvSpPr>
          <p:cNvPr id="5" name="Footer Placeholder 4"/>
          <p:cNvSpPr>
            <a:spLocks noGrp="1"/>
          </p:cNvSpPr>
          <p:nvPr>
            <p:ph type="ftr" sz="quarter" idx="11"/>
          </p:nvPr>
        </p:nvSpPr>
        <p:spPr/>
        <p:txBody>
          <a:bodyPr/>
          <a:lstStyle/>
          <a:p>
            <a:r>
              <a:rPr lang="en-CA" smtClean="0"/>
              <a:t>Dr. Rajiv Jhangiani (PSYC 217, 2010/2011 Winter Session Term 1)</a:t>
            </a:r>
            <a:endParaRPr lang="en-CA"/>
          </a:p>
        </p:txBody>
      </p:sp>
      <p:sp>
        <p:nvSpPr>
          <p:cNvPr id="6" name="Slide Number Placeholder 5"/>
          <p:cNvSpPr>
            <a:spLocks noGrp="1"/>
          </p:cNvSpPr>
          <p:nvPr>
            <p:ph type="sldNum" sz="quarter" idx="12"/>
          </p:nvPr>
        </p:nvSpPr>
        <p:spPr/>
        <p:txBody>
          <a:bodyPr/>
          <a:lstStyle/>
          <a:p>
            <a:fld id="{55B936E4-F588-40B8-8D46-28929A1288D9}" type="slidenum">
              <a:rPr lang="en-CA" smtClean="0"/>
              <a:pPr/>
              <a:t>‹#›</a:t>
            </a:fld>
            <a:endParaRPr lang="en-CA"/>
          </a:p>
        </p:txBody>
      </p:sp>
    </p:spTree>
    <p:extLst>
      <p:ext uri="{BB962C8B-B14F-4D97-AF65-F5344CB8AC3E}">
        <p14:creationId xmlns:p14="http://schemas.microsoft.com/office/powerpoint/2010/main" val="1242834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B1E8129-D798-4E51-8556-D2A804FF27E0}" type="datetime1">
              <a:rPr lang="en-CA" smtClean="0"/>
              <a:pPr/>
              <a:t>2017-08-23</a:t>
            </a:fld>
            <a:endParaRPr lang="en-CA"/>
          </a:p>
        </p:txBody>
      </p:sp>
      <p:sp>
        <p:nvSpPr>
          <p:cNvPr id="5" name="Footer Placeholder 4"/>
          <p:cNvSpPr>
            <a:spLocks noGrp="1"/>
          </p:cNvSpPr>
          <p:nvPr>
            <p:ph type="ftr" sz="quarter" idx="11"/>
          </p:nvPr>
        </p:nvSpPr>
        <p:spPr/>
        <p:txBody>
          <a:bodyPr/>
          <a:lstStyle/>
          <a:p>
            <a:r>
              <a:rPr lang="en-CA" smtClean="0"/>
              <a:t>Dr. Rajiv Jhangiani (PSYC 217, 2010/2011 Winter Session Term 1)</a:t>
            </a:r>
            <a:endParaRPr lang="en-CA"/>
          </a:p>
        </p:txBody>
      </p:sp>
      <p:sp>
        <p:nvSpPr>
          <p:cNvPr id="6" name="Slide Number Placeholder 5"/>
          <p:cNvSpPr>
            <a:spLocks noGrp="1"/>
          </p:cNvSpPr>
          <p:nvPr>
            <p:ph type="sldNum" sz="quarter" idx="12"/>
          </p:nvPr>
        </p:nvSpPr>
        <p:spPr/>
        <p:txBody>
          <a:bodyPr/>
          <a:lstStyle/>
          <a:p>
            <a:fld id="{55B936E4-F588-40B8-8D46-28929A1288D9}" type="slidenum">
              <a:rPr lang="en-CA" smtClean="0"/>
              <a:pPr/>
              <a:t>‹#›</a:t>
            </a:fld>
            <a:endParaRPr lang="en-CA"/>
          </a:p>
        </p:txBody>
      </p:sp>
    </p:spTree>
    <p:extLst>
      <p:ext uri="{BB962C8B-B14F-4D97-AF65-F5344CB8AC3E}">
        <p14:creationId xmlns:p14="http://schemas.microsoft.com/office/powerpoint/2010/main" val="1212534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53DA34-842B-42EB-A565-D9FEC60DDEDC}" type="datetime1">
              <a:rPr lang="en-CA" smtClean="0"/>
              <a:pPr/>
              <a:t>2017-08-23</a:t>
            </a:fld>
            <a:endParaRPr lang="en-CA"/>
          </a:p>
        </p:txBody>
      </p:sp>
      <p:sp>
        <p:nvSpPr>
          <p:cNvPr id="5" name="Footer Placeholder 4"/>
          <p:cNvSpPr>
            <a:spLocks noGrp="1"/>
          </p:cNvSpPr>
          <p:nvPr>
            <p:ph type="ftr" sz="quarter" idx="11"/>
          </p:nvPr>
        </p:nvSpPr>
        <p:spPr/>
        <p:txBody>
          <a:bodyPr/>
          <a:lstStyle/>
          <a:p>
            <a:r>
              <a:rPr lang="en-CA" smtClean="0"/>
              <a:t>Dr. Rajiv Jhangiani (PSYC 217, 2010/2011 Winter Session Term 1)</a:t>
            </a:r>
            <a:endParaRPr lang="en-CA"/>
          </a:p>
        </p:txBody>
      </p:sp>
      <p:sp>
        <p:nvSpPr>
          <p:cNvPr id="6" name="Slide Number Placeholder 5"/>
          <p:cNvSpPr>
            <a:spLocks noGrp="1"/>
          </p:cNvSpPr>
          <p:nvPr>
            <p:ph type="sldNum" sz="quarter" idx="12"/>
          </p:nvPr>
        </p:nvSpPr>
        <p:spPr/>
        <p:txBody>
          <a:bodyPr/>
          <a:lstStyle/>
          <a:p>
            <a:fld id="{55B936E4-F588-40B8-8D46-28929A1288D9}" type="slidenum">
              <a:rPr lang="en-CA" smtClean="0"/>
              <a:pPr/>
              <a:t>‹#›</a:t>
            </a:fld>
            <a:endParaRPr lang="en-CA"/>
          </a:p>
        </p:txBody>
      </p:sp>
    </p:spTree>
    <p:extLst>
      <p:ext uri="{BB962C8B-B14F-4D97-AF65-F5344CB8AC3E}">
        <p14:creationId xmlns:p14="http://schemas.microsoft.com/office/powerpoint/2010/main" val="757329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4" name="Title 33"/>
          <p:cNvSpPr>
            <a:spLocks noGrp="1"/>
          </p:cNvSpPr>
          <p:nvPr>
            <p:ph type="title"/>
          </p:nvPr>
        </p:nvSpPr>
        <p:spPr>
          <a:xfrm>
            <a:off x="1085548" y="105172"/>
            <a:ext cx="7015228" cy="445161"/>
          </a:xfrm>
        </p:spPr>
        <p:txBody>
          <a:bodyPr/>
          <a:lstStyle/>
          <a:p>
            <a:r>
              <a:rPr lang="en-CA"/>
              <a:t>Click to edit Master title style</a:t>
            </a:r>
            <a:endParaRPr lang="en-US"/>
          </a:p>
        </p:txBody>
      </p:sp>
      <p:sp>
        <p:nvSpPr>
          <p:cNvPr id="36" name="Content Placeholder 35"/>
          <p:cNvSpPr>
            <a:spLocks noGrp="1"/>
          </p:cNvSpPr>
          <p:nvPr>
            <p:ph sz="quarter" idx="10"/>
          </p:nvPr>
        </p:nvSpPr>
        <p:spPr>
          <a:xfrm>
            <a:off x="3184561" y="1449917"/>
            <a:ext cx="2753385" cy="2709333"/>
          </a:xfrm>
        </p:spPr>
        <p:txBody>
          <a:bodyPr/>
          <a:lstStyle>
            <a:lvl1pPr marL="95235" indent="-95235" algn="l">
              <a:buFont typeface="Arial" charset="0"/>
              <a:buChar char="•"/>
              <a:tabLst/>
              <a:defRPr sz="667"/>
            </a:lvl1pPr>
            <a:lvl2pPr marL="201051" indent="-95235" algn="l">
              <a:buFont typeface="Arial" charset="0"/>
              <a:buChar char="•"/>
              <a:tabLst/>
              <a:defRPr sz="667"/>
            </a:lvl2pPr>
            <a:lvl3pPr algn="l">
              <a:defRPr sz="917"/>
            </a:lvl3pPr>
            <a:lvl4pPr algn="l">
              <a:defRPr sz="833"/>
            </a:lvl4pPr>
            <a:lvl5pPr algn="l">
              <a:defRPr sz="833"/>
            </a:lvl5pPr>
          </a:lstStyle>
          <a:p>
            <a:pPr lvl="0"/>
            <a:r>
              <a:rPr lang="en-CA" dirty="0"/>
              <a:t>Click to edit Master text styles</a:t>
            </a:r>
          </a:p>
          <a:p>
            <a:pPr lvl="1"/>
            <a:r>
              <a:rPr lang="en-CA" dirty="0"/>
              <a:t>Second level</a:t>
            </a:r>
          </a:p>
        </p:txBody>
      </p:sp>
      <p:sp>
        <p:nvSpPr>
          <p:cNvPr id="38" name="Text Placeholder 37"/>
          <p:cNvSpPr>
            <a:spLocks noGrp="1"/>
          </p:cNvSpPr>
          <p:nvPr>
            <p:ph type="body" sz="quarter" idx="11"/>
          </p:nvPr>
        </p:nvSpPr>
        <p:spPr>
          <a:xfrm>
            <a:off x="1085548" y="597297"/>
            <a:ext cx="7015228" cy="421349"/>
          </a:xfrm>
        </p:spPr>
        <p:txBody>
          <a:bodyPr/>
          <a:lstStyle>
            <a:lvl1pPr marL="0" indent="0" algn="ctr">
              <a:spcBef>
                <a:spcPts val="0"/>
              </a:spcBef>
              <a:buFont typeface="Arial" charset="0"/>
              <a:buNone/>
              <a:defRPr sz="1375"/>
            </a:lvl1pPr>
            <a:lvl2pPr marL="456995" indent="0" algn="ctr">
              <a:buNone/>
              <a:defRPr sz="1375"/>
            </a:lvl2pPr>
          </a:lstStyle>
          <a:p>
            <a:pPr lvl="0"/>
            <a:r>
              <a:rPr lang="en-CA" dirty="0"/>
              <a:t>Click to edit Master text styles</a:t>
            </a:r>
          </a:p>
          <a:p>
            <a:pPr lvl="0"/>
            <a:r>
              <a:rPr lang="en-CA" dirty="0"/>
              <a:t>Second level</a:t>
            </a:r>
          </a:p>
        </p:txBody>
      </p:sp>
      <p:sp>
        <p:nvSpPr>
          <p:cNvPr id="40" name="Text Placeholder 39"/>
          <p:cNvSpPr>
            <a:spLocks noGrp="1"/>
          </p:cNvSpPr>
          <p:nvPr>
            <p:ph type="body" sz="quarter" idx="12"/>
          </p:nvPr>
        </p:nvSpPr>
        <p:spPr>
          <a:xfrm>
            <a:off x="195749" y="1449917"/>
            <a:ext cx="2760989" cy="825500"/>
          </a:xfrm>
        </p:spPr>
        <p:txBody>
          <a:bodyPr/>
          <a:lstStyle>
            <a:lvl1pPr marL="0" indent="0">
              <a:buFont typeface="Arial" charset="0"/>
              <a:buNone/>
              <a:tabLst/>
              <a:defRPr sz="667"/>
            </a:lvl1pPr>
            <a:lvl2pPr>
              <a:defRPr sz="1375"/>
            </a:lvl2pPr>
            <a:lvl3pPr>
              <a:defRPr sz="1250"/>
            </a:lvl3pPr>
            <a:lvl4pPr>
              <a:defRPr sz="1125"/>
            </a:lvl4pPr>
            <a:lvl5pPr>
              <a:defRPr sz="1125"/>
            </a:lvl5pPr>
          </a:lstStyle>
          <a:p>
            <a:pPr lvl="0"/>
            <a:r>
              <a:rPr lang="en-CA" dirty="0"/>
              <a:t>Click to edit Master text styles</a:t>
            </a:r>
          </a:p>
        </p:txBody>
      </p:sp>
      <p:sp>
        <p:nvSpPr>
          <p:cNvPr id="42" name="Text Placeholder 41"/>
          <p:cNvSpPr>
            <a:spLocks noGrp="1"/>
          </p:cNvSpPr>
          <p:nvPr>
            <p:ph type="body" sz="quarter" idx="13"/>
          </p:nvPr>
        </p:nvSpPr>
        <p:spPr>
          <a:xfrm>
            <a:off x="195750" y="2840302"/>
            <a:ext cx="2757021" cy="1318948"/>
          </a:xfrm>
        </p:spPr>
        <p:txBody>
          <a:bodyPr/>
          <a:lstStyle>
            <a:lvl1pPr marL="95235" indent="-95235">
              <a:buFont typeface="Arial" charset="0"/>
              <a:buChar char="•"/>
              <a:tabLst/>
              <a:defRPr sz="667"/>
            </a:lvl1pPr>
            <a:lvl2pPr marL="211633" indent="-95235">
              <a:buFont typeface="Arial" charset="0"/>
              <a:buChar char="•"/>
              <a:tabLst/>
              <a:defRPr sz="667"/>
            </a:lvl2pPr>
            <a:lvl3pPr>
              <a:defRPr sz="667"/>
            </a:lvl3pPr>
            <a:lvl4pPr>
              <a:defRPr sz="583"/>
            </a:lvl4pPr>
            <a:lvl5pPr>
              <a:defRPr sz="583"/>
            </a:lvl5pPr>
          </a:lstStyle>
          <a:p>
            <a:pPr lvl="0"/>
            <a:r>
              <a:rPr lang="en-CA" dirty="0"/>
              <a:t>Click to edit Master text styles</a:t>
            </a:r>
          </a:p>
          <a:p>
            <a:pPr lvl="1"/>
            <a:r>
              <a:rPr lang="en-CA" dirty="0"/>
              <a:t>Second level</a:t>
            </a:r>
          </a:p>
        </p:txBody>
      </p:sp>
      <p:sp>
        <p:nvSpPr>
          <p:cNvPr id="44" name="Content Placeholder 43"/>
          <p:cNvSpPr>
            <a:spLocks noGrp="1"/>
          </p:cNvSpPr>
          <p:nvPr>
            <p:ph sz="quarter" idx="14"/>
          </p:nvPr>
        </p:nvSpPr>
        <p:spPr>
          <a:xfrm>
            <a:off x="195750" y="4709583"/>
            <a:ext cx="2760989" cy="1174750"/>
          </a:xfrm>
        </p:spPr>
        <p:txBody>
          <a:bodyPr/>
          <a:lstStyle>
            <a:lvl1pPr marL="95235" indent="-95235">
              <a:buFont typeface="Arial" charset="0"/>
              <a:buChar char="•"/>
              <a:defRPr sz="667"/>
            </a:lvl1pPr>
            <a:lvl2pPr marL="190470" indent="-95235">
              <a:buFont typeface="Arial" charset="0"/>
              <a:buChar char="•"/>
              <a:tabLst/>
              <a:defRPr sz="667"/>
            </a:lvl2pPr>
          </a:lstStyle>
          <a:p>
            <a:pPr lvl="0"/>
            <a:r>
              <a:rPr lang="en-CA" dirty="0"/>
              <a:t>Click to edit Master text styles</a:t>
            </a:r>
          </a:p>
          <a:p>
            <a:pPr lvl="1"/>
            <a:r>
              <a:rPr lang="en-CA" dirty="0"/>
              <a:t>Second level</a:t>
            </a:r>
          </a:p>
        </p:txBody>
      </p:sp>
      <p:sp>
        <p:nvSpPr>
          <p:cNvPr id="46" name="Text Placeholder 45"/>
          <p:cNvSpPr>
            <a:spLocks noGrp="1"/>
          </p:cNvSpPr>
          <p:nvPr>
            <p:ph type="body" sz="quarter" idx="15"/>
          </p:nvPr>
        </p:nvSpPr>
        <p:spPr>
          <a:xfrm>
            <a:off x="6183955" y="1449917"/>
            <a:ext cx="2750739" cy="3598333"/>
          </a:xfrm>
        </p:spPr>
        <p:txBody>
          <a:bodyPr/>
          <a:lstStyle>
            <a:lvl1pPr marL="95235" indent="-95235">
              <a:buFont typeface="Arial" charset="0"/>
              <a:buChar char="•"/>
              <a:defRPr sz="667"/>
            </a:lvl1pPr>
            <a:lvl2pPr marL="190470" indent="-95235">
              <a:buFont typeface="Arial" charset="0"/>
              <a:buChar char="•"/>
              <a:tabLst/>
              <a:defRPr sz="667"/>
            </a:lvl2pPr>
          </a:lstStyle>
          <a:p>
            <a:pPr lvl="0"/>
            <a:r>
              <a:rPr lang="en-CA" dirty="0"/>
              <a:t>Click to edit Master text styles</a:t>
            </a:r>
          </a:p>
          <a:p>
            <a:pPr lvl="1"/>
            <a:r>
              <a:rPr lang="en-CA" dirty="0"/>
              <a:t>Second level</a:t>
            </a:r>
          </a:p>
        </p:txBody>
      </p:sp>
      <p:sp>
        <p:nvSpPr>
          <p:cNvPr id="48" name="Text Placeholder 47"/>
          <p:cNvSpPr>
            <a:spLocks noGrp="1"/>
          </p:cNvSpPr>
          <p:nvPr>
            <p:ph type="body" sz="quarter" idx="16"/>
          </p:nvPr>
        </p:nvSpPr>
        <p:spPr>
          <a:xfrm>
            <a:off x="3184562" y="4709583"/>
            <a:ext cx="2762973" cy="1174750"/>
          </a:xfrm>
        </p:spPr>
        <p:txBody>
          <a:bodyPr/>
          <a:lstStyle>
            <a:lvl1pPr marL="95235" indent="-95235">
              <a:buFont typeface="Arial" charset="0"/>
              <a:buChar char="•"/>
              <a:defRPr sz="667"/>
            </a:lvl1pPr>
          </a:lstStyle>
          <a:p>
            <a:pPr lvl="0"/>
            <a:r>
              <a:rPr lang="en-CA" dirty="0"/>
              <a:t>Click to edit Master text styles</a:t>
            </a:r>
          </a:p>
          <a:p>
            <a:pPr lvl="0"/>
            <a:endParaRPr lang="en-CA" dirty="0"/>
          </a:p>
        </p:txBody>
      </p:sp>
      <p:sp>
        <p:nvSpPr>
          <p:cNvPr id="50" name="Text Placeholder 49"/>
          <p:cNvSpPr>
            <a:spLocks noGrp="1"/>
          </p:cNvSpPr>
          <p:nvPr>
            <p:ph type="body" sz="quarter" idx="17"/>
          </p:nvPr>
        </p:nvSpPr>
        <p:spPr>
          <a:xfrm>
            <a:off x="6183955" y="5577417"/>
            <a:ext cx="2750739" cy="338667"/>
          </a:xfrm>
        </p:spPr>
        <p:txBody>
          <a:bodyPr/>
          <a:lstStyle>
            <a:lvl1pPr marL="0" indent="0">
              <a:buFont typeface="Arial" charset="0"/>
              <a:buNone/>
              <a:defRPr sz="583"/>
            </a:lvl1pPr>
          </a:lstStyle>
          <a:p>
            <a:pPr lvl="0"/>
            <a:r>
              <a:rPr lang="en-CA" dirty="0"/>
              <a:t>Click to edit Master text styles</a:t>
            </a:r>
          </a:p>
        </p:txBody>
      </p:sp>
      <p:sp>
        <p:nvSpPr>
          <p:cNvPr id="52" name="Picture Placeholder 51"/>
          <p:cNvSpPr>
            <a:spLocks noGrp="1"/>
          </p:cNvSpPr>
          <p:nvPr>
            <p:ph type="pic" sz="quarter" idx="18"/>
          </p:nvPr>
        </p:nvSpPr>
        <p:spPr>
          <a:xfrm>
            <a:off x="8259491" y="201083"/>
            <a:ext cx="649742" cy="628055"/>
          </a:xfrm>
        </p:spPr>
        <p:txBody>
          <a:bodyPr/>
          <a:lstStyle>
            <a:lvl1pPr marL="0" indent="0">
              <a:buNone/>
              <a:defRPr sz="917"/>
            </a:lvl1pPr>
          </a:lstStyle>
          <a:p>
            <a:endParaRPr lang="en-US" dirty="0"/>
          </a:p>
        </p:txBody>
      </p:sp>
    </p:spTree>
    <p:extLst>
      <p:ext uri="{BB962C8B-B14F-4D97-AF65-F5344CB8AC3E}">
        <p14:creationId xmlns:p14="http://schemas.microsoft.com/office/powerpoint/2010/main" val="3981690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512F825-4444-4F44-AD01-37384C5E2B23}" type="datetime1">
              <a:rPr lang="en-CA" smtClean="0"/>
              <a:pPr/>
              <a:t>2017-08-23</a:t>
            </a:fld>
            <a:endParaRPr lang="en-CA"/>
          </a:p>
        </p:txBody>
      </p:sp>
      <p:sp>
        <p:nvSpPr>
          <p:cNvPr id="5" name="Footer Placeholder 4"/>
          <p:cNvSpPr>
            <a:spLocks noGrp="1"/>
          </p:cNvSpPr>
          <p:nvPr>
            <p:ph type="ftr" sz="quarter" idx="11"/>
          </p:nvPr>
        </p:nvSpPr>
        <p:spPr/>
        <p:txBody>
          <a:bodyPr/>
          <a:lstStyle/>
          <a:p>
            <a:r>
              <a:rPr lang="en-CA" smtClean="0"/>
              <a:t>Dr. Rajiv Jhangiani (PSYC 217, 2010/2011 Winter Session Term 1)</a:t>
            </a:r>
            <a:endParaRPr lang="en-CA"/>
          </a:p>
        </p:txBody>
      </p:sp>
      <p:sp>
        <p:nvSpPr>
          <p:cNvPr id="6" name="Slide Number Placeholder 5"/>
          <p:cNvSpPr>
            <a:spLocks noGrp="1"/>
          </p:cNvSpPr>
          <p:nvPr>
            <p:ph type="sldNum" sz="quarter" idx="12"/>
          </p:nvPr>
        </p:nvSpPr>
        <p:spPr/>
        <p:txBody>
          <a:bodyPr/>
          <a:lstStyle/>
          <a:p>
            <a:fld id="{55B936E4-F588-40B8-8D46-28929A1288D9}" type="slidenum">
              <a:rPr lang="en-CA" smtClean="0"/>
              <a:pPr/>
              <a:t>‹#›</a:t>
            </a:fld>
            <a:endParaRPr lang="en-CA"/>
          </a:p>
        </p:txBody>
      </p:sp>
    </p:spTree>
    <p:extLst>
      <p:ext uri="{BB962C8B-B14F-4D97-AF65-F5344CB8AC3E}">
        <p14:creationId xmlns:p14="http://schemas.microsoft.com/office/powerpoint/2010/main" val="1650291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CA"/>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0FDB4D-5663-4F3B-B4AF-FEE8D0EF262E}" type="datetime1">
              <a:rPr lang="en-CA" smtClean="0"/>
              <a:pPr/>
              <a:t>2017-08-23</a:t>
            </a:fld>
            <a:endParaRPr lang="en-CA"/>
          </a:p>
        </p:txBody>
      </p:sp>
      <p:sp>
        <p:nvSpPr>
          <p:cNvPr id="5" name="Footer Placeholder 4"/>
          <p:cNvSpPr>
            <a:spLocks noGrp="1"/>
          </p:cNvSpPr>
          <p:nvPr>
            <p:ph type="ftr" sz="quarter" idx="11"/>
          </p:nvPr>
        </p:nvSpPr>
        <p:spPr/>
        <p:txBody>
          <a:bodyPr/>
          <a:lstStyle/>
          <a:p>
            <a:r>
              <a:rPr lang="en-CA" smtClean="0"/>
              <a:t>Dr. Rajiv Jhangiani (PSYC 217, 2010/2011 Winter Session Term 1)</a:t>
            </a:r>
            <a:endParaRPr lang="en-CA"/>
          </a:p>
        </p:txBody>
      </p:sp>
      <p:sp>
        <p:nvSpPr>
          <p:cNvPr id="6" name="Slide Number Placeholder 5"/>
          <p:cNvSpPr>
            <a:spLocks noGrp="1"/>
          </p:cNvSpPr>
          <p:nvPr>
            <p:ph type="sldNum" sz="quarter" idx="12"/>
          </p:nvPr>
        </p:nvSpPr>
        <p:spPr/>
        <p:txBody>
          <a:bodyPr/>
          <a:lstStyle/>
          <a:p>
            <a:fld id="{55B936E4-F588-40B8-8D46-28929A1288D9}" type="slidenum">
              <a:rPr lang="en-CA" smtClean="0"/>
              <a:pPr/>
              <a:t>‹#›</a:t>
            </a:fld>
            <a:endParaRPr lang="en-CA"/>
          </a:p>
        </p:txBody>
      </p:sp>
    </p:spTree>
    <p:extLst>
      <p:ext uri="{BB962C8B-B14F-4D97-AF65-F5344CB8AC3E}">
        <p14:creationId xmlns:p14="http://schemas.microsoft.com/office/powerpoint/2010/main" val="2534035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4F3E3059-225D-42E5-B288-D7B09625E79B}" type="datetime1">
              <a:rPr lang="en-CA" smtClean="0"/>
              <a:pPr/>
              <a:t>2017-08-23</a:t>
            </a:fld>
            <a:endParaRPr lang="en-CA"/>
          </a:p>
        </p:txBody>
      </p:sp>
      <p:sp>
        <p:nvSpPr>
          <p:cNvPr id="6" name="Footer Placeholder 5"/>
          <p:cNvSpPr>
            <a:spLocks noGrp="1"/>
          </p:cNvSpPr>
          <p:nvPr>
            <p:ph type="ftr" sz="quarter" idx="11"/>
          </p:nvPr>
        </p:nvSpPr>
        <p:spPr/>
        <p:txBody>
          <a:bodyPr/>
          <a:lstStyle/>
          <a:p>
            <a:r>
              <a:rPr lang="en-CA" smtClean="0"/>
              <a:t>Dr. Rajiv Jhangiani (PSYC 217, 2010/2011 Winter Session Term 1)</a:t>
            </a:r>
            <a:endParaRPr lang="en-CA"/>
          </a:p>
        </p:txBody>
      </p:sp>
      <p:sp>
        <p:nvSpPr>
          <p:cNvPr id="7" name="Slide Number Placeholder 6"/>
          <p:cNvSpPr>
            <a:spLocks noGrp="1"/>
          </p:cNvSpPr>
          <p:nvPr>
            <p:ph type="sldNum" sz="quarter" idx="12"/>
          </p:nvPr>
        </p:nvSpPr>
        <p:spPr/>
        <p:txBody>
          <a:bodyPr/>
          <a:lstStyle/>
          <a:p>
            <a:fld id="{55B936E4-F588-40B8-8D46-28929A1288D9}" type="slidenum">
              <a:rPr lang="en-CA" smtClean="0"/>
              <a:pPr/>
              <a:t>‹#›</a:t>
            </a:fld>
            <a:endParaRPr lang="en-CA"/>
          </a:p>
        </p:txBody>
      </p:sp>
    </p:spTree>
    <p:extLst>
      <p:ext uri="{BB962C8B-B14F-4D97-AF65-F5344CB8AC3E}">
        <p14:creationId xmlns:p14="http://schemas.microsoft.com/office/powerpoint/2010/main" val="3839104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C87008F5-59C5-4F61-A246-C0331F55265F}" type="datetime1">
              <a:rPr lang="en-CA" smtClean="0"/>
              <a:pPr/>
              <a:t>2017-08-23</a:t>
            </a:fld>
            <a:endParaRPr lang="en-CA"/>
          </a:p>
        </p:txBody>
      </p:sp>
      <p:sp>
        <p:nvSpPr>
          <p:cNvPr id="8" name="Footer Placeholder 7"/>
          <p:cNvSpPr>
            <a:spLocks noGrp="1"/>
          </p:cNvSpPr>
          <p:nvPr>
            <p:ph type="ftr" sz="quarter" idx="11"/>
          </p:nvPr>
        </p:nvSpPr>
        <p:spPr/>
        <p:txBody>
          <a:bodyPr/>
          <a:lstStyle/>
          <a:p>
            <a:r>
              <a:rPr lang="en-CA" smtClean="0"/>
              <a:t>Dr. Rajiv Jhangiani (PSYC 217, 2010/2011 Winter Session Term 1)</a:t>
            </a:r>
            <a:endParaRPr lang="en-CA"/>
          </a:p>
        </p:txBody>
      </p:sp>
      <p:sp>
        <p:nvSpPr>
          <p:cNvPr id="9" name="Slide Number Placeholder 8"/>
          <p:cNvSpPr>
            <a:spLocks noGrp="1"/>
          </p:cNvSpPr>
          <p:nvPr>
            <p:ph type="sldNum" sz="quarter" idx="12"/>
          </p:nvPr>
        </p:nvSpPr>
        <p:spPr/>
        <p:txBody>
          <a:bodyPr/>
          <a:lstStyle/>
          <a:p>
            <a:fld id="{55B936E4-F588-40B8-8D46-28929A1288D9}" type="slidenum">
              <a:rPr lang="en-CA" smtClean="0"/>
              <a:pPr/>
              <a:t>‹#›</a:t>
            </a:fld>
            <a:endParaRPr lang="en-CA"/>
          </a:p>
        </p:txBody>
      </p:sp>
    </p:spTree>
    <p:extLst>
      <p:ext uri="{BB962C8B-B14F-4D97-AF65-F5344CB8AC3E}">
        <p14:creationId xmlns:p14="http://schemas.microsoft.com/office/powerpoint/2010/main" val="3461916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A8F2999-7FE5-4B6C-833A-07F32CE6C477}" type="datetime1">
              <a:rPr lang="en-CA" smtClean="0"/>
              <a:pPr/>
              <a:t>2017-08-23</a:t>
            </a:fld>
            <a:endParaRPr lang="en-CA"/>
          </a:p>
        </p:txBody>
      </p:sp>
      <p:sp>
        <p:nvSpPr>
          <p:cNvPr id="4" name="Footer Placeholder 3"/>
          <p:cNvSpPr>
            <a:spLocks noGrp="1"/>
          </p:cNvSpPr>
          <p:nvPr>
            <p:ph type="ftr" sz="quarter" idx="11"/>
          </p:nvPr>
        </p:nvSpPr>
        <p:spPr/>
        <p:txBody>
          <a:bodyPr/>
          <a:lstStyle/>
          <a:p>
            <a:r>
              <a:rPr lang="en-CA" smtClean="0"/>
              <a:t>Dr. Rajiv Jhangiani (PSYC 217, 2010/2011 Winter Session Term 1)</a:t>
            </a:r>
            <a:endParaRPr lang="en-CA"/>
          </a:p>
        </p:txBody>
      </p:sp>
      <p:sp>
        <p:nvSpPr>
          <p:cNvPr id="5" name="Slide Number Placeholder 4"/>
          <p:cNvSpPr>
            <a:spLocks noGrp="1"/>
          </p:cNvSpPr>
          <p:nvPr>
            <p:ph type="sldNum" sz="quarter" idx="12"/>
          </p:nvPr>
        </p:nvSpPr>
        <p:spPr/>
        <p:txBody>
          <a:bodyPr/>
          <a:lstStyle/>
          <a:p>
            <a:fld id="{55B936E4-F588-40B8-8D46-28929A1288D9}" type="slidenum">
              <a:rPr lang="en-CA" smtClean="0"/>
              <a:pPr/>
              <a:t>‹#›</a:t>
            </a:fld>
            <a:endParaRPr lang="en-CA"/>
          </a:p>
        </p:txBody>
      </p:sp>
    </p:spTree>
    <p:extLst>
      <p:ext uri="{BB962C8B-B14F-4D97-AF65-F5344CB8AC3E}">
        <p14:creationId xmlns:p14="http://schemas.microsoft.com/office/powerpoint/2010/main" val="627716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AE6047-CBBC-40BA-B66A-FB0C26B608B2}" type="datetime1">
              <a:rPr lang="en-CA" smtClean="0"/>
              <a:pPr/>
              <a:t>2017-08-23</a:t>
            </a:fld>
            <a:endParaRPr lang="en-CA"/>
          </a:p>
        </p:txBody>
      </p:sp>
      <p:sp>
        <p:nvSpPr>
          <p:cNvPr id="3" name="Footer Placeholder 2"/>
          <p:cNvSpPr>
            <a:spLocks noGrp="1"/>
          </p:cNvSpPr>
          <p:nvPr>
            <p:ph type="ftr" sz="quarter" idx="11"/>
          </p:nvPr>
        </p:nvSpPr>
        <p:spPr/>
        <p:txBody>
          <a:bodyPr/>
          <a:lstStyle/>
          <a:p>
            <a:r>
              <a:rPr lang="en-CA" smtClean="0"/>
              <a:t>Dr. Rajiv Jhangiani (PSYC 217, 2010/2011 Winter Session Term 1)</a:t>
            </a:r>
            <a:endParaRPr lang="en-CA"/>
          </a:p>
        </p:txBody>
      </p:sp>
      <p:sp>
        <p:nvSpPr>
          <p:cNvPr id="4" name="Slide Number Placeholder 3"/>
          <p:cNvSpPr>
            <a:spLocks noGrp="1"/>
          </p:cNvSpPr>
          <p:nvPr>
            <p:ph type="sldNum" sz="quarter" idx="12"/>
          </p:nvPr>
        </p:nvSpPr>
        <p:spPr/>
        <p:txBody>
          <a:bodyPr/>
          <a:lstStyle/>
          <a:p>
            <a:fld id="{55B936E4-F588-40B8-8D46-28929A1288D9}" type="slidenum">
              <a:rPr lang="en-CA" smtClean="0"/>
              <a:pPr/>
              <a:t>‹#›</a:t>
            </a:fld>
            <a:endParaRPr lang="en-CA"/>
          </a:p>
        </p:txBody>
      </p:sp>
    </p:spTree>
    <p:extLst>
      <p:ext uri="{BB962C8B-B14F-4D97-AF65-F5344CB8AC3E}">
        <p14:creationId xmlns:p14="http://schemas.microsoft.com/office/powerpoint/2010/main" val="431318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CA"/>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A07972-0D03-4FEE-B096-C75F0AA2EC16}" type="datetime1">
              <a:rPr lang="en-CA" smtClean="0"/>
              <a:pPr/>
              <a:t>2017-08-23</a:t>
            </a:fld>
            <a:endParaRPr lang="en-CA"/>
          </a:p>
        </p:txBody>
      </p:sp>
      <p:sp>
        <p:nvSpPr>
          <p:cNvPr id="6" name="Footer Placeholder 5"/>
          <p:cNvSpPr>
            <a:spLocks noGrp="1"/>
          </p:cNvSpPr>
          <p:nvPr>
            <p:ph type="ftr" sz="quarter" idx="11"/>
          </p:nvPr>
        </p:nvSpPr>
        <p:spPr/>
        <p:txBody>
          <a:bodyPr/>
          <a:lstStyle/>
          <a:p>
            <a:r>
              <a:rPr lang="en-CA" smtClean="0"/>
              <a:t>Dr. Rajiv Jhangiani (PSYC 217, 2010/2011 Winter Session Term 1)</a:t>
            </a:r>
            <a:endParaRPr lang="en-CA"/>
          </a:p>
        </p:txBody>
      </p:sp>
      <p:sp>
        <p:nvSpPr>
          <p:cNvPr id="7" name="Slide Number Placeholder 6"/>
          <p:cNvSpPr>
            <a:spLocks noGrp="1"/>
          </p:cNvSpPr>
          <p:nvPr>
            <p:ph type="sldNum" sz="quarter" idx="12"/>
          </p:nvPr>
        </p:nvSpPr>
        <p:spPr/>
        <p:txBody>
          <a:bodyPr/>
          <a:lstStyle/>
          <a:p>
            <a:fld id="{55B936E4-F588-40B8-8D46-28929A1288D9}" type="slidenum">
              <a:rPr lang="en-CA" smtClean="0"/>
              <a:pPr/>
              <a:t>‹#›</a:t>
            </a:fld>
            <a:endParaRPr lang="en-CA"/>
          </a:p>
        </p:txBody>
      </p:sp>
    </p:spTree>
    <p:extLst>
      <p:ext uri="{BB962C8B-B14F-4D97-AF65-F5344CB8AC3E}">
        <p14:creationId xmlns:p14="http://schemas.microsoft.com/office/powerpoint/2010/main" val="3770421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CA"/>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C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8A1E45-355A-49EF-8AA2-1337BCCA2AAC}" type="datetime1">
              <a:rPr lang="en-CA" smtClean="0"/>
              <a:pPr/>
              <a:t>2017-08-23</a:t>
            </a:fld>
            <a:endParaRPr lang="en-CA"/>
          </a:p>
        </p:txBody>
      </p:sp>
      <p:sp>
        <p:nvSpPr>
          <p:cNvPr id="6" name="Footer Placeholder 5"/>
          <p:cNvSpPr>
            <a:spLocks noGrp="1"/>
          </p:cNvSpPr>
          <p:nvPr>
            <p:ph type="ftr" sz="quarter" idx="11"/>
          </p:nvPr>
        </p:nvSpPr>
        <p:spPr/>
        <p:txBody>
          <a:bodyPr/>
          <a:lstStyle/>
          <a:p>
            <a:r>
              <a:rPr lang="en-CA" smtClean="0"/>
              <a:t>Dr. Rajiv Jhangiani (PSYC 217, 2010/2011 Winter Session Term 1)</a:t>
            </a:r>
            <a:endParaRPr lang="en-CA"/>
          </a:p>
        </p:txBody>
      </p:sp>
      <p:sp>
        <p:nvSpPr>
          <p:cNvPr id="7" name="Slide Number Placeholder 6"/>
          <p:cNvSpPr>
            <a:spLocks noGrp="1"/>
          </p:cNvSpPr>
          <p:nvPr>
            <p:ph type="sldNum" sz="quarter" idx="12"/>
          </p:nvPr>
        </p:nvSpPr>
        <p:spPr/>
        <p:txBody>
          <a:bodyPr/>
          <a:lstStyle/>
          <a:p>
            <a:fld id="{55B936E4-F588-40B8-8D46-28929A1288D9}" type="slidenum">
              <a:rPr lang="en-CA" smtClean="0"/>
              <a:pPr/>
              <a:t>‹#›</a:t>
            </a:fld>
            <a:endParaRPr lang="en-CA"/>
          </a:p>
        </p:txBody>
      </p:sp>
    </p:spTree>
    <p:extLst>
      <p:ext uri="{BB962C8B-B14F-4D97-AF65-F5344CB8AC3E}">
        <p14:creationId xmlns:p14="http://schemas.microsoft.com/office/powerpoint/2010/main" val="3973636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5E89052-8D74-4179-A7B5-1A3915D5F7EC}" type="datetime1">
              <a:rPr lang="en-CA" smtClean="0"/>
              <a:pPr/>
              <a:t>2017-08-23</a:t>
            </a:fld>
            <a:endParaRPr lang="en-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CA" smtClean="0"/>
              <a:t>Dr. Rajiv Jhangiani (PSYC 212, Fall 2013)</a:t>
            </a:r>
            <a:endParaRPr lang="en-CA"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5B936E4-F588-40B8-8D46-28929A1288D9}" type="slidenum">
              <a:rPr lang="en-CA" smtClean="0"/>
              <a:pPr/>
              <a:t>‹#›</a:t>
            </a:fld>
            <a:endParaRPr lang="en-CA"/>
          </a:p>
        </p:txBody>
      </p:sp>
    </p:spTree>
    <p:extLst>
      <p:ext uri="{BB962C8B-B14F-4D97-AF65-F5344CB8AC3E}">
        <p14:creationId xmlns:p14="http://schemas.microsoft.com/office/powerpoint/2010/main" val="32461126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archive.randi.org/site/index.php/swift-blog/1565-skepticism-and-authority.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goodcharacter.com/YCC/"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ncbi.nlm.nih.gov/pubmed/?term=sleep+disruptions+cognitive+decline+disease+progressio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chart" Target="../charts/chart1.xml"/><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2.xml"/><Relationship Id="rId16" Type="http://schemas.openxmlformats.org/officeDocument/2006/relationships/image" Target="../media/image15.png"/><Relationship Id="rId1" Type="http://schemas.openxmlformats.org/officeDocument/2006/relationships/slideLayout" Target="../slideLayouts/slideLayout1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4.pn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 Id="rId1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Group Play</a:t>
            </a:r>
          </a:p>
        </p:txBody>
      </p:sp>
      <p:pic>
        <p:nvPicPr>
          <p:cNvPr id="2050" name="Picture 2" descr="http://www.peacefulparent.com/wp-content/uploads/2013/04/imagesffffffffffff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3594908"/>
            <a:ext cx="2628900" cy="174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0757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one is the false claim?</a:t>
            </a:r>
            <a:endParaRPr lang="en-CA" dirty="0"/>
          </a:p>
        </p:txBody>
      </p:sp>
      <p:sp>
        <p:nvSpPr>
          <p:cNvPr id="3" name="Content Placeholder 2"/>
          <p:cNvSpPr>
            <a:spLocks noGrp="1"/>
          </p:cNvSpPr>
          <p:nvPr>
            <p:ph idx="1"/>
          </p:nvPr>
        </p:nvSpPr>
        <p:spPr/>
        <p:txBody>
          <a:bodyPr>
            <a:normAutofit/>
          </a:bodyPr>
          <a:lstStyle/>
          <a:p>
            <a:r>
              <a:rPr lang="en-US" dirty="0" smtClean="0"/>
              <a:t>Students learn best when teaching styles are matched to their learning styles</a:t>
            </a:r>
          </a:p>
          <a:p>
            <a:r>
              <a:rPr lang="en-US" dirty="0"/>
              <a:t>Most suicide terrorists tend to be young, uneducated males who have been radicalized through years of brainwashing</a:t>
            </a:r>
            <a:endParaRPr lang="en-CA" dirty="0"/>
          </a:p>
          <a:p>
            <a:r>
              <a:rPr lang="en-US" dirty="0" smtClean="0"/>
              <a:t>Adults who were abused as children are statistically more likely to abuse their own children</a:t>
            </a:r>
          </a:p>
          <a:p>
            <a:r>
              <a:rPr lang="en-US" dirty="0" smtClean="0"/>
              <a:t>40% of people with multiple personalities (schizophrenia) tend to suffer from </a:t>
            </a:r>
            <a:r>
              <a:rPr lang="en-US" dirty="0" smtClean="0"/>
              <a:t>depression</a:t>
            </a:r>
          </a:p>
          <a:p>
            <a:r>
              <a:rPr lang="en-US" dirty="0" smtClean="0"/>
              <a:t>Alkaline water is good for your health</a:t>
            </a:r>
          </a:p>
          <a:p>
            <a:r>
              <a:rPr lang="en-US" dirty="0" smtClean="0"/>
              <a:t>Cleanses are good for you</a:t>
            </a:r>
          </a:p>
          <a:p>
            <a:endParaRPr lang="en-US" dirty="0" smtClean="0"/>
          </a:p>
          <a:p>
            <a:endParaRPr lang="en-US" dirty="0" smtClean="0"/>
          </a:p>
        </p:txBody>
      </p:sp>
      <p:sp>
        <p:nvSpPr>
          <p:cNvPr id="5" name="Slide Number Placeholder 4"/>
          <p:cNvSpPr>
            <a:spLocks noGrp="1"/>
          </p:cNvSpPr>
          <p:nvPr>
            <p:ph type="sldNum" sz="quarter" idx="12"/>
          </p:nvPr>
        </p:nvSpPr>
        <p:spPr/>
        <p:txBody>
          <a:bodyPr/>
          <a:lstStyle/>
          <a:p>
            <a:fld id="{55B936E4-F588-40B8-8D46-28929A1288D9}" type="slidenum">
              <a:rPr lang="en-CA" smtClean="0"/>
              <a:pPr/>
              <a:t>10</a:t>
            </a:fld>
            <a:endParaRPr lang="en-CA"/>
          </a:p>
        </p:txBody>
      </p:sp>
    </p:spTree>
    <p:extLst>
      <p:ext uri="{BB962C8B-B14F-4D97-AF65-F5344CB8AC3E}">
        <p14:creationId xmlns:p14="http://schemas.microsoft.com/office/powerpoint/2010/main" val="4238741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hlinkClick r:id="rId3"/>
              </a:rPr>
              <a:t>The limitations of intuition &amp; authority</a:t>
            </a:r>
            <a:endParaRPr lang="en-CA" dirty="0"/>
          </a:p>
        </p:txBody>
      </p:sp>
      <p:sp>
        <p:nvSpPr>
          <p:cNvPr id="5" name="Slide Number Placeholder 4"/>
          <p:cNvSpPr>
            <a:spLocks noGrp="1"/>
          </p:cNvSpPr>
          <p:nvPr>
            <p:ph type="sldNum" sz="quarter" idx="12"/>
          </p:nvPr>
        </p:nvSpPr>
        <p:spPr/>
        <p:txBody>
          <a:bodyPr/>
          <a:lstStyle/>
          <a:p>
            <a:fld id="{55B936E4-F588-40B8-8D46-28929A1288D9}" type="slidenum">
              <a:rPr lang="en-CA" smtClean="0"/>
              <a:pPr/>
              <a:t>11</a:t>
            </a:fld>
            <a:endParaRPr lang="en-CA"/>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3728" y="1628800"/>
            <a:ext cx="4048844" cy="2696530"/>
          </a:xfrm>
          <a:prstGeom prst="rect">
            <a:avLst/>
          </a:prstGeom>
        </p:spPr>
      </p:pic>
      <p:sp>
        <p:nvSpPr>
          <p:cNvPr id="10" name="Rectangle 9"/>
          <p:cNvSpPr/>
          <p:nvPr/>
        </p:nvSpPr>
        <p:spPr>
          <a:xfrm>
            <a:off x="359024" y="4509120"/>
            <a:ext cx="8784976" cy="1754326"/>
          </a:xfrm>
          <a:prstGeom prst="rect">
            <a:avLst/>
          </a:prstGeom>
        </p:spPr>
        <p:txBody>
          <a:bodyPr wrap="square">
            <a:spAutoFit/>
          </a:bodyPr>
          <a:lstStyle/>
          <a:p>
            <a:r>
              <a:rPr lang="en-CA" i="1" dirty="0">
                <a:solidFill>
                  <a:srgbClr val="333333"/>
                </a:solidFill>
                <a:latin typeface="Helvetica Neue"/>
              </a:rPr>
              <a:t>A central lesson of science is that to understand complex issues (or even simple ones), we must try to free our minds of dogma and to guarantee the freedom to publish, to contradict, and to experiment. Arguments from authority are unacceptable.</a:t>
            </a:r>
            <a:endParaRPr lang="en-CA" dirty="0">
              <a:solidFill>
                <a:srgbClr val="333333"/>
              </a:solidFill>
              <a:latin typeface="Helvetica Neue"/>
            </a:endParaRPr>
          </a:p>
          <a:p>
            <a:r>
              <a:rPr lang="en-CA" i="1" dirty="0">
                <a:solidFill>
                  <a:srgbClr val="333333"/>
                </a:solidFill>
                <a:latin typeface="Helvetica Neue"/>
              </a:rPr>
              <a:t>— Carl Sagan: Billions and Billions: Thoughts on Life and Death at the Brink of the </a:t>
            </a:r>
            <a:r>
              <a:rPr lang="en-CA" i="1" dirty="0" err="1">
                <a:solidFill>
                  <a:srgbClr val="333333"/>
                </a:solidFill>
                <a:latin typeface="Helvetica Neue"/>
              </a:rPr>
              <a:t>Millenium</a:t>
            </a:r>
            <a:r>
              <a:rPr lang="en-CA" i="1" dirty="0">
                <a:solidFill>
                  <a:srgbClr val="333333"/>
                </a:solidFill>
                <a:latin typeface="Helvetica Neue"/>
              </a:rPr>
              <a:t> (1998)</a:t>
            </a:r>
            <a:endParaRPr lang="en-CA" b="0" i="0" dirty="0">
              <a:solidFill>
                <a:srgbClr val="333333"/>
              </a:solidFill>
              <a:effectLst/>
              <a:latin typeface="Helvetica Neue"/>
            </a:endParaRPr>
          </a:p>
        </p:txBody>
      </p:sp>
    </p:spTree>
    <p:extLst>
      <p:ext uri="{BB962C8B-B14F-4D97-AF65-F5344CB8AC3E}">
        <p14:creationId xmlns:p14="http://schemas.microsoft.com/office/powerpoint/2010/main" val="401884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limitations of intuition &amp; authority</a:t>
            </a:r>
            <a:endParaRPr lang="en-CA" dirty="0"/>
          </a:p>
        </p:txBody>
      </p:sp>
      <p:sp>
        <p:nvSpPr>
          <p:cNvPr id="4" name="Slide Number Placeholder 3"/>
          <p:cNvSpPr>
            <a:spLocks noGrp="1"/>
          </p:cNvSpPr>
          <p:nvPr>
            <p:ph type="sldNum" sz="quarter" idx="12"/>
          </p:nvPr>
        </p:nvSpPr>
        <p:spPr/>
        <p:txBody>
          <a:bodyPr/>
          <a:lstStyle/>
          <a:p>
            <a:fld id="{55B936E4-F588-40B8-8D46-28929A1288D9}" type="slidenum">
              <a:rPr lang="en-CA" smtClean="0"/>
              <a:pPr/>
              <a:t>12</a:t>
            </a:fld>
            <a:endParaRPr lang="en-CA"/>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3768" y="1268760"/>
            <a:ext cx="3888432" cy="4731555"/>
          </a:xfrm>
          <a:prstGeom prst="rect">
            <a:avLst/>
          </a:prstGeom>
        </p:spPr>
      </p:pic>
      <p:sp>
        <p:nvSpPr>
          <p:cNvPr id="3" name="Rectangle 2"/>
          <p:cNvSpPr/>
          <p:nvPr/>
        </p:nvSpPr>
        <p:spPr>
          <a:xfrm>
            <a:off x="251520" y="6211669"/>
            <a:ext cx="9144000" cy="646331"/>
          </a:xfrm>
          <a:prstGeom prst="rect">
            <a:avLst/>
          </a:prstGeom>
        </p:spPr>
        <p:txBody>
          <a:bodyPr wrap="square">
            <a:spAutoFit/>
          </a:bodyPr>
          <a:lstStyle/>
          <a:p>
            <a:r>
              <a:rPr lang="en-US" dirty="0"/>
              <a:t>Proof by statistic</a:t>
            </a:r>
          </a:p>
          <a:p>
            <a:r>
              <a:rPr lang="en-US" dirty="0"/>
              <a:t>Statistics are like bikinis/speedos. What they reveal is suggestive, what they conceal is vital.</a:t>
            </a:r>
          </a:p>
        </p:txBody>
      </p:sp>
    </p:spTree>
    <p:extLst>
      <p:ext uri="{BB962C8B-B14F-4D97-AF65-F5344CB8AC3E}">
        <p14:creationId xmlns:p14="http://schemas.microsoft.com/office/powerpoint/2010/main" val="2702124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7886700" cy="1325563"/>
          </a:xfrm>
        </p:spPr>
        <p:txBody>
          <a:bodyPr/>
          <a:lstStyle/>
          <a:p>
            <a:r>
              <a:rPr lang="en-US" dirty="0" smtClean="0"/>
              <a:t>Empiricism </a:t>
            </a:r>
            <a:r>
              <a:rPr lang="en-US" sz="2000" dirty="0" smtClean="0"/>
              <a:t>–coming to know the world through your senses</a:t>
            </a:r>
            <a:endParaRPr lang="en-CA" sz="2000" dirty="0"/>
          </a:p>
        </p:txBody>
      </p:sp>
      <p:sp>
        <p:nvSpPr>
          <p:cNvPr id="3" name="Content Placeholder 2"/>
          <p:cNvSpPr>
            <a:spLocks noGrp="1"/>
          </p:cNvSpPr>
          <p:nvPr>
            <p:ph idx="1"/>
          </p:nvPr>
        </p:nvSpPr>
        <p:spPr>
          <a:xfrm>
            <a:off x="611560" y="980728"/>
            <a:ext cx="7886700" cy="4351338"/>
          </a:xfrm>
        </p:spPr>
        <p:txBody>
          <a:bodyPr>
            <a:noAutofit/>
          </a:bodyPr>
          <a:lstStyle/>
          <a:p>
            <a:r>
              <a:rPr lang="en-US" sz="2400" dirty="0" smtClean="0"/>
              <a:t>Knowledge is based on observation, experimentation, and precise measurement</a:t>
            </a:r>
          </a:p>
          <a:p>
            <a:r>
              <a:rPr lang="en-US" sz="2400" dirty="0" smtClean="0"/>
              <a:t>Good scientific ideas are testable</a:t>
            </a:r>
          </a:p>
          <a:p>
            <a:pPr lvl="1"/>
            <a:r>
              <a:rPr lang="en-US" sz="2400" dirty="0" smtClean="0"/>
              <a:t>Falsifiable vs. “</a:t>
            </a:r>
            <a:r>
              <a:rPr lang="en-US" sz="2400" dirty="0" err="1" smtClean="0"/>
              <a:t>disconfirmable</a:t>
            </a:r>
            <a:r>
              <a:rPr lang="en-US" sz="2400" dirty="0" smtClean="0"/>
              <a:t>”</a:t>
            </a:r>
          </a:p>
          <a:p>
            <a:r>
              <a:rPr lang="en-US" sz="2400" dirty="0" smtClean="0"/>
              <a:t>No ego in (good) science</a:t>
            </a:r>
          </a:p>
          <a:p>
            <a:r>
              <a:rPr lang="en-US" sz="2400" dirty="0" smtClean="0"/>
              <a:t>Knowing what </a:t>
            </a:r>
            <a:r>
              <a:rPr lang="en-US" sz="2400" u="sng" dirty="0" smtClean="0"/>
              <a:t>does not</a:t>
            </a:r>
            <a:r>
              <a:rPr lang="en-US" sz="2400" dirty="0" smtClean="0"/>
              <a:t> work or what </a:t>
            </a:r>
            <a:r>
              <a:rPr lang="en-US" sz="2400" u="sng" dirty="0" smtClean="0"/>
              <a:t>is not</a:t>
            </a:r>
            <a:r>
              <a:rPr lang="en-US" sz="2400" dirty="0" smtClean="0"/>
              <a:t> true is also helpful</a:t>
            </a:r>
          </a:p>
          <a:p>
            <a:r>
              <a:rPr lang="en-US" sz="2400" dirty="0" smtClean="0"/>
              <a:t>The importance of the peer review process</a:t>
            </a:r>
          </a:p>
          <a:p>
            <a:r>
              <a:rPr lang="en-US" sz="2400" dirty="0" smtClean="0"/>
              <a:t>No reasoning by anecdote, no emotional reasoning</a:t>
            </a:r>
          </a:p>
          <a:p>
            <a:r>
              <a:rPr lang="en-US" sz="2400" dirty="0" smtClean="0"/>
              <a:t>Some ideas are not testable and are therefore outside of the realm of science</a:t>
            </a:r>
            <a:r>
              <a:rPr lang="en-US" sz="2400" baseline="0" dirty="0" smtClean="0"/>
              <a:t> (e.g., is there a God).</a:t>
            </a:r>
            <a:endParaRPr lang="en-CA" sz="2400" dirty="0" smtClean="0"/>
          </a:p>
          <a:p>
            <a:r>
              <a:rPr lang="en-CA" sz="2400" dirty="0" smtClean="0"/>
              <a:t>Science never proves anything…we only get closer and closer to the truth…but we do disprove things…..</a:t>
            </a:r>
            <a:endParaRPr lang="en-CA" sz="2400" dirty="0"/>
          </a:p>
        </p:txBody>
      </p:sp>
      <p:sp>
        <p:nvSpPr>
          <p:cNvPr id="5" name="Slide Number Placeholder 4"/>
          <p:cNvSpPr>
            <a:spLocks noGrp="1"/>
          </p:cNvSpPr>
          <p:nvPr>
            <p:ph type="sldNum" sz="quarter" idx="12"/>
          </p:nvPr>
        </p:nvSpPr>
        <p:spPr/>
        <p:txBody>
          <a:bodyPr/>
          <a:lstStyle/>
          <a:p>
            <a:fld id="{55B936E4-F588-40B8-8D46-28929A1288D9}" type="slidenum">
              <a:rPr lang="en-CA" smtClean="0"/>
              <a:pPr/>
              <a:t>13</a:t>
            </a:fld>
            <a:endParaRPr lang="en-CA"/>
          </a:p>
        </p:txBody>
      </p:sp>
    </p:spTree>
    <p:extLst>
      <p:ext uri="{BB962C8B-B14F-4D97-AF65-F5344CB8AC3E}">
        <p14:creationId xmlns:p14="http://schemas.microsoft.com/office/powerpoint/2010/main" val="2885670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of science in Psychology</a:t>
            </a:r>
            <a:endParaRPr lang="en-CA" dirty="0"/>
          </a:p>
        </p:txBody>
      </p:sp>
      <p:sp>
        <p:nvSpPr>
          <p:cNvPr id="3" name="Content Placeholder 2"/>
          <p:cNvSpPr>
            <a:spLocks noGrp="1"/>
          </p:cNvSpPr>
          <p:nvPr>
            <p:ph idx="1"/>
          </p:nvPr>
        </p:nvSpPr>
        <p:spPr>
          <a:xfrm>
            <a:off x="611560" y="1412776"/>
            <a:ext cx="7886700" cy="4351338"/>
          </a:xfrm>
        </p:spPr>
        <p:txBody>
          <a:bodyPr>
            <a:normAutofit/>
          </a:bodyPr>
          <a:lstStyle/>
          <a:p>
            <a:pPr marL="633222" indent="-514350">
              <a:buFont typeface="+mj-lt"/>
              <a:buAutoNum type="arabicPeriod"/>
            </a:pPr>
            <a:r>
              <a:rPr lang="en-US" dirty="0" smtClean="0"/>
              <a:t>Describe behaviour</a:t>
            </a:r>
          </a:p>
          <a:p>
            <a:pPr marL="633222" indent="-514350">
              <a:buFont typeface="+mj-lt"/>
              <a:buAutoNum type="arabicPeriod"/>
            </a:pPr>
            <a:r>
              <a:rPr lang="en-US" dirty="0" smtClean="0"/>
              <a:t>Predict behaviour</a:t>
            </a:r>
          </a:p>
          <a:p>
            <a:pPr marL="633222" indent="-514350">
              <a:buFont typeface="+mj-lt"/>
              <a:buAutoNum type="arabicPeriod"/>
            </a:pPr>
            <a:r>
              <a:rPr lang="en-US" dirty="0" smtClean="0"/>
              <a:t>Determine the cause of behaviour</a:t>
            </a:r>
          </a:p>
          <a:p>
            <a:pPr lvl="1"/>
            <a:r>
              <a:rPr lang="en-US" dirty="0" smtClean="0"/>
              <a:t>Includes establishing temporal precedence, covariation of the cause and effect, and elimination of alternative explanations</a:t>
            </a:r>
          </a:p>
          <a:p>
            <a:pPr lvl="1"/>
            <a:r>
              <a:rPr lang="en-US" dirty="0" smtClean="0"/>
              <a:t>E.g., Sleep hour and suicide</a:t>
            </a:r>
          </a:p>
          <a:p>
            <a:pPr lvl="1"/>
            <a:endParaRPr lang="en-US" dirty="0"/>
          </a:p>
          <a:p>
            <a:pPr lvl="1"/>
            <a:endParaRPr lang="en-US" dirty="0" smtClean="0"/>
          </a:p>
          <a:p>
            <a:pPr marL="342900" lvl="1" indent="0">
              <a:buNone/>
            </a:pPr>
            <a:r>
              <a:rPr lang="en-US" dirty="0" smtClean="0"/>
              <a:t>The generation of new knowledge….</a:t>
            </a:r>
          </a:p>
        </p:txBody>
      </p:sp>
      <p:sp>
        <p:nvSpPr>
          <p:cNvPr id="5" name="Slide Number Placeholder 4"/>
          <p:cNvSpPr>
            <a:spLocks noGrp="1"/>
          </p:cNvSpPr>
          <p:nvPr>
            <p:ph type="sldNum" sz="quarter" idx="12"/>
          </p:nvPr>
        </p:nvSpPr>
        <p:spPr/>
        <p:txBody>
          <a:bodyPr/>
          <a:lstStyle/>
          <a:p>
            <a:fld id="{55B936E4-F588-40B8-8D46-28929A1288D9}" type="slidenum">
              <a:rPr lang="en-CA" smtClean="0"/>
              <a:pPr/>
              <a:t>14</a:t>
            </a:fld>
            <a:endParaRPr lang="en-CA"/>
          </a:p>
        </p:txBody>
      </p:sp>
    </p:spTree>
    <p:extLst>
      <p:ext uri="{BB962C8B-B14F-4D97-AF65-F5344CB8AC3E}">
        <p14:creationId xmlns:p14="http://schemas.microsoft.com/office/powerpoint/2010/main" val="4016989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wipe(left)">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5B936E4-F588-40B8-8D46-28929A1288D9}" type="slidenum">
              <a:rPr lang="en-CA" smtClean="0"/>
              <a:pPr/>
              <a:t>15</a:t>
            </a:fld>
            <a:endParaRPr lang="en-CA"/>
          </a:p>
        </p:txBody>
      </p:sp>
      <p:pic>
        <p:nvPicPr>
          <p:cNvPr id="6" name="Picture 5" descr="Sleep and depression article.pdf"/>
          <p:cNvPicPr>
            <a:picLocks noChangeAspect="1"/>
          </p:cNvPicPr>
          <p:nvPr/>
        </p:nvPicPr>
        <p:blipFill>
          <a:blip r:embed="rId3" cstate="print"/>
          <a:srcRect t="8252"/>
          <a:stretch>
            <a:fillRect/>
          </a:stretch>
        </p:blipFill>
        <p:spPr>
          <a:xfrm>
            <a:off x="1403648" y="36947"/>
            <a:ext cx="6552728" cy="7134823"/>
          </a:xfrm>
          <a:prstGeom prst="rect">
            <a:avLst/>
          </a:prstGeom>
        </p:spPr>
      </p:pic>
    </p:spTree>
    <p:extLst>
      <p:ext uri="{BB962C8B-B14F-4D97-AF65-F5344CB8AC3E}">
        <p14:creationId xmlns:p14="http://schemas.microsoft.com/office/powerpoint/2010/main" val="4016989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CA" smtClean="0"/>
              <a:t>Dr. Rajiv Jhangiani (PSYC 217, 2010/2011 Winter Session Term 1)</a:t>
            </a:r>
            <a:endParaRPr lang="en-CA"/>
          </a:p>
        </p:txBody>
      </p:sp>
      <p:sp>
        <p:nvSpPr>
          <p:cNvPr id="3" name="Slide Number Placeholder 2"/>
          <p:cNvSpPr>
            <a:spLocks noGrp="1"/>
          </p:cNvSpPr>
          <p:nvPr>
            <p:ph type="sldNum" sz="quarter" idx="12"/>
          </p:nvPr>
        </p:nvSpPr>
        <p:spPr/>
        <p:txBody>
          <a:bodyPr/>
          <a:lstStyle/>
          <a:p>
            <a:fld id="{55B936E4-F588-40B8-8D46-28929A1288D9}" type="slidenum">
              <a:rPr lang="en-CA" smtClean="0"/>
              <a:pPr/>
              <a:t>16</a:t>
            </a:fld>
            <a:endParaRPr lang="en-CA"/>
          </a:p>
        </p:txBody>
      </p:sp>
      <p:pic>
        <p:nvPicPr>
          <p:cNvPr id="4" name="Picture 3" descr="311195_494659567221726_857384526_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0"/>
            <a:ext cx="7801372" cy="6858000"/>
          </a:xfrm>
          <a:prstGeom prst="rect">
            <a:avLst/>
          </a:prstGeom>
        </p:spPr>
      </p:pic>
    </p:spTree>
    <p:extLst>
      <p:ext uri="{BB962C8B-B14F-4D97-AF65-F5344CB8AC3E}">
        <p14:creationId xmlns:p14="http://schemas.microsoft.com/office/powerpoint/2010/main" val="22189421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of science in Psychology </a:t>
            </a:r>
            <a:endParaRPr lang="en-CA" dirty="0"/>
          </a:p>
        </p:txBody>
      </p:sp>
      <p:sp>
        <p:nvSpPr>
          <p:cNvPr id="3" name="Content Placeholder 2"/>
          <p:cNvSpPr>
            <a:spLocks noGrp="1"/>
          </p:cNvSpPr>
          <p:nvPr>
            <p:ph idx="1"/>
          </p:nvPr>
        </p:nvSpPr>
        <p:spPr>
          <a:xfrm>
            <a:off x="539552" y="1340768"/>
            <a:ext cx="7886700" cy="4351338"/>
          </a:xfrm>
        </p:spPr>
        <p:txBody>
          <a:bodyPr>
            <a:normAutofit/>
          </a:bodyPr>
          <a:lstStyle/>
          <a:p>
            <a:pPr marL="633222" indent="-514350">
              <a:buFont typeface="+mj-lt"/>
              <a:buAutoNum type="arabicPeriod"/>
            </a:pPr>
            <a:r>
              <a:rPr lang="en-US" sz="2400" dirty="0" smtClean="0"/>
              <a:t>Describe behaviour</a:t>
            </a:r>
          </a:p>
          <a:p>
            <a:pPr marL="633222" indent="-514350">
              <a:buFont typeface="+mj-lt"/>
              <a:buAutoNum type="arabicPeriod"/>
            </a:pPr>
            <a:r>
              <a:rPr lang="en-US" sz="2400" dirty="0" smtClean="0"/>
              <a:t>Predict behaviour</a:t>
            </a:r>
          </a:p>
          <a:p>
            <a:pPr marL="633222" indent="-514350">
              <a:buFont typeface="+mj-lt"/>
              <a:buAutoNum type="arabicPeriod"/>
            </a:pPr>
            <a:r>
              <a:rPr lang="en-US" sz="2400" dirty="0" smtClean="0"/>
              <a:t>Determine the cause of behaviour</a:t>
            </a:r>
          </a:p>
          <a:p>
            <a:pPr lvl="1"/>
            <a:r>
              <a:rPr lang="en-US" sz="2400" dirty="0" smtClean="0"/>
              <a:t>Includes establishing temporal precedence, </a:t>
            </a:r>
            <a:r>
              <a:rPr lang="en-US" sz="2400" dirty="0" err="1" smtClean="0"/>
              <a:t>covariation</a:t>
            </a:r>
            <a:r>
              <a:rPr lang="en-US" sz="2400" dirty="0" smtClean="0"/>
              <a:t> of the cause and effect, and elimination of alternative explanations</a:t>
            </a:r>
          </a:p>
          <a:p>
            <a:pPr lvl="1"/>
            <a:r>
              <a:rPr lang="en-US" sz="2400" dirty="0" smtClean="0"/>
              <a:t>E.g., Sleep hour and suicide</a:t>
            </a:r>
          </a:p>
          <a:p>
            <a:pPr marL="633222" indent="-514350">
              <a:buFont typeface="+mj-lt"/>
              <a:buAutoNum type="arabicPeriod"/>
            </a:pPr>
            <a:r>
              <a:rPr lang="en-US" sz="2400" dirty="0" smtClean="0"/>
              <a:t>Explain behaviour</a:t>
            </a:r>
          </a:p>
          <a:p>
            <a:pPr lvl="1"/>
            <a:r>
              <a:rPr lang="en-US" sz="2400" dirty="0" smtClean="0"/>
              <a:t>Go inside the “black box”</a:t>
            </a:r>
            <a:endParaRPr lang="en-CA" sz="2400" dirty="0"/>
          </a:p>
        </p:txBody>
      </p:sp>
      <p:sp>
        <p:nvSpPr>
          <p:cNvPr id="5" name="Slide Number Placeholder 4"/>
          <p:cNvSpPr>
            <a:spLocks noGrp="1"/>
          </p:cNvSpPr>
          <p:nvPr>
            <p:ph type="sldNum" sz="quarter" idx="12"/>
          </p:nvPr>
        </p:nvSpPr>
        <p:spPr/>
        <p:txBody>
          <a:bodyPr/>
          <a:lstStyle/>
          <a:p>
            <a:fld id="{55B936E4-F588-40B8-8D46-28929A1288D9}" type="slidenum">
              <a:rPr lang="en-CA" smtClean="0"/>
              <a:pPr/>
              <a:t>17</a:t>
            </a:fld>
            <a:endParaRPr lang="en-CA"/>
          </a:p>
        </p:txBody>
      </p:sp>
    </p:spTree>
    <p:extLst>
      <p:ext uri="{BB962C8B-B14F-4D97-AF65-F5344CB8AC3E}">
        <p14:creationId xmlns:p14="http://schemas.microsoft.com/office/powerpoint/2010/main" val="4016989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left)">
                                      <p:cBhvr>
                                        <p:cTn id="7" dur="500"/>
                                        <p:tgtEl>
                                          <p:spTgt spid="3">
                                            <p:txEl>
                                              <p:pRg st="5" end="5"/>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wipe(left)">
                                      <p:cBhvr>
                                        <p:cTn id="1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
            <a:ext cx="7886700" cy="764704"/>
          </a:xfrm>
        </p:spPr>
        <p:txBody>
          <a:bodyPr>
            <a:normAutofit/>
          </a:bodyPr>
          <a:lstStyle/>
          <a:p>
            <a:r>
              <a:rPr lang="en-US" dirty="0" smtClean="0"/>
              <a:t>More fundamentals of science</a:t>
            </a:r>
            <a:endParaRPr lang="en-CA" dirty="0"/>
          </a:p>
        </p:txBody>
      </p:sp>
      <p:sp>
        <p:nvSpPr>
          <p:cNvPr id="3" name="Content Placeholder 2"/>
          <p:cNvSpPr>
            <a:spLocks noGrp="1"/>
          </p:cNvSpPr>
          <p:nvPr>
            <p:ph idx="1"/>
          </p:nvPr>
        </p:nvSpPr>
        <p:spPr>
          <a:xfrm>
            <a:off x="179512" y="548680"/>
            <a:ext cx="7886700" cy="5877272"/>
          </a:xfrm>
        </p:spPr>
        <p:txBody>
          <a:bodyPr>
            <a:normAutofit lnSpcReduction="10000"/>
          </a:bodyPr>
          <a:lstStyle/>
          <a:p>
            <a:r>
              <a:rPr lang="en-US" sz="2400" dirty="0" smtClean="0"/>
              <a:t>A theory is a larger idea about how the “world” works</a:t>
            </a:r>
          </a:p>
          <a:p>
            <a:r>
              <a:rPr lang="en-US" sz="2400" dirty="0" smtClean="0"/>
              <a:t>A hypothesis is a testable question </a:t>
            </a:r>
          </a:p>
          <a:p>
            <a:r>
              <a:rPr lang="en-US" sz="2400" dirty="0" smtClean="0"/>
              <a:t>Basic vs. applied research</a:t>
            </a:r>
          </a:p>
          <a:p>
            <a:pPr lvl="1">
              <a:lnSpc>
                <a:spcPct val="80000"/>
              </a:lnSpc>
              <a:spcBef>
                <a:spcPct val="35000"/>
              </a:spcBef>
              <a:spcAft>
                <a:spcPct val="35000"/>
              </a:spcAft>
            </a:pPr>
            <a:r>
              <a:rPr lang="en-US" sz="2400" dirty="0"/>
              <a:t>Neither is considered superior to the other</a:t>
            </a:r>
          </a:p>
          <a:p>
            <a:pPr lvl="1">
              <a:lnSpc>
                <a:spcPct val="80000"/>
              </a:lnSpc>
              <a:spcBef>
                <a:spcPct val="35000"/>
              </a:spcBef>
              <a:spcAft>
                <a:spcPct val="35000"/>
              </a:spcAft>
            </a:pPr>
            <a:r>
              <a:rPr lang="en-US" sz="2400" dirty="0"/>
              <a:t>Applied research is often guided by theories and findings of basic research</a:t>
            </a:r>
          </a:p>
          <a:p>
            <a:pPr lvl="1">
              <a:lnSpc>
                <a:spcPct val="80000"/>
              </a:lnSpc>
              <a:spcBef>
                <a:spcPct val="35000"/>
              </a:spcBef>
              <a:spcAft>
                <a:spcPct val="35000"/>
              </a:spcAft>
            </a:pPr>
            <a:r>
              <a:rPr lang="en-US" sz="2400" dirty="0"/>
              <a:t>Findings in applied settings often require modification of existing theories and spur more basic research</a:t>
            </a:r>
          </a:p>
          <a:p>
            <a:pPr lvl="1">
              <a:lnSpc>
                <a:spcPct val="80000"/>
              </a:lnSpc>
              <a:spcBef>
                <a:spcPct val="35000"/>
              </a:spcBef>
              <a:spcAft>
                <a:spcPct val="35000"/>
              </a:spcAft>
            </a:pPr>
            <a:r>
              <a:rPr lang="en-US" sz="2400" dirty="0"/>
              <a:t>Basic research is crucial to public </a:t>
            </a:r>
            <a:r>
              <a:rPr lang="en-US" sz="2400" dirty="0" smtClean="0"/>
              <a:t>policy</a:t>
            </a:r>
          </a:p>
          <a:p>
            <a:pPr lvl="1">
              <a:lnSpc>
                <a:spcPct val="80000"/>
              </a:lnSpc>
              <a:spcBef>
                <a:spcPct val="35000"/>
              </a:spcBef>
              <a:spcAft>
                <a:spcPct val="35000"/>
              </a:spcAft>
            </a:pPr>
            <a:endParaRPr lang="en-US" sz="2400" dirty="0"/>
          </a:p>
          <a:p>
            <a:r>
              <a:rPr lang="en-CA" dirty="0"/>
              <a:t>The Structure of Scientific </a:t>
            </a:r>
            <a:r>
              <a:rPr lang="en-CA" dirty="0" smtClean="0"/>
              <a:t>Revolutions – how science </a:t>
            </a:r>
            <a:r>
              <a:rPr lang="en-CA" dirty="0" smtClean="0"/>
              <a:t>works</a:t>
            </a:r>
          </a:p>
          <a:p>
            <a:pPr marL="0" indent="0">
              <a:buNone/>
            </a:pPr>
            <a:r>
              <a:rPr lang="en-CA" dirty="0" smtClean="0"/>
              <a:t>Theories compete …trying to explain all the data…eventually one </a:t>
            </a:r>
          </a:p>
          <a:p>
            <a:pPr marL="0" indent="0">
              <a:buNone/>
            </a:pPr>
            <a:r>
              <a:rPr lang="en-CA" dirty="0" smtClean="0"/>
              <a:t>whine and overthrows the other …referred to as a scientific revolution!</a:t>
            </a:r>
          </a:p>
          <a:p>
            <a:pPr marL="0" indent="0">
              <a:buNone/>
            </a:pPr>
            <a:r>
              <a:rPr lang="en-CA" dirty="0" smtClean="0"/>
              <a:t> It is how Science is thought to work. </a:t>
            </a:r>
            <a:endParaRPr lang="en-CA" dirty="0"/>
          </a:p>
        </p:txBody>
      </p:sp>
      <p:sp>
        <p:nvSpPr>
          <p:cNvPr id="5" name="Slide Number Placeholder 4"/>
          <p:cNvSpPr>
            <a:spLocks noGrp="1"/>
          </p:cNvSpPr>
          <p:nvPr>
            <p:ph type="sldNum" sz="quarter" idx="12"/>
          </p:nvPr>
        </p:nvSpPr>
        <p:spPr/>
        <p:txBody>
          <a:bodyPr/>
          <a:lstStyle/>
          <a:p>
            <a:fld id="{55B936E4-F588-40B8-8D46-28929A1288D9}" type="slidenum">
              <a:rPr lang="en-CA" smtClean="0"/>
              <a:pPr/>
              <a:t>18</a:t>
            </a:fld>
            <a:endParaRPr lang="en-CA"/>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4328" y="3461634"/>
            <a:ext cx="1499733" cy="1839574"/>
          </a:xfrm>
          <a:prstGeom prst="rect">
            <a:avLst/>
          </a:prstGeom>
        </p:spPr>
      </p:pic>
    </p:spTree>
    <p:extLst>
      <p:ext uri="{BB962C8B-B14F-4D97-AF65-F5344CB8AC3E}">
        <p14:creationId xmlns:p14="http://schemas.microsoft.com/office/powerpoint/2010/main" val="1888680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500"/>
                                        <p:tgtEl>
                                          <p:spTgt spid="3">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research questions</a:t>
            </a:r>
            <a:endParaRPr lang="en-CA" dirty="0"/>
          </a:p>
        </p:txBody>
      </p:sp>
      <p:sp>
        <p:nvSpPr>
          <p:cNvPr id="3" name="Content Placeholder 2"/>
          <p:cNvSpPr>
            <a:spLocks noGrp="1"/>
          </p:cNvSpPr>
          <p:nvPr>
            <p:ph idx="1"/>
          </p:nvPr>
        </p:nvSpPr>
        <p:spPr>
          <a:xfrm>
            <a:off x="611560" y="1556792"/>
            <a:ext cx="7886700" cy="4351338"/>
          </a:xfrm>
        </p:spPr>
        <p:txBody>
          <a:bodyPr>
            <a:normAutofit/>
          </a:bodyPr>
          <a:lstStyle/>
          <a:p>
            <a:r>
              <a:rPr lang="en-US" dirty="0" smtClean="0"/>
              <a:t>What factors influence decisions pertaining to safe sex?</a:t>
            </a:r>
          </a:p>
          <a:p>
            <a:r>
              <a:rPr lang="en-US" dirty="0" smtClean="0"/>
              <a:t>What is the limit of human attention?</a:t>
            </a:r>
          </a:p>
          <a:p>
            <a:r>
              <a:rPr lang="en-US" dirty="0" smtClean="0"/>
              <a:t>What causes depression?</a:t>
            </a:r>
          </a:p>
          <a:p>
            <a:r>
              <a:rPr lang="en-US" dirty="0" smtClean="0"/>
              <a:t>What makes a message more persuasive?</a:t>
            </a:r>
          </a:p>
          <a:p>
            <a:r>
              <a:rPr lang="en-US" dirty="0" smtClean="0"/>
              <a:t>Do some people cope with stress better than others?</a:t>
            </a:r>
          </a:p>
          <a:p>
            <a:r>
              <a:rPr lang="en-US" dirty="0" smtClean="0"/>
              <a:t>Do people perform better alone or in a group?</a:t>
            </a:r>
            <a:endParaRPr lang="en-CA" dirty="0"/>
          </a:p>
        </p:txBody>
      </p:sp>
      <p:sp>
        <p:nvSpPr>
          <p:cNvPr id="5" name="Slide Number Placeholder 4"/>
          <p:cNvSpPr>
            <a:spLocks noGrp="1"/>
          </p:cNvSpPr>
          <p:nvPr>
            <p:ph type="sldNum" sz="quarter" idx="12"/>
          </p:nvPr>
        </p:nvSpPr>
        <p:spPr/>
        <p:txBody>
          <a:bodyPr/>
          <a:lstStyle/>
          <a:p>
            <a:fld id="{55B936E4-F588-40B8-8D46-28929A1288D9}" type="slidenum">
              <a:rPr lang="en-CA" smtClean="0"/>
              <a:pPr/>
              <a:t>19</a:t>
            </a:fld>
            <a:endParaRPr lang="en-CA"/>
          </a:p>
        </p:txBody>
      </p:sp>
      <p:sp>
        <p:nvSpPr>
          <p:cNvPr id="6" name="TextBox 5"/>
          <p:cNvSpPr txBox="1"/>
          <p:nvPr/>
        </p:nvSpPr>
        <p:spPr>
          <a:xfrm>
            <a:off x="7812360" y="260648"/>
            <a:ext cx="1066800" cy="707886"/>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dist"/>
            <a:r>
              <a:rPr lang="en-US" sz="4000" dirty="0" smtClean="0">
                <a:solidFill>
                  <a:schemeClr val="tx1"/>
                </a:solidFill>
              </a:rPr>
              <a:t>TPS</a:t>
            </a:r>
            <a:endParaRPr lang="en-US" sz="4000" dirty="0">
              <a:solidFill>
                <a:schemeClr val="tx1"/>
              </a:solidFill>
            </a:endParaRPr>
          </a:p>
        </p:txBody>
      </p:sp>
    </p:spTree>
    <p:extLst>
      <p:ext uri="{BB962C8B-B14F-4D97-AF65-F5344CB8AC3E}">
        <p14:creationId xmlns:p14="http://schemas.microsoft.com/office/powerpoint/2010/main" val="1159489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onnectionsacademy.com/Libraries/blog/conflict-resolu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6451" y="4754880"/>
            <a:ext cx="1752600" cy="210312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04800" y="76200"/>
            <a:ext cx="8382000" cy="6598920"/>
          </a:xfrm>
        </p:spPr>
        <p:txBody>
          <a:bodyPr>
            <a:normAutofit fontScale="92500" lnSpcReduction="10000"/>
          </a:bodyPr>
          <a:lstStyle/>
          <a:p>
            <a:r>
              <a:rPr lang="en-CA" b="1" dirty="0"/>
              <a:t>Steps to resolving conflict</a:t>
            </a:r>
          </a:p>
          <a:p>
            <a:endParaRPr lang="en-CA" b="1" dirty="0"/>
          </a:p>
          <a:p>
            <a:r>
              <a:rPr lang="en-CA" sz="2800" b="1" dirty="0"/>
              <a:t>1. STOP. </a:t>
            </a:r>
            <a:r>
              <a:rPr lang="en-CA" sz="2800" dirty="0"/>
              <a:t>Don't let the conflict get worse. The less angry you are</a:t>
            </a:r>
          </a:p>
          <a:p>
            <a:r>
              <a:rPr lang="en-CA" sz="2800" dirty="0"/>
              <a:t>the easier it will be to solve the problem.</a:t>
            </a:r>
          </a:p>
          <a:p>
            <a:r>
              <a:rPr lang="en-CA" sz="2800" b="1" dirty="0"/>
              <a:t>2. SAY </a:t>
            </a:r>
            <a:r>
              <a:rPr lang="en-CA" sz="2800" dirty="0"/>
              <a:t>what the conflict is about. What is causing the</a:t>
            </a:r>
          </a:p>
          <a:p>
            <a:r>
              <a:rPr lang="en-CA" sz="2800" dirty="0"/>
              <a:t>disagreement? What does each of you want or not want?</a:t>
            </a:r>
          </a:p>
          <a:p>
            <a:r>
              <a:rPr lang="en-CA" sz="2800" b="1" dirty="0"/>
              <a:t>3. THINK </a:t>
            </a:r>
            <a:r>
              <a:rPr lang="en-CA" sz="2800" dirty="0"/>
              <a:t>of positive options. How could you meet each other's</a:t>
            </a:r>
          </a:p>
          <a:p>
            <a:r>
              <a:rPr lang="en-CA" sz="2800" dirty="0"/>
              <a:t>needs and be fair?</a:t>
            </a:r>
          </a:p>
          <a:p>
            <a:r>
              <a:rPr lang="en-CA" sz="2800" b="1" dirty="0"/>
              <a:t>4. CHOOSE </a:t>
            </a:r>
            <a:r>
              <a:rPr lang="en-CA" sz="2800" dirty="0"/>
              <a:t>a positive option each of you can agree on.</a:t>
            </a:r>
          </a:p>
          <a:p>
            <a:r>
              <a:rPr lang="en-CA" sz="2800" dirty="0"/>
              <a:t>If you still can't agree, ask someone else (an outsider) to help</a:t>
            </a:r>
          </a:p>
          <a:p>
            <a:r>
              <a:rPr lang="en-CA" sz="2800" dirty="0"/>
              <a:t>resolve the conflict.</a:t>
            </a:r>
          </a:p>
          <a:p>
            <a:pPr marL="0" indent="0">
              <a:buNone/>
            </a:pPr>
            <a:endParaRPr lang="en-CA" sz="1100" dirty="0">
              <a:hlinkClick r:id="rId3"/>
            </a:endParaRPr>
          </a:p>
          <a:p>
            <a:pPr marL="0" indent="0">
              <a:buNone/>
            </a:pPr>
            <a:endParaRPr lang="en-CA" sz="1100" dirty="0">
              <a:hlinkClick r:id="rId3"/>
            </a:endParaRPr>
          </a:p>
          <a:p>
            <a:pPr marL="0" indent="0">
              <a:buNone/>
            </a:pPr>
            <a:endParaRPr lang="en-CA" sz="1100" dirty="0"/>
          </a:p>
          <a:p>
            <a:pPr marL="0" indent="0">
              <a:buNone/>
            </a:pPr>
            <a:endParaRPr lang="en-CA" sz="1100" dirty="0"/>
          </a:p>
          <a:p>
            <a:pPr marL="0" indent="0">
              <a:buNone/>
            </a:pPr>
            <a:r>
              <a:rPr lang="en-CA" sz="1100" dirty="0"/>
              <a:t>			</a:t>
            </a:r>
            <a:endParaRPr lang="en-CA" dirty="0"/>
          </a:p>
        </p:txBody>
      </p:sp>
    </p:spTree>
    <p:extLst>
      <p:ext uri="{BB962C8B-B14F-4D97-AF65-F5344CB8AC3E}">
        <p14:creationId xmlns:p14="http://schemas.microsoft.com/office/powerpoint/2010/main" val="6608900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7886700" cy="5760640"/>
          </a:xfrm>
        </p:spPr>
        <p:txBody>
          <a:bodyPr>
            <a:normAutofit/>
          </a:bodyPr>
          <a:lstStyle/>
          <a:p>
            <a:r>
              <a:rPr lang="en-US" dirty="0" smtClean="0"/>
              <a:t>Library VIU</a:t>
            </a:r>
            <a:br>
              <a:rPr lang="en-US" dirty="0" smtClean="0"/>
            </a:br>
            <a:r>
              <a:rPr lang="en-US" dirty="0"/>
              <a:t>	</a:t>
            </a:r>
            <a:r>
              <a:rPr lang="en-US" dirty="0" smtClean="0"/>
              <a:t>Stream of Research</a:t>
            </a:r>
            <a:br>
              <a:rPr lang="en-US" dirty="0" smtClean="0"/>
            </a:br>
            <a:r>
              <a:rPr lang="en-US" dirty="0"/>
              <a:t/>
            </a:r>
            <a:br>
              <a:rPr lang="en-US" dirty="0"/>
            </a:br>
            <a:r>
              <a:rPr lang="en-US" dirty="0" smtClean="0"/>
              <a:t>- look for methods we can do at VIU</a:t>
            </a:r>
            <a:br>
              <a:rPr lang="en-US" dirty="0" smtClean="0"/>
            </a:br>
            <a:r>
              <a:rPr lang="en-US" dirty="0" smtClean="0"/>
              <a:t>- look for studies that have used students</a:t>
            </a:r>
            <a:br>
              <a:rPr lang="en-US" dirty="0" smtClean="0"/>
            </a:br>
            <a:r>
              <a:rPr lang="en-US" dirty="0" smtClean="0"/>
              <a:t/>
            </a:r>
            <a:br>
              <a:rPr lang="en-US" dirty="0" smtClean="0"/>
            </a:br>
            <a:endParaRPr lang="en-US" dirty="0"/>
          </a:p>
        </p:txBody>
      </p:sp>
      <p:sp>
        <p:nvSpPr>
          <p:cNvPr id="5" name="Slide Number Placeholder 4"/>
          <p:cNvSpPr>
            <a:spLocks noGrp="1"/>
          </p:cNvSpPr>
          <p:nvPr>
            <p:ph type="sldNum" sz="quarter" idx="12"/>
          </p:nvPr>
        </p:nvSpPr>
        <p:spPr/>
        <p:txBody>
          <a:bodyPr/>
          <a:lstStyle/>
          <a:p>
            <a:fld id="{67D27640-02EA-482E-82FB-44E2F46FE27B}" type="slidenum">
              <a:rPr lang="en-US" smtClean="0"/>
              <a:pPr/>
              <a:t>20</a:t>
            </a:fld>
            <a:endParaRPr lang="en-US"/>
          </a:p>
        </p:txBody>
      </p:sp>
    </p:spTree>
    <p:extLst>
      <p:ext uri="{BB962C8B-B14F-4D97-AF65-F5344CB8AC3E}">
        <p14:creationId xmlns:p14="http://schemas.microsoft.com/office/powerpoint/2010/main" val="370723428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721"/>
            <a:ext cx="8305800" cy="6172200"/>
          </a:xfrm>
        </p:spPr>
        <p:txBody>
          <a:bodyPr>
            <a:noAutofit/>
          </a:bodyPr>
          <a:lstStyle/>
          <a:p>
            <a:pPr marL="0" indent="0">
              <a:buNone/>
            </a:pPr>
            <a:r>
              <a:rPr lang="en-CA" sz="2000" b="1" dirty="0"/>
              <a:t>Steps to resolving conflicts</a:t>
            </a:r>
          </a:p>
          <a:p>
            <a:pPr marL="0" indent="0">
              <a:buNone/>
            </a:pPr>
            <a:endParaRPr lang="en-CA" sz="2000" b="1" dirty="0"/>
          </a:p>
          <a:p>
            <a:pPr marL="0" indent="0">
              <a:buNone/>
            </a:pPr>
            <a:r>
              <a:rPr lang="en-CA" sz="2000" b="1" dirty="0"/>
              <a:t>1) Set the Scene: </a:t>
            </a:r>
            <a:r>
              <a:rPr lang="en-CA" sz="2000" dirty="0"/>
              <a:t>Each person present their perception of the problem. Use active listening skills: Restate, Paraphrase, Summarize.</a:t>
            </a:r>
          </a:p>
          <a:p>
            <a:pPr marL="0" indent="0">
              <a:buNone/>
            </a:pPr>
            <a:endParaRPr lang="en-CA" sz="2000" b="1" dirty="0"/>
          </a:p>
          <a:p>
            <a:pPr marL="0" indent="0">
              <a:buNone/>
            </a:pPr>
            <a:r>
              <a:rPr lang="en-CA" sz="2000" b="1" dirty="0"/>
              <a:t>2) Gather Information: </a:t>
            </a:r>
            <a:r>
              <a:rPr lang="en-CA" sz="2000" dirty="0"/>
              <a:t>Get to the underlying interests, needs, and concerns. Try to understand the other person’s motivations and goals, and see how your actions may be affecting these.</a:t>
            </a:r>
          </a:p>
          <a:p>
            <a:pPr marL="0" indent="0">
              <a:buNone/>
            </a:pPr>
            <a:endParaRPr lang="en-CA" sz="2000" b="1" dirty="0"/>
          </a:p>
          <a:p>
            <a:pPr marL="0" indent="0">
              <a:buNone/>
            </a:pPr>
            <a:r>
              <a:rPr lang="en-CA" sz="2000" b="1" dirty="0"/>
              <a:t>3) Agree on the Problem: </a:t>
            </a:r>
            <a:r>
              <a:rPr lang="en-CA" sz="2000" dirty="0"/>
              <a:t>Different underlying needs, interests and goals can cause people to perceive problems very differently.</a:t>
            </a:r>
          </a:p>
          <a:p>
            <a:pPr marL="0" indent="0">
              <a:buNone/>
            </a:pPr>
            <a:endParaRPr lang="en-CA" sz="2000" b="1" dirty="0"/>
          </a:p>
          <a:p>
            <a:pPr marL="0" indent="0">
              <a:buNone/>
            </a:pPr>
            <a:r>
              <a:rPr lang="en-CA" sz="2000" b="1" dirty="0"/>
              <a:t>4) Brainstorm Possible Solutions: </a:t>
            </a:r>
            <a:r>
              <a:rPr lang="en-CA" sz="2000" dirty="0"/>
              <a:t>If everyone is going to feel satisfied with the resolution, it will help if everyone has had fair input in generating solutions. Brainstorm possible solutions and be open to all ideas.</a:t>
            </a:r>
          </a:p>
          <a:p>
            <a:pPr marL="0" indent="0">
              <a:buNone/>
            </a:pPr>
            <a:endParaRPr lang="en-CA" sz="2000" b="1" dirty="0"/>
          </a:p>
          <a:p>
            <a:pPr marL="0" indent="0">
              <a:buNone/>
            </a:pPr>
            <a:r>
              <a:rPr lang="en-CA" sz="2000" b="1" dirty="0"/>
              <a:t>5) Negotiate a Solution: </a:t>
            </a:r>
            <a:r>
              <a:rPr lang="en-CA" sz="2000" dirty="0"/>
              <a:t>Both sides may better understand the position of the other, and a mutually satisfactory solution may be clear to all.</a:t>
            </a:r>
            <a:endParaRPr lang="en-CA" sz="2000" b="1" dirty="0"/>
          </a:p>
          <a:p>
            <a:pPr marL="0" indent="0">
              <a:buNone/>
            </a:pPr>
            <a:r>
              <a:rPr lang="en-CA" sz="2000" b="1" dirty="0"/>
              <a:t>Three guiding principles here: Be Calm, Be Patient, Have Respect…</a:t>
            </a:r>
            <a:endParaRPr lang="en-CA" sz="2000" dirty="0"/>
          </a:p>
        </p:txBody>
      </p:sp>
    </p:spTree>
    <p:extLst>
      <p:ext uri="{BB962C8B-B14F-4D97-AF65-F5344CB8AC3E}">
        <p14:creationId xmlns:p14="http://schemas.microsoft.com/office/powerpoint/2010/main" val="1210475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54" y="40265"/>
            <a:ext cx="9142046" cy="6786473"/>
          </a:xfrm>
          <a:prstGeom prst="rect">
            <a:avLst/>
          </a:prstGeom>
        </p:spPr>
        <p:txBody>
          <a:bodyPr wrap="square">
            <a:spAutoFit/>
          </a:bodyPr>
          <a:lstStyle/>
          <a:p>
            <a:r>
              <a:rPr lang="en-CA" sz="1500" b="1" dirty="0">
                <a:solidFill>
                  <a:srgbClr val="000000"/>
                </a:solidFill>
                <a:latin typeface="Times-Bold"/>
              </a:rPr>
              <a:t>Grading Expectations1</a:t>
            </a:r>
          </a:p>
          <a:p>
            <a:r>
              <a:rPr lang="en-CA" sz="1500" b="1" i="1" dirty="0">
                <a:solidFill>
                  <a:srgbClr val="000000"/>
                </a:solidFill>
                <a:latin typeface="Times-BoldItalic"/>
              </a:rPr>
              <a:t>Characteristics of work in the A range (A-, A or A+):</a:t>
            </a:r>
          </a:p>
          <a:p>
            <a:r>
              <a:rPr lang="en-CA" sz="1500" dirty="0">
                <a:solidFill>
                  <a:srgbClr val="000000"/>
                </a:solidFill>
                <a:latin typeface="Times-Roman"/>
              </a:rPr>
              <a:t>Outstanding performance and exceptional work. The content, organization and style of the work</a:t>
            </a:r>
          </a:p>
          <a:p>
            <a:r>
              <a:rPr lang="en-CA" sz="1500" dirty="0">
                <a:solidFill>
                  <a:srgbClr val="000000"/>
                </a:solidFill>
                <a:latin typeface="Times-Roman"/>
              </a:rPr>
              <a:t>are all at a high level of comprehension of the subject, and the work demonstrates excellent</a:t>
            </a:r>
          </a:p>
          <a:p>
            <a:r>
              <a:rPr lang="en-CA" sz="1500" dirty="0">
                <a:solidFill>
                  <a:srgbClr val="000000"/>
                </a:solidFill>
                <a:latin typeface="Times-Roman"/>
              </a:rPr>
              <a:t>writing (or verbal presentation), critical thinking, and the use of research and existing literature</a:t>
            </a:r>
          </a:p>
          <a:p>
            <a:r>
              <a:rPr lang="en-CA" sz="1500" dirty="0">
                <a:solidFill>
                  <a:srgbClr val="000000"/>
                </a:solidFill>
                <a:latin typeface="Times-Roman"/>
              </a:rPr>
              <a:t>where appropriate. The work demonstrates sound critical thinking processes, innovative ideas and</a:t>
            </a:r>
          </a:p>
          <a:p>
            <a:r>
              <a:rPr lang="en-CA" sz="1500" dirty="0">
                <a:solidFill>
                  <a:srgbClr val="000000"/>
                </a:solidFill>
                <a:latin typeface="Times-Roman"/>
              </a:rPr>
              <a:t>shows personal engagement with the topic. The work far exceeds minimum expectations in all</a:t>
            </a:r>
          </a:p>
          <a:p>
            <a:r>
              <a:rPr lang="en-CA" sz="1500" dirty="0">
                <a:solidFill>
                  <a:srgbClr val="000000"/>
                </a:solidFill>
                <a:latin typeface="Times-Roman"/>
              </a:rPr>
              <a:t>areas. Grammar, writing, spelling and formatting are all excellent.</a:t>
            </a:r>
          </a:p>
          <a:p>
            <a:r>
              <a:rPr lang="en-CA" sz="1500" b="1" i="1" dirty="0">
                <a:solidFill>
                  <a:srgbClr val="000000"/>
                </a:solidFill>
                <a:latin typeface="Times-BoldItalic"/>
              </a:rPr>
              <a:t>Characteristics of work in the B range (B-, B or B+):</a:t>
            </a:r>
          </a:p>
          <a:p>
            <a:r>
              <a:rPr lang="en-CA" sz="1500" dirty="0">
                <a:solidFill>
                  <a:srgbClr val="000000"/>
                </a:solidFill>
                <a:latin typeface="Times-Roman"/>
              </a:rPr>
              <a:t>The work is good and has no major weaknesses. The writing or verbal presentation is clear and</a:t>
            </a:r>
          </a:p>
          <a:p>
            <a:r>
              <a:rPr lang="en-CA" sz="1500" dirty="0">
                <a:solidFill>
                  <a:srgbClr val="000000"/>
                </a:solidFill>
                <a:latin typeface="Times-Roman"/>
              </a:rPr>
              <a:t>explicit; coverage of the topic is good and the work demonstrates good comprehension. The work</a:t>
            </a:r>
          </a:p>
          <a:p>
            <a:r>
              <a:rPr lang="en-CA" sz="1500" dirty="0">
                <a:solidFill>
                  <a:srgbClr val="000000"/>
                </a:solidFill>
                <a:latin typeface="Times-Roman"/>
              </a:rPr>
              <a:t>shows good use of existing knowledge on the subject, including research and existing literature.</a:t>
            </a:r>
          </a:p>
          <a:p>
            <a:r>
              <a:rPr lang="en-CA" sz="1500" dirty="0">
                <a:solidFill>
                  <a:srgbClr val="000000"/>
                </a:solidFill>
                <a:latin typeface="Times-Roman"/>
              </a:rPr>
              <a:t>Grammar, writing, spelling and formatting are done well.</a:t>
            </a:r>
          </a:p>
          <a:p>
            <a:r>
              <a:rPr lang="en-CA" sz="1500" b="1" i="1" dirty="0">
                <a:solidFill>
                  <a:srgbClr val="000000"/>
                </a:solidFill>
                <a:latin typeface="Times-BoldItalic"/>
              </a:rPr>
              <a:t>Characteristics of work in the C range (C-, C or C+):</a:t>
            </a:r>
          </a:p>
          <a:p>
            <a:r>
              <a:rPr lang="en-CA" sz="1500" dirty="0">
                <a:solidFill>
                  <a:srgbClr val="000000"/>
                </a:solidFill>
                <a:latin typeface="Times-Roman"/>
              </a:rPr>
              <a:t>Satisfactory performance and adequate work. Shows fair comprehension of the subject but has</a:t>
            </a:r>
          </a:p>
          <a:p>
            <a:r>
              <a:rPr lang="en-CA" sz="1500" dirty="0">
                <a:solidFill>
                  <a:srgbClr val="000000"/>
                </a:solidFill>
                <a:latin typeface="Times-Roman"/>
              </a:rPr>
              <a:t>some deficiencies in content, style and/or organization of course material. Adequate use of</a:t>
            </a:r>
          </a:p>
          <a:p>
            <a:r>
              <a:rPr lang="en-CA" sz="1500" dirty="0">
                <a:solidFill>
                  <a:srgbClr val="000000"/>
                </a:solidFill>
                <a:latin typeface="Times-Roman"/>
              </a:rPr>
              <a:t>research and existing literature. Grammar, writing, spelling and formatting meet minimum</a:t>
            </a:r>
          </a:p>
          <a:p>
            <a:r>
              <a:rPr lang="en-CA" sz="1500" dirty="0">
                <a:solidFill>
                  <a:srgbClr val="000000"/>
                </a:solidFill>
                <a:latin typeface="Times-Roman"/>
              </a:rPr>
              <a:t>requirements. Talk to me about what will move your work up to the next level.</a:t>
            </a:r>
          </a:p>
          <a:p>
            <a:r>
              <a:rPr lang="en-CA" sz="1500" b="1" i="1" dirty="0">
                <a:solidFill>
                  <a:srgbClr val="000000"/>
                </a:solidFill>
                <a:latin typeface="Times-BoldItalic"/>
              </a:rPr>
              <a:t>Characteristics of work that receives a grade of “D”:</a:t>
            </a:r>
          </a:p>
          <a:p>
            <a:r>
              <a:rPr lang="en-CA" sz="1500" dirty="0">
                <a:solidFill>
                  <a:srgbClr val="000000"/>
                </a:solidFill>
                <a:latin typeface="Times-Roman"/>
              </a:rPr>
              <a:t>Marginal performance with minimally adequate work, barely at a passing level. The work shows</a:t>
            </a:r>
          </a:p>
          <a:p>
            <a:r>
              <a:rPr lang="en-CA" sz="1500" dirty="0">
                <a:solidFill>
                  <a:srgbClr val="000000"/>
                </a:solidFill>
                <a:latin typeface="Times-Roman"/>
              </a:rPr>
              <a:t>serious flaws in content, organization or style of written (or verbal) work. The work shows poor</a:t>
            </a:r>
          </a:p>
          <a:p>
            <a:r>
              <a:rPr lang="en-CA" sz="1500" dirty="0">
                <a:solidFill>
                  <a:srgbClr val="000000"/>
                </a:solidFill>
                <a:latin typeface="Times-Roman"/>
              </a:rPr>
              <a:t>comprehension of the subject, and minimal involvement in required work. The work shows poor</a:t>
            </a:r>
          </a:p>
          <a:p>
            <a:r>
              <a:rPr lang="en-CA" sz="1500" dirty="0">
                <a:solidFill>
                  <a:srgbClr val="000000"/>
                </a:solidFill>
                <a:latin typeface="Times-Roman"/>
              </a:rPr>
              <a:t>use of research and existing literature. The work may show poor use of grammar, poor spelling,</a:t>
            </a:r>
          </a:p>
          <a:p>
            <a:r>
              <a:rPr lang="en-CA" sz="1500" dirty="0">
                <a:solidFill>
                  <a:srgbClr val="000000"/>
                </a:solidFill>
                <a:latin typeface="Times-Roman"/>
              </a:rPr>
              <a:t>incorrect formatting, and may demonstrate problems with writing. Talk to me – I’m willing to</a:t>
            </a:r>
          </a:p>
          <a:p>
            <a:r>
              <a:rPr lang="en-CA" sz="1500" dirty="0">
                <a:solidFill>
                  <a:srgbClr val="000000"/>
                </a:solidFill>
                <a:latin typeface="Times-Roman"/>
              </a:rPr>
              <a:t>help you improve your work!</a:t>
            </a:r>
          </a:p>
          <a:p>
            <a:r>
              <a:rPr lang="en-CA" sz="1500" b="1" i="1" dirty="0">
                <a:solidFill>
                  <a:srgbClr val="000000"/>
                </a:solidFill>
                <a:latin typeface="Times-BoldItalic"/>
              </a:rPr>
              <a:t>Characteristics of work in the “F” range:</a:t>
            </a:r>
          </a:p>
          <a:p>
            <a:r>
              <a:rPr lang="en-CA" sz="1500" dirty="0">
                <a:solidFill>
                  <a:srgbClr val="000000"/>
                </a:solidFill>
                <a:latin typeface="Times-Roman"/>
              </a:rPr>
              <a:t>Failing work. Either parts (or all) of the work were plagiarized, or the work does not meet most,</a:t>
            </a:r>
          </a:p>
          <a:p>
            <a:r>
              <a:rPr lang="en-CA" sz="1500" dirty="0">
                <a:solidFill>
                  <a:srgbClr val="000000"/>
                </a:solidFill>
                <a:latin typeface="Times-Roman"/>
              </a:rPr>
              <a:t>or any, of the minimum expectations. If the latter is the case, talk to me – it’s likely I’m willing to</a:t>
            </a:r>
          </a:p>
          <a:p>
            <a:r>
              <a:rPr lang="en-CA" sz="1500" dirty="0">
                <a:solidFill>
                  <a:srgbClr val="000000"/>
                </a:solidFill>
                <a:latin typeface="Times-Roman"/>
              </a:rPr>
              <a:t>help you succeed if you are willing to put the work in as well.</a:t>
            </a:r>
          </a:p>
        </p:txBody>
      </p:sp>
    </p:spTree>
    <p:extLst>
      <p:ext uri="{BB962C8B-B14F-4D97-AF65-F5344CB8AC3E}">
        <p14:creationId xmlns:p14="http://schemas.microsoft.com/office/powerpoint/2010/main" val="2667609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Meeting/Progress Weekly Report</a:t>
            </a:r>
          </a:p>
        </p:txBody>
      </p:sp>
      <p:sp>
        <p:nvSpPr>
          <p:cNvPr id="3" name="Content Placeholder 2"/>
          <p:cNvSpPr>
            <a:spLocks noGrp="1"/>
          </p:cNvSpPr>
          <p:nvPr>
            <p:ph idx="1"/>
          </p:nvPr>
        </p:nvSpPr>
        <p:spPr/>
        <p:txBody>
          <a:bodyPr/>
          <a:lstStyle/>
          <a:p>
            <a:pPr marL="0" indent="0">
              <a:buNone/>
            </a:pPr>
            <a:r>
              <a:rPr lang="en-CA" dirty="0"/>
              <a:t>Groups</a:t>
            </a:r>
          </a:p>
          <a:p>
            <a:pPr marL="514350" indent="-514350">
              <a:buAutoNum type="arabicPeriod"/>
            </a:pPr>
            <a:r>
              <a:rPr lang="en-CA" dirty="0">
                <a:solidFill>
                  <a:srgbClr val="FF0000"/>
                </a:solidFill>
              </a:rPr>
              <a:t>What was accomplished last week</a:t>
            </a:r>
          </a:p>
          <a:p>
            <a:pPr marL="514350" indent="-514350">
              <a:buAutoNum type="arabicPeriod"/>
            </a:pPr>
            <a:r>
              <a:rPr lang="en-CA" dirty="0"/>
              <a:t>Who was in attendance </a:t>
            </a:r>
          </a:p>
          <a:p>
            <a:pPr marL="514350" indent="-514350">
              <a:buAutoNum type="arabicPeriod"/>
            </a:pPr>
            <a:r>
              <a:rPr lang="en-CA" dirty="0"/>
              <a:t>Meeting time for this week</a:t>
            </a:r>
          </a:p>
          <a:p>
            <a:pPr marL="514350" indent="-514350">
              <a:buAutoNum type="arabicPeriod"/>
            </a:pPr>
            <a:r>
              <a:rPr lang="en-CA" dirty="0">
                <a:solidFill>
                  <a:srgbClr val="FF0000"/>
                </a:solidFill>
              </a:rPr>
              <a:t>What will be accomplished this week</a:t>
            </a:r>
            <a:r>
              <a:rPr lang="en-CA" dirty="0"/>
              <a:t> and by whom</a:t>
            </a:r>
          </a:p>
          <a:p>
            <a:pPr marL="0" indent="0">
              <a:buNone/>
            </a:pPr>
            <a:endParaRPr lang="en-CA" dirty="0"/>
          </a:p>
          <a:p>
            <a:endParaRPr lang="en-CA" dirty="0"/>
          </a:p>
        </p:txBody>
      </p:sp>
    </p:spTree>
    <p:extLst>
      <p:ext uri="{BB962C8B-B14F-4D97-AF65-F5344CB8AC3E}">
        <p14:creationId xmlns:p14="http://schemas.microsoft.com/office/powerpoint/2010/main" val="356521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Connector: Curved 21"/>
          <p:cNvCxnSpPr/>
          <p:nvPr/>
        </p:nvCxnSpPr>
        <p:spPr>
          <a:xfrm rot="16200000" flipH="1">
            <a:off x="1732722" y="1963669"/>
            <a:ext cx="1944570" cy="1827231"/>
          </a:xfrm>
          <a:prstGeom prst="curvedConnector3">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or: Curved 22"/>
          <p:cNvCxnSpPr/>
          <p:nvPr/>
        </p:nvCxnSpPr>
        <p:spPr>
          <a:xfrm rot="16200000" flipH="1">
            <a:off x="1638711" y="423221"/>
            <a:ext cx="2054170" cy="1791393"/>
          </a:xfrm>
          <a:prstGeom prst="curvedConnector3">
            <a:avLst>
              <a:gd name="adj1" fmla="val 55707"/>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p:cNvCxnSpPr/>
          <p:nvPr/>
        </p:nvCxnSpPr>
        <p:spPr>
          <a:xfrm rot="16200000" flipH="1">
            <a:off x="2713431" y="4296972"/>
            <a:ext cx="934963" cy="875421"/>
          </a:xfrm>
          <a:prstGeom prst="curvedConnector3">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or: Curved 26"/>
          <p:cNvCxnSpPr/>
          <p:nvPr/>
        </p:nvCxnSpPr>
        <p:spPr>
          <a:xfrm rot="5400000">
            <a:off x="4240735" y="1215970"/>
            <a:ext cx="990600" cy="990600"/>
          </a:xfrm>
          <a:prstGeom prst="curvedConnector3">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or: Curved 28"/>
          <p:cNvCxnSpPr/>
          <p:nvPr/>
        </p:nvCxnSpPr>
        <p:spPr>
          <a:xfrm rot="5400000">
            <a:off x="4209034" y="2943433"/>
            <a:ext cx="773802" cy="680740"/>
          </a:xfrm>
          <a:prstGeom prst="curvedConnector3">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ctor: Curved 33"/>
          <p:cNvCxnSpPr/>
          <p:nvPr/>
        </p:nvCxnSpPr>
        <p:spPr>
          <a:xfrm rot="5400000">
            <a:off x="4110055" y="4856929"/>
            <a:ext cx="990600" cy="990600"/>
          </a:xfrm>
          <a:prstGeom prst="curvedConnector3">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0" y="27682"/>
            <a:ext cx="1791393" cy="1077218"/>
          </a:xfrm>
          <a:prstGeom prst="rect">
            <a:avLst/>
          </a:prstGeom>
          <a:noFill/>
        </p:spPr>
        <p:txBody>
          <a:bodyPr wrap="square" rtlCol="0">
            <a:spAutoFit/>
          </a:bodyPr>
          <a:lstStyle/>
          <a:p>
            <a:r>
              <a:rPr lang="en-US" sz="800" dirty="0">
                <a:cs typeface="Times New Roman" charset="0"/>
              </a:rPr>
              <a:t>Alzheimer’s disease (AD) is associated with disrupted circadian rhythms and sleep -</a:t>
            </a:r>
            <a:r>
              <a:rPr lang="en-CA" sz="800" u="sng" dirty="0" err="1"/>
              <a:t>Adv</a:t>
            </a:r>
            <a:r>
              <a:rPr lang="en-CA" sz="800" u="sng" dirty="0"/>
              <a:t> </a:t>
            </a:r>
            <a:r>
              <a:rPr lang="en-CA" sz="800" u="sng" dirty="0" err="1"/>
              <a:t>Nutr</a:t>
            </a:r>
            <a:r>
              <a:rPr lang="en-CA" sz="800" u="sng" dirty="0"/>
              <a:t>.</a:t>
            </a:r>
            <a:r>
              <a:rPr lang="en-CA" sz="800" dirty="0"/>
              <a:t> 2016 15;7(4):679-89. Associations between Sleep, Cortisol Regulation, and Diet: Possible Implications for the Risk of Alzheimer Disease. </a:t>
            </a:r>
            <a:r>
              <a:rPr lang="en-CA" sz="800" u="sng" dirty="0" err="1"/>
              <a:t>Pistollato</a:t>
            </a:r>
            <a:r>
              <a:rPr lang="en-CA" sz="800" u="sng" dirty="0"/>
              <a:t> et al.</a:t>
            </a:r>
            <a:endParaRPr lang="en-CA" sz="800" dirty="0"/>
          </a:p>
          <a:p>
            <a:endParaRPr lang="en-CA" sz="800" dirty="0"/>
          </a:p>
        </p:txBody>
      </p:sp>
      <p:sp>
        <p:nvSpPr>
          <p:cNvPr id="36" name="TextBox 35"/>
          <p:cNvSpPr txBox="1"/>
          <p:nvPr/>
        </p:nvSpPr>
        <p:spPr>
          <a:xfrm>
            <a:off x="0" y="997059"/>
            <a:ext cx="2057400" cy="1815882"/>
          </a:xfrm>
          <a:prstGeom prst="rect">
            <a:avLst/>
          </a:prstGeom>
          <a:noFill/>
        </p:spPr>
        <p:txBody>
          <a:bodyPr wrap="square" rtlCol="0">
            <a:spAutoFit/>
          </a:bodyPr>
          <a:lstStyle/>
          <a:p>
            <a:r>
              <a:rPr lang="en-US" sz="800" dirty="0">
                <a:cs typeface="Times New Roman" charset="0"/>
              </a:rPr>
              <a:t>An estimated 60% of community-dwelling AD patients experience insomnia or other sleep disturbances, which are highly disruptive, stressful, and a leading cause of patients requiring institutional care.</a:t>
            </a:r>
            <a:r>
              <a:rPr lang="en-CA" sz="800" dirty="0"/>
              <a:t>Sleep/awake status throughout the night and circadian motor activity patterns in older nursing-home residents with or without dementia, and older community-dwelling people without dementia.</a:t>
            </a:r>
          </a:p>
          <a:p>
            <a:r>
              <a:rPr lang="en-CA" sz="800" dirty="0" err="1"/>
              <a:t>Kume</a:t>
            </a:r>
            <a:r>
              <a:rPr lang="en-CA" sz="800" dirty="0"/>
              <a:t> Y, Kodama A, Sato K, Kurosawa S, Ishikawa T, Ishikawa S.</a:t>
            </a:r>
          </a:p>
          <a:p>
            <a:r>
              <a:rPr lang="en-CA" sz="800" dirty="0" err="1"/>
              <a:t>Int</a:t>
            </a:r>
            <a:r>
              <a:rPr lang="en-CA" sz="800" dirty="0"/>
              <a:t> </a:t>
            </a:r>
            <a:r>
              <a:rPr lang="en-CA" sz="800" dirty="0" err="1"/>
              <a:t>Psychogeriatr</a:t>
            </a:r>
            <a:r>
              <a:rPr lang="en-CA" sz="800" dirty="0"/>
              <a:t>. 2016 Jul 14:1-8.</a:t>
            </a:r>
          </a:p>
          <a:p>
            <a:endParaRPr lang="en-CA" sz="800" dirty="0"/>
          </a:p>
        </p:txBody>
      </p:sp>
      <p:sp>
        <p:nvSpPr>
          <p:cNvPr id="37" name="TextBox 36"/>
          <p:cNvSpPr txBox="1"/>
          <p:nvPr/>
        </p:nvSpPr>
        <p:spPr>
          <a:xfrm>
            <a:off x="5288280" y="880273"/>
            <a:ext cx="3124200" cy="830997"/>
          </a:xfrm>
          <a:prstGeom prst="rect">
            <a:avLst/>
          </a:prstGeom>
          <a:noFill/>
        </p:spPr>
        <p:txBody>
          <a:bodyPr wrap="square" rtlCol="0">
            <a:spAutoFit/>
          </a:bodyPr>
          <a:lstStyle/>
          <a:p>
            <a:r>
              <a:rPr lang="en-US" sz="800" b="1" dirty="0">
                <a:cs typeface="Times New Roman" charset="0"/>
              </a:rPr>
              <a:t>Circadian and sleep disruptions may also contribute to cognitive decline and disease progression.</a:t>
            </a:r>
            <a:r>
              <a:rPr lang="en-CA" sz="800" b="1" u="sng" dirty="0">
                <a:hlinkClick r:id="rId2" tooltip="Current Alzheimer research."/>
              </a:rPr>
              <a:t> </a:t>
            </a:r>
            <a:r>
              <a:rPr lang="en-CA" sz="800" b="1" u="sng" dirty="0" err="1"/>
              <a:t>Curr</a:t>
            </a:r>
            <a:r>
              <a:rPr lang="en-CA" sz="800" b="1" u="sng" dirty="0"/>
              <a:t> Alzheimer Res.</a:t>
            </a:r>
            <a:r>
              <a:rPr lang="en-CA" sz="800" b="1" dirty="0"/>
              <a:t> 2012 Mar;9(3):290-7. Disturbed sleep patterns in elders with mild cognitive impairment: the role of memory decline and </a:t>
            </a:r>
            <a:r>
              <a:rPr lang="en-CA" sz="800" b="1" dirty="0" err="1"/>
              <a:t>ApoE</a:t>
            </a:r>
            <a:r>
              <a:rPr lang="en-CA" sz="800" b="1" dirty="0"/>
              <a:t> </a:t>
            </a:r>
            <a:r>
              <a:rPr lang="el-GR" sz="800" b="1" dirty="0"/>
              <a:t>ε4 </a:t>
            </a:r>
            <a:r>
              <a:rPr lang="en-CA" sz="800" b="1" dirty="0"/>
              <a:t>genotype. </a:t>
            </a:r>
            <a:r>
              <a:rPr lang="en-CA" sz="800" b="1" u="sng" dirty="0" err="1"/>
              <a:t>Hita-Yañez</a:t>
            </a:r>
            <a:r>
              <a:rPr lang="en-CA" sz="800" b="1" u="sng" dirty="0"/>
              <a:t> E</a:t>
            </a:r>
            <a:r>
              <a:rPr lang="en-CA" sz="800" b="1" baseline="30000" dirty="0"/>
              <a:t>1</a:t>
            </a:r>
            <a:r>
              <a:rPr lang="en-CA" sz="800" b="1" dirty="0"/>
              <a:t>, </a:t>
            </a:r>
            <a:r>
              <a:rPr lang="en-CA" sz="800" b="1" u="sng" dirty="0"/>
              <a:t>Atienza M</a:t>
            </a:r>
            <a:r>
              <a:rPr lang="en-CA" sz="800" b="1" dirty="0"/>
              <a:t>, </a:t>
            </a:r>
            <a:r>
              <a:rPr lang="en-CA" sz="800" b="1" u="sng" dirty="0"/>
              <a:t>Gil-</a:t>
            </a:r>
            <a:r>
              <a:rPr lang="en-CA" sz="800" b="1" u="sng" dirty="0" err="1"/>
              <a:t>Neciga</a:t>
            </a:r>
            <a:r>
              <a:rPr lang="en-CA" sz="800" b="1" u="sng" dirty="0"/>
              <a:t> E</a:t>
            </a:r>
            <a:r>
              <a:rPr lang="en-CA" sz="800" b="1" dirty="0"/>
              <a:t>, </a:t>
            </a:r>
            <a:r>
              <a:rPr lang="en-CA" sz="800" b="1" u="sng" dirty="0" err="1"/>
              <a:t>Cantero</a:t>
            </a:r>
            <a:r>
              <a:rPr lang="en-CA" sz="800" b="1" u="sng" dirty="0"/>
              <a:t> JL</a:t>
            </a:r>
            <a:r>
              <a:rPr lang="en-CA" sz="800" b="1" dirty="0"/>
              <a:t>.</a:t>
            </a:r>
          </a:p>
          <a:p>
            <a:endParaRPr lang="en-CA" sz="800" dirty="0"/>
          </a:p>
        </p:txBody>
      </p:sp>
      <p:sp>
        <p:nvSpPr>
          <p:cNvPr id="38" name="Rectangle 37"/>
          <p:cNvSpPr/>
          <p:nvPr/>
        </p:nvSpPr>
        <p:spPr>
          <a:xfrm rot="16200000">
            <a:off x="3003493" y="817355"/>
            <a:ext cx="1748790" cy="461665"/>
          </a:xfrm>
          <a:prstGeom prst="rect">
            <a:avLst/>
          </a:prstGeom>
        </p:spPr>
        <p:txBody>
          <a:bodyPr wrap="square">
            <a:spAutoFit/>
          </a:bodyPr>
          <a:lstStyle/>
          <a:p>
            <a:pPr algn="just"/>
            <a:r>
              <a:rPr lang="en-US" sz="800" dirty="0">
                <a:cs typeface="Times New Roman" charset="0"/>
              </a:rPr>
              <a:t>To evaluate this hypothesis and test interventions, a suitable preclinical mouse model of AD is needed. </a:t>
            </a:r>
          </a:p>
        </p:txBody>
      </p:sp>
      <p:sp>
        <p:nvSpPr>
          <p:cNvPr id="45" name="Rectangle 44"/>
          <p:cNvSpPr/>
          <p:nvPr/>
        </p:nvSpPr>
        <p:spPr>
          <a:xfrm>
            <a:off x="5029200" y="2674203"/>
            <a:ext cx="1600200" cy="830997"/>
          </a:xfrm>
          <a:prstGeom prst="rect">
            <a:avLst/>
          </a:prstGeom>
        </p:spPr>
        <p:txBody>
          <a:bodyPr wrap="square">
            <a:spAutoFit/>
          </a:bodyPr>
          <a:lstStyle/>
          <a:p>
            <a:r>
              <a:rPr lang="en-US" sz="800" dirty="0">
                <a:cs typeface="Times New Roman" charset="0"/>
              </a:rPr>
              <a:t>The APP/PS1 mouse model accumulates misfolded amyloid-beta (</a:t>
            </a:r>
            <a:r>
              <a:rPr lang="en-US" sz="800" dirty="0"/>
              <a:t>Aβ)</a:t>
            </a:r>
            <a:r>
              <a:rPr lang="en-US" sz="800" dirty="0">
                <a:cs typeface="Times New Roman" charset="0"/>
              </a:rPr>
              <a:t>, starting at 6 months of age, and have extensive plaques throughout the cortex by 9 months of age. </a:t>
            </a:r>
            <a:endParaRPr lang="en-CA" sz="800" dirty="0"/>
          </a:p>
        </p:txBody>
      </p:sp>
      <p:sp>
        <p:nvSpPr>
          <p:cNvPr id="46" name="Arrow: Notched Right 45"/>
          <p:cNvSpPr/>
          <p:nvPr/>
        </p:nvSpPr>
        <p:spPr>
          <a:xfrm rot="5400000" flipV="1">
            <a:off x="3474514" y="2348274"/>
            <a:ext cx="835967" cy="378523"/>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Arrow: Notched Right 46"/>
          <p:cNvSpPr/>
          <p:nvPr/>
        </p:nvSpPr>
        <p:spPr>
          <a:xfrm rot="5400000" flipV="1">
            <a:off x="3733210" y="3789836"/>
            <a:ext cx="499410" cy="34823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Rectangle 47"/>
          <p:cNvSpPr/>
          <p:nvPr/>
        </p:nvSpPr>
        <p:spPr>
          <a:xfrm>
            <a:off x="532196" y="3911633"/>
            <a:ext cx="2133600" cy="954107"/>
          </a:xfrm>
          <a:prstGeom prst="rect">
            <a:avLst/>
          </a:prstGeom>
        </p:spPr>
        <p:txBody>
          <a:bodyPr wrap="square">
            <a:spAutoFit/>
          </a:bodyPr>
          <a:lstStyle/>
          <a:p>
            <a:r>
              <a:rPr lang="en-US" sz="800" dirty="0" err="1">
                <a:cs typeface="Times New Roman" charset="0"/>
              </a:rPr>
              <a:t>Roh</a:t>
            </a:r>
            <a:r>
              <a:rPr lang="en-US" sz="800" dirty="0">
                <a:cs typeface="Times New Roman" charset="0"/>
              </a:rPr>
              <a:t> et al., (2012) showed that </a:t>
            </a:r>
            <a:r>
              <a:rPr lang="en-US" sz="800" dirty="0"/>
              <a:t>between 6-9 months of age the APP/PS1 mouse model exhibits loss of diurnal fluctuation of interstitial Aβ and marked disruption of sleep-wake cycle, characterized as increased wakefulness and reductions in both REM and non-REM sleep. </a:t>
            </a:r>
            <a:endParaRPr lang="en-CA" sz="800" dirty="0"/>
          </a:p>
        </p:txBody>
      </p:sp>
      <p:sp>
        <p:nvSpPr>
          <p:cNvPr id="49" name="Arrow: Notched Right 48"/>
          <p:cNvSpPr/>
          <p:nvPr/>
        </p:nvSpPr>
        <p:spPr>
          <a:xfrm rot="5400000" flipV="1">
            <a:off x="3738854" y="5050324"/>
            <a:ext cx="499410" cy="34823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Rectangle 50"/>
          <p:cNvSpPr/>
          <p:nvPr/>
        </p:nvSpPr>
        <p:spPr>
          <a:xfrm>
            <a:off x="4469518" y="4464888"/>
            <a:ext cx="2187470" cy="461665"/>
          </a:xfrm>
          <a:prstGeom prst="rect">
            <a:avLst/>
          </a:prstGeom>
        </p:spPr>
        <p:txBody>
          <a:bodyPr wrap="square">
            <a:spAutoFit/>
          </a:bodyPr>
          <a:lstStyle/>
          <a:p>
            <a:r>
              <a:rPr lang="en-US" sz="800" dirty="0" err="1"/>
              <a:t>Otalora</a:t>
            </a:r>
            <a:r>
              <a:rPr lang="en-US" sz="800" dirty="0"/>
              <a:t> et al., (2012) found that APP/PS1 exhibit a daily body temperature rhythm with a lower amplitude. </a:t>
            </a:r>
            <a:endParaRPr lang="en-CA" sz="800" dirty="0"/>
          </a:p>
        </p:txBody>
      </p:sp>
      <p:sp>
        <p:nvSpPr>
          <p:cNvPr id="54" name="TextBox 53"/>
          <p:cNvSpPr txBox="1"/>
          <p:nvPr/>
        </p:nvSpPr>
        <p:spPr>
          <a:xfrm>
            <a:off x="2298439" y="5902367"/>
            <a:ext cx="3717192" cy="984885"/>
          </a:xfrm>
          <a:prstGeom prst="rect">
            <a:avLst/>
          </a:prstGeom>
          <a:noFill/>
        </p:spPr>
        <p:txBody>
          <a:bodyPr wrap="square" rtlCol="0">
            <a:spAutoFit/>
          </a:bodyPr>
          <a:lstStyle/>
          <a:p>
            <a:r>
              <a:rPr lang="en-CA" sz="1000" dirty="0"/>
              <a:t>SO….</a:t>
            </a:r>
            <a:r>
              <a:rPr lang="en-US" sz="1000" dirty="0">
                <a:cs typeface="Times New Roman" charset="0"/>
              </a:rPr>
              <a:t>We assessed circadian rhythms in the APP/PS1 mouse model of AD (</a:t>
            </a:r>
            <a:r>
              <a:rPr lang="en-US" sz="1000" dirty="0" err="1">
                <a:cs typeface="Times New Roman" charset="0"/>
              </a:rPr>
              <a:t>APPswe</a:t>
            </a:r>
            <a:r>
              <a:rPr lang="en-US" sz="1000" dirty="0">
                <a:cs typeface="Times New Roman" charset="0"/>
              </a:rPr>
              <a:t>/PSEN1dE9) using longitudinal and cross-sectional designs, and </a:t>
            </a:r>
            <a:r>
              <a:rPr lang="en-US" sz="1000" dirty="0" err="1">
                <a:cs typeface="Times New Roman" charset="0"/>
              </a:rPr>
              <a:t>behavioural</a:t>
            </a:r>
            <a:r>
              <a:rPr lang="en-US" sz="1000" dirty="0">
                <a:cs typeface="Times New Roman" charset="0"/>
              </a:rPr>
              <a:t>, </a:t>
            </a:r>
            <a:r>
              <a:rPr lang="en-US" sz="1000" dirty="0" err="1">
                <a:cs typeface="Times New Roman" charset="0"/>
              </a:rPr>
              <a:t>immunocytochemical</a:t>
            </a:r>
            <a:r>
              <a:rPr lang="en-US" sz="1000" dirty="0">
                <a:cs typeface="Times New Roman" charset="0"/>
              </a:rPr>
              <a:t>, and clock gene assays.</a:t>
            </a:r>
          </a:p>
          <a:p>
            <a:r>
              <a:rPr lang="en-CA" dirty="0"/>
              <a:t> </a:t>
            </a:r>
          </a:p>
        </p:txBody>
      </p:sp>
    </p:spTree>
    <p:extLst>
      <p:ext uri="{BB962C8B-B14F-4D97-AF65-F5344CB8AC3E}">
        <p14:creationId xmlns:p14="http://schemas.microsoft.com/office/powerpoint/2010/main" val="2017988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Same Side Corner Rectangle 7"/>
          <p:cNvSpPr>
            <a:spLocks/>
          </p:cNvSpPr>
          <p:nvPr/>
        </p:nvSpPr>
        <p:spPr bwMode="auto">
          <a:xfrm>
            <a:off x="191782" y="1230278"/>
            <a:ext cx="2760989" cy="192773"/>
          </a:xfrm>
          <a:custGeom>
            <a:avLst/>
            <a:gdLst>
              <a:gd name="T0" fmla="*/ 154268 w 13255654"/>
              <a:gd name="T1" fmla="*/ 0 h 925590"/>
              <a:gd name="T2" fmla="*/ 13101386 w 13255654"/>
              <a:gd name="T3" fmla="*/ 0 h 925590"/>
              <a:gd name="T4" fmla="*/ 13255654 w 13255654"/>
              <a:gd name="T5" fmla="*/ 154268 h 925590"/>
              <a:gd name="T6" fmla="*/ 13255654 w 13255654"/>
              <a:gd name="T7" fmla="*/ 925590 h 925590"/>
              <a:gd name="T8" fmla="*/ 13255654 w 13255654"/>
              <a:gd name="T9" fmla="*/ 925590 h 925590"/>
              <a:gd name="T10" fmla="*/ 0 w 13255654"/>
              <a:gd name="T11" fmla="*/ 925590 h 925590"/>
              <a:gd name="T12" fmla="*/ 0 w 13255654"/>
              <a:gd name="T13" fmla="*/ 925590 h 925590"/>
              <a:gd name="T14" fmla="*/ 0 w 13255654"/>
              <a:gd name="T15" fmla="*/ 154268 h 925590"/>
              <a:gd name="T16" fmla="*/ 154268 w 13255654"/>
              <a:gd name="T17" fmla="*/ 0 h 9255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255654" h="925590">
                <a:moveTo>
                  <a:pt x="154268" y="0"/>
                </a:moveTo>
                <a:lnTo>
                  <a:pt x="13101386" y="0"/>
                </a:lnTo>
                <a:cubicBezTo>
                  <a:pt x="13186586" y="0"/>
                  <a:pt x="13255654" y="69068"/>
                  <a:pt x="13255654" y="154268"/>
                </a:cubicBezTo>
                <a:lnTo>
                  <a:pt x="13255654" y="925590"/>
                </a:lnTo>
                <a:lnTo>
                  <a:pt x="0" y="925590"/>
                </a:lnTo>
                <a:lnTo>
                  <a:pt x="0" y="154268"/>
                </a:lnTo>
                <a:cubicBezTo>
                  <a:pt x="0" y="69068"/>
                  <a:pt x="69068" y="0"/>
                  <a:pt x="154268" y="0"/>
                </a:cubicBezTo>
                <a:close/>
              </a:path>
            </a:pathLst>
          </a:custGeom>
          <a:solidFill>
            <a:srgbClr val="00093D"/>
          </a:solidFill>
          <a:ln w="9525" cap="flat" cmpd="sng">
            <a:solidFill>
              <a:srgbClr val="00093D"/>
            </a:solidFill>
            <a:prstDash val="solid"/>
            <a:round/>
            <a:headEnd/>
            <a:tailEnd/>
          </a:ln>
          <a:effectLst>
            <a:outerShdw blurRad="40000" dist="23000" dir="5400000" rotWithShape="0">
              <a:srgbClr val="000000">
                <a:alpha val="34999"/>
              </a:srgbClr>
            </a:outerShdw>
          </a:effectLst>
        </p:spPr>
        <p:txBody>
          <a:bodyPr anchor="ctr"/>
          <a:lstStyle/>
          <a:p>
            <a:endParaRPr lang="en-US" sz="375"/>
          </a:p>
        </p:txBody>
      </p:sp>
      <p:sp>
        <p:nvSpPr>
          <p:cNvPr id="2054" name="TextBox 1"/>
          <p:cNvSpPr txBox="1">
            <a:spLocks noChangeArrowheads="1"/>
          </p:cNvSpPr>
          <p:nvPr/>
        </p:nvSpPr>
        <p:spPr bwMode="auto">
          <a:xfrm>
            <a:off x="294616" y="1250448"/>
            <a:ext cx="2155556" cy="236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8600">
                <a:solidFill>
                  <a:schemeClr val="tx1"/>
                </a:solidFill>
                <a:latin typeface="Calibri" charset="0"/>
              </a:defRPr>
            </a:lvl1pPr>
            <a:lvl2pPr marL="742950" indent="-285750">
              <a:defRPr sz="8600">
                <a:solidFill>
                  <a:schemeClr val="tx1"/>
                </a:solidFill>
                <a:latin typeface="Calibri" charset="0"/>
              </a:defRPr>
            </a:lvl2pPr>
            <a:lvl3pPr marL="1143000" indent="-228600">
              <a:defRPr sz="8600">
                <a:solidFill>
                  <a:schemeClr val="tx1"/>
                </a:solidFill>
                <a:latin typeface="Calibri" charset="0"/>
              </a:defRPr>
            </a:lvl3pPr>
            <a:lvl4pPr marL="1600200" indent="-228600">
              <a:defRPr sz="8600">
                <a:solidFill>
                  <a:schemeClr val="tx1"/>
                </a:solidFill>
                <a:latin typeface="Calibri" charset="0"/>
              </a:defRPr>
            </a:lvl4pPr>
            <a:lvl5pPr marL="2057400" indent="-228600">
              <a:defRPr sz="8600">
                <a:solidFill>
                  <a:schemeClr val="tx1"/>
                </a:solidFill>
                <a:latin typeface="Calibri" charset="0"/>
              </a:defRPr>
            </a:lvl5pPr>
            <a:lvl6pPr marL="2514600" indent="-228600" defTabSz="2193925" fontAlgn="base">
              <a:spcBef>
                <a:spcPct val="0"/>
              </a:spcBef>
              <a:spcAft>
                <a:spcPct val="0"/>
              </a:spcAft>
              <a:defRPr sz="8600">
                <a:solidFill>
                  <a:schemeClr val="tx1"/>
                </a:solidFill>
                <a:latin typeface="Calibri" charset="0"/>
              </a:defRPr>
            </a:lvl6pPr>
            <a:lvl7pPr marL="2971800" indent="-228600" defTabSz="2193925" fontAlgn="base">
              <a:spcBef>
                <a:spcPct val="0"/>
              </a:spcBef>
              <a:spcAft>
                <a:spcPct val="0"/>
              </a:spcAft>
              <a:defRPr sz="8600">
                <a:solidFill>
                  <a:schemeClr val="tx1"/>
                </a:solidFill>
                <a:latin typeface="Calibri" charset="0"/>
              </a:defRPr>
            </a:lvl7pPr>
            <a:lvl8pPr marL="3429000" indent="-228600" defTabSz="2193925" fontAlgn="base">
              <a:spcBef>
                <a:spcPct val="0"/>
              </a:spcBef>
              <a:spcAft>
                <a:spcPct val="0"/>
              </a:spcAft>
              <a:defRPr sz="8600">
                <a:solidFill>
                  <a:schemeClr val="tx1"/>
                </a:solidFill>
                <a:latin typeface="Calibri" charset="0"/>
              </a:defRPr>
            </a:lvl8pPr>
            <a:lvl9pPr marL="3886200" indent="-228600" defTabSz="2193925" fontAlgn="base">
              <a:spcBef>
                <a:spcPct val="0"/>
              </a:spcBef>
              <a:spcAft>
                <a:spcPct val="0"/>
              </a:spcAft>
              <a:defRPr sz="8600">
                <a:solidFill>
                  <a:schemeClr val="tx1"/>
                </a:solidFill>
                <a:latin typeface="Calibri" charset="0"/>
              </a:defRPr>
            </a:lvl9pPr>
          </a:lstStyle>
          <a:p>
            <a:pPr eaLnBrk="1" hangingPunct="1"/>
            <a:r>
              <a:rPr lang="en-US" altLang="en-US" sz="937" b="1" dirty="0">
                <a:solidFill>
                  <a:srgbClr val="FFFFFF"/>
                </a:solidFill>
                <a:ea typeface="Calibri" charset="0"/>
                <a:cs typeface="Calibri" charset="0"/>
              </a:rPr>
              <a:t>INTRODUCTION</a:t>
            </a:r>
          </a:p>
        </p:txBody>
      </p:sp>
      <p:sp>
        <p:nvSpPr>
          <p:cNvPr id="2058" name="TextBox 16"/>
          <p:cNvSpPr txBox="1">
            <a:spLocks noChangeArrowheads="1"/>
          </p:cNvSpPr>
          <p:nvPr/>
        </p:nvSpPr>
        <p:spPr bwMode="auto">
          <a:xfrm>
            <a:off x="6318892" y="1245549"/>
            <a:ext cx="2155225" cy="236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8600">
                <a:solidFill>
                  <a:schemeClr val="tx1"/>
                </a:solidFill>
                <a:latin typeface="Calibri" charset="0"/>
              </a:defRPr>
            </a:lvl1pPr>
            <a:lvl2pPr marL="742950" indent="-285750">
              <a:defRPr sz="8600">
                <a:solidFill>
                  <a:schemeClr val="tx1"/>
                </a:solidFill>
                <a:latin typeface="Calibri" charset="0"/>
              </a:defRPr>
            </a:lvl2pPr>
            <a:lvl3pPr marL="1143000" indent="-228600">
              <a:defRPr sz="8600">
                <a:solidFill>
                  <a:schemeClr val="tx1"/>
                </a:solidFill>
                <a:latin typeface="Calibri" charset="0"/>
              </a:defRPr>
            </a:lvl3pPr>
            <a:lvl4pPr marL="1600200" indent="-228600">
              <a:defRPr sz="8600">
                <a:solidFill>
                  <a:schemeClr val="tx1"/>
                </a:solidFill>
                <a:latin typeface="Calibri" charset="0"/>
              </a:defRPr>
            </a:lvl4pPr>
            <a:lvl5pPr marL="2057400" indent="-228600">
              <a:defRPr sz="8600">
                <a:solidFill>
                  <a:schemeClr val="tx1"/>
                </a:solidFill>
                <a:latin typeface="Calibri" charset="0"/>
              </a:defRPr>
            </a:lvl5pPr>
            <a:lvl6pPr marL="2514600" indent="-228600" defTabSz="2193925" fontAlgn="base">
              <a:spcBef>
                <a:spcPct val="0"/>
              </a:spcBef>
              <a:spcAft>
                <a:spcPct val="0"/>
              </a:spcAft>
              <a:defRPr sz="8600">
                <a:solidFill>
                  <a:schemeClr val="tx1"/>
                </a:solidFill>
                <a:latin typeface="Calibri" charset="0"/>
              </a:defRPr>
            </a:lvl6pPr>
            <a:lvl7pPr marL="2971800" indent="-228600" defTabSz="2193925" fontAlgn="base">
              <a:spcBef>
                <a:spcPct val="0"/>
              </a:spcBef>
              <a:spcAft>
                <a:spcPct val="0"/>
              </a:spcAft>
              <a:defRPr sz="8600">
                <a:solidFill>
                  <a:schemeClr val="tx1"/>
                </a:solidFill>
                <a:latin typeface="Calibri" charset="0"/>
              </a:defRPr>
            </a:lvl7pPr>
            <a:lvl8pPr marL="3429000" indent="-228600" defTabSz="2193925" fontAlgn="base">
              <a:spcBef>
                <a:spcPct val="0"/>
              </a:spcBef>
              <a:spcAft>
                <a:spcPct val="0"/>
              </a:spcAft>
              <a:defRPr sz="8600">
                <a:solidFill>
                  <a:schemeClr val="tx1"/>
                </a:solidFill>
                <a:latin typeface="Calibri" charset="0"/>
              </a:defRPr>
            </a:lvl8pPr>
            <a:lvl9pPr marL="3886200" indent="-228600" defTabSz="2193925" fontAlgn="base">
              <a:spcBef>
                <a:spcPct val="0"/>
              </a:spcBef>
              <a:spcAft>
                <a:spcPct val="0"/>
              </a:spcAft>
              <a:defRPr sz="8600">
                <a:solidFill>
                  <a:schemeClr val="tx1"/>
                </a:solidFill>
                <a:latin typeface="Calibri" charset="0"/>
              </a:defRPr>
            </a:lvl9pPr>
          </a:lstStyle>
          <a:p>
            <a:pPr eaLnBrk="1" hangingPunct="1"/>
            <a:r>
              <a:rPr lang="en-US" altLang="en-US" sz="937" b="1" dirty="0">
                <a:solidFill>
                  <a:srgbClr val="FFFFFF"/>
                </a:solidFill>
                <a:ea typeface="Calibri" charset="0"/>
                <a:cs typeface="Calibri" charset="0"/>
              </a:rPr>
              <a:t>MELANOPSIN</a:t>
            </a:r>
          </a:p>
        </p:txBody>
      </p:sp>
      <p:sp>
        <p:nvSpPr>
          <p:cNvPr id="20" name="Round Same Side Corner Rectangle 19"/>
          <p:cNvSpPr>
            <a:spLocks/>
          </p:cNvSpPr>
          <p:nvPr/>
        </p:nvSpPr>
        <p:spPr bwMode="auto">
          <a:xfrm>
            <a:off x="3183900" y="1230278"/>
            <a:ext cx="2760328" cy="192773"/>
          </a:xfrm>
          <a:custGeom>
            <a:avLst/>
            <a:gdLst>
              <a:gd name="T0" fmla="*/ 154268 w 13252829"/>
              <a:gd name="T1" fmla="*/ 0 h 925590"/>
              <a:gd name="T2" fmla="*/ 13098561 w 13252829"/>
              <a:gd name="T3" fmla="*/ 0 h 925590"/>
              <a:gd name="T4" fmla="*/ 13252829 w 13252829"/>
              <a:gd name="T5" fmla="*/ 154268 h 925590"/>
              <a:gd name="T6" fmla="*/ 13252829 w 13252829"/>
              <a:gd name="T7" fmla="*/ 925590 h 925590"/>
              <a:gd name="T8" fmla="*/ 13252829 w 13252829"/>
              <a:gd name="T9" fmla="*/ 925590 h 925590"/>
              <a:gd name="T10" fmla="*/ 0 w 13252829"/>
              <a:gd name="T11" fmla="*/ 925590 h 925590"/>
              <a:gd name="T12" fmla="*/ 0 w 13252829"/>
              <a:gd name="T13" fmla="*/ 925590 h 925590"/>
              <a:gd name="T14" fmla="*/ 0 w 13252829"/>
              <a:gd name="T15" fmla="*/ 154268 h 925590"/>
              <a:gd name="T16" fmla="*/ 154268 w 13252829"/>
              <a:gd name="T17" fmla="*/ 0 h 9255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252829" h="925590">
                <a:moveTo>
                  <a:pt x="154268" y="0"/>
                </a:moveTo>
                <a:lnTo>
                  <a:pt x="13098561" y="0"/>
                </a:lnTo>
                <a:cubicBezTo>
                  <a:pt x="13183761" y="0"/>
                  <a:pt x="13252829" y="69068"/>
                  <a:pt x="13252829" y="154268"/>
                </a:cubicBezTo>
                <a:lnTo>
                  <a:pt x="13252829" y="925590"/>
                </a:lnTo>
                <a:lnTo>
                  <a:pt x="0" y="925590"/>
                </a:lnTo>
                <a:lnTo>
                  <a:pt x="0" y="154268"/>
                </a:lnTo>
                <a:cubicBezTo>
                  <a:pt x="0" y="69068"/>
                  <a:pt x="69068" y="0"/>
                  <a:pt x="154268" y="0"/>
                </a:cubicBezTo>
                <a:close/>
              </a:path>
            </a:pathLst>
          </a:custGeom>
          <a:solidFill>
            <a:srgbClr val="00093D"/>
          </a:solidFill>
          <a:ln w="9525" cap="flat" cmpd="sng">
            <a:solidFill>
              <a:srgbClr val="00093D"/>
            </a:solidFill>
            <a:prstDash val="solid"/>
            <a:round/>
            <a:headEnd/>
            <a:tailEnd/>
          </a:ln>
          <a:effectLst>
            <a:outerShdw blurRad="40000" dist="23000" dir="5400000" rotWithShape="0">
              <a:srgbClr val="000000">
                <a:alpha val="34999"/>
              </a:srgbClr>
            </a:outerShdw>
          </a:effectLst>
        </p:spPr>
        <p:txBody>
          <a:bodyPr anchor="ctr"/>
          <a:lstStyle/>
          <a:p>
            <a:endParaRPr lang="en-US" sz="375"/>
          </a:p>
        </p:txBody>
      </p:sp>
      <p:sp>
        <p:nvSpPr>
          <p:cNvPr id="2061" name="TextBox 20"/>
          <p:cNvSpPr txBox="1">
            <a:spLocks noChangeArrowheads="1"/>
          </p:cNvSpPr>
          <p:nvPr/>
        </p:nvSpPr>
        <p:spPr bwMode="auto">
          <a:xfrm>
            <a:off x="3281775" y="1242432"/>
            <a:ext cx="2155225" cy="236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8600">
                <a:solidFill>
                  <a:schemeClr val="tx1"/>
                </a:solidFill>
                <a:latin typeface="Calibri" charset="0"/>
              </a:defRPr>
            </a:lvl1pPr>
            <a:lvl2pPr marL="742950" indent="-285750">
              <a:defRPr sz="8600">
                <a:solidFill>
                  <a:schemeClr val="tx1"/>
                </a:solidFill>
                <a:latin typeface="Calibri" charset="0"/>
              </a:defRPr>
            </a:lvl2pPr>
            <a:lvl3pPr marL="1143000" indent="-228600">
              <a:defRPr sz="8600">
                <a:solidFill>
                  <a:schemeClr val="tx1"/>
                </a:solidFill>
                <a:latin typeface="Calibri" charset="0"/>
              </a:defRPr>
            </a:lvl3pPr>
            <a:lvl4pPr marL="1600200" indent="-228600">
              <a:defRPr sz="8600">
                <a:solidFill>
                  <a:schemeClr val="tx1"/>
                </a:solidFill>
                <a:latin typeface="Calibri" charset="0"/>
              </a:defRPr>
            </a:lvl4pPr>
            <a:lvl5pPr marL="2057400" indent="-228600">
              <a:defRPr sz="8600">
                <a:solidFill>
                  <a:schemeClr val="tx1"/>
                </a:solidFill>
                <a:latin typeface="Calibri" charset="0"/>
              </a:defRPr>
            </a:lvl5pPr>
            <a:lvl6pPr marL="2514600" indent="-228600" defTabSz="2193925" fontAlgn="base">
              <a:spcBef>
                <a:spcPct val="0"/>
              </a:spcBef>
              <a:spcAft>
                <a:spcPct val="0"/>
              </a:spcAft>
              <a:defRPr sz="8600">
                <a:solidFill>
                  <a:schemeClr val="tx1"/>
                </a:solidFill>
                <a:latin typeface="Calibri" charset="0"/>
              </a:defRPr>
            </a:lvl6pPr>
            <a:lvl7pPr marL="2971800" indent="-228600" defTabSz="2193925" fontAlgn="base">
              <a:spcBef>
                <a:spcPct val="0"/>
              </a:spcBef>
              <a:spcAft>
                <a:spcPct val="0"/>
              </a:spcAft>
              <a:defRPr sz="8600">
                <a:solidFill>
                  <a:schemeClr val="tx1"/>
                </a:solidFill>
                <a:latin typeface="Calibri" charset="0"/>
              </a:defRPr>
            </a:lvl7pPr>
            <a:lvl8pPr marL="3429000" indent="-228600" defTabSz="2193925" fontAlgn="base">
              <a:spcBef>
                <a:spcPct val="0"/>
              </a:spcBef>
              <a:spcAft>
                <a:spcPct val="0"/>
              </a:spcAft>
              <a:defRPr sz="8600">
                <a:solidFill>
                  <a:schemeClr val="tx1"/>
                </a:solidFill>
                <a:latin typeface="Calibri" charset="0"/>
              </a:defRPr>
            </a:lvl8pPr>
            <a:lvl9pPr marL="3886200" indent="-228600" defTabSz="2193925" fontAlgn="base">
              <a:spcBef>
                <a:spcPct val="0"/>
              </a:spcBef>
              <a:spcAft>
                <a:spcPct val="0"/>
              </a:spcAft>
              <a:defRPr sz="8600">
                <a:solidFill>
                  <a:schemeClr val="tx1"/>
                </a:solidFill>
                <a:latin typeface="Calibri" charset="0"/>
              </a:defRPr>
            </a:lvl9pPr>
          </a:lstStyle>
          <a:p>
            <a:pPr eaLnBrk="1" hangingPunct="1"/>
            <a:r>
              <a:rPr lang="en-US" altLang="en-US" sz="937" b="1" dirty="0">
                <a:solidFill>
                  <a:srgbClr val="FFFFFF"/>
                </a:solidFill>
                <a:ea typeface="Calibri" charset="0"/>
                <a:cs typeface="Calibri" charset="0"/>
              </a:rPr>
              <a:t>ACTIVITY ONSET 6 - 9 MONTHS</a:t>
            </a:r>
          </a:p>
        </p:txBody>
      </p:sp>
      <p:sp>
        <p:nvSpPr>
          <p:cNvPr id="36" name="Round Same Side Corner Rectangle 35"/>
          <p:cNvSpPr>
            <a:spLocks/>
          </p:cNvSpPr>
          <p:nvPr/>
        </p:nvSpPr>
        <p:spPr bwMode="auto">
          <a:xfrm>
            <a:off x="199718" y="3232261"/>
            <a:ext cx="2760989" cy="192773"/>
          </a:xfrm>
          <a:custGeom>
            <a:avLst/>
            <a:gdLst>
              <a:gd name="T0" fmla="*/ 154268 w 13255654"/>
              <a:gd name="T1" fmla="*/ 0 h 925590"/>
              <a:gd name="T2" fmla="*/ 13101386 w 13255654"/>
              <a:gd name="T3" fmla="*/ 0 h 925590"/>
              <a:gd name="T4" fmla="*/ 13255654 w 13255654"/>
              <a:gd name="T5" fmla="*/ 154268 h 925590"/>
              <a:gd name="T6" fmla="*/ 13255654 w 13255654"/>
              <a:gd name="T7" fmla="*/ 925590 h 925590"/>
              <a:gd name="T8" fmla="*/ 13255654 w 13255654"/>
              <a:gd name="T9" fmla="*/ 925590 h 925590"/>
              <a:gd name="T10" fmla="*/ 0 w 13255654"/>
              <a:gd name="T11" fmla="*/ 925590 h 925590"/>
              <a:gd name="T12" fmla="*/ 0 w 13255654"/>
              <a:gd name="T13" fmla="*/ 925590 h 925590"/>
              <a:gd name="T14" fmla="*/ 0 w 13255654"/>
              <a:gd name="T15" fmla="*/ 154268 h 925590"/>
              <a:gd name="T16" fmla="*/ 154268 w 13255654"/>
              <a:gd name="T17" fmla="*/ 0 h 9255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255654" h="925590">
                <a:moveTo>
                  <a:pt x="154268" y="0"/>
                </a:moveTo>
                <a:lnTo>
                  <a:pt x="13101386" y="0"/>
                </a:lnTo>
                <a:cubicBezTo>
                  <a:pt x="13186586" y="0"/>
                  <a:pt x="13255654" y="69068"/>
                  <a:pt x="13255654" y="154268"/>
                </a:cubicBezTo>
                <a:lnTo>
                  <a:pt x="13255654" y="925590"/>
                </a:lnTo>
                <a:lnTo>
                  <a:pt x="0" y="925590"/>
                </a:lnTo>
                <a:lnTo>
                  <a:pt x="0" y="154268"/>
                </a:lnTo>
                <a:cubicBezTo>
                  <a:pt x="0" y="69068"/>
                  <a:pt x="69068" y="0"/>
                  <a:pt x="154268" y="0"/>
                </a:cubicBezTo>
                <a:close/>
              </a:path>
            </a:pathLst>
          </a:custGeom>
          <a:solidFill>
            <a:srgbClr val="00093D"/>
          </a:solidFill>
          <a:ln w="9525" cap="flat" cmpd="sng">
            <a:solidFill>
              <a:srgbClr val="00093D"/>
            </a:solidFill>
            <a:prstDash val="solid"/>
            <a:round/>
            <a:headEnd/>
            <a:tailEnd/>
          </a:ln>
          <a:effectLst>
            <a:outerShdw blurRad="40000" dist="23000" dir="5400000" rotWithShape="0">
              <a:srgbClr val="000000">
                <a:alpha val="34999"/>
              </a:srgbClr>
            </a:outerShdw>
          </a:effectLst>
        </p:spPr>
        <p:txBody>
          <a:bodyPr anchor="ctr"/>
          <a:lstStyle/>
          <a:p>
            <a:endParaRPr lang="en-US" sz="375"/>
          </a:p>
        </p:txBody>
      </p:sp>
      <p:sp>
        <p:nvSpPr>
          <p:cNvPr id="2072" name="TextBox 36"/>
          <p:cNvSpPr txBox="1">
            <a:spLocks noChangeArrowheads="1"/>
          </p:cNvSpPr>
          <p:nvPr/>
        </p:nvSpPr>
        <p:spPr bwMode="auto">
          <a:xfrm>
            <a:off x="294616" y="3232261"/>
            <a:ext cx="2155556" cy="236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8600">
                <a:solidFill>
                  <a:schemeClr val="tx1"/>
                </a:solidFill>
                <a:latin typeface="Calibri" charset="0"/>
              </a:defRPr>
            </a:lvl1pPr>
            <a:lvl2pPr marL="742950" indent="-285750">
              <a:defRPr sz="8600">
                <a:solidFill>
                  <a:schemeClr val="tx1"/>
                </a:solidFill>
                <a:latin typeface="Calibri" charset="0"/>
              </a:defRPr>
            </a:lvl2pPr>
            <a:lvl3pPr marL="1143000" indent="-228600">
              <a:defRPr sz="8600">
                <a:solidFill>
                  <a:schemeClr val="tx1"/>
                </a:solidFill>
                <a:latin typeface="Calibri" charset="0"/>
              </a:defRPr>
            </a:lvl3pPr>
            <a:lvl4pPr marL="1600200" indent="-228600">
              <a:defRPr sz="8600">
                <a:solidFill>
                  <a:schemeClr val="tx1"/>
                </a:solidFill>
                <a:latin typeface="Calibri" charset="0"/>
              </a:defRPr>
            </a:lvl4pPr>
            <a:lvl5pPr marL="2057400" indent="-228600">
              <a:defRPr sz="8600">
                <a:solidFill>
                  <a:schemeClr val="tx1"/>
                </a:solidFill>
                <a:latin typeface="Calibri" charset="0"/>
              </a:defRPr>
            </a:lvl5pPr>
            <a:lvl6pPr marL="2514600" indent="-228600" defTabSz="2193925" fontAlgn="base">
              <a:spcBef>
                <a:spcPct val="0"/>
              </a:spcBef>
              <a:spcAft>
                <a:spcPct val="0"/>
              </a:spcAft>
              <a:defRPr sz="8600">
                <a:solidFill>
                  <a:schemeClr val="tx1"/>
                </a:solidFill>
                <a:latin typeface="Calibri" charset="0"/>
              </a:defRPr>
            </a:lvl6pPr>
            <a:lvl7pPr marL="2971800" indent="-228600" defTabSz="2193925" fontAlgn="base">
              <a:spcBef>
                <a:spcPct val="0"/>
              </a:spcBef>
              <a:spcAft>
                <a:spcPct val="0"/>
              </a:spcAft>
              <a:defRPr sz="8600">
                <a:solidFill>
                  <a:schemeClr val="tx1"/>
                </a:solidFill>
                <a:latin typeface="Calibri" charset="0"/>
              </a:defRPr>
            </a:lvl7pPr>
            <a:lvl8pPr marL="3429000" indent="-228600" defTabSz="2193925" fontAlgn="base">
              <a:spcBef>
                <a:spcPct val="0"/>
              </a:spcBef>
              <a:spcAft>
                <a:spcPct val="0"/>
              </a:spcAft>
              <a:defRPr sz="8600">
                <a:solidFill>
                  <a:schemeClr val="tx1"/>
                </a:solidFill>
                <a:latin typeface="Calibri" charset="0"/>
              </a:defRPr>
            </a:lvl8pPr>
            <a:lvl9pPr marL="3886200" indent="-228600" defTabSz="2193925" fontAlgn="base">
              <a:spcBef>
                <a:spcPct val="0"/>
              </a:spcBef>
              <a:spcAft>
                <a:spcPct val="0"/>
              </a:spcAft>
              <a:defRPr sz="8600">
                <a:solidFill>
                  <a:schemeClr val="tx1"/>
                </a:solidFill>
                <a:latin typeface="Calibri" charset="0"/>
              </a:defRPr>
            </a:lvl9pPr>
          </a:lstStyle>
          <a:p>
            <a:pPr eaLnBrk="1" hangingPunct="1"/>
            <a:r>
              <a:rPr lang="en-US" altLang="en-US" sz="937" b="1" dirty="0">
                <a:solidFill>
                  <a:srgbClr val="FFFFFF"/>
                </a:solidFill>
                <a:ea typeface="Calibri" charset="0"/>
                <a:cs typeface="Calibri" charset="0"/>
              </a:rPr>
              <a:t>METHODS AND MATERIALS</a:t>
            </a:r>
          </a:p>
        </p:txBody>
      </p:sp>
      <p:sp>
        <p:nvSpPr>
          <p:cNvPr id="40" name="Round Same Side Corner Rectangle 39"/>
          <p:cNvSpPr>
            <a:spLocks/>
          </p:cNvSpPr>
          <p:nvPr/>
        </p:nvSpPr>
        <p:spPr bwMode="auto">
          <a:xfrm>
            <a:off x="3183901" y="4769393"/>
            <a:ext cx="2760989" cy="193104"/>
          </a:xfrm>
          <a:custGeom>
            <a:avLst/>
            <a:gdLst>
              <a:gd name="T0" fmla="*/ 154687 w 13255655"/>
              <a:gd name="T1" fmla="*/ 0 h 928104"/>
              <a:gd name="T2" fmla="*/ 13100968 w 13255655"/>
              <a:gd name="T3" fmla="*/ 0 h 928104"/>
              <a:gd name="T4" fmla="*/ 13255655 w 13255655"/>
              <a:gd name="T5" fmla="*/ 154687 h 928104"/>
              <a:gd name="T6" fmla="*/ 13255655 w 13255655"/>
              <a:gd name="T7" fmla="*/ 928104 h 928104"/>
              <a:gd name="T8" fmla="*/ 13255655 w 13255655"/>
              <a:gd name="T9" fmla="*/ 928104 h 928104"/>
              <a:gd name="T10" fmla="*/ 0 w 13255655"/>
              <a:gd name="T11" fmla="*/ 928104 h 928104"/>
              <a:gd name="T12" fmla="*/ 0 w 13255655"/>
              <a:gd name="T13" fmla="*/ 928104 h 928104"/>
              <a:gd name="T14" fmla="*/ 0 w 13255655"/>
              <a:gd name="T15" fmla="*/ 154687 h 928104"/>
              <a:gd name="T16" fmla="*/ 154687 w 13255655"/>
              <a:gd name="T17" fmla="*/ 0 h 928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255655" h="928104">
                <a:moveTo>
                  <a:pt x="154687" y="0"/>
                </a:moveTo>
                <a:lnTo>
                  <a:pt x="13100968" y="0"/>
                </a:lnTo>
                <a:cubicBezTo>
                  <a:pt x="13186399" y="0"/>
                  <a:pt x="13255655" y="69256"/>
                  <a:pt x="13255655" y="154687"/>
                </a:cubicBezTo>
                <a:lnTo>
                  <a:pt x="13255655" y="928104"/>
                </a:lnTo>
                <a:lnTo>
                  <a:pt x="0" y="928104"/>
                </a:lnTo>
                <a:lnTo>
                  <a:pt x="0" y="154687"/>
                </a:lnTo>
                <a:cubicBezTo>
                  <a:pt x="0" y="69256"/>
                  <a:pt x="69256" y="0"/>
                  <a:pt x="154687" y="0"/>
                </a:cubicBezTo>
                <a:close/>
              </a:path>
            </a:pathLst>
          </a:custGeom>
          <a:solidFill>
            <a:srgbClr val="00093D"/>
          </a:solidFill>
          <a:ln w="9525" cap="flat" cmpd="sng">
            <a:solidFill>
              <a:srgbClr val="00093D"/>
            </a:solidFill>
            <a:prstDash val="solid"/>
            <a:round/>
            <a:headEnd/>
            <a:tailEnd/>
          </a:ln>
          <a:effectLst>
            <a:outerShdw blurRad="40000" dist="23000" dir="5400000" rotWithShape="0">
              <a:srgbClr val="000000">
                <a:alpha val="34999"/>
              </a:srgbClr>
            </a:outerShdw>
          </a:effectLst>
        </p:spPr>
        <p:txBody>
          <a:bodyPr anchor="ctr"/>
          <a:lstStyle/>
          <a:p>
            <a:endParaRPr lang="en-US" sz="375"/>
          </a:p>
        </p:txBody>
      </p:sp>
      <p:sp>
        <p:nvSpPr>
          <p:cNvPr id="43" name="Round Same Side Corner Rectangle 42"/>
          <p:cNvSpPr>
            <a:spLocks/>
          </p:cNvSpPr>
          <p:nvPr/>
        </p:nvSpPr>
        <p:spPr bwMode="auto">
          <a:xfrm>
            <a:off x="6194206" y="5728468"/>
            <a:ext cx="2760989" cy="193434"/>
          </a:xfrm>
          <a:custGeom>
            <a:avLst/>
            <a:gdLst>
              <a:gd name="T0" fmla="*/ 154687 w 13255655"/>
              <a:gd name="T1" fmla="*/ 0 h 928104"/>
              <a:gd name="T2" fmla="*/ 13100968 w 13255655"/>
              <a:gd name="T3" fmla="*/ 0 h 928104"/>
              <a:gd name="T4" fmla="*/ 13255655 w 13255655"/>
              <a:gd name="T5" fmla="*/ 154687 h 928104"/>
              <a:gd name="T6" fmla="*/ 13255655 w 13255655"/>
              <a:gd name="T7" fmla="*/ 928104 h 928104"/>
              <a:gd name="T8" fmla="*/ 13255655 w 13255655"/>
              <a:gd name="T9" fmla="*/ 928104 h 928104"/>
              <a:gd name="T10" fmla="*/ 0 w 13255655"/>
              <a:gd name="T11" fmla="*/ 928104 h 928104"/>
              <a:gd name="T12" fmla="*/ 0 w 13255655"/>
              <a:gd name="T13" fmla="*/ 928104 h 928104"/>
              <a:gd name="T14" fmla="*/ 0 w 13255655"/>
              <a:gd name="T15" fmla="*/ 154687 h 928104"/>
              <a:gd name="T16" fmla="*/ 154687 w 13255655"/>
              <a:gd name="T17" fmla="*/ 0 h 928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255655" h="928104">
                <a:moveTo>
                  <a:pt x="154687" y="0"/>
                </a:moveTo>
                <a:lnTo>
                  <a:pt x="13100968" y="0"/>
                </a:lnTo>
                <a:cubicBezTo>
                  <a:pt x="13186399" y="0"/>
                  <a:pt x="13255655" y="69256"/>
                  <a:pt x="13255655" y="154687"/>
                </a:cubicBezTo>
                <a:lnTo>
                  <a:pt x="13255655" y="928104"/>
                </a:lnTo>
                <a:lnTo>
                  <a:pt x="0" y="928104"/>
                </a:lnTo>
                <a:lnTo>
                  <a:pt x="0" y="154687"/>
                </a:lnTo>
                <a:cubicBezTo>
                  <a:pt x="0" y="69256"/>
                  <a:pt x="69256" y="0"/>
                  <a:pt x="154687" y="0"/>
                </a:cubicBezTo>
                <a:close/>
              </a:path>
            </a:pathLst>
          </a:custGeom>
          <a:solidFill>
            <a:srgbClr val="00093D"/>
          </a:solidFill>
          <a:ln w="9525" cap="flat" cmpd="sng">
            <a:solidFill>
              <a:srgbClr val="00093D"/>
            </a:solidFill>
            <a:prstDash val="solid"/>
            <a:round/>
            <a:headEnd/>
            <a:tailEnd/>
          </a:ln>
          <a:effectLst>
            <a:outerShdw blurRad="40000" dist="23000" dir="5400000" rotWithShape="0">
              <a:srgbClr val="000000">
                <a:alpha val="34999"/>
              </a:srgbClr>
            </a:outerShdw>
          </a:effectLst>
        </p:spPr>
        <p:txBody>
          <a:bodyPr anchor="ctr"/>
          <a:lstStyle/>
          <a:p>
            <a:endParaRPr lang="en-US" sz="375"/>
          </a:p>
        </p:txBody>
      </p:sp>
      <p:sp>
        <p:nvSpPr>
          <p:cNvPr id="2087" name="TextBox 45"/>
          <p:cNvSpPr txBox="1">
            <a:spLocks noChangeArrowheads="1"/>
          </p:cNvSpPr>
          <p:nvPr/>
        </p:nvSpPr>
        <p:spPr bwMode="auto">
          <a:xfrm>
            <a:off x="6293403" y="5758432"/>
            <a:ext cx="2155225" cy="236540"/>
          </a:xfrm>
          <a:prstGeom prst="rect">
            <a:avLst/>
          </a:prstGeom>
          <a:noFill/>
          <a:ln>
            <a:noFill/>
          </a:ln>
        </p:spPr>
        <p:txBody>
          <a:bodyPr>
            <a:spAutoFit/>
          </a:bodyPr>
          <a:lstStyle>
            <a:lvl1pPr>
              <a:defRPr sz="8600">
                <a:solidFill>
                  <a:schemeClr val="tx1"/>
                </a:solidFill>
                <a:latin typeface="Calibri" charset="0"/>
              </a:defRPr>
            </a:lvl1pPr>
            <a:lvl2pPr marL="742950" indent="-285750">
              <a:defRPr sz="8600">
                <a:solidFill>
                  <a:schemeClr val="tx1"/>
                </a:solidFill>
                <a:latin typeface="Calibri" charset="0"/>
              </a:defRPr>
            </a:lvl2pPr>
            <a:lvl3pPr marL="1143000" indent="-228600">
              <a:defRPr sz="8600">
                <a:solidFill>
                  <a:schemeClr val="tx1"/>
                </a:solidFill>
                <a:latin typeface="Calibri" charset="0"/>
              </a:defRPr>
            </a:lvl3pPr>
            <a:lvl4pPr marL="1600200" indent="-228600">
              <a:defRPr sz="8600">
                <a:solidFill>
                  <a:schemeClr val="tx1"/>
                </a:solidFill>
                <a:latin typeface="Calibri" charset="0"/>
              </a:defRPr>
            </a:lvl4pPr>
            <a:lvl5pPr marL="2057400" indent="-228600">
              <a:defRPr sz="8600">
                <a:solidFill>
                  <a:schemeClr val="tx1"/>
                </a:solidFill>
                <a:latin typeface="Calibri" charset="0"/>
              </a:defRPr>
            </a:lvl5pPr>
            <a:lvl6pPr marL="2514600" indent="-228600" defTabSz="2193925" fontAlgn="base">
              <a:spcBef>
                <a:spcPct val="0"/>
              </a:spcBef>
              <a:spcAft>
                <a:spcPct val="0"/>
              </a:spcAft>
              <a:defRPr sz="8600">
                <a:solidFill>
                  <a:schemeClr val="tx1"/>
                </a:solidFill>
                <a:latin typeface="Calibri" charset="0"/>
              </a:defRPr>
            </a:lvl6pPr>
            <a:lvl7pPr marL="2971800" indent="-228600" defTabSz="2193925" fontAlgn="base">
              <a:spcBef>
                <a:spcPct val="0"/>
              </a:spcBef>
              <a:spcAft>
                <a:spcPct val="0"/>
              </a:spcAft>
              <a:defRPr sz="8600">
                <a:solidFill>
                  <a:schemeClr val="tx1"/>
                </a:solidFill>
                <a:latin typeface="Calibri" charset="0"/>
              </a:defRPr>
            </a:lvl7pPr>
            <a:lvl8pPr marL="3429000" indent="-228600" defTabSz="2193925" fontAlgn="base">
              <a:spcBef>
                <a:spcPct val="0"/>
              </a:spcBef>
              <a:spcAft>
                <a:spcPct val="0"/>
              </a:spcAft>
              <a:defRPr sz="8600">
                <a:solidFill>
                  <a:schemeClr val="tx1"/>
                </a:solidFill>
                <a:latin typeface="Calibri" charset="0"/>
              </a:defRPr>
            </a:lvl8pPr>
            <a:lvl9pPr marL="3886200" indent="-228600" defTabSz="2193925" fontAlgn="base">
              <a:spcBef>
                <a:spcPct val="0"/>
              </a:spcBef>
              <a:spcAft>
                <a:spcPct val="0"/>
              </a:spcAft>
              <a:defRPr sz="8600">
                <a:solidFill>
                  <a:schemeClr val="tx1"/>
                </a:solidFill>
                <a:latin typeface="Calibri" charset="0"/>
              </a:defRPr>
            </a:lvl9pPr>
          </a:lstStyle>
          <a:p>
            <a:pPr eaLnBrk="1" hangingPunct="1"/>
            <a:r>
              <a:rPr lang="en-US" altLang="en-US" sz="937" b="1" dirty="0">
                <a:solidFill>
                  <a:srgbClr val="FFFFFF"/>
                </a:solidFill>
                <a:ea typeface="Calibri" charset="0"/>
                <a:cs typeface="Calibri" charset="0"/>
              </a:rPr>
              <a:t>ACKNOWLEDGEMENTS</a:t>
            </a:r>
          </a:p>
        </p:txBody>
      </p:sp>
      <p:sp>
        <p:nvSpPr>
          <p:cNvPr id="26" name="Title 25"/>
          <p:cNvSpPr>
            <a:spLocks noGrp="1"/>
          </p:cNvSpPr>
          <p:nvPr>
            <p:ph type="title"/>
          </p:nvPr>
        </p:nvSpPr>
        <p:spPr>
          <a:xfrm>
            <a:off x="1085548" y="119061"/>
            <a:ext cx="7015228" cy="445065"/>
          </a:xfrm>
        </p:spPr>
        <p:txBody>
          <a:bodyPr/>
          <a:lstStyle/>
          <a:p>
            <a:r>
              <a:rPr lang="en-US" sz="1500" b="1" dirty="0">
                <a:cs typeface="Times New Roman" charset="0"/>
              </a:rPr>
              <a:t>Evaluation of Circadian Rhythms in the APP/PS1 Mouse Model of Alzheimer’s Disease</a:t>
            </a:r>
            <a:endParaRPr lang="en-US" sz="1500" dirty="0"/>
          </a:p>
        </p:txBody>
      </p:sp>
      <p:sp>
        <p:nvSpPr>
          <p:cNvPr id="28" name="Text Placeholder 27"/>
          <p:cNvSpPr>
            <a:spLocks noGrp="1"/>
          </p:cNvSpPr>
          <p:nvPr>
            <p:ph type="body" sz="quarter" idx="11"/>
          </p:nvPr>
        </p:nvSpPr>
        <p:spPr>
          <a:xfrm>
            <a:off x="1085548" y="448367"/>
            <a:ext cx="7015228" cy="421258"/>
          </a:xfrm>
        </p:spPr>
        <p:txBody>
          <a:bodyPr>
            <a:normAutofit fontScale="55000" lnSpcReduction="20000"/>
          </a:bodyPr>
          <a:lstStyle/>
          <a:p>
            <a:r>
              <a:rPr lang="en-US" sz="917" dirty="0">
                <a:cs typeface="Times New Roman" charset="0"/>
              </a:rPr>
              <a:t>Brianne A Kent</a:t>
            </a:r>
            <a:r>
              <a:rPr lang="en-US" sz="917" baseline="30000" dirty="0">
                <a:cs typeface="Times New Roman" charset="0"/>
              </a:rPr>
              <a:t>1</a:t>
            </a:r>
            <a:r>
              <a:rPr lang="en-US" sz="917" dirty="0">
                <a:cs typeface="Times New Roman" charset="0"/>
              </a:rPr>
              <a:t>, Mateusz Michalik</a:t>
            </a:r>
            <a:r>
              <a:rPr lang="en-US" sz="917" baseline="30000" dirty="0">
                <a:cs typeface="Times New Roman" charset="0"/>
              </a:rPr>
              <a:t>2</a:t>
            </a:r>
            <a:r>
              <a:rPr lang="en-US" sz="917" dirty="0">
                <a:cs typeface="Times New Roman" charset="0"/>
              </a:rPr>
              <a:t>, Elliott Marchant</a:t>
            </a:r>
            <a:r>
              <a:rPr lang="en-US" sz="917" baseline="30000" dirty="0">
                <a:cs typeface="Times New Roman" charset="0"/>
              </a:rPr>
              <a:t>3</a:t>
            </a:r>
            <a:r>
              <a:rPr lang="en-US" sz="917" dirty="0">
                <a:cs typeface="Times New Roman" charset="0"/>
              </a:rPr>
              <a:t>, Sylvie Couture-Nowak</a:t>
            </a:r>
            <a:r>
              <a:rPr lang="en-US" sz="917" baseline="30000" dirty="0">
                <a:cs typeface="Times New Roman" charset="0"/>
              </a:rPr>
              <a:t>2</a:t>
            </a:r>
            <a:r>
              <a:rPr lang="en-US" sz="917" dirty="0">
                <a:cs typeface="Times New Roman" charset="0"/>
              </a:rPr>
              <a:t>, Howard H Feldman</a:t>
            </a:r>
            <a:r>
              <a:rPr lang="en-US" sz="917" baseline="30000" dirty="0">
                <a:cs typeface="Times New Roman" charset="0"/>
              </a:rPr>
              <a:t>1,4</a:t>
            </a:r>
            <a:r>
              <a:rPr lang="en-US" sz="917" dirty="0">
                <a:cs typeface="Times New Roman" charset="0"/>
              </a:rPr>
              <a:t>, Haakon B Nygaard</a:t>
            </a:r>
            <a:r>
              <a:rPr lang="en-US" sz="917" baseline="30000" dirty="0">
                <a:cs typeface="Times New Roman" charset="0"/>
              </a:rPr>
              <a:t>1</a:t>
            </a:r>
            <a:r>
              <a:rPr lang="en-US" sz="917" dirty="0">
                <a:cs typeface="Times New Roman" charset="0"/>
              </a:rPr>
              <a:t>, Ralph E Mistlberger</a:t>
            </a:r>
            <a:r>
              <a:rPr lang="en-US" sz="917" baseline="30000" dirty="0">
                <a:cs typeface="Times New Roman" charset="0"/>
              </a:rPr>
              <a:t>2</a:t>
            </a:r>
            <a:r>
              <a:rPr lang="en-US" sz="917" dirty="0">
                <a:cs typeface="Times New Roman" charset="0"/>
              </a:rPr>
              <a:t/>
            </a:r>
            <a:br>
              <a:rPr lang="en-US" sz="917" dirty="0">
                <a:cs typeface="Times New Roman" charset="0"/>
              </a:rPr>
            </a:br>
            <a:endParaRPr lang="en-US" sz="500" b="1" dirty="0">
              <a:cs typeface="Times New Roman" charset="0"/>
            </a:endParaRPr>
          </a:p>
          <a:p>
            <a:r>
              <a:rPr lang="en-US" sz="750" dirty="0"/>
              <a:t>1. Division of Neurology and </a:t>
            </a:r>
            <a:r>
              <a:rPr lang="en-US" sz="750" dirty="0" err="1"/>
              <a:t>Djavad</a:t>
            </a:r>
            <a:r>
              <a:rPr lang="en-US" sz="750" dirty="0"/>
              <a:t> </a:t>
            </a:r>
            <a:r>
              <a:rPr lang="en-US" sz="750" dirty="0" err="1"/>
              <a:t>Mowafaghian</a:t>
            </a:r>
            <a:r>
              <a:rPr lang="en-US" sz="750" dirty="0"/>
              <a:t> Centre for Brain Health, University of British Columbia, Vancouver, Canada</a:t>
            </a:r>
            <a:br>
              <a:rPr lang="en-US" sz="750" dirty="0"/>
            </a:br>
            <a:r>
              <a:rPr lang="en-US" sz="750" dirty="0">
                <a:cs typeface="Times New Roman" charset="0"/>
              </a:rPr>
              <a:t>2. Department of Psychology, Simon Fraser University, Burnaby, Canada</a:t>
            </a:r>
            <a:br>
              <a:rPr lang="en-US" sz="750" dirty="0">
                <a:cs typeface="Times New Roman" charset="0"/>
              </a:rPr>
            </a:br>
            <a:r>
              <a:rPr lang="en-US" sz="750" dirty="0">
                <a:cs typeface="Times New Roman" charset="0"/>
              </a:rPr>
              <a:t>3. Department of Psychology, Vancouver Island University, Nanaimo, Canada </a:t>
            </a:r>
            <a:br>
              <a:rPr lang="en-US" sz="750" dirty="0">
                <a:cs typeface="Times New Roman" charset="0"/>
              </a:rPr>
            </a:br>
            <a:r>
              <a:rPr lang="en-US" sz="750" dirty="0">
                <a:cs typeface="Times New Roman" charset="0"/>
              </a:rPr>
              <a:t>4. School of Medicine, University of California, San Diego, USA</a:t>
            </a:r>
            <a:br>
              <a:rPr lang="en-US" sz="750" dirty="0">
                <a:cs typeface="Times New Roman" charset="0"/>
              </a:rPr>
            </a:br>
            <a:endParaRPr lang="en-US" sz="750" dirty="0"/>
          </a:p>
        </p:txBody>
      </p:sp>
      <p:sp>
        <p:nvSpPr>
          <p:cNvPr id="29" name="Text Placeholder 28"/>
          <p:cNvSpPr>
            <a:spLocks noGrp="1"/>
          </p:cNvSpPr>
          <p:nvPr>
            <p:ph type="body" sz="quarter" idx="12"/>
          </p:nvPr>
        </p:nvSpPr>
        <p:spPr>
          <a:xfrm>
            <a:off x="195750" y="1450346"/>
            <a:ext cx="2760989" cy="1814978"/>
          </a:xfrm>
        </p:spPr>
        <p:txBody>
          <a:bodyPr/>
          <a:lstStyle/>
          <a:p>
            <a:pPr algn="just"/>
            <a:r>
              <a:rPr lang="en-US" dirty="0">
                <a:cs typeface="Times New Roman" charset="0"/>
              </a:rPr>
              <a:t>Alzheimer’s disease (AD) is associated with disrupted circadian rhythms and sleep. An estimated 60% of community-dwelling AD patients experience insomnia or other sleep disturbances, which are highly disruptive, stressful, and a leading cause of patients requiring institutional care. Circadian and sleep disruptions may also contribute to cognitive decline and disease progression. To evaluate this hypothesis and test interventions, a suitable preclinical mouse model of AD is needed. </a:t>
            </a:r>
          </a:p>
          <a:p>
            <a:pPr algn="just"/>
            <a:endParaRPr lang="en-US" dirty="0">
              <a:cs typeface="Times New Roman" charset="0"/>
            </a:endParaRPr>
          </a:p>
          <a:p>
            <a:pPr algn="just"/>
            <a:r>
              <a:rPr lang="en-US" dirty="0">
                <a:cs typeface="Times New Roman" charset="0"/>
              </a:rPr>
              <a:t>The APP/PS1 mouse model accumulates </a:t>
            </a:r>
            <a:r>
              <a:rPr lang="en-US" dirty="0" err="1">
                <a:cs typeface="Times New Roman" charset="0"/>
              </a:rPr>
              <a:t>misfolded</a:t>
            </a:r>
            <a:r>
              <a:rPr lang="en-US" dirty="0">
                <a:cs typeface="Times New Roman" charset="0"/>
              </a:rPr>
              <a:t> amyloid-beta (</a:t>
            </a:r>
            <a:r>
              <a:rPr lang="en-US" dirty="0"/>
              <a:t>Aβ)</a:t>
            </a:r>
            <a:r>
              <a:rPr lang="en-US" dirty="0">
                <a:cs typeface="Times New Roman" charset="0"/>
              </a:rPr>
              <a:t>, starting at 6 months of age, and have extensive plaques throughout the cortex by 9 months of age. </a:t>
            </a:r>
            <a:r>
              <a:rPr lang="en-US" dirty="0" err="1">
                <a:cs typeface="Times New Roman" charset="0"/>
              </a:rPr>
              <a:t>Roh</a:t>
            </a:r>
            <a:r>
              <a:rPr lang="en-US" dirty="0">
                <a:cs typeface="Times New Roman" charset="0"/>
              </a:rPr>
              <a:t> et al., (2012) showed that </a:t>
            </a:r>
            <a:r>
              <a:rPr lang="en-US" dirty="0"/>
              <a:t>between 6-9 months of age the APP/PS1 mouse model exhibits loss of diurnal fluctuation of interstitial Aβ and marked disruption of sleep-wake cycle, characterized as increased wakefulness and reductions in both REM and non-REM sleep. </a:t>
            </a:r>
            <a:r>
              <a:rPr lang="en-US" dirty="0" err="1"/>
              <a:t>Otalora</a:t>
            </a:r>
            <a:r>
              <a:rPr lang="en-US" dirty="0"/>
              <a:t> et al., (2012) found that APP/PS1 exhibit a daily body temperature rhythm with a lower amplitude. </a:t>
            </a:r>
          </a:p>
          <a:p>
            <a:endParaRPr lang="en-US" dirty="0">
              <a:cs typeface="Times New Roman" charset="0"/>
            </a:endParaRPr>
          </a:p>
          <a:p>
            <a:endParaRPr lang="en-US" dirty="0"/>
          </a:p>
        </p:txBody>
      </p:sp>
      <p:sp>
        <p:nvSpPr>
          <p:cNvPr id="31" name="Text Placeholder 30"/>
          <p:cNvSpPr>
            <a:spLocks noGrp="1"/>
          </p:cNvSpPr>
          <p:nvPr>
            <p:ph type="body" sz="quarter" idx="13"/>
          </p:nvPr>
        </p:nvSpPr>
        <p:spPr>
          <a:xfrm>
            <a:off x="199718" y="3461404"/>
            <a:ext cx="2757021" cy="1135145"/>
          </a:xfrm>
        </p:spPr>
        <p:txBody>
          <a:bodyPr>
            <a:normAutofit fontScale="92500"/>
          </a:bodyPr>
          <a:lstStyle/>
          <a:p>
            <a:pPr marL="0" indent="0" algn="just">
              <a:buNone/>
            </a:pPr>
            <a:r>
              <a:rPr lang="en-US" dirty="0">
                <a:cs typeface="Times New Roman" charset="0"/>
              </a:rPr>
              <a:t>We assessed circadian rhythms in the APP/PS1 mouse model of AD (</a:t>
            </a:r>
            <a:r>
              <a:rPr lang="en-US" dirty="0" err="1">
                <a:cs typeface="Times New Roman" charset="0"/>
              </a:rPr>
              <a:t>APPswe</a:t>
            </a:r>
            <a:r>
              <a:rPr lang="en-US" dirty="0">
                <a:cs typeface="Times New Roman" charset="0"/>
              </a:rPr>
              <a:t>/PSEN1dE9) using longitudinal and cross-sectional designs, and </a:t>
            </a:r>
            <a:r>
              <a:rPr lang="en-US" dirty="0" err="1">
                <a:cs typeface="Times New Roman" charset="0"/>
              </a:rPr>
              <a:t>behavioural</a:t>
            </a:r>
            <a:r>
              <a:rPr lang="en-US" dirty="0">
                <a:cs typeface="Times New Roman" charset="0"/>
              </a:rPr>
              <a:t>, </a:t>
            </a:r>
            <a:r>
              <a:rPr lang="en-US" dirty="0" err="1">
                <a:cs typeface="Times New Roman" charset="0"/>
              </a:rPr>
              <a:t>immunocytochemical</a:t>
            </a:r>
            <a:r>
              <a:rPr lang="en-US" dirty="0">
                <a:cs typeface="Times New Roman" charset="0"/>
              </a:rPr>
              <a:t>, and clock gene assays.</a:t>
            </a:r>
          </a:p>
          <a:p>
            <a:pPr marL="0" indent="0" algn="just">
              <a:buNone/>
            </a:pPr>
            <a:endParaRPr lang="en-US" dirty="0">
              <a:cs typeface="Times New Roman" charset="0"/>
            </a:endParaRPr>
          </a:p>
          <a:p>
            <a:pPr marL="0" indent="0" algn="just">
              <a:buNone/>
            </a:pPr>
            <a:r>
              <a:rPr lang="en-US" dirty="0">
                <a:cs typeface="Times New Roman" charset="0"/>
              </a:rPr>
              <a:t>Mice were housed in isolation chambers for continuous recording of locomotion using infrared motion sensors monitored using </a:t>
            </a:r>
            <a:r>
              <a:rPr lang="en-US" dirty="0" err="1"/>
              <a:t>Clocklab</a:t>
            </a:r>
            <a:r>
              <a:rPr lang="en-US" dirty="0"/>
              <a:t> (</a:t>
            </a:r>
            <a:r>
              <a:rPr lang="en-US" dirty="0" err="1"/>
              <a:t>Actimetrics</a:t>
            </a:r>
            <a:r>
              <a:rPr lang="en-US" dirty="0"/>
              <a:t>)</a:t>
            </a:r>
            <a:r>
              <a:rPr lang="en-US" dirty="0">
                <a:cs typeface="Times New Roman" charset="0"/>
              </a:rPr>
              <a:t>. Circadian rhythm endpoints included phase of entrainment to LD 12:12, precision of activity onsets, mean and peak activity level, masking and phase shifting responses to light, endogenous period in DD and LL, damping of rhythm amplitude in LL, and rate of entrainment to shifted LD and scheduled mealtime.</a:t>
            </a:r>
          </a:p>
        </p:txBody>
      </p:sp>
      <p:sp>
        <p:nvSpPr>
          <p:cNvPr id="2051" name="Text Placeholder 2050"/>
          <p:cNvSpPr>
            <a:spLocks noGrp="1"/>
          </p:cNvSpPr>
          <p:nvPr>
            <p:ph type="body" sz="quarter" idx="17"/>
          </p:nvPr>
        </p:nvSpPr>
        <p:spPr>
          <a:xfrm>
            <a:off x="6194205" y="5941515"/>
            <a:ext cx="2750739" cy="338593"/>
          </a:xfrm>
        </p:spPr>
        <p:txBody>
          <a:bodyPr/>
          <a:lstStyle/>
          <a:p>
            <a:pPr algn="just"/>
            <a:r>
              <a:rPr lang="en-US" sz="667" dirty="0">
                <a:ea typeface="ＭＳ Ｐゴシック" charset="0"/>
                <a:cs typeface="ＭＳ Ｐゴシック" charset="0"/>
              </a:rPr>
              <a:t>Supported by an operating grant (REM), doctoral fellowship from NSERC (MM), and postdoctoral </a:t>
            </a:r>
            <a:r>
              <a:rPr lang="en-US" sz="667" dirty="0" err="1">
                <a:ea typeface="ＭＳ Ｐゴシック" charset="0"/>
                <a:cs typeface="ＭＳ Ｐゴシック" charset="0"/>
              </a:rPr>
              <a:t>Killam</a:t>
            </a:r>
            <a:r>
              <a:rPr lang="en-US" sz="667" dirty="0">
                <a:ea typeface="ＭＳ Ｐゴシック" charset="0"/>
                <a:cs typeface="ＭＳ Ｐゴシック" charset="0"/>
              </a:rPr>
              <a:t> Fellowship (BAK).</a:t>
            </a:r>
            <a:endParaRPr lang="en-US" sz="667" u="sng" dirty="0">
              <a:ea typeface="ＭＳ Ｐゴシック" charset="0"/>
              <a:cs typeface="ＭＳ Ｐゴシック" charset="0"/>
            </a:endParaRPr>
          </a:p>
          <a:p>
            <a:endParaRPr lang="en-US" dirty="0"/>
          </a:p>
        </p:txBody>
      </p:sp>
      <p:sp>
        <p:nvSpPr>
          <p:cNvPr id="87" name="TextBox 20"/>
          <p:cNvSpPr txBox="1">
            <a:spLocks noChangeArrowheads="1"/>
          </p:cNvSpPr>
          <p:nvPr/>
        </p:nvSpPr>
        <p:spPr bwMode="auto">
          <a:xfrm>
            <a:off x="3253559" y="4776829"/>
            <a:ext cx="2155225" cy="236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8600">
                <a:solidFill>
                  <a:schemeClr val="tx1"/>
                </a:solidFill>
                <a:latin typeface="Calibri" charset="0"/>
              </a:defRPr>
            </a:lvl1pPr>
            <a:lvl2pPr marL="742950" indent="-285750">
              <a:defRPr sz="8600">
                <a:solidFill>
                  <a:schemeClr val="tx1"/>
                </a:solidFill>
                <a:latin typeface="Calibri" charset="0"/>
              </a:defRPr>
            </a:lvl2pPr>
            <a:lvl3pPr marL="1143000" indent="-228600">
              <a:defRPr sz="8600">
                <a:solidFill>
                  <a:schemeClr val="tx1"/>
                </a:solidFill>
                <a:latin typeface="Calibri" charset="0"/>
              </a:defRPr>
            </a:lvl3pPr>
            <a:lvl4pPr marL="1600200" indent="-228600">
              <a:defRPr sz="8600">
                <a:solidFill>
                  <a:schemeClr val="tx1"/>
                </a:solidFill>
                <a:latin typeface="Calibri" charset="0"/>
              </a:defRPr>
            </a:lvl4pPr>
            <a:lvl5pPr marL="2057400" indent="-228600">
              <a:defRPr sz="8600">
                <a:solidFill>
                  <a:schemeClr val="tx1"/>
                </a:solidFill>
                <a:latin typeface="Calibri" charset="0"/>
              </a:defRPr>
            </a:lvl5pPr>
            <a:lvl6pPr marL="2514600" indent="-228600" defTabSz="2193925" fontAlgn="base">
              <a:spcBef>
                <a:spcPct val="0"/>
              </a:spcBef>
              <a:spcAft>
                <a:spcPct val="0"/>
              </a:spcAft>
              <a:defRPr sz="8600">
                <a:solidFill>
                  <a:schemeClr val="tx1"/>
                </a:solidFill>
                <a:latin typeface="Calibri" charset="0"/>
              </a:defRPr>
            </a:lvl6pPr>
            <a:lvl7pPr marL="2971800" indent="-228600" defTabSz="2193925" fontAlgn="base">
              <a:spcBef>
                <a:spcPct val="0"/>
              </a:spcBef>
              <a:spcAft>
                <a:spcPct val="0"/>
              </a:spcAft>
              <a:defRPr sz="8600">
                <a:solidFill>
                  <a:schemeClr val="tx1"/>
                </a:solidFill>
                <a:latin typeface="Calibri" charset="0"/>
              </a:defRPr>
            </a:lvl7pPr>
            <a:lvl8pPr marL="3429000" indent="-228600" defTabSz="2193925" fontAlgn="base">
              <a:spcBef>
                <a:spcPct val="0"/>
              </a:spcBef>
              <a:spcAft>
                <a:spcPct val="0"/>
              </a:spcAft>
              <a:defRPr sz="8600">
                <a:solidFill>
                  <a:schemeClr val="tx1"/>
                </a:solidFill>
                <a:latin typeface="Calibri" charset="0"/>
              </a:defRPr>
            </a:lvl8pPr>
            <a:lvl9pPr marL="3886200" indent="-228600" defTabSz="2193925" fontAlgn="base">
              <a:spcBef>
                <a:spcPct val="0"/>
              </a:spcBef>
              <a:spcAft>
                <a:spcPct val="0"/>
              </a:spcAft>
              <a:defRPr sz="8600">
                <a:solidFill>
                  <a:schemeClr val="tx1"/>
                </a:solidFill>
                <a:latin typeface="Calibri" charset="0"/>
              </a:defRPr>
            </a:lvl9pPr>
          </a:lstStyle>
          <a:p>
            <a:pPr eaLnBrk="1" hangingPunct="1"/>
            <a:r>
              <a:rPr lang="en-US" altLang="en-US" sz="937" b="1" dirty="0">
                <a:solidFill>
                  <a:srgbClr val="FFFFFF"/>
                </a:solidFill>
                <a:ea typeface="Calibri" charset="0"/>
                <a:cs typeface="Calibri" charset="0"/>
              </a:rPr>
              <a:t>MASKING</a:t>
            </a:r>
          </a:p>
        </p:txBody>
      </p:sp>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rcRect r="70326" b="-2739"/>
          <a:stretch>
            <a:fillRect/>
          </a:stretch>
        </p:blipFill>
        <p:spPr bwMode="auto">
          <a:xfrm>
            <a:off x="8134448" y="227575"/>
            <a:ext cx="810827" cy="5319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 name="Picture 32" descr="images.jpeg"/>
          <p:cNvPicPr>
            <a:picLocks noChangeAspect="1"/>
          </p:cNvPicPr>
          <p:nvPr/>
        </p:nvPicPr>
        <p:blipFill>
          <a:blip r:embed="rId4" cstate="print">
            <a:extLst>
              <a:ext uri="{28A0092B-C50C-407E-A947-70E740481C1C}">
                <a14:useLocalDpi xmlns:a14="http://schemas.microsoft.com/office/drawing/2010/main" val="0"/>
              </a:ext>
            </a:extLst>
          </a:blip>
          <a:srcRect r="7259"/>
          <a:stretch>
            <a:fillRect/>
          </a:stretch>
        </p:blipFill>
        <p:spPr bwMode="auto">
          <a:xfrm>
            <a:off x="7180101" y="6225998"/>
            <a:ext cx="920675" cy="5826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4" name="Picture 3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44890" y="6275257"/>
            <a:ext cx="1159110" cy="4430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5" name="Picture 3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34448" y="6336265"/>
            <a:ext cx="940713" cy="381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8" name="Picture 37"/>
          <p:cNvPicPr>
            <a:picLocks noChangeAspect="1"/>
          </p:cNvPicPr>
          <p:nvPr/>
        </p:nvPicPr>
        <p:blipFill>
          <a:blip r:embed="rId7">
            <a:extLst>
              <a:ext uri="{28A0092B-C50C-407E-A947-70E740481C1C}">
                <a14:useLocalDpi xmlns:a14="http://schemas.microsoft.com/office/drawing/2010/main" val="0"/>
              </a:ext>
            </a:extLst>
          </a:blip>
          <a:srcRect l="11287" t="2420" r="14278"/>
          <a:stretch>
            <a:fillRect/>
          </a:stretch>
        </p:blipFill>
        <p:spPr bwMode="auto">
          <a:xfrm>
            <a:off x="3125179" y="1470041"/>
            <a:ext cx="1617728" cy="3295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9" name="Picture 38"/>
          <p:cNvPicPr>
            <a:picLocks noChangeAspect="1"/>
          </p:cNvPicPr>
          <p:nvPr/>
        </p:nvPicPr>
        <p:blipFill rotWithShape="1">
          <a:blip r:embed="rId8">
            <a:extLst>
              <a:ext uri="{28A0092B-C50C-407E-A947-70E740481C1C}">
                <a14:useLocalDpi xmlns:a14="http://schemas.microsoft.com/office/drawing/2010/main" val="0"/>
              </a:ext>
            </a:extLst>
          </a:blip>
          <a:srcRect l="12906" r="5567"/>
          <a:stretch/>
        </p:blipFill>
        <p:spPr bwMode="auto">
          <a:xfrm>
            <a:off x="100918" y="5379620"/>
            <a:ext cx="1348162" cy="12015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 name="Picture 4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83900" y="5546998"/>
            <a:ext cx="1391464" cy="83431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2" name="Picture 41"/>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16643" y="5177089"/>
            <a:ext cx="1331540" cy="15960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 name="TextBox 20"/>
          <p:cNvSpPr txBox="1"/>
          <p:nvPr/>
        </p:nvSpPr>
        <p:spPr>
          <a:xfrm>
            <a:off x="7448512" y="4137929"/>
            <a:ext cx="184731" cy="150041"/>
          </a:xfrm>
          <a:prstGeom prst="rect">
            <a:avLst/>
          </a:prstGeom>
          <a:noFill/>
        </p:spPr>
        <p:txBody>
          <a:bodyPr wrap="none" rtlCol="0">
            <a:spAutoFit/>
          </a:bodyPr>
          <a:lstStyle/>
          <a:p>
            <a:endParaRPr lang="en-US" sz="375" dirty="0"/>
          </a:p>
        </p:txBody>
      </p:sp>
      <p:pic>
        <p:nvPicPr>
          <p:cNvPr id="52" name="Picture 51"/>
          <p:cNvPicPr>
            <a:picLocks noChangeAspect="1"/>
          </p:cNvPicPr>
          <p:nvPr/>
        </p:nvPicPr>
        <p:blipFill rotWithShape="1">
          <a:blip r:embed="rId11"/>
          <a:srcRect t="3826"/>
          <a:stretch/>
        </p:blipFill>
        <p:spPr>
          <a:xfrm>
            <a:off x="1693895" y="5346556"/>
            <a:ext cx="1102565" cy="1286972"/>
          </a:xfrm>
          <a:prstGeom prst="rect">
            <a:avLst/>
          </a:prstGeom>
        </p:spPr>
      </p:pic>
      <p:sp>
        <p:nvSpPr>
          <p:cNvPr id="55" name="Round Same Side Corner Rectangle 29"/>
          <p:cNvSpPr>
            <a:spLocks/>
          </p:cNvSpPr>
          <p:nvPr/>
        </p:nvSpPr>
        <p:spPr bwMode="auto">
          <a:xfrm>
            <a:off x="1693896" y="4769394"/>
            <a:ext cx="1236466" cy="193104"/>
          </a:xfrm>
          <a:custGeom>
            <a:avLst/>
            <a:gdLst>
              <a:gd name="T0" fmla="*/ 154687 w 13255655"/>
              <a:gd name="T1" fmla="*/ 0 h 928104"/>
              <a:gd name="T2" fmla="*/ 13100968 w 13255655"/>
              <a:gd name="T3" fmla="*/ 0 h 928104"/>
              <a:gd name="T4" fmla="*/ 13255655 w 13255655"/>
              <a:gd name="T5" fmla="*/ 154687 h 928104"/>
              <a:gd name="T6" fmla="*/ 13255655 w 13255655"/>
              <a:gd name="T7" fmla="*/ 928104 h 928104"/>
              <a:gd name="T8" fmla="*/ 13255655 w 13255655"/>
              <a:gd name="T9" fmla="*/ 928104 h 928104"/>
              <a:gd name="T10" fmla="*/ 0 w 13255655"/>
              <a:gd name="T11" fmla="*/ 928104 h 928104"/>
              <a:gd name="T12" fmla="*/ 0 w 13255655"/>
              <a:gd name="T13" fmla="*/ 928104 h 928104"/>
              <a:gd name="T14" fmla="*/ 0 w 13255655"/>
              <a:gd name="T15" fmla="*/ 154687 h 928104"/>
              <a:gd name="T16" fmla="*/ 154687 w 13255655"/>
              <a:gd name="T17" fmla="*/ 0 h 928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255655" h="928104">
                <a:moveTo>
                  <a:pt x="154687" y="0"/>
                </a:moveTo>
                <a:lnTo>
                  <a:pt x="13100968" y="0"/>
                </a:lnTo>
                <a:cubicBezTo>
                  <a:pt x="13186399" y="0"/>
                  <a:pt x="13255655" y="69256"/>
                  <a:pt x="13255655" y="154687"/>
                </a:cubicBezTo>
                <a:lnTo>
                  <a:pt x="13255655" y="928104"/>
                </a:lnTo>
                <a:lnTo>
                  <a:pt x="0" y="928104"/>
                </a:lnTo>
                <a:lnTo>
                  <a:pt x="0" y="154687"/>
                </a:lnTo>
                <a:cubicBezTo>
                  <a:pt x="0" y="69256"/>
                  <a:pt x="69256" y="0"/>
                  <a:pt x="154687" y="0"/>
                </a:cubicBezTo>
                <a:close/>
              </a:path>
            </a:pathLst>
          </a:custGeom>
          <a:solidFill>
            <a:srgbClr val="00093D"/>
          </a:solidFill>
          <a:ln w="9525" cap="flat" cmpd="sng">
            <a:solidFill>
              <a:srgbClr val="00093D"/>
            </a:solidFill>
            <a:prstDash val="solid"/>
            <a:round/>
            <a:headEnd/>
            <a:tailEnd/>
          </a:ln>
          <a:effectLst>
            <a:outerShdw blurRad="40000" dist="23000" dir="5400000" rotWithShape="0">
              <a:srgbClr val="000000">
                <a:alpha val="34999"/>
              </a:srgbClr>
            </a:outerShdw>
          </a:effectLst>
        </p:spPr>
        <p:txBody>
          <a:bodyPr anchor="ctr"/>
          <a:lstStyle/>
          <a:p>
            <a:endParaRPr lang="en-US" sz="375"/>
          </a:p>
        </p:txBody>
      </p:sp>
      <p:sp>
        <p:nvSpPr>
          <p:cNvPr id="56" name="Round Same Side Corner Rectangle 29"/>
          <p:cNvSpPr>
            <a:spLocks/>
          </p:cNvSpPr>
          <p:nvPr/>
        </p:nvSpPr>
        <p:spPr bwMode="auto">
          <a:xfrm>
            <a:off x="196080" y="4769394"/>
            <a:ext cx="1236466" cy="176366"/>
          </a:xfrm>
          <a:custGeom>
            <a:avLst/>
            <a:gdLst>
              <a:gd name="T0" fmla="*/ 154687 w 13255655"/>
              <a:gd name="T1" fmla="*/ 0 h 928104"/>
              <a:gd name="T2" fmla="*/ 13100968 w 13255655"/>
              <a:gd name="T3" fmla="*/ 0 h 928104"/>
              <a:gd name="T4" fmla="*/ 13255655 w 13255655"/>
              <a:gd name="T5" fmla="*/ 154687 h 928104"/>
              <a:gd name="T6" fmla="*/ 13255655 w 13255655"/>
              <a:gd name="T7" fmla="*/ 928104 h 928104"/>
              <a:gd name="T8" fmla="*/ 13255655 w 13255655"/>
              <a:gd name="T9" fmla="*/ 928104 h 928104"/>
              <a:gd name="T10" fmla="*/ 0 w 13255655"/>
              <a:gd name="T11" fmla="*/ 928104 h 928104"/>
              <a:gd name="T12" fmla="*/ 0 w 13255655"/>
              <a:gd name="T13" fmla="*/ 928104 h 928104"/>
              <a:gd name="T14" fmla="*/ 0 w 13255655"/>
              <a:gd name="T15" fmla="*/ 154687 h 928104"/>
              <a:gd name="T16" fmla="*/ 154687 w 13255655"/>
              <a:gd name="T17" fmla="*/ 0 h 928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255655" h="928104">
                <a:moveTo>
                  <a:pt x="154687" y="0"/>
                </a:moveTo>
                <a:lnTo>
                  <a:pt x="13100968" y="0"/>
                </a:lnTo>
                <a:cubicBezTo>
                  <a:pt x="13186399" y="0"/>
                  <a:pt x="13255655" y="69256"/>
                  <a:pt x="13255655" y="154687"/>
                </a:cubicBezTo>
                <a:lnTo>
                  <a:pt x="13255655" y="928104"/>
                </a:lnTo>
                <a:lnTo>
                  <a:pt x="0" y="928104"/>
                </a:lnTo>
                <a:lnTo>
                  <a:pt x="0" y="154687"/>
                </a:lnTo>
                <a:cubicBezTo>
                  <a:pt x="0" y="69256"/>
                  <a:pt x="69256" y="0"/>
                  <a:pt x="154687" y="0"/>
                </a:cubicBezTo>
                <a:close/>
              </a:path>
            </a:pathLst>
          </a:custGeom>
          <a:solidFill>
            <a:srgbClr val="00093D"/>
          </a:solidFill>
          <a:ln w="9525" cap="flat" cmpd="sng">
            <a:solidFill>
              <a:srgbClr val="00093D"/>
            </a:solidFill>
            <a:prstDash val="solid"/>
            <a:round/>
            <a:headEnd/>
            <a:tailEnd/>
          </a:ln>
          <a:effectLst>
            <a:outerShdw blurRad="40000" dist="23000" dir="5400000" rotWithShape="0">
              <a:srgbClr val="000000">
                <a:alpha val="34999"/>
              </a:srgbClr>
            </a:outerShdw>
          </a:effectLst>
        </p:spPr>
        <p:txBody>
          <a:bodyPr anchor="ctr"/>
          <a:lstStyle/>
          <a:p>
            <a:endParaRPr lang="en-US" sz="375"/>
          </a:p>
        </p:txBody>
      </p:sp>
      <p:sp>
        <p:nvSpPr>
          <p:cNvPr id="58" name="TextBox 20"/>
          <p:cNvSpPr txBox="1">
            <a:spLocks noChangeArrowheads="1"/>
          </p:cNvSpPr>
          <p:nvPr/>
        </p:nvSpPr>
        <p:spPr bwMode="auto">
          <a:xfrm>
            <a:off x="196080" y="4769394"/>
            <a:ext cx="2155225" cy="236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8600">
                <a:solidFill>
                  <a:schemeClr val="tx1"/>
                </a:solidFill>
                <a:latin typeface="Calibri" charset="0"/>
              </a:defRPr>
            </a:lvl1pPr>
            <a:lvl2pPr marL="742950" indent="-285750">
              <a:defRPr sz="8600">
                <a:solidFill>
                  <a:schemeClr val="tx1"/>
                </a:solidFill>
                <a:latin typeface="Calibri" charset="0"/>
              </a:defRPr>
            </a:lvl2pPr>
            <a:lvl3pPr marL="1143000" indent="-228600">
              <a:defRPr sz="8600">
                <a:solidFill>
                  <a:schemeClr val="tx1"/>
                </a:solidFill>
                <a:latin typeface="Calibri" charset="0"/>
              </a:defRPr>
            </a:lvl3pPr>
            <a:lvl4pPr marL="1600200" indent="-228600">
              <a:defRPr sz="8600">
                <a:solidFill>
                  <a:schemeClr val="tx1"/>
                </a:solidFill>
                <a:latin typeface="Calibri" charset="0"/>
              </a:defRPr>
            </a:lvl4pPr>
            <a:lvl5pPr marL="2057400" indent="-228600">
              <a:defRPr sz="8600">
                <a:solidFill>
                  <a:schemeClr val="tx1"/>
                </a:solidFill>
                <a:latin typeface="Calibri" charset="0"/>
              </a:defRPr>
            </a:lvl5pPr>
            <a:lvl6pPr marL="2514600" indent="-228600" defTabSz="2193925" fontAlgn="base">
              <a:spcBef>
                <a:spcPct val="0"/>
              </a:spcBef>
              <a:spcAft>
                <a:spcPct val="0"/>
              </a:spcAft>
              <a:defRPr sz="8600">
                <a:solidFill>
                  <a:schemeClr val="tx1"/>
                </a:solidFill>
                <a:latin typeface="Calibri" charset="0"/>
              </a:defRPr>
            </a:lvl6pPr>
            <a:lvl7pPr marL="2971800" indent="-228600" defTabSz="2193925" fontAlgn="base">
              <a:spcBef>
                <a:spcPct val="0"/>
              </a:spcBef>
              <a:spcAft>
                <a:spcPct val="0"/>
              </a:spcAft>
              <a:defRPr sz="8600">
                <a:solidFill>
                  <a:schemeClr val="tx1"/>
                </a:solidFill>
                <a:latin typeface="Calibri" charset="0"/>
              </a:defRPr>
            </a:lvl7pPr>
            <a:lvl8pPr marL="3429000" indent="-228600" defTabSz="2193925" fontAlgn="base">
              <a:spcBef>
                <a:spcPct val="0"/>
              </a:spcBef>
              <a:spcAft>
                <a:spcPct val="0"/>
              </a:spcAft>
              <a:defRPr sz="8600">
                <a:solidFill>
                  <a:schemeClr val="tx1"/>
                </a:solidFill>
                <a:latin typeface="Calibri" charset="0"/>
              </a:defRPr>
            </a:lvl8pPr>
            <a:lvl9pPr marL="3886200" indent="-228600" defTabSz="2193925" fontAlgn="base">
              <a:spcBef>
                <a:spcPct val="0"/>
              </a:spcBef>
              <a:spcAft>
                <a:spcPct val="0"/>
              </a:spcAft>
              <a:defRPr sz="8600">
                <a:solidFill>
                  <a:schemeClr val="tx1"/>
                </a:solidFill>
                <a:latin typeface="Calibri" charset="0"/>
              </a:defRPr>
            </a:lvl9pPr>
          </a:lstStyle>
          <a:p>
            <a:pPr eaLnBrk="1" hangingPunct="1"/>
            <a:r>
              <a:rPr lang="en-US" altLang="en-US" sz="937" b="1" dirty="0">
                <a:solidFill>
                  <a:srgbClr val="FFFFFF"/>
                </a:solidFill>
                <a:ea typeface="Calibri" charset="0"/>
                <a:cs typeface="Calibri" charset="0"/>
              </a:rPr>
              <a:t>  TAU </a:t>
            </a:r>
          </a:p>
        </p:txBody>
      </p:sp>
      <p:sp>
        <p:nvSpPr>
          <p:cNvPr id="59" name="TextBox 20"/>
          <p:cNvSpPr txBox="1">
            <a:spLocks noChangeArrowheads="1"/>
          </p:cNvSpPr>
          <p:nvPr/>
        </p:nvSpPr>
        <p:spPr bwMode="auto">
          <a:xfrm>
            <a:off x="1689596" y="4775454"/>
            <a:ext cx="2155225" cy="236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8600">
                <a:solidFill>
                  <a:schemeClr val="tx1"/>
                </a:solidFill>
                <a:latin typeface="Calibri" charset="0"/>
              </a:defRPr>
            </a:lvl1pPr>
            <a:lvl2pPr marL="742950" indent="-285750">
              <a:defRPr sz="8600">
                <a:solidFill>
                  <a:schemeClr val="tx1"/>
                </a:solidFill>
                <a:latin typeface="Calibri" charset="0"/>
              </a:defRPr>
            </a:lvl2pPr>
            <a:lvl3pPr marL="1143000" indent="-228600">
              <a:defRPr sz="8600">
                <a:solidFill>
                  <a:schemeClr val="tx1"/>
                </a:solidFill>
                <a:latin typeface="Calibri" charset="0"/>
              </a:defRPr>
            </a:lvl3pPr>
            <a:lvl4pPr marL="1600200" indent="-228600">
              <a:defRPr sz="8600">
                <a:solidFill>
                  <a:schemeClr val="tx1"/>
                </a:solidFill>
                <a:latin typeface="Calibri" charset="0"/>
              </a:defRPr>
            </a:lvl4pPr>
            <a:lvl5pPr marL="2057400" indent="-228600">
              <a:defRPr sz="8600">
                <a:solidFill>
                  <a:schemeClr val="tx1"/>
                </a:solidFill>
                <a:latin typeface="Calibri" charset="0"/>
              </a:defRPr>
            </a:lvl5pPr>
            <a:lvl6pPr marL="2514600" indent="-228600" defTabSz="2193925" fontAlgn="base">
              <a:spcBef>
                <a:spcPct val="0"/>
              </a:spcBef>
              <a:spcAft>
                <a:spcPct val="0"/>
              </a:spcAft>
              <a:defRPr sz="8600">
                <a:solidFill>
                  <a:schemeClr val="tx1"/>
                </a:solidFill>
                <a:latin typeface="Calibri" charset="0"/>
              </a:defRPr>
            </a:lvl6pPr>
            <a:lvl7pPr marL="2971800" indent="-228600" defTabSz="2193925" fontAlgn="base">
              <a:spcBef>
                <a:spcPct val="0"/>
              </a:spcBef>
              <a:spcAft>
                <a:spcPct val="0"/>
              </a:spcAft>
              <a:defRPr sz="8600">
                <a:solidFill>
                  <a:schemeClr val="tx1"/>
                </a:solidFill>
                <a:latin typeface="Calibri" charset="0"/>
              </a:defRPr>
            </a:lvl7pPr>
            <a:lvl8pPr marL="3429000" indent="-228600" defTabSz="2193925" fontAlgn="base">
              <a:spcBef>
                <a:spcPct val="0"/>
              </a:spcBef>
              <a:spcAft>
                <a:spcPct val="0"/>
              </a:spcAft>
              <a:defRPr sz="8600">
                <a:solidFill>
                  <a:schemeClr val="tx1"/>
                </a:solidFill>
                <a:latin typeface="Calibri" charset="0"/>
              </a:defRPr>
            </a:lvl8pPr>
            <a:lvl9pPr marL="3886200" indent="-228600" defTabSz="2193925" fontAlgn="base">
              <a:spcBef>
                <a:spcPct val="0"/>
              </a:spcBef>
              <a:spcAft>
                <a:spcPct val="0"/>
              </a:spcAft>
              <a:defRPr sz="8600">
                <a:solidFill>
                  <a:schemeClr val="tx1"/>
                </a:solidFill>
                <a:latin typeface="Calibri" charset="0"/>
              </a:defRPr>
            </a:lvl9pPr>
          </a:lstStyle>
          <a:p>
            <a:pPr eaLnBrk="1" hangingPunct="1"/>
            <a:r>
              <a:rPr lang="en-US" altLang="en-US" sz="937" b="1" dirty="0">
                <a:solidFill>
                  <a:srgbClr val="FFFFFF"/>
                </a:solidFill>
                <a:ea typeface="Calibri" charset="0"/>
                <a:cs typeface="Calibri" charset="0"/>
              </a:rPr>
              <a:t>  ACTIVITY ONSET (3M)</a:t>
            </a:r>
          </a:p>
        </p:txBody>
      </p:sp>
      <p:sp>
        <p:nvSpPr>
          <p:cNvPr id="24" name="TextBox 23"/>
          <p:cNvSpPr txBox="1"/>
          <p:nvPr/>
        </p:nvSpPr>
        <p:spPr>
          <a:xfrm>
            <a:off x="4742907" y="2067299"/>
            <a:ext cx="1201321" cy="2453429"/>
          </a:xfrm>
          <a:prstGeom prst="rect">
            <a:avLst/>
          </a:prstGeom>
          <a:noFill/>
        </p:spPr>
        <p:txBody>
          <a:bodyPr wrap="square" rtlCol="0">
            <a:spAutoFit/>
          </a:bodyPr>
          <a:lstStyle/>
          <a:p>
            <a:pPr marL="95235" indent="-95235" algn="just">
              <a:buFont typeface="Arial"/>
              <a:buChar char="•"/>
            </a:pPr>
            <a:r>
              <a:rPr lang="en-US" sz="667" dirty="0" err="1">
                <a:cs typeface="Times New Roman" charset="0"/>
              </a:rPr>
              <a:t>Behavioural</a:t>
            </a:r>
            <a:r>
              <a:rPr lang="en-US" sz="667" dirty="0">
                <a:cs typeface="Times New Roman" charset="0"/>
              </a:rPr>
              <a:t> assessment began when mice were 5 months of age and continued for 4 months</a:t>
            </a:r>
          </a:p>
          <a:p>
            <a:pPr marL="95235" indent="-95235" algn="just">
              <a:buFont typeface="Arial"/>
              <a:buChar char="•"/>
            </a:pPr>
            <a:endParaRPr lang="en-US" sz="667" dirty="0">
              <a:cs typeface="Times New Roman" charset="0"/>
            </a:endParaRPr>
          </a:p>
          <a:p>
            <a:pPr marL="95235" indent="-95235" algn="just">
              <a:buFont typeface="Arial"/>
              <a:buChar char="•"/>
            </a:pPr>
            <a:r>
              <a:rPr lang="en-US" sz="667" dirty="0" err="1">
                <a:cs typeface="Times New Roman" charset="0"/>
              </a:rPr>
              <a:t>Tg</a:t>
            </a:r>
            <a:r>
              <a:rPr lang="en-US" sz="667" dirty="0">
                <a:cs typeface="Times New Roman" charset="0"/>
              </a:rPr>
              <a:t> APP/PS1 mice, compared to non-</a:t>
            </a:r>
            <a:r>
              <a:rPr lang="en-US" sz="667" dirty="0" err="1">
                <a:cs typeface="Times New Roman" charset="0"/>
              </a:rPr>
              <a:t>Tg</a:t>
            </a:r>
            <a:r>
              <a:rPr lang="en-US" sz="667" dirty="0">
                <a:cs typeface="Times New Roman" charset="0"/>
              </a:rPr>
              <a:t> littermates, exhibit a significant phase delay of nocturnal activity onset in LD</a:t>
            </a:r>
          </a:p>
          <a:p>
            <a:pPr marL="95235" indent="-95235" algn="just">
              <a:buFont typeface="Arial"/>
              <a:buChar char="•"/>
            </a:pPr>
            <a:endParaRPr lang="en-US" sz="667" dirty="0">
              <a:cs typeface="Times New Roman" charset="0"/>
            </a:endParaRPr>
          </a:p>
          <a:p>
            <a:pPr marL="95235" indent="-95235" algn="just">
              <a:buFont typeface="Arial"/>
              <a:buChar char="•"/>
            </a:pPr>
            <a:r>
              <a:rPr lang="en-US" sz="667" dirty="0">
                <a:cs typeface="Times New Roman" charset="0"/>
              </a:rPr>
              <a:t>Group differences are not apparent in rhythm precision, mean or peak daily activity, masking or phase shift responses to light, or tau in DD and LL</a:t>
            </a:r>
          </a:p>
          <a:p>
            <a:pPr marL="95235" indent="-95235" algn="just">
              <a:buFont typeface="Arial"/>
              <a:buChar char="•"/>
            </a:pPr>
            <a:endParaRPr lang="en-US" sz="667" dirty="0">
              <a:cs typeface="Times New Roman" charset="0"/>
            </a:endParaRPr>
          </a:p>
          <a:p>
            <a:pPr marL="95235" indent="-95235" algn="just">
              <a:buFont typeface="Arial"/>
              <a:buChar char="•"/>
            </a:pPr>
            <a:r>
              <a:rPr lang="en-US" sz="667" dirty="0"/>
              <a:t>Light pulse had a 15 min duration, 1 h after lights off</a:t>
            </a:r>
          </a:p>
          <a:p>
            <a:pPr algn="just"/>
            <a:endParaRPr lang="en-US" sz="667" dirty="0">
              <a:cs typeface="Times New Roman" charset="0"/>
            </a:endParaRPr>
          </a:p>
        </p:txBody>
      </p:sp>
      <p:sp>
        <p:nvSpPr>
          <p:cNvPr id="62" name="Text Placeholder 2050"/>
          <p:cNvSpPr>
            <a:spLocks noGrp="1"/>
          </p:cNvSpPr>
          <p:nvPr>
            <p:ph type="body" sz="quarter" idx="17"/>
          </p:nvPr>
        </p:nvSpPr>
        <p:spPr>
          <a:xfrm>
            <a:off x="177656" y="4954348"/>
            <a:ext cx="1254891" cy="359145"/>
          </a:xfrm>
        </p:spPr>
        <p:txBody>
          <a:bodyPr>
            <a:normAutofit fontScale="85000" lnSpcReduction="20000"/>
          </a:bodyPr>
          <a:lstStyle/>
          <a:p>
            <a:pPr algn="just"/>
            <a:r>
              <a:rPr lang="en-US" sz="667" dirty="0">
                <a:ea typeface="ＭＳ Ｐゴシック" charset="0"/>
                <a:cs typeface="ＭＳ Ｐゴシック" charset="0"/>
              </a:rPr>
              <a:t>There were no differences between genotypes in estimates of endogenous tau under LL and DD conditions. </a:t>
            </a:r>
            <a:endParaRPr lang="en-US" sz="667" u="sng" dirty="0">
              <a:ea typeface="ＭＳ Ｐゴシック" charset="0"/>
              <a:cs typeface="ＭＳ Ｐゴシック" charset="0"/>
            </a:endParaRPr>
          </a:p>
          <a:p>
            <a:endParaRPr lang="en-US" dirty="0"/>
          </a:p>
        </p:txBody>
      </p:sp>
      <p:sp>
        <p:nvSpPr>
          <p:cNvPr id="63" name="Text Placeholder 2050"/>
          <p:cNvSpPr>
            <a:spLocks noGrp="1"/>
          </p:cNvSpPr>
          <p:nvPr>
            <p:ph type="body" sz="quarter" idx="17"/>
          </p:nvPr>
        </p:nvSpPr>
        <p:spPr>
          <a:xfrm>
            <a:off x="1689596" y="4967524"/>
            <a:ext cx="1377087" cy="197169"/>
          </a:xfrm>
        </p:spPr>
        <p:txBody>
          <a:bodyPr>
            <a:normAutofit fontScale="62500" lnSpcReduction="20000"/>
          </a:bodyPr>
          <a:lstStyle/>
          <a:p>
            <a:r>
              <a:rPr lang="en-US" sz="667" dirty="0">
                <a:ea typeface="ＭＳ Ｐゴシック" charset="0"/>
                <a:cs typeface="ＭＳ Ｐゴシック" charset="0"/>
              </a:rPr>
              <a:t>There was no difference between genotypes in activity onset at 3 months of age. </a:t>
            </a:r>
            <a:endParaRPr lang="en-US" sz="667" dirty="0"/>
          </a:p>
        </p:txBody>
      </p:sp>
      <p:sp>
        <p:nvSpPr>
          <p:cNvPr id="64" name="Text Placeholder 2050"/>
          <p:cNvSpPr>
            <a:spLocks noGrp="1"/>
          </p:cNvSpPr>
          <p:nvPr>
            <p:ph type="body" sz="quarter" idx="17"/>
          </p:nvPr>
        </p:nvSpPr>
        <p:spPr>
          <a:xfrm>
            <a:off x="3183900" y="4968439"/>
            <a:ext cx="2760328" cy="160749"/>
          </a:xfrm>
        </p:spPr>
        <p:txBody>
          <a:bodyPr>
            <a:normAutofit fontScale="47500" lnSpcReduction="20000"/>
          </a:bodyPr>
          <a:lstStyle/>
          <a:p>
            <a:pPr algn="just"/>
            <a:r>
              <a:rPr lang="en-US" sz="667" dirty="0">
                <a:ea typeface="ＭＳ Ｐゴシック" charset="0"/>
                <a:cs typeface="ＭＳ Ｐゴシック" charset="0"/>
              </a:rPr>
              <a:t>There were no differences between genotypes during the 2:2 masking test: </a:t>
            </a:r>
            <a:r>
              <a:rPr lang="en-US" sz="667" dirty="0"/>
              <a:t>lights off for 2 hours, followed by lights on for 2 hours, and continued over 24 h.</a:t>
            </a:r>
            <a:endParaRPr lang="en-US" sz="667" u="sng" dirty="0">
              <a:ea typeface="ＭＳ Ｐゴシック" charset="0"/>
              <a:cs typeface="ＭＳ Ｐゴシック" charset="0"/>
            </a:endParaRPr>
          </a:p>
          <a:p>
            <a:endParaRPr lang="en-US" dirty="0"/>
          </a:p>
        </p:txBody>
      </p:sp>
      <p:sp>
        <p:nvSpPr>
          <p:cNvPr id="65" name="Round Same Side Corner Rectangle 15"/>
          <p:cNvSpPr>
            <a:spLocks/>
          </p:cNvSpPr>
          <p:nvPr/>
        </p:nvSpPr>
        <p:spPr bwMode="auto">
          <a:xfrm>
            <a:off x="6225949" y="1242432"/>
            <a:ext cx="2761651" cy="192773"/>
          </a:xfrm>
          <a:custGeom>
            <a:avLst/>
            <a:gdLst>
              <a:gd name="T0" fmla="*/ 154268 w 13258800"/>
              <a:gd name="T1" fmla="*/ 0 h 925590"/>
              <a:gd name="T2" fmla="*/ 13104532 w 13258800"/>
              <a:gd name="T3" fmla="*/ 0 h 925590"/>
              <a:gd name="T4" fmla="*/ 13258800 w 13258800"/>
              <a:gd name="T5" fmla="*/ 154268 h 925590"/>
              <a:gd name="T6" fmla="*/ 13258800 w 13258800"/>
              <a:gd name="T7" fmla="*/ 925590 h 925590"/>
              <a:gd name="T8" fmla="*/ 13258800 w 13258800"/>
              <a:gd name="T9" fmla="*/ 925590 h 925590"/>
              <a:gd name="T10" fmla="*/ 0 w 13258800"/>
              <a:gd name="T11" fmla="*/ 925590 h 925590"/>
              <a:gd name="T12" fmla="*/ 0 w 13258800"/>
              <a:gd name="T13" fmla="*/ 925590 h 925590"/>
              <a:gd name="T14" fmla="*/ 0 w 13258800"/>
              <a:gd name="T15" fmla="*/ 154268 h 925590"/>
              <a:gd name="T16" fmla="*/ 154268 w 13258800"/>
              <a:gd name="T17" fmla="*/ 0 h 9255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258800" h="925590">
                <a:moveTo>
                  <a:pt x="154268" y="0"/>
                </a:moveTo>
                <a:lnTo>
                  <a:pt x="13104532" y="0"/>
                </a:lnTo>
                <a:cubicBezTo>
                  <a:pt x="13189732" y="0"/>
                  <a:pt x="13258800" y="69068"/>
                  <a:pt x="13258800" y="154268"/>
                </a:cubicBezTo>
                <a:lnTo>
                  <a:pt x="13258800" y="925590"/>
                </a:lnTo>
                <a:lnTo>
                  <a:pt x="0" y="925590"/>
                </a:lnTo>
                <a:lnTo>
                  <a:pt x="0" y="154268"/>
                </a:lnTo>
                <a:cubicBezTo>
                  <a:pt x="0" y="69068"/>
                  <a:pt x="69068" y="0"/>
                  <a:pt x="154268" y="0"/>
                </a:cubicBezTo>
                <a:close/>
              </a:path>
            </a:pathLst>
          </a:custGeom>
          <a:solidFill>
            <a:srgbClr val="00093D"/>
          </a:solidFill>
          <a:ln w="9525" cap="flat" cmpd="sng">
            <a:solidFill>
              <a:srgbClr val="00093D"/>
            </a:solidFill>
            <a:prstDash val="solid"/>
            <a:round/>
            <a:headEnd/>
            <a:tailEnd/>
          </a:ln>
          <a:effectLst>
            <a:outerShdw blurRad="40000" dist="23000" dir="5400000" rotWithShape="0">
              <a:srgbClr val="000000">
                <a:alpha val="34999"/>
              </a:srgbClr>
            </a:outerShdw>
          </a:effectLst>
        </p:spPr>
        <p:txBody>
          <a:bodyPr anchor="ctr"/>
          <a:lstStyle/>
          <a:p>
            <a:endParaRPr lang="en-US" sz="375"/>
          </a:p>
        </p:txBody>
      </p:sp>
      <p:pic>
        <p:nvPicPr>
          <p:cNvPr id="66" name="Picture 65"/>
          <p:cNvPicPr>
            <a:picLocks noChangeAspect="1"/>
          </p:cNvPicPr>
          <p:nvPr/>
        </p:nvPicPr>
        <p:blipFill rotWithShape="1">
          <a:blip r:embed="rId12"/>
          <a:srcRect l="4749" t="11567" r="26622" b="26356"/>
          <a:stretch/>
        </p:blipFill>
        <p:spPr>
          <a:xfrm>
            <a:off x="2466375" y="5941515"/>
            <a:ext cx="234188" cy="105272"/>
          </a:xfrm>
          <a:prstGeom prst="rect">
            <a:avLst/>
          </a:prstGeom>
        </p:spPr>
      </p:pic>
      <p:sp>
        <p:nvSpPr>
          <p:cNvPr id="67" name="Round Same Side Corner Rectangle 15"/>
          <p:cNvSpPr>
            <a:spLocks/>
          </p:cNvSpPr>
          <p:nvPr/>
        </p:nvSpPr>
        <p:spPr bwMode="auto">
          <a:xfrm>
            <a:off x="6225949" y="3652383"/>
            <a:ext cx="2761651" cy="192773"/>
          </a:xfrm>
          <a:custGeom>
            <a:avLst/>
            <a:gdLst>
              <a:gd name="T0" fmla="*/ 154268 w 13258800"/>
              <a:gd name="T1" fmla="*/ 0 h 925590"/>
              <a:gd name="T2" fmla="*/ 13104532 w 13258800"/>
              <a:gd name="T3" fmla="*/ 0 h 925590"/>
              <a:gd name="T4" fmla="*/ 13258800 w 13258800"/>
              <a:gd name="T5" fmla="*/ 154268 h 925590"/>
              <a:gd name="T6" fmla="*/ 13258800 w 13258800"/>
              <a:gd name="T7" fmla="*/ 925590 h 925590"/>
              <a:gd name="T8" fmla="*/ 13258800 w 13258800"/>
              <a:gd name="T9" fmla="*/ 925590 h 925590"/>
              <a:gd name="T10" fmla="*/ 0 w 13258800"/>
              <a:gd name="T11" fmla="*/ 925590 h 925590"/>
              <a:gd name="T12" fmla="*/ 0 w 13258800"/>
              <a:gd name="T13" fmla="*/ 925590 h 925590"/>
              <a:gd name="T14" fmla="*/ 0 w 13258800"/>
              <a:gd name="T15" fmla="*/ 154268 h 925590"/>
              <a:gd name="T16" fmla="*/ 154268 w 13258800"/>
              <a:gd name="T17" fmla="*/ 0 h 9255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258800" h="925590">
                <a:moveTo>
                  <a:pt x="154268" y="0"/>
                </a:moveTo>
                <a:lnTo>
                  <a:pt x="13104532" y="0"/>
                </a:lnTo>
                <a:cubicBezTo>
                  <a:pt x="13189732" y="0"/>
                  <a:pt x="13258800" y="69068"/>
                  <a:pt x="13258800" y="154268"/>
                </a:cubicBezTo>
                <a:lnTo>
                  <a:pt x="13258800" y="925590"/>
                </a:lnTo>
                <a:lnTo>
                  <a:pt x="0" y="925590"/>
                </a:lnTo>
                <a:lnTo>
                  <a:pt x="0" y="154268"/>
                </a:lnTo>
                <a:cubicBezTo>
                  <a:pt x="0" y="69068"/>
                  <a:pt x="69068" y="0"/>
                  <a:pt x="154268" y="0"/>
                </a:cubicBezTo>
                <a:close/>
              </a:path>
            </a:pathLst>
          </a:custGeom>
          <a:solidFill>
            <a:srgbClr val="00093D"/>
          </a:solidFill>
          <a:ln w="9525" cap="flat" cmpd="sng">
            <a:solidFill>
              <a:srgbClr val="00093D"/>
            </a:solidFill>
            <a:prstDash val="solid"/>
            <a:round/>
            <a:headEnd/>
            <a:tailEnd/>
          </a:ln>
          <a:effectLst>
            <a:outerShdw blurRad="40000" dist="23000" dir="5400000" rotWithShape="0">
              <a:srgbClr val="000000">
                <a:alpha val="34999"/>
              </a:srgbClr>
            </a:outerShdw>
          </a:effectLst>
        </p:spPr>
        <p:txBody>
          <a:bodyPr anchor="ctr"/>
          <a:lstStyle/>
          <a:p>
            <a:endParaRPr lang="en-US" sz="375"/>
          </a:p>
        </p:txBody>
      </p:sp>
      <p:sp>
        <p:nvSpPr>
          <p:cNvPr id="69" name="TextBox 16"/>
          <p:cNvSpPr txBox="1">
            <a:spLocks noChangeArrowheads="1"/>
          </p:cNvSpPr>
          <p:nvPr/>
        </p:nvSpPr>
        <p:spPr bwMode="auto">
          <a:xfrm>
            <a:off x="6283483" y="3681686"/>
            <a:ext cx="2155225" cy="236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8600">
                <a:solidFill>
                  <a:schemeClr val="tx1"/>
                </a:solidFill>
                <a:latin typeface="Calibri" charset="0"/>
              </a:defRPr>
            </a:lvl1pPr>
            <a:lvl2pPr marL="742950" indent="-285750">
              <a:defRPr sz="8600">
                <a:solidFill>
                  <a:schemeClr val="tx1"/>
                </a:solidFill>
                <a:latin typeface="Calibri" charset="0"/>
              </a:defRPr>
            </a:lvl2pPr>
            <a:lvl3pPr marL="1143000" indent="-228600">
              <a:defRPr sz="8600">
                <a:solidFill>
                  <a:schemeClr val="tx1"/>
                </a:solidFill>
                <a:latin typeface="Calibri" charset="0"/>
              </a:defRPr>
            </a:lvl3pPr>
            <a:lvl4pPr marL="1600200" indent="-228600">
              <a:defRPr sz="8600">
                <a:solidFill>
                  <a:schemeClr val="tx1"/>
                </a:solidFill>
                <a:latin typeface="Calibri" charset="0"/>
              </a:defRPr>
            </a:lvl4pPr>
            <a:lvl5pPr marL="2057400" indent="-228600">
              <a:defRPr sz="8600">
                <a:solidFill>
                  <a:schemeClr val="tx1"/>
                </a:solidFill>
                <a:latin typeface="Calibri" charset="0"/>
              </a:defRPr>
            </a:lvl5pPr>
            <a:lvl6pPr marL="2514600" indent="-228600" defTabSz="2193925" fontAlgn="base">
              <a:spcBef>
                <a:spcPct val="0"/>
              </a:spcBef>
              <a:spcAft>
                <a:spcPct val="0"/>
              </a:spcAft>
              <a:defRPr sz="8600">
                <a:solidFill>
                  <a:schemeClr val="tx1"/>
                </a:solidFill>
                <a:latin typeface="Calibri" charset="0"/>
              </a:defRPr>
            </a:lvl6pPr>
            <a:lvl7pPr marL="2971800" indent="-228600" defTabSz="2193925" fontAlgn="base">
              <a:spcBef>
                <a:spcPct val="0"/>
              </a:spcBef>
              <a:spcAft>
                <a:spcPct val="0"/>
              </a:spcAft>
              <a:defRPr sz="8600">
                <a:solidFill>
                  <a:schemeClr val="tx1"/>
                </a:solidFill>
                <a:latin typeface="Calibri" charset="0"/>
              </a:defRPr>
            </a:lvl7pPr>
            <a:lvl8pPr marL="3429000" indent="-228600" defTabSz="2193925" fontAlgn="base">
              <a:spcBef>
                <a:spcPct val="0"/>
              </a:spcBef>
              <a:spcAft>
                <a:spcPct val="0"/>
              </a:spcAft>
              <a:defRPr sz="8600">
                <a:solidFill>
                  <a:schemeClr val="tx1"/>
                </a:solidFill>
                <a:latin typeface="Calibri" charset="0"/>
              </a:defRPr>
            </a:lvl8pPr>
            <a:lvl9pPr marL="3886200" indent="-228600" defTabSz="2193925" fontAlgn="base">
              <a:spcBef>
                <a:spcPct val="0"/>
              </a:spcBef>
              <a:spcAft>
                <a:spcPct val="0"/>
              </a:spcAft>
              <a:defRPr sz="8600">
                <a:solidFill>
                  <a:schemeClr val="tx1"/>
                </a:solidFill>
                <a:latin typeface="Calibri" charset="0"/>
              </a:defRPr>
            </a:lvl9pPr>
          </a:lstStyle>
          <a:p>
            <a:pPr eaLnBrk="1" hangingPunct="1"/>
            <a:r>
              <a:rPr lang="en-US" altLang="en-US" sz="937" b="1" dirty="0">
                <a:solidFill>
                  <a:srgbClr val="FFFFFF"/>
                </a:solidFill>
                <a:ea typeface="Calibri" charset="0"/>
                <a:cs typeface="Calibri" charset="0"/>
              </a:rPr>
              <a:t>CONCLUSIONS</a:t>
            </a:r>
          </a:p>
        </p:txBody>
      </p:sp>
      <p:sp>
        <p:nvSpPr>
          <p:cNvPr id="25" name="TextBox 24"/>
          <p:cNvSpPr txBox="1"/>
          <p:nvPr/>
        </p:nvSpPr>
        <p:spPr>
          <a:xfrm>
            <a:off x="6384357" y="5177089"/>
            <a:ext cx="184731" cy="150041"/>
          </a:xfrm>
          <a:prstGeom prst="rect">
            <a:avLst/>
          </a:prstGeom>
          <a:noFill/>
        </p:spPr>
        <p:txBody>
          <a:bodyPr wrap="none" rtlCol="0">
            <a:spAutoFit/>
          </a:bodyPr>
          <a:lstStyle/>
          <a:p>
            <a:endParaRPr lang="en-US" sz="375" dirty="0"/>
          </a:p>
        </p:txBody>
      </p:sp>
      <p:sp>
        <p:nvSpPr>
          <p:cNvPr id="71" name="Text Placeholder 2050"/>
          <p:cNvSpPr>
            <a:spLocks noGrp="1"/>
          </p:cNvSpPr>
          <p:nvPr>
            <p:ph type="body" sz="quarter" idx="17"/>
          </p:nvPr>
        </p:nvSpPr>
        <p:spPr>
          <a:xfrm>
            <a:off x="6207031" y="3855711"/>
            <a:ext cx="2761651" cy="1616267"/>
          </a:xfrm>
        </p:spPr>
        <p:txBody>
          <a:bodyPr>
            <a:normAutofit fontScale="92500" lnSpcReduction="10000"/>
          </a:bodyPr>
          <a:lstStyle/>
          <a:p>
            <a:pPr marL="95235" indent="-95235" algn="just">
              <a:buFont typeface="Arial"/>
              <a:buChar char="•"/>
            </a:pPr>
            <a:r>
              <a:rPr lang="en-US" sz="667" dirty="0">
                <a:cs typeface="Times New Roman" charset="0"/>
              </a:rPr>
              <a:t>Small but significant and persisting delayed phase of LD entrainment at 6 months.  Phenotype may be emerging in 3 month cohort. </a:t>
            </a:r>
            <a:r>
              <a:rPr lang="en-US" sz="667" dirty="0"/>
              <a:t>These delays are reminiscent of findings that both activity and body temperature rhythms in AD patients are phase-delayed by ~4 h as compared to cognitively normal elderly subjects (Harper et al., 2004; </a:t>
            </a:r>
            <a:r>
              <a:rPr lang="en-US" sz="667" dirty="0" err="1"/>
              <a:t>Satlin</a:t>
            </a:r>
            <a:r>
              <a:rPr lang="en-US" sz="667" dirty="0"/>
              <a:t> et al., 1995)</a:t>
            </a:r>
            <a:endParaRPr lang="en-US" sz="667" dirty="0">
              <a:cs typeface="Times New Roman" charset="0"/>
            </a:endParaRPr>
          </a:p>
          <a:p>
            <a:pPr marL="95235" indent="-95235" algn="just">
              <a:buFont typeface="Arial"/>
              <a:buChar char="•"/>
            </a:pPr>
            <a:r>
              <a:rPr lang="en-US" sz="667" dirty="0">
                <a:cs typeface="Times New Roman" charset="0"/>
              </a:rPr>
              <a:t>APP/PS1 mice may be a useful model for testing interventions to evaluate the role of sleep and circadian </a:t>
            </a:r>
            <a:r>
              <a:rPr lang="en-US" sz="667" dirty="0" err="1">
                <a:cs typeface="Times New Roman" charset="0"/>
              </a:rPr>
              <a:t>desynchrony</a:t>
            </a:r>
            <a:r>
              <a:rPr lang="en-US" sz="667" dirty="0">
                <a:cs typeface="Times New Roman" charset="0"/>
              </a:rPr>
              <a:t> in AD onset and progression.</a:t>
            </a:r>
          </a:p>
          <a:p>
            <a:r>
              <a:rPr lang="en-US" sz="667" b="1" dirty="0"/>
              <a:t>Future analyses: </a:t>
            </a:r>
          </a:p>
          <a:p>
            <a:pPr marL="95235" indent="-95235">
              <a:buFont typeface="Arial"/>
              <a:buChar char="•"/>
            </a:pPr>
            <a:r>
              <a:rPr lang="en-US" sz="667" dirty="0"/>
              <a:t>ICC for SCN neuropeptides (VIP, PACAP, and SIRT)</a:t>
            </a:r>
          </a:p>
          <a:p>
            <a:pPr marL="95235" indent="-95235">
              <a:buFont typeface="Arial"/>
              <a:buChar char="•"/>
            </a:pPr>
            <a:r>
              <a:rPr lang="en-US" sz="667" dirty="0"/>
              <a:t>Confocal </a:t>
            </a:r>
            <a:r>
              <a:rPr lang="en-US" sz="667" dirty="0" err="1"/>
              <a:t>immunofluorescent</a:t>
            </a:r>
            <a:r>
              <a:rPr lang="en-US" sz="667" dirty="0"/>
              <a:t> analysis for Aβ  in retina, SCN, and cortical tissue</a:t>
            </a:r>
          </a:p>
          <a:p>
            <a:pPr marL="95235" indent="-95235">
              <a:buFont typeface="Arial"/>
              <a:buChar char="•"/>
            </a:pPr>
            <a:r>
              <a:rPr lang="en-US" sz="667" dirty="0">
                <a:solidFill>
                  <a:srgbClr val="000000"/>
                </a:solidFill>
              </a:rPr>
              <a:t>Sleep analysis using in vivo EEG/EMG rodent recordings</a:t>
            </a:r>
          </a:p>
          <a:p>
            <a:pPr marL="95235" indent="-95235">
              <a:buFont typeface="Arial"/>
              <a:buChar char="•"/>
            </a:pPr>
            <a:r>
              <a:rPr lang="en-US" sz="667" dirty="0"/>
              <a:t>Restricted feeding and </a:t>
            </a:r>
            <a:r>
              <a:rPr lang="en-US" sz="667" dirty="0" err="1"/>
              <a:t>chronobiotic</a:t>
            </a:r>
            <a:r>
              <a:rPr lang="en-US" sz="667" dirty="0"/>
              <a:t>  interventions </a:t>
            </a:r>
          </a:p>
          <a:p>
            <a:pPr marL="95235" indent="-95235">
              <a:buFont typeface="Arial"/>
              <a:buChar char="•"/>
            </a:pPr>
            <a:endParaRPr lang="en-US" dirty="0"/>
          </a:p>
          <a:p>
            <a:pPr marL="95235" indent="-95235">
              <a:buFont typeface="Arial"/>
              <a:buChar char="•"/>
            </a:pPr>
            <a:endParaRPr lang="en-US" dirty="0"/>
          </a:p>
          <a:p>
            <a:endParaRPr lang="en-US" b="1" dirty="0"/>
          </a:p>
        </p:txBody>
      </p:sp>
      <p:sp>
        <p:nvSpPr>
          <p:cNvPr id="46" name="TextBox 16"/>
          <p:cNvSpPr txBox="1">
            <a:spLocks noChangeArrowheads="1"/>
          </p:cNvSpPr>
          <p:nvPr/>
        </p:nvSpPr>
        <p:spPr bwMode="auto">
          <a:xfrm>
            <a:off x="6293403" y="1254350"/>
            <a:ext cx="2155225" cy="236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8600">
                <a:solidFill>
                  <a:schemeClr val="tx1"/>
                </a:solidFill>
                <a:latin typeface="Calibri" charset="0"/>
              </a:defRPr>
            </a:lvl1pPr>
            <a:lvl2pPr marL="742950" indent="-285750">
              <a:defRPr sz="8600">
                <a:solidFill>
                  <a:schemeClr val="tx1"/>
                </a:solidFill>
                <a:latin typeface="Calibri" charset="0"/>
              </a:defRPr>
            </a:lvl2pPr>
            <a:lvl3pPr marL="1143000" indent="-228600">
              <a:defRPr sz="8600">
                <a:solidFill>
                  <a:schemeClr val="tx1"/>
                </a:solidFill>
                <a:latin typeface="Calibri" charset="0"/>
              </a:defRPr>
            </a:lvl3pPr>
            <a:lvl4pPr marL="1600200" indent="-228600">
              <a:defRPr sz="8600">
                <a:solidFill>
                  <a:schemeClr val="tx1"/>
                </a:solidFill>
                <a:latin typeface="Calibri" charset="0"/>
              </a:defRPr>
            </a:lvl4pPr>
            <a:lvl5pPr marL="2057400" indent="-228600">
              <a:defRPr sz="8600">
                <a:solidFill>
                  <a:schemeClr val="tx1"/>
                </a:solidFill>
                <a:latin typeface="Calibri" charset="0"/>
              </a:defRPr>
            </a:lvl5pPr>
            <a:lvl6pPr marL="2514600" indent="-228600" defTabSz="2193925" fontAlgn="base">
              <a:spcBef>
                <a:spcPct val="0"/>
              </a:spcBef>
              <a:spcAft>
                <a:spcPct val="0"/>
              </a:spcAft>
              <a:defRPr sz="8600">
                <a:solidFill>
                  <a:schemeClr val="tx1"/>
                </a:solidFill>
                <a:latin typeface="Calibri" charset="0"/>
              </a:defRPr>
            </a:lvl6pPr>
            <a:lvl7pPr marL="2971800" indent="-228600" defTabSz="2193925" fontAlgn="base">
              <a:spcBef>
                <a:spcPct val="0"/>
              </a:spcBef>
              <a:spcAft>
                <a:spcPct val="0"/>
              </a:spcAft>
              <a:defRPr sz="8600">
                <a:solidFill>
                  <a:schemeClr val="tx1"/>
                </a:solidFill>
                <a:latin typeface="Calibri" charset="0"/>
              </a:defRPr>
            </a:lvl7pPr>
            <a:lvl8pPr marL="3429000" indent="-228600" defTabSz="2193925" fontAlgn="base">
              <a:spcBef>
                <a:spcPct val="0"/>
              </a:spcBef>
              <a:spcAft>
                <a:spcPct val="0"/>
              </a:spcAft>
              <a:defRPr sz="8600">
                <a:solidFill>
                  <a:schemeClr val="tx1"/>
                </a:solidFill>
                <a:latin typeface="Calibri" charset="0"/>
              </a:defRPr>
            </a:lvl8pPr>
            <a:lvl9pPr marL="3886200" indent="-228600" defTabSz="2193925" fontAlgn="base">
              <a:spcBef>
                <a:spcPct val="0"/>
              </a:spcBef>
              <a:spcAft>
                <a:spcPct val="0"/>
              </a:spcAft>
              <a:defRPr sz="8600">
                <a:solidFill>
                  <a:schemeClr val="tx1"/>
                </a:solidFill>
                <a:latin typeface="Calibri" charset="0"/>
              </a:defRPr>
            </a:lvl9pPr>
          </a:lstStyle>
          <a:p>
            <a:pPr eaLnBrk="1" hangingPunct="1"/>
            <a:r>
              <a:rPr lang="en-US" altLang="en-US" sz="937" b="1" dirty="0">
                <a:solidFill>
                  <a:srgbClr val="FFFFFF"/>
                </a:solidFill>
                <a:ea typeface="Calibri" charset="0"/>
                <a:cs typeface="Calibri" charset="0"/>
              </a:rPr>
              <a:t>RETINAL MELANOPSIN</a:t>
            </a:r>
          </a:p>
        </p:txBody>
      </p:sp>
      <p:sp>
        <p:nvSpPr>
          <p:cNvPr id="5" name="TextBox 4"/>
          <p:cNvSpPr txBox="1"/>
          <p:nvPr/>
        </p:nvSpPr>
        <p:spPr>
          <a:xfrm>
            <a:off x="6318892" y="1535004"/>
            <a:ext cx="2626053" cy="810928"/>
          </a:xfrm>
          <a:prstGeom prst="rect">
            <a:avLst/>
          </a:prstGeom>
          <a:noFill/>
        </p:spPr>
        <p:txBody>
          <a:bodyPr wrap="square" rtlCol="0">
            <a:spAutoFit/>
          </a:bodyPr>
          <a:lstStyle/>
          <a:p>
            <a:pPr algn="just"/>
            <a:r>
              <a:rPr lang="en-US" sz="667" dirty="0"/>
              <a:t>Preliminary assessment of </a:t>
            </a:r>
            <a:r>
              <a:rPr lang="en-US" sz="667" dirty="0" err="1"/>
              <a:t>melanopsin-labelled</a:t>
            </a:r>
            <a:r>
              <a:rPr lang="en-US" sz="667" dirty="0"/>
              <a:t> ganglion cells in the retinas from 10 month old, females. </a:t>
            </a:r>
          </a:p>
          <a:p>
            <a:pPr marL="95235" indent="-95235" algn="just">
              <a:buFont typeface="Arial"/>
              <a:buChar char="•"/>
            </a:pPr>
            <a:r>
              <a:rPr lang="en-US" sz="667" dirty="0"/>
              <a:t>Perfused ZT22.5 - ZT23.5, PBS &amp; 4% PFA </a:t>
            </a:r>
          </a:p>
          <a:p>
            <a:pPr marL="95235" indent="-95235" algn="just">
              <a:buFont typeface="Arial"/>
              <a:buChar char="•"/>
            </a:pPr>
            <a:r>
              <a:rPr lang="en-US" sz="667" dirty="0"/>
              <a:t>Whole mount confocal </a:t>
            </a:r>
            <a:r>
              <a:rPr lang="en-US" sz="667" dirty="0" err="1"/>
              <a:t>immunofluorescent</a:t>
            </a:r>
            <a:r>
              <a:rPr lang="en-US" sz="667" dirty="0"/>
              <a:t> analysis (20x)</a:t>
            </a:r>
          </a:p>
          <a:p>
            <a:pPr marL="95235" indent="-95235" algn="just">
              <a:buFont typeface="Arial"/>
              <a:buChar char="•"/>
            </a:pPr>
            <a:r>
              <a:rPr lang="en-US" sz="667" dirty="0" err="1"/>
              <a:t>Labelled</a:t>
            </a:r>
            <a:r>
              <a:rPr lang="en-US" sz="667" dirty="0"/>
              <a:t> cells with clear fluorescents and projections</a:t>
            </a:r>
          </a:p>
          <a:p>
            <a:pPr marL="95235" indent="-95235" algn="just">
              <a:buFont typeface="Arial"/>
              <a:buChar char="•"/>
            </a:pPr>
            <a:r>
              <a:rPr lang="en-US" sz="667" dirty="0"/>
              <a:t>TG = 104.33 , WT = 230.66; n=3/group, p = 0.008</a:t>
            </a:r>
          </a:p>
          <a:p>
            <a:pPr algn="just"/>
            <a:endParaRPr lang="en-US" sz="667" dirty="0"/>
          </a:p>
        </p:txBody>
      </p:sp>
      <p:sp>
        <p:nvSpPr>
          <p:cNvPr id="6" name="TextBox 5"/>
          <p:cNvSpPr txBox="1"/>
          <p:nvPr/>
        </p:nvSpPr>
        <p:spPr>
          <a:xfrm>
            <a:off x="6626153" y="2369478"/>
            <a:ext cx="346570" cy="265457"/>
          </a:xfrm>
          <a:prstGeom prst="rect">
            <a:avLst/>
          </a:prstGeom>
          <a:noFill/>
        </p:spPr>
        <p:txBody>
          <a:bodyPr wrap="none" rtlCol="0">
            <a:spAutoFit/>
          </a:bodyPr>
          <a:lstStyle/>
          <a:p>
            <a:r>
              <a:rPr lang="en-US" sz="1125" dirty="0"/>
              <a:t>TG</a:t>
            </a:r>
          </a:p>
        </p:txBody>
      </p:sp>
      <p:sp>
        <p:nvSpPr>
          <p:cNvPr id="7" name="TextBox 6"/>
          <p:cNvSpPr txBox="1"/>
          <p:nvPr/>
        </p:nvSpPr>
        <p:spPr>
          <a:xfrm>
            <a:off x="7524118" y="2369478"/>
            <a:ext cx="383438" cy="265457"/>
          </a:xfrm>
          <a:prstGeom prst="rect">
            <a:avLst/>
          </a:prstGeom>
          <a:noFill/>
        </p:spPr>
        <p:txBody>
          <a:bodyPr wrap="none" rtlCol="0">
            <a:spAutoFit/>
          </a:bodyPr>
          <a:lstStyle/>
          <a:p>
            <a:r>
              <a:rPr lang="en-US" sz="1125" dirty="0"/>
              <a:t>WT</a:t>
            </a:r>
          </a:p>
        </p:txBody>
      </p:sp>
      <p:graphicFrame>
        <p:nvGraphicFramePr>
          <p:cNvPr id="50" name="Chart 49"/>
          <p:cNvGraphicFramePr/>
          <p:nvPr>
            <p:extLst/>
          </p:nvPr>
        </p:nvGraphicFramePr>
        <p:xfrm>
          <a:off x="8435950" y="1650701"/>
          <a:ext cx="665614" cy="690471"/>
        </p:xfrm>
        <a:graphic>
          <a:graphicData uri="http://schemas.openxmlformats.org/drawingml/2006/chart">
            <c:chart xmlns:c="http://schemas.openxmlformats.org/drawingml/2006/chart" xmlns:r="http://schemas.openxmlformats.org/officeDocument/2006/relationships" r:id="rId13"/>
          </a:graphicData>
        </a:graphic>
      </p:graphicFrame>
      <p:sp>
        <p:nvSpPr>
          <p:cNvPr id="12" name="TextBox 11"/>
          <p:cNvSpPr txBox="1"/>
          <p:nvPr/>
        </p:nvSpPr>
        <p:spPr>
          <a:xfrm>
            <a:off x="8738468" y="1655184"/>
            <a:ext cx="248786" cy="169277"/>
          </a:xfrm>
          <a:prstGeom prst="rect">
            <a:avLst/>
          </a:prstGeom>
          <a:noFill/>
        </p:spPr>
        <p:txBody>
          <a:bodyPr wrap="none" rtlCol="0">
            <a:spAutoFit/>
          </a:bodyPr>
          <a:lstStyle/>
          <a:p>
            <a:r>
              <a:rPr lang="en-US" sz="500" dirty="0"/>
              <a:t>**</a:t>
            </a:r>
          </a:p>
        </p:txBody>
      </p:sp>
      <p:pic>
        <p:nvPicPr>
          <p:cNvPr id="14" name="Picture 13"/>
          <p:cNvPicPr>
            <a:picLocks noChangeAspect="1"/>
          </p:cNvPicPr>
          <p:nvPr/>
        </p:nvPicPr>
        <p:blipFill rotWithShape="1">
          <a:blip r:embed="rId14"/>
          <a:srcRect l="19472" r="16073"/>
          <a:stretch/>
        </p:blipFill>
        <p:spPr>
          <a:xfrm>
            <a:off x="8125110" y="2603759"/>
            <a:ext cx="821156" cy="818580"/>
          </a:xfrm>
          <a:prstGeom prst="rect">
            <a:avLst/>
          </a:prstGeom>
        </p:spPr>
      </p:pic>
      <p:pic>
        <p:nvPicPr>
          <p:cNvPr id="15" name="Picture 14"/>
          <p:cNvPicPr>
            <a:picLocks noChangeAspect="1"/>
          </p:cNvPicPr>
          <p:nvPr/>
        </p:nvPicPr>
        <p:blipFill>
          <a:blip r:embed="rId15"/>
          <a:stretch>
            <a:fillRect/>
          </a:stretch>
        </p:blipFill>
        <p:spPr>
          <a:xfrm>
            <a:off x="6318892" y="2603759"/>
            <a:ext cx="834719" cy="821275"/>
          </a:xfrm>
          <a:prstGeom prst="rect">
            <a:avLst/>
          </a:prstGeom>
        </p:spPr>
      </p:pic>
      <p:pic>
        <p:nvPicPr>
          <p:cNvPr id="16" name="Picture 15"/>
          <p:cNvPicPr>
            <a:picLocks noChangeAspect="1"/>
          </p:cNvPicPr>
          <p:nvPr/>
        </p:nvPicPr>
        <p:blipFill rotWithShape="1">
          <a:blip r:embed="rId16"/>
          <a:srcRect r="1685"/>
          <a:stretch/>
        </p:blipFill>
        <p:spPr>
          <a:xfrm>
            <a:off x="7215660" y="2603759"/>
            <a:ext cx="844993" cy="821275"/>
          </a:xfrm>
          <a:prstGeom prst="rect">
            <a:avLst/>
          </a:prstGeom>
        </p:spPr>
      </p:pic>
    </p:spTree>
    <p:extLst>
      <p:ext uri="{BB962C8B-B14F-4D97-AF65-F5344CB8AC3E}">
        <p14:creationId xmlns:p14="http://schemas.microsoft.com/office/powerpoint/2010/main" val="2158522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Science of Psychology</a:t>
            </a:r>
            <a:endParaRPr lang="en-CA" dirty="0"/>
          </a:p>
        </p:txBody>
      </p:sp>
      <p:sp>
        <p:nvSpPr>
          <p:cNvPr id="3" name="Subtitle 2"/>
          <p:cNvSpPr>
            <a:spLocks noGrp="1"/>
          </p:cNvSpPr>
          <p:nvPr>
            <p:ph type="subTitle" idx="1"/>
          </p:nvPr>
        </p:nvSpPr>
        <p:spPr/>
        <p:txBody>
          <a:bodyPr>
            <a:normAutofit/>
          </a:bodyPr>
          <a:lstStyle/>
          <a:p>
            <a:r>
              <a:rPr lang="en-US" sz="2400" dirty="0" smtClean="0"/>
              <a:t>Find out if you like Research! </a:t>
            </a:r>
          </a:p>
        </p:txBody>
      </p:sp>
    </p:spTree>
    <p:extLst>
      <p:ext uri="{BB962C8B-B14F-4D97-AF65-F5344CB8AC3E}">
        <p14:creationId xmlns:p14="http://schemas.microsoft.com/office/powerpoint/2010/main" val="1217910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7886700" cy="1325563"/>
          </a:xfrm>
        </p:spPr>
        <p:txBody>
          <a:bodyPr/>
          <a:lstStyle/>
          <a:p>
            <a:r>
              <a:rPr lang="en-US" dirty="0" smtClean="0"/>
              <a:t>Why research methods?</a:t>
            </a:r>
            <a:endParaRPr lang="en-CA" dirty="0"/>
          </a:p>
        </p:txBody>
      </p:sp>
      <p:sp>
        <p:nvSpPr>
          <p:cNvPr id="3" name="Content Placeholder 2"/>
          <p:cNvSpPr>
            <a:spLocks noGrp="1"/>
          </p:cNvSpPr>
          <p:nvPr>
            <p:ph idx="1"/>
          </p:nvPr>
        </p:nvSpPr>
        <p:spPr>
          <a:xfrm>
            <a:off x="323528" y="1052736"/>
            <a:ext cx="8229600" cy="5616624"/>
          </a:xfrm>
        </p:spPr>
        <p:txBody>
          <a:bodyPr>
            <a:normAutofit/>
          </a:bodyPr>
          <a:lstStyle/>
          <a:p>
            <a:r>
              <a:rPr lang="en-US" sz="2400" dirty="0" smtClean="0"/>
              <a:t>Some people consume knowledge…</a:t>
            </a:r>
          </a:p>
          <a:p>
            <a:pPr marL="0" indent="0">
              <a:buNone/>
            </a:pPr>
            <a:r>
              <a:rPr lang="en-US" sz="2400" dirty="0" smtClean="0"/>
              <a:t>- but very few are privilege/motivated/skilled enough to produce it…those who do </a:t>
            </a:r>
            <a:r>
              <a:rPr lang="en-US" sz="2400" dirty="0" smtClean="0"/>
              <a:t>typically love </a:t>
            </a:r>
            <a:r>
              <a:rPr lang="en-US" sz="2400" dirty="0" smtClean="0"/>
              <a:t>it!  Why? You need to figure it out! </a:t>
            </a:r>
          </a:p>
          <a:p>
            <a:pPr marL="0" indent="0">
              <a:buNone/>
            </a:pPr>
            <a:endParaRPr lang="en-US" sz="2400" dirty="0" smtClean="0"/>
          </a:p>
          <a:p>
            <a:r>
              <a:rPr lang="en-US" sz="2400" dirty="0" smtClean="0"/>
              <a:t>People should ask questions…how do you know that? </a:t>
            </a:r>
          </a:p>
          <a:p>
            <a:pPr marL="0" indent="0">
              <a:buNone/>
            </a:pPr>
            <a:endParaRPr lang="en-US" sz="2400" dirty="0" smtClean="0"/>
          </a:p>
          <a:p>
            <a:r>
              <a:rPr lang="en-US" sz="2400" dirty="0" smtClean="0"/>
              <a:t>Research methods provide the tools with which to answer them</a:t>
            </a:r>
            <a:endParaRPr lang="en-US" sz="2400" dirty="0"/>
          </a:p>
          <a:p>
            <a:r>
              <a:rPr lang="en-US" sz="2400" dirty="0" smtClean="0"/>
              <a:t>The importance of becoming a critical consumer of research</a:t>
            </a:r>
          </a:p>
          <a:p>
            <a:pPr lvl="1"/>
            <a:r>
              <a:rPr lang="en-US" sz="2400" dirty="0" smtClean="0"/>
              <a:t>Evaluating pop psychology claims</a:t>
            </a:r>
          </a:p>
          <a:p>
            <a:pPr lvl="1"/>
            <a:r>
              <a:rPr lang="en-US" sz="2400" dirty="0" smtClean="0"/>
              <a:t>Interpreting news media reports</a:t>
            </a:r>
          </a:p>
          <a:p>
            <a:pPr lvl="1"/>
            <a:r>
              <a:rPr lang="en-US" sz="2400" dirty="0" smtClean="0"/>
              <a:t>Informing public policy</a:t>
            </a:r>
          </a:p>
          <a:p>
            <a:pPr lvl="1"/>
            <a:r>
              <a:rPr lang="en-US" sz="2400" dirty="0" smtClean="0"/>
              <a:t>Research skills are transferable skills</a:t>
            </a:r>
          </a:p>
        </p:txBody>
      </p:sp>
      <p:sp>
        <p:nvSpPr>
          <p:cNvPr id="5" name="Slide Number Placeholder 4"/>
          <p:cNvSpPr>
            <a:spLocks noGrp="1"/>
          </p:cNvSpPr>
          <p:nvPr>
            <p:ph type="sldNum" sz="quarter" idx="12"/>
          </p:nvPr>
        </p:nvSpPr>
        <p:spPr/>
        <p:txBody>
          <a:bodyPr/>
          <a:lstStyle/>
          <a:p>
            <a:fld id="{55B936E4-F588-40B8-8D46-28929A1288D9}" type="slidenum">
              <a:rPr lang="en-CA" smtClean="0"/>
              <a:pPr/>
              <a:t>9</a:t>
            </a:fld>
            <a:endParaRPr lang="en-CA"/>
          </a:p>
        </p:txBody>
      </p:sp>
    </p:spTree>
    <p:extLst>
      <p:ext uri="{BB962C8B-B14F-4D97-AF65-F5344CB8AC3E}">
        <p14:creationId xmlns:p14="http://schemas.microsoft.com/office/powerpoint/2010/main" val="2035558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left)">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left)">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left)">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wipe(left)">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wipe(left)">
                                      <p:cBhvr>
                                        <p:cTn id="4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1155</TotalTime>
  <Words>2389</Words>
  <Application>Microsoft Office PowerPoint</Application>
  <PresentationFormat>On-screen Show (4:3)</PresentationFormat>
  <Paragraphs>230</Paragraphs>
  <Slides>20</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ＭＳ Ｐゴシック</vt:lpstr>
      <vt:lpstr>Arial</vt:lpstr>
      <vt:lpstr>Calibri</vt:lpstr>
      <vt:lpstr>Calibri Light</vt:lpstr>
      <vt:lpstr>Helvetica Neue</vt:lpstr>
      <vt:lpstr>Times New Roman</vt:lpstr>
      <vt:lpstr>Times-Bold</vt:lpstr>
      <vt:lpstr>Times-BoldItalic</vt:lpstr>
      <vt:lpstr>Times-Roman</vt:lpstr>
      <vt:lpstr>Office Theme</vt:lpstr>
      <vt:lpstr>Group Play</vt:lpstr>
      <vt:lpstr>PowerPoint Presentation</vt:lpstr>
      <vt:lpstr>PowerPoint Presentation</vt:lpstr>
      <vt:lpstr>PowerPoint Presentation</vt:lpstr>
      <vt:lpstr>Meeting/Progress Weekly Report</vt:lpstr>
      <vt:lpstr>PowerPoint Presentation</vt:lpstr>
      <vt:lpstr>Evaluation of Circadian Rhythms in the APP/PS1 Mouse Model of Alzheimer’s Disease</vt:lpstr>
      <vt:lpstr>The Science of Psychology</vt:lpstr>
      <vt:lpstr>Why research methods?</vt:lpstr>
      <vt:lpstr>Which one is the false claim?</vt:lpstr>
      <vt:lpstr>The limitations of intuition &amp; authority</vt:lpstr>
      <vt:lpstr>The limitations of intuition &amp; authority</vt:lpstr>
      <vt:lpstr>Empiricism –coming to know the world through your senses</vt:lpstr>
      <vt:lpstr>Goals of science in Psychology</vt:lpstr>
      <vt:lpstr>PowerPoint Presentation</vt:lpstr>
      <vt:lpstr>PowerPoint Presentation</vt:lpstr>
      <vt:lpstr>Goals of science in Psychology </vt:lpstr>
      <vt:lpstr>More fundamentals of science</vt:lpstr>
      <vt:lpstr>Basic research questions</vt:lpstr>
      <vt:lpstr>Library VIU  Stream of Research  - look for methods we can do at VIU - look for studies that have used students  </vt:lpstr>
    </vt:vector>
  </TitlesOfParts>
  <Company>Capilano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Science</dc:title>
  <dc:creator>Rajiv</dc:creator>
  <cp:lastModifiedBy>Think_User</cp:lastModifiedBy>
  <cp:revision>65</cp:revision>
  <dcterms:created xsi:type="dcterms:W3CDTF">2010-09-06T00:56:43Z</dcterms:created>
  <dcterms:modified xsi:type="dcterms:W3CDTF">2017-08-23T22:15:33Z</dcterms:modified>
</cp:coreProperties>
</file>