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0" r:id="rId1"/>
    <p:sldMasterId id="2147483874" r:id="rId2"/>
    <p:sldMasterId id="2147483886" r:id="rId3"/>
    <p:sldMasterId id="2147483898" r:id="rId4"/>
    <p:sldMasterId id="2147483910" r:id="rId5"/>
    <p:sldMasterId id="2147483922" r:id="rId6"/>
    <p:sldMasterId id="2147483934" r:id="rId7"/>
  </p:sldMasterIdLst>
  <p:notesMasterIdLst>
    <p:notesMasterId r:id="rId54"/>
  </p:notesMasterIdLst>
  <p:handoutMasterIdLst>
    <p:handoutMasterId r:id="rId55"/>
  </p:handoutMasterIdLst>
  <p:sldIdLst>
    <p:sldId id="406" r:id="rId8"/>
    <p:sldId id="407" r:id="rId9"/>
    <p:sldId id="361" r:id="rId10"/>
    <p:sldId id="362" r:id="rId11"/>
    <p:sldId id="363" r:id="rId12"/>
    <p:sldId id="365" r:id="rId13"/>
    <p:sldId id="366" r:id="rId14"/>
    <p:sldId id="409" r:id="rId15"/>
    <p:sldId id="364" r:id="rId16"/>
    <p:sldId id="393" r:id="rId17"/>
    <p:sldId id="371" r:id="rId18"/>
    <p:sldId id="395" r:id="rId19"/>
    <p:sldId id="367" r:id="rId20"/>
    <p:sldId id="368" r:id="rId21"/>
    <p:sldId id="369" r:id="rId22"/>
    <p:sldId id="410" r:id="rId23"/>
    <p:sldId id="370" r:id="rId24"/>
    <p:sldId id="375" r:id="rId25"/>
    <p:sldId id="374" r:id="rId26"/>
    <p:sldId id="396" r:id="rId27"/>
    <p:sldId id="397" r:id="rId28"/>
    <p:sldId id="376" r:id="rId29"/>
    <p:sldId id="377" r:id="rId30"/>
    <p:sldId id="378" r:id="rId31"/>
    <p:sldId id="379" r:id="rId32"/>
    <p:sldId id="411" r:id="rId33"/>
    <p:sldId id="398" r:id="rId34"/>
    <p:sldId id="380" r:id="rId35"/>
    <p:sldId id="403" r:id="rId36"/>
    <p:sldId id="412" r:id="rId37"/>
    <p:sldId id="381" r:id="rId38"/>
    <p:sldId id="382" r:id="rId39"/>
    <p:sldId id="383" r:id="rId40"/>
    <p:sldId id="384" r:id="rId41"/>
    <p:sldId id="399" r:id="rId42"/>
    <p:sldId id="386" r:id="rId43"/>
    <p:sldId id="413" r:id="rId44"/>
    <p:sldId id="404" r:id="rId45"/>
    <p:sldId id="400" r:id="rId46"/>
    <p:sldId id="387" r:id="rId47"/>
    <p:sldId id="388" r:id="rId48"/>
    <p:sldId id="391" r:id="rId49"/>
    <p:sldId id="401" r:id="rId50"/>
    <p:sldId id="414" r:id="rId51"/>
    <p:sldId id="402" r:id="rId52"/>
    <p:sldId id="416" r:id="rId53"/>
  </p:sldIdLst>
  <p:sldSz cx="9144000" cy="6858000" type="screen4x3"/>
  <p:notesSz cx="6858000" cy="9144000"/>
  <p:defaultTextStyle>
    <a:defPPr>
      <a:defRPr lang="en-US"/>
    </a:defPPr>
    <a:lvl1pPr algn="l" rtl="0" fontAlgn="base">
      <a:spcBef>
        <a:spcPct val="0"/>
      </a:spcBef>
      <a:spcAft>
        <a:spcPct val="0"/>
      </a:spcAft>
      <a:defRPr sz="3600" kern="1200">
        <a:solidFill>
          <a:schemeClr val="tx1"/>
        </a:solidFill>
        <a:latin typeface="Arial" charset="0"/>
        <a:ea typeface="+mn-ea"/>
        <a:cs typeface="+mn-cs"/>
      </a:defRPr>
    </a:lvl1pPr>
    <a:lvl2pPr marL="457200" algn="l" rtl="0" fontAlgn="base">
      <a:spcBef>
        <a:spcPct val="0"/>
      </a:spcBef>
      <a:spcAft>
        <a:spcPct val="0"/>
      </a:spcAft>
      <a:defRPr sz="3600" kern="1200">
        <a:solidFill>
          <a:schemeClr val="tx1"/>
        </a:solidFill>
        <a:latin typeface="Arial" charset="0"/>
        <a:ea typeface="+mn-ea"/>
        <a:cs typeface="+mn-cs"/>
      </a:defRPr>
    </a:lvl2pPr>
    <a:lvl3pPr marL="914400" algn="l" rtl="0" fontAlgn="base">
      <a:spcBef>
        <a:spcPct val="0"/>
      </a:spcBef>
      <a:spcAft>
        <a:spcPct val="0"/>
      </a:spcAft>
      <a:defRPr sz="3600" kern="1200">
        <a:solidFill>
          <a:schemeClr val="tx1"/>
        </a:solidFill>
        <a:latin typeface="Arial" charset="0"/>
        <a:ea typeface="+mn-ea"/>
        <a:cs typeface="+mn-cs"/>
      </a:defRPr>
    </a:lvl3pPr>
    <a:lvl4pPr marL="1371600" algn="l" rtl="0" fontAlgn="base">
      <a:spcBef>
        <a:spcPct val="0"/>
      </a:spcBef>
      <a:spcAft>
        <a:spcPct val="0"/>
      </a:spcAft>
      <a:defRPr sz="3600" kern="1200">
        <a:solidFill>
          <a:schemeClr val="tx1"/>
        </a:solidFill>
        <a:latin typeface="Arial" charset="0"/>
        <a:ea typeface="+mn-ea"/>
        <a:cs typeface="+mn-cs"/>
      </a:defRPr>
    </a:lvl4pPr>
    <a:lvl5pPr marL="1828800" algn="l"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B86"/>
    <a:srgbClr val="0A6B86"/>
    <a:srgbClr val="7B9899"/>
    <a:srgbClr val="FF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65" autoAdjust="0"/>
    <p:restoredTop sz="87838" autoAdjust="0"/>
  </p:normalViewPr>
  <p:slideViewPr>
    <p:cSldViewPr>
      <p:cViewPr varScale="1">
        <p:scale>
          <a:sx n="69" d="100"/>
          <a:sy n="69" d="100"/>
        </p:scale>
        <p:origin x="264" y="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CA"/>
          </a:p>
        </p:txBody>
      </p:sp>
      <p:sp>
        <p:nvSpPr>
          <p:cNvPr id="1013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4FAC73D6-24F6-477E-9315-8D84E0BFB6E5}" type="datetimeFigureOut">
              <a:rPr lang="en-CA"/>
              <a:pPr>
                <a:defRPr/>
              </a:pPr>
              <a:t>2016-08-25</a:t>
            </a:fld>
            <a:endParaRPr lang="en-CA"/>
          </a:p>
        </p:txBody>
      </p:sp>
      <p:sp>
        <p:nvSpPr>
          <p:cNvPr id="1013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CA"/>
          </a:p>
        </p:txBody>
      </p:sp>
      <p:sp>
        <p:nvSpPr>
          <p:cNvPr id="1013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9D9604ED-B4D4-44A7-ABFF-592F5B304C6B}" type="slidenum">
              <a:rPr lang="en-CA"/>
              <a:pPr>
                <a:defRPr/>
              </a:pPr>
              <a:t>‹#›</a:t>
            </a:fld>
            <a:endParaRPr lang="en-CA"/>
          </a:p>
        </p:txBody>
      </p:sp>
    </p:spTree>
    <p:extLst>
      <p:ext uri="{BB962C8B-B14F-4D97-AF65-F5344CB8AC3E}">
        <p14:creationId xmlns:p14="http://schemas.microsoft.com/office/powerpoint/2010/main" val="3400370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ABA7125-0D7F-47D6-9B63-2E89FF3A3A12}" type="slidenum">
              <a:rPr lang="en-US"/>
              <a:pPr>
                <a:defRPr/>
              </a:pPr>
              <a:t>‹#›</a:t>
            </a:fld>
            <a:endParaRPr lang="en-US"/>
          </a:p>
        </p:txBody>
      </p:sp>
    </p:spTree>
    <p:extLst>
      <p:ext uri="{BB962C8B-B14F-4D97-AF65-F5344CB8AC3E}">
        <p14:creationId xmlns:p14="http://schemas.microsoft.com/office/powerpoint/2010/main" val="4355951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26"/>
          <p:cNvSpPr>
            <a:spLocks noGrp="1" noRot="1" noChangeAspect="1" noChangeArrowheads="1" noTextEdit="1"/>
          </p:cNvSpPr>
          <p:nvPr>
            <p:ph type="sldImg"/>
          </p:nvPr>
        </p:nvSpPr>
        <p:spPr>
          <a:ln/>
        </p:spPr>
      </p:sp>
      <p:sp>
        <p:nvSpPr>
          <p:cNvPr id="7270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3413577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r" eaLnBrk="1" hangingPunct="1"/>
            <a:fld id="{C4EEE1BC-5383-4931-B18F-1EEE1D24D67E}" type="slidenum">
              <a:rPr lang="en-US" altLang="en-US" sz="1200"/>
              <a:pPr algn="r" eaLnBrk="1" hangingPunct="1"/>
              <a:t>12</a:t>
            </a:fld>
            <a:endParaRPr lang="en-US" alt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88806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r" eaLnBrk="1" hangingPunct="1"/>
            <a:fld id="{59711083-BAD7-458B-90B1-8E4AD8E02699}" type="slidenum">
              <a:rPr lang="en-US" altLang="en-US" sz="1200"/>
              <a:pPr algn="r" eaLnBrk="1" hangingPunct="1"/>
              <a:t>13</a:t>
            </a:fld>
            <a:endParaRPr lang="en-US" alt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In-Class Activity:</a:t>
            </a:r>
            <a:r>
              <a:rPr lang="en-US" altLang="en-US"/>
              <a:t> Show these letters for a fraction of a second and then ask people to write down all of the letters they can remember.  Most people can only report 4-5 letters.  Does this mean that sensory memory can only hold 4-5 items?  No, we can hold much more, but we only hold it for 1/10 of a second and so by the time it takes us to write it down, we have forgotten most of what we say.  If we could write them down fast enough, we would be able to remember all 12 letters.  To show this, I will show you the letters again and then after I take it away, I will hold up a 1, 2, or 3 and you report the letters in that row.</a:t>
            </a:r>
          </a:p>
          <a:p>
            <a:pPr eaLnBrk="1" hangingPunct="1"/>
            <a:endParaRPr lang="en-US" altLang="en-US"/>
          </a:p>
        </p:txBody>
      </p:sp>
    </p:spTree>
    <p:extLst>
      <p:ext uri="{BB962C8B-B14F-4D97-AF65-F5344CB8AC3E}">
        <p14:creationId xmlns:p14="http://schemas.microsoft.com/office/powerpoint/2010/main" val="3933858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r" eaLnBrk="1" hangingPunct="1"/>
            <a:fld id="{A1AE41D3-832D-4437-9422-5063C02CE878}" type="slidenum">
              <a:rPr lang="en-US" altLang="en-US" sz="1200"/>
              <a:pPr algn="r" eaLnBrk="1" hangingPunct="1"/>
              <a:t>14</a:t>
            </a:fld>
            <a:endParaRPr lang="en-US" alt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Lecture expander:</a:t>
            </a:r>
            <a:r>
              <a:rPr lang="en-US" altLang="en-US"/>
              <a:t> Working memory is everything you are thinking about right NOW.  Some say that working memory is what is in our consciousness.  Things flow in and out of our consciousness or working memory.</a:t>
            </a:r>
          </a:p>
        </p:txBody>
      </p:sp>
    </p:spTree>
    <p:extLst>
      <p:ext uri="{BB962C8B-B14F-4D97-AF65-F5344CB8AC3E}">
        <p14:creationId xmlns:p14="http://schemas.microsoft.com/office/powerpoint/2010/main" val="3459749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r" eaLnBrk="1" hangingPunct="1"/>
            <a:fld id="{3ADB225E-70B1-4551-B451-534493C69922}" type="slidenum">
              <a:rPr lang="en-US" altLang="en-US" sz="1200"/>
              <a:pPr algn="r" eaLnBrk="1" hangingPunct="1"/>
              <a:t>15</a:t>
            </a:fld>
            <a:endParaRPr lang="en-US" alt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In-Class Activity:</a:t>
            </a:r>
            <a:r>
              <a:rPr lang="en-US" altLang="en-US"/>
              <a:t>  This is a great demonstration for students about the limitations of working memory.  Say five digits out loud and, when you are finished saying them, have students write them down.  Instruct students not to write down any of the numbers until you are done saying them.  For example, I might say, “4, 2, 6, 4, 7, okay write them down.”  Next, test students on their memory for 6 digits, then 7, and so on until you get to 10.  When you are done, have students report how many digits they could store in their working memory.  Most students can only remember around 7 or 8.    Phone numbers and social insurance numbers are great examples of chunking.</a:t>
            </a:r>
          </a:p>
          <a:p>
            <a:pPr eaLnBrk="1" hangingPunct="1"/>
            <a:endParaRPr lang="en-US" altLang="en-US" b="1" i="1"/>
          </a:p>
          <a:p>
            <a:pPr eaLnBrk="1" hangingPunct="1"/>
            <a:r>
              <a:rPr lang="en-US" altLang="en-US" b="1"/>
              <a:t>Discussion Question:</a:t>
            </a:r>
            <a:r>
              <a:rPr lang="en-US" altLang="en-US"/>
              <a:t>  If we are trying to remember a phone number long enough to find a pen and write it down and you stop repeating the information in your head before you find a pen and write it down, what will happen to the information?</a:t>
            </a:r>
          </a:p>
          <a:p>
            <a:pPr eaLnBrk="1" hangingPunct="1"/>
            <a:r>
              <a:rPr lang="en-US" altLang="en-US"/>
              <a:t>Answer: The information is either lost forever or we further encode the information and it enters long term memory.  In order for the information to enter long term memory, one usually needs to do more with the information such as….</a:t>
            </a:r>
          </a:p>
          <a:p>
            <a:pPr lvl="1" eaLnBrk="1" hangingPunct="1"/>
            <a:endParaRPr lang="en-US" altLang="en-US"/>
          </a:p>
        </p:txBody>
      </p:sp>
    </p:spTree>
    <p:extLst>
      <p:ext uri="{BB962C8B-B14F-4D97-AF65-F5344CB8AC3E}">
        <p14:creationId xmlns:p14="http://schemas.microsoft.com/office/powerpoint/2010/main" val="220142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65290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1650543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r" eaLnBrk="1" hangingPunct="1"/>
            <a:fld id="{0055D9E6-89A2-48EA-AE27-C22B0E1E0856}" type="slidenum">
              <a:rPr lang="en-US" altLang="en-US" sz="1200"/>
              <a:pPr algn="r" eaLnBrk="1" hangingPunct="1"/>
              <a:t>18</a:t>
            </a:fld>
            <a:endParaRPr lang="en-US" alt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Lecture Expander:</a:t>
            </a:r>
            <a:r>
              <a:rPr lang="en-US" altLang="en-US"/>
              <a:t> The more ways you can encode the information the better.  If you can only do one, than semantic is the best way to encode, but if you can do more than one, try to encode using meaning, sight, sound, smell, touch, etc.—This will help to strengthen your web of memories as explained in the parallel distributed model.</a:t>
            </a:r>
          </a:p>
          <a:p>
            <a:pPr eaLnBrk="1" hangingPunct="1"/>
            <a:endParaRPr lang="en-US" altLang="en-US"/>
          </a:p>
          <a:p>
            <a:pPr eaLnBrk="1" hangingPunct="1"/>
            <a:r>
              <a:rPr lang="en-US" altLang="en-US" b="1"/>
              <a:t>In-Class Activity:</a:t>
            </a:r>
            <a:r>
              <a:rPr lang="en-US" altLang="en-US"/>
              <a:t>  This activity was created by Bernstein.  This activity shows how it is better to encode based on meaning (semantic encoding) than on visual encoding.  Instruct half the class to count or estimate the number of vowels in the words that will be read.  Then instruct the other half of the class to rate each item read, on a 1-5 scale, in terms of its value to a person stranded on a desert island.  (The differing instructions can be given via differing overhead transparencies shown to each half of the class): Here is a sample word list:</a:t>
            </a:r>
          </a:p>
          <a:p>
            <a:pPr eaLnBrk="1" hangingPunct="1"/>
            <a:r>
              <a:rPr lang="en-US" altLang="en-US"/>
              <a:t>UMBRELLA, GASOLINE, ORCHESTRA, YACHT, HAMMER, DIAMOND, UNIVERSITY, MACARONI, EYEGLASSES, GARDEN, UNDERWEAR, NEWSPAPER, ALCOHOL, BOUQUET, MICROSCOPE, CAMOUFLAGE, POLLUTION, RESTAURANT, INSECT, ELEPHANT, SULPHUR, LEMONADE, MOSQUITO, BOTTLE.</a:t>
            </a:r>
          </a:p>
          <a:p>
            <a:pPr eaLnBrk="1" hangingPunct="1"/>
            <a:r>
              <a:rPr lang="en-US" altLang="en-US"/>
              <a:t>To displace from short-term memory the words in the latter part of the list, ask the students to spend about 30 seconds performing a distracting task, such as writing their name, address, phone number, major, and social insurance number. </a:t>
            </a:r>
          </a:p>
          <a:p>
            <a:pPr eaLnBrk="1" hangingPunct="1"/>
            <a:r>
              <a:rPr lang="en-US" altLang="en-US"/>
              <a:t>Now give the students one minute to write down as many words from the list as they can recall.  Retention scores from those who processed the words superficially (by counting or estimating vowels) should be much lower than those from students who processed the information more deeply (by thinking about, and possibly visualizing, the usefulness of each item in a particular situation. </a:t>
            </a:r>
          </a:p>
          <a:p>
            <a:pPr eaLnBrk="1" hangingPunct="1"/>
            <a:r>
              <a:rPr lang="en-US" altLang="en-US"/>
              <a:t> </a:t>
            </a:r>
          </a:p>
        </p:txBody>
      </p:sp>
    </p:spTree>
    <p:extLst>
      <p:ext uri="{BB962C8B-B14F-4D97-AF65-F5344CB8AC3E}">
        <p14:creationId xmlns:p14="http://schemas.microsoft.com/office/powerpoint/2010/main" val="2786509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r" eaLnBrk="1" hangingPunct="1"/>
            <a:fld id="{10DD91DF-5638-44A2-979E-6ACC9690237E}" type="slidenum">
              <a:rPr lang="en-US" altLang="en-US" sz="1200"/>
              <a:pPr algn="r" eaLnBrk="1" hangingPunct="1"/>
              <a:t>19</a:t>
            </a:fld>
            <a:endParaRPr lang="en-US" alt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r>
              <a:rPr lang="en-US" altLang="en-US" b="1"/>
              <a:t>Critical thinking questions:</a:t>
            </a:r>
            <a:r>
              <a:rPr lang="en-US" altLang="en-US"/>
              <a:t>  Can we memorize things we don’t understand?  How does that impact our memory?</a:t>
            </a:r>
          </a:p>
          <a:p>
            <a:pPr lvl="2" eaLnBrk="1" hangingPunct="1"/>
            <a:r>
              <a:rPr lang="en-US" altLang="en-US" i="1"/>
              <a:t>Answer:</a:t>
            </a:r>
            <a:r>
              <a:rPr lang="en-US" altLang="en-US"/>
              <a:t>  We can memorize things without understanding them but we are MUCH more likely to forget them.</a:t>
            </a:r>
          </a:p>
          <a:p>
            <a:pPr lvl="1" eaLnBrk="1" hangingPunct="1"/>
            <a:r>
              <a:rPr lang="en-US" altLang="en-US"/>
              <a:t>   </a:t>
            </a:r>
          </a:p>
          <a:p>
            <a:pPr lvl="1" eaLnBrk="1" hangingPunct="1"/>
            <a:r>
              <a:rPr lang="en-US" altLang="en-US"/>
              <a:t>   </a:t>
            </a:r>
            <a:r>
              <a:rPr lang="en-US" altLang="en-US" b="1"/>
              <a:t>Application question:</a:t>
            </a:r>
            <a:r>
              <a:rPr lang="en-US" altLang="en-US"/>
              <a:t> Can you think of an example where you used a </a:t>
            </a:r>
            <a:r>
              <a:rPr lang="en-CA" altLang="en-US"/>
              <a:t>mnemonic</a:t>
            </a:r>
            <a:r>
              <a:rPr lang="en-US" altLang="en-US"/>
              <a:t> or made class information personally relevant?  </a:t>
            </a:r>
          </a:p>
        </p:txBody>
      </p:sp>
    </p:spTree>
    <p:extLst>
      <p:ext uri="{BB962C8B-B14F-4D97-AF65-F5344CB8AC3E}">
        <p14:creationId xmlns:p14="http://schemas.microsoft.com/office/powerpoint/2010/main" val="3588465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2570024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1196143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r" eaLnBrk="1" hangingPunct="1"/>
            <a:fld id="{94B06FB1-8BA5-4109-8676-D10DDF05E251}" type="slidenum">
              <a:rPr lang="en-US" altLang="en-US" sz="1200"/>
              <a:pPr algn="r" eaLnBrk="1" hangingPunct="1"/>
              <a:t>3</a:t>
            </a:fld>
            <a:endParaRPr lang="en-US" alt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a:t>In-class activity:</a:t>
            </a:r>
            <a:r>
              <a:rPr lang="en-US" altLang="en-US"/>
              <a:t>  I typically start the memory chapter with a fun activity/demonstration that shows us how fallible our memory is.  One of my favourite activities is called, “Eyewitness to a murder.”  I start to lecture and then have a confederate burst into the classroom yelling at me about a grade they got last semester.  I fight with them briefly and then they “kill” me with a water gun and I fall to the ground in front of the class as the “murderer” runs out of the room.  At this point, you jump up and pretend to be a chief homicide detective and you say, “Dr. XXXX (insert your name) was murdered, but luckily for you, there were xx (insert number of people in class) eyewitnesses so we can easily apprehend the criminal.  All I need you to do is write down the murderer’s height, weight, eye </a:t>
            </a:r>
            <a:r>
              <a:rPr lang="en-CA" altLang="en-US"/>
              <a:t>colour</a:t>
            </a:r>
            <a:r>
              <a:rPr lang="en-US" altLang="en-US"/>
              <a:t>, hair </a:t>
            </a:r>
            <a:r>
              <a:rPr lang="en-CA" altLang="en-US"/>
              <a:t>colour</a:t>
            </a:r>
            <a:r>
              <a:rPr lang="en-US" altLang="en-US"/>
              <a:t>, and any distinguishing marks.”  Then you collect all the responses and start to write on the board ALL the different heights, weights, etc. that people put down.  The VASTLY different accounts of what the murderer looked like will start a great discussion about memory and why the class’s memory was not as accurate as it should have been.  You can also discuss how reliable eyewitness testimony is.   </a:t>
            </a:r>
          </a:p>
        </p:txBody>
      </p:sp>
    </p:spTree>
    <p:extLst>
      <p:ext uri="{BB962C8B-B14F-4D97-AF65-F5344CB8AC3E}">
        <p14:creationId xmlns:p14="http://schemas.microsoft.com/office/powerpoint/2010/main" val="2537405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r" eaLnBrk="1" hangingPunct="1"/>
            <a:fld id="{E198FD25-C420-47E5-A6ED-A615F1492409}" type="slidenum">
              <a:rPr lang="en-US" altLang="en-US" sz="1200"/>
              <a:pPr algn="r" eaLnBrk="1" hangingPunct="1"/>
              <a:t>22</a:t>
            </a:fld>
            <a:endParaRPr lang="en-US" alt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Application questions:</a:t>
            </a:r>
            <a:r>
              <a:rPr lang="en-US" altLang="en-US"/>
              <a:t>  Please write down two examples of semantic memories, episodic memories, and implicit memories.</a:t>
            </a:r>
          </a:p>
          <a:p>
            <a:pPr eaLnBrk="1" hangingPunct="1"/>
            <a:r>
              <a:rPr lang="en-US" altLang="en-US"/>
              <a:t>Examples of implicit memories might be typing, riding a bike, skiing, dancing.  </a:t>
            </a:r>
          </a:p>
          <a:p>
            <a:pPr eaLnBrk="1" hangingPunct="1"/>
            <a:endParaRPr lang="en-US" altLang="en-US"/>
          </a:p>
          <a:p>
            <a:pPr eaLnBrk="1" hangingPunct="1"/>
            <a:r>
              <a:rPr lang="en-US" altLang="en-US" b="1"/>
              <a:t>Critical thinking question:</a:t>
            </a:r>
            <a:r>
              <a:rPr lang="en-US" altLang="en-US"/>
              <a:t>  It was probably hard to come up with the examples for implicit memories.  Why was that?</a:t>
            </a:r>
          </a:p>
          <a:p>
            <a:pPr eaLnBrk="1" hangingPunct="1"/>
            <a:r>
              <a:rPr lang="en-US" altLang="en-US"/>
              <a:t>Answer:  Because implicit memories are unconscious so it is hard to bring to consciousness to unconscious memories </a:t>
            </a:r>
            <a:r>
              <a:rPr lang="en-US" altLang="en-US">
                <a:sym typeface="Wingdings" pitchFamily="2" charset="2"/>
              </a:rPr>
              <a:t></a:t>
            </a:r>
          </a:p>
          <a:p>
            <a:pPr eaLnBrk="1" hangingPunct="1"/>
            <a:endParaRPr lang="en-US" altLang="en-US">
              <a:sym typeface="Wingdings" pitchFamily="2" charset="2"/>
            </a:endParaRPr>
          </a:p>
          <a:p>
            <a:pPr eaLnBrk="1" hangingPunct="1"/>
            <a:r>
              <a:rPr lang="en-US" altLang="en-US" b="1">
                <a:sym typeface="Wingdings" pitchFamily="2" charset="2"/>
              </a:rPr>
              <a:t>Lecture Expander-</a:t>
            </a:r>
            <a:r>
              <a:rPr lang="en-US" altLang="en-US">
                <a:sym typeface="Wingdings" pitchFamily="2" charset="2"/>
              </a:rPr>
              <a:t> Have students complete this sentence, ”George had a ball.  He jumped on top of the wooden  ______.”  Most students will say “wall” because the word “ball” helped to prime the word “wall” because they sound the same. </a:t>
            </a:r>
            <a:endParaRPr lang="en-US" altLang="en-US"/>
          </a:p>
        </p:txBody>
      </p:sp>
    </p:spTree>
    <p:extLst>
      <p:ext uri="{BB962C8B-B14F-4D97-AF65-F5344CB8AC3E}">
        <p14:creationId xmlns:p14="http://schemas.microsoft.com/office/powerpoint/2010/main" val="173310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2603504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r" eaLnBrk="1" hangingPunct="1"/>
            <a:fld id="{0C22CE69-AC91-4922-96F6-D79874CFC310}" type="slidenum">
              <a:rPr lang="en-US" altLang="en-US" sz="1200"/>
              <a:pPr algn="r" eaLnBrk="1" hangingPunct="1"/>
              <a:t>24</a:t>
            </a:fld>
            <a:endParaRPr lang="en-US" alt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a:t>
            </a:r>
            <a:r>
              <a:rPr lang="en-US" altLang="en-US" b="1"/>
              <a:t>In-Class Activity:</a:t>
            </a:r>
            <a:r>
              <a:rPr lang="en-US" altLang="en-US"/>
              <a:t>  A very simple illustration of the fact that people encode and retrieve information in predictable as well as idiosyncratic ways, can be created in class merely by giving your students about one minute to write down the names of all the provincial capitals of Canada.</a:t>
            </a:r>
          </a:p>
          <a:p>
            <a:pPr eaLnBrk="1" hangingPunct="1"/>
            <a:r>
              <a:rPr lang="en-US" altLang="en-US"/>
              <a:t>When time is up, ask various students to read their list, in the order originally written.  Familiar patterns of search and obvious retrieval cues will be evident in some of these lists, as when students used alphabetical order, region, or similarity of name to organize the task.  Other patterns and cues will be much harder to detect, but just as systematic.  Hopefully this activity will lead into a discussion of ways we retrieve information.</a:t>
            </a:r>
          </a:p>
        </p:txBody>
      </p:sp>
    </p:spTree>
    <p:extLst>
      <p:ext uri="{BB962C8B-B14F-4D97-AF65-F5344CB8AC3E}">
        <p14:creationId xmlns:p14="http://schemas.microsoft.com/office/powerpoint/2010/main" val="3658940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r" eaLnBrk="1" hangingPunct="1"/>
            <a:fld id="{92A0F941-204F-43BB-AF23-C4673F03C9EA}" type="slidenum">
              <a:rPr lang="en-US" altLang="en-US" sz="1200"/>
              <a:pPr algn="r" eaLnBrk="1" hangingPunct="1"/>
              <a:t>25</a:t>
            </a:fld>
            <a:endParaRPr lang="en-US" alt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In-Class activity:</a:t>
            </a:r>
            <a:r>
              <a:rPr lang="en-US" altLang="en-US"/>
              <a:t>  This activity helps students to see that retrieval memory tasks are easier than recall tasks.  Ask your class to write down the names of the seven dwarfs (recall task).  After this, show them a list of 20 dwarf names with the correct 7 dwarf names added (for example, grumpy, grouchy, silly, sorry, sleepy, snoozy, etc.).  Students usually can only recall about 2 or 3 of the dwarfs but can recognize or pick out all 7 dwarfs when given a recognition task.</a:t>
            </a:r>
          </a:p>
          <a:p>
            <a:pPr eaLnBrk="1" hangingPunct="1"/>
            <a:endParaRPr lang="en-US" altLang="en-US"/>
          </a:p>
          <a:p>
            <a:pPr eaLnBrk="1" hangingPunct="1"/>
            <a:r>
              <a:rPr lang="en-US" altLang="en-US" b="1"/>
              <a:t>Critical thinking question:</a:t>
            </a:r>
            <a:r>
              <a:rPr lang="en-US" altLang="en-US"/>
              <a:t>  Based on the context effect, where should you sit when you take a test? </a:t>
            </a:r>
          </a:p>
          <a:p>
            <a:pPr eaLnBrk="1" hangingPunct="1"/>
            <a:endParaRPr lang="en-US" altLang="en-US"/>
          </a:p>
          <a:p>
            <a:pPr eaLnBrk="1" hangingPunct="1"/>
            <a:r>
              <a:rPr lang="en-US" altLang="en-US" b="1"/>
              <a:t>Lecture expander:</a:t>
            </a:r>
            <a:r>
              <a:rPr lang="en-US" altLang="en-US"/>
              <a:t>  I always give the example for context effect of being in my bedroom and remembering I need to go downstairs to get a book.  Then I get to the kitchen and cannot remember why I am there.  It is only when I step back into the bedroom (where I first had the idea to get the book) that I remember why I needed to go downstairs.  Usually students can relate to this example.</a:t>
            </a:r>
          </a:p>
          <a:p>
            <a:pPr eaLnBrk="1" hangingPunct="1"/>
            <a:endParaRPr lang="en-US" altLang="en-US"/>
          </a:p>
          <a:p>
            <a:pPr eaLnBrk="1" hangingPunct="1"/>
            <a:r>
              <a:rPr lang="en-US" altLang="en-US" b="1"/>
              <a:t>Application question:</a:t>
            </a:r>
            <a:r>
              <a:rPr lang="en-US" altLang="en-US"/>
              <a:t>  Do you remember where you were when you found out Michael Jackson died?   Describe it.  This is an example of a flashbulb memory.</a:t>
            </a:r>
          </a:p>
        </p:txBody>
      </p:sp>
    </p:spTree>
    <p:extLst>
      <p:ext uri="{BB962C8B-B14F-4D97-AF65-F5344CB8AC3E}">
        <p14:creationId xmlns:p14="http://schemas.microsoft.com/office/powerpoint/2010/main" val="1039714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1546737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r" eaLnBrk="1" hangingPunct="1"/>
            <a:fld id="{EB199031-AC06-4A3D-90D0-F443D40F0D93}" type="slidenum">
              <a:rPr lang="en-US" altLang="en-US" sz="1200"/>
              <a:pPr algn="r" eaLnBrk="1" hangingPunct="1"/>
              <a:t>28</a:t>
            </a:fld>
            <a:endParaRPr lang="en-US" alt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Lecture Expander:</a:t>
            </a:r>
            <a:r>
              <a:rPr lang="en-US" altLang="en-US"/>
              <a:t>  Talk about how this helps to explain why depressed people remember more bad things that have happened to them and less good things that have happened to them.  You might also want to talk about a different type of state-dependent learning, which is that people who are sober when they learn something will remember the items better if they are sober when they recall it.  </a:t>
            </a:r>
          </a:p>
        </p:txBody>
      </p:sp>
    </p:spTree>
    <p:extLst>
      <p:ext uri="{BB962C8B-B14F-4D97-AF65-F5344CB8AC3E}">
        <p14:creationId xmlns:p14="http://schemas.microsoft.com/office/powerpoint/2010/main" val="2655041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2329944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r" eaLnBrk="1" hangingPunct="1"/>
            <a:fld id="{B5030157-AD24-4B96-A128-3BEB046A182B}" type="slidenum">
              <a:rPr lang="en-US" altLang="en-US" sz="1200"/>
              <a:pPr algn="r" eaLnBrk="1" hangingPunct="1"/>
              <a:t>31</a:t>
            </a:fld>
            <a:endParaRPr lang="en-US" altLang="en-US" sz="1200"/>
          </a:p>
        </p:txBody>
      </p:sp>
      <p:sp>
        <p:nvSpPr>
          <p:cNvPr id="84995"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eaLnBrk="1" hangingPunct="1">
              <a:defRPr/>
            </a:pPr>
            <a:r>
              <a:rPr lang="en-US" b="1" dirty="0"/>
              <a:t>Lecture expander:</a:t>
            </a:r>
            <a:r>
              <a:rPr lang="en-US" dirty="0"/>
              <a:t> How can we combat each of these reasons for forgetting?</a:t>
            </a:r>
          </a:p>
          <a:p>
            <a:pPr marL="228600" indent="-228600" eaLnBrk="1" hangingPunct="1">
              <a:buFontTx/>
              <a:buAutoNum type="arabicParenR"/>
              <a:defRPr/>
            </a:pPr>
            <a:r>
              <a:rPr lang="en-US" dirty="0"/>
              <a:t>Encoding Failure—You can be sure you do not have an encoding failure if you make extra sure you learned the information in the first place.  Don’t just look over your notes or the book to see if you know it.  Instead, make a list of the terms you need to know or use a study guide and test yourself without the answers present.</a:t>
            </a:r>
          </a:p>
          <a:p>
            <a:pPr marL="228600" indent="-228600" eaLnBrk="1" hangingPunct="1">
              <a:buFontTx/>
              <a:buAutoNum type="arabicParenR"/>
              <a:defRPr/>
            </a:pPr>
            <a:r>
              <a:rPr lang="en-US" dirty="0"/>
              <a:t>Storage Failure – You don’t have to worry about having a storage failure unless you are a boxer or have dementia or Alzheimer's.</a:t>
            </a:r>
          </a:p>
          <a:p>
            <a:pPr marL="228600" indent="-228600" eaLnBrk="1" hangingPunct="1">
              <a:buFontTx/>
              <a:buAutoNum type="arabicParenR"/>
              <a:defRPr/>
            </a:pPr>
            <a:r>
              <a:rPr lang="en-US" dirty="0"/>
              <a:t>Retrieval Failure – This is the most likely reason why you would forget.  You did successfully encode the information and store it, but now you cannot find it in your brain.  Ever lose something in your room that you really need?  Well, we lose things in our head that we really need all the time!  So, we need to figure out a way to organize things better in our brain so that we can find what we need.</a:t>
            </a:r>
          </a:p>
          <a:p>
            <a:pPr eaLnBrk="1" hangingPunct="1">
              <a:defRPr/>
            </a:pPr>
            <a:endParaRPr lang="en-US" dirty="0"/>
          </a:p>
        </p:txBody>
      </p:sp>
    </p:spTree>
    <p:extLst>
      <p:ext uri="{BB962C8B-B14F-4D97-AF65-F5344CB8AC3E}">
        <p14:creationId xmlns:p14="http://schemas.microsoft.com/office/powerpoint/2010/main" val="298839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r" eaLnBrk="1" hangingPunct="1"/>
            <a:fld id="{E718F3FB-7FAA-425B-9E42-A213CCC8CB2E}" type="slidenum">
              <a:rPr lang="en-US" altLang="en-US" sz="1200"/>
              <a:pPr algn="r" eaLnBrk="1" hangingPunct="1"/>
              <a:t>32</a:t>
            </a:fld>
            <a:endParaRPr lang="en-US" alt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Each of these theories will be expanded on the next three slides.</a:t>
            </a:r>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39948831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181709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r" eaLnBrk="1" hangingPunct="1"/>
            <a:fld id="{9E6ED3A0-4F9E-4147-984C-C60A2D27DA72}" type="slidenum">
              <a:rPr lang="en-US" altLang="en-US" sz="1200"/>
              <a:pPr algn="r" eaLnBrk="1" hangingPunct="1"/>
              <a:t>4</a:t>
            </a:fld>
            <a:endParaRPr lang="en-US" alt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t>Reference to intro demonstration:</a:t>
            </a:r>
            <a:r>
              <a:rPr lang="en-US" altLang="en-US" dirty="0"/>
              <a:t> If students in the “Eyewitness to a murder” demonstration were not able to identify the murderer well, it is probably because they were not able to ENCODE the information fast enough to be able to store it into long-term memory.</a:t>
            </a:r>
          </a:p>
          <a:p>
            <a:pPr eaLnBrk="1" hangingPunct="1"/>
            <a:endParaRPr lang="en-US" altLang="en-US" dirty="0"/>
          </a:p>
          <a:p>
            <a:pPr eaLnBrk="1" hangingPunct="1"/>
            <a:r>
              <a:rPr lang="en-US" altLang="en-US" b="1" dirty="0"/>
              <a:t>Lecture expander:</a:t>
            </a:r>
            <a:r>
              <a:rPr lang="en-US" altLang="en-US" dirty="0"/>
              <a:t>  Some people suggest that the way we remember information (encoding, storage, retrieval) is similar to that of a computer.  If you create a word document, you cannot just turn off the computer and expect it to be stored there.  Instead, you have to be able to save the file to the hard drive (or ENCODE the document).  Encoding is putting the information into a form our brain can store just like putting a word document into a form the computer can store.  The document is then STORED on the hard drive.  Similarly, memories are stored in our brain.  In order to retrieve documents from the hard drive, you have to be able to remember where you saved them and the title of the document.  Similarly, in order to RETRIEVE information from our brain (what we call remembering), we have to be able to locate the information from our brain and consciously pull it up.  </a:t>
            </a:r>
          </a:p>
          <a:p>
            <a:pPr eaLnBrk="1" hangingPunct="1"/>
            <a:endParaRPr lang="en-US" altLang="en-US" dirty="0"/>
          </a:p>
        </p:txBody>
      </p:sp>
    </p:spTree>
    <p:extLst>
      <p:ext uri="{BB962C8B-B14F-4D97-AF65-F5344CB8AC3E}">
        <p14:creationId xmlns:p14="http://schemas.microsoft.com/office/powerpoint/2010/main" val="3712591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11369947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23287927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r" eaLnBrk="1" hangingPunct="1"/>
            <a:fld id="{C8375F2B-4E35-4458-AFFB-08453194BB5B}" type="slidenum">
              <a:rPr lang="en-US" altLang="en-US" sz="1200"/>
              <a:pPr algn="r" eaLnBrk="1" hangingPunct="1"/>
              <a:t>36</a:t>
            </a:fld>
            <a:endParaRPr lang="en-US" alt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Lecture Expander:</a:t>
            </a:r>
            <a:r>
              <a:rPr lang="en-US" altLang="en-US"/>
              <a:t> This is a great place to talk about why police officers need to be careful when questioning a witness.  What if a police officer were to ask the eyewitness, “Did the suspect have a scar on his right cheek?”   The witness might say at the time that they do not know.  Then later, when the witness is looking at a line up of people, they might see someone with a scar on their right cheek and think, “I think I have a memory of a scar being on the right cheek.”  This person would be having source misattribution.</a:t>
            </a:r>
          </a:p>
        </p:txBody>
      </p:sp>
    </p:spTree>
    <p:extLst>
      <p:ext uri="{BB962C8B-B14F-4D97-AF65-F5344CB8AC3E}">
        <p14:creationId xmlns:p14="http://schemas.microsoft.com/office/powerpoint/2010/main" val="263483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r" eaLnBrk="1" hangingPunct="1"/>
            <a:fld id="{C8375F2B-4E35-4458-AFFB-08453194BB5B}" type="slidenum">
              <a:rPr lang="en-US" altLang="en-US" sz="1200"/>
              <a:pPr algn="r" eaLnBrk="1" hangingPunct="1"/>
              <a:t>37</a:t>
            </a:fld>
            <a:endParaRPr lang="en-US" alt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Lecture Expander:</a:t>
            </a:r>
            <a:r>
              <a:rPr lang="en-US" altLang="en-US"/>
              <a:t> This is a great place to talk about why police officers need to be careful when questioning a witness.  What if a police officer were to ask the eyewitness, “Did the suspect have a scar on his right cheek?”   The witness might say at the time that they do not know.  Then later, when the witness is looking at a line up of people, they might see someone with a scar on their right cheek and think, “I think I have a memory of a scar being on the right cheek.”  This person would be having source misattribution.</a:t>
            </a:r>
          </a:p>
        </p:txBody>
      </p:sp>
    </p:spTree>
    <p:extLst>
      <p:ext uri="{BB962C8B-B14F-4D97-AF65-F5344CB8AC3E}">
        <p14:creationId xmlns:p14="http://schemas.microsoft.com/office/powerpoint/2010/main" val="22722183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41003326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3389161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r" eaLnBrk="1" hangingPunct="1"/>
            <a:fld id="{0E6CEFC3-C93C-4199-A441-575459CCF560}" type="slidenum">
              <a:rPr lang="en-US" altLang="en-US" sz="1200"/>
              <a:pPr algn="r" eaLnBrk="1" hangingPunct="1"/>
              <a:t>40</a:t>
            </a:fld>
            <a:endParaRPr lang="en-US" altLang="en-US"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9094803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r" eaLnBrk="1" hangingPunct="1"/>
            <a:fld id="{81C2D027-8A37-4B84-8EB4-A68EFEFDFE7B}" type="slidenum">
              <a:rPr lang="en-US" altLang="en-US" sz="1200"/>
              <a:pPr algn="r" eaLnBrk="1" hangingPunct="1"/>
              <a:t>41</a:t>
            </a:fld>
            <a:endParaRPr lang="en-US" altLang="en-US"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Lecture Expander:</a:t>
            </a:r>
            <a:r>
              <a:rPr lang="en-US" altLang="en-US" i="1"/>
              <a:t>  </a:t>
            </a:r>
            <a:r>
              <a:rPr lang="en-US" altLang="en-US"/>
              <a:t>You might want to add that declining memory can be a self-fulfilling prophecy.  Meaning, if people think that they have declining memory because of age, they may not try as hard to remember something and the cycle can spin downward.</a:t>
            </a:r>
          </a:p>
        </p:txBody>
      </p:sp>
    </p:spTree>
    <p:extLst>
      <p:ext uri="{BB962C8B-B14F-4D97-AF65-F5344CB8AC3E}">
        <p14:creationId xmlns:p14="http://schemas.microsoft.com/office/powerpoint/2010/main" val="7713749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r" eaLnBrk="1" hangingPunct="1"/>
            <a:fld id="{098EC9AC-756B-4C79-A579-ED409C2904D0}" type="slidenum">
              <a:rPr lang="en-US" altLang="en-US" sz="1200"/>
              <a:pPr algn="r" eaLnBrk="1" hangingPunct="1"/>
              <a:t>42</a:t>
            </a:fld>
            <a:endParaRPr lang="en-US" altLang="en-US"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Application question:</a:t>
            </a:r>
            <a:r>
              <a:rPr lang="en-US" altLang="en-US" i="1"/>
              <a:t>  </a:t>
            </a:r>
            <a:r>
              <a:rPr lang="en-US" altLang="en-US"/>
              <a:t>Amnesia is often a common subject in movies.  Can you come up with examples of movies that have amnesia in them?  Are they showing anterograde or retrograde amnesia, or are they confusing the two?</a:t>
            </a:r>
          </a:p>
          <a:p>
            <a:pPr eaLnBrk="1" hangingPunct="1"/>
            <a:r>
              <a:rPr lang="en-US" altLang="en-US"/>
              <a:t>Examples – </a:t>
            </a:r>
            <a:r>
              <a:rPr lang="en-US" altLang="en-US" i="1"/>
              <a:t>First Kiss</a:t>
            </a:r>
            <a:r>
              <a:rPr lang="en-US" altLang="en-US"/>
              <a:t> with Drew Barrymore: They completely make up a new form of amnesia where she remembers things for a day and then forgets them when she goes to sleep. They do depict a character (Tom) who has a good representation of anterograde amnesia.</a:t>
            </a:r>
          </a:p>
        </p:txBody>
      </p:sp>
    </p:spTree>
    <p:extLst>
      <p:ext uri="{BB962C8B-B14F-4D97-AF65-F5344CB8AC3E}">
        <p14:creationId xmlns:p14="http://schemas.microsoft.com/office/powerpoint/2010/main" val="22760537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3086781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32411783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r" eaLnBrk="1" hangingPunct="1"/>
            <a:fld id="{098EC9AC-756B-4C79-A579-ED409C2904D0}" type="slidenum">
              <a:rPr lang="en-US" altLang="en-US" sz="1200"/>
              <a:pPr algn="r" eaLnBrk="1" hangingPunct="1"/>
              <a:t>44</a:t>
            </a:fld>
            <a:endParaRPr lang="en-US" altLang="en-US"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Application question:</a:t>
            </a:r>
            <a:r>
              <a:rPr lang="en-US" altLang="en-US" i="1"/>
              <a:t>  </a:t>
            </a:r>
            <a:r>
              <a:rPr lang="en-US" altLang="en-US"/>
              <a:t>Amnesia is often a common subject in movies.  Can you come up with examples of movies that have amnesia in them?  Are they showing anterograde or retrograde amnesia, or are they confusing the two?</a:t>
            </a:r>
          </a:p>
          <a:p>
            <a:pPr eaLnBrk="1" hangingPunct="1"/>
            <a:r>
              <a:rPr lang="en-US" altLang="en-US"/>
              <a:t>Examples – </a:t>
            </a:r>
            <a:r>
              <a:rPr lang="en-US" altLang="en-US" i="1"/>
              <a:t>First Kiss</a:t>
            </a:r>
            <a:r>
              <a:rPr lang="en-US" altLang="en-US"/>
              <a:t> with Drew Barrymore: They completely make up a new form of amnesia where she remembers things for a day and then forgets them when she goes to sleep. They do depict a character (Tom) who has a good representation of anterograde amnesia.</a:t>
            </a:r>
          </a:p>
        </p:txBody>
      </p:sp>
    </p:spTree>
    <p:extLst>
      <p:ext uri="{BB962C8B-B14F-4D97-AF65-F5344CB8AC3E}">
        <p14:creationId xmlns:p14="http://schemas.microsoft.com/office/powerpoint/2010/main" val="23302600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280104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r" eaLnBrk="1" hangingPunct="1"/>
            <a:fld id="{8C4E09EB-5791-4F6A-8472-264DE22CBBBB}" type="slidenum">
              <a:rPr lang="en-US" altLang="en-US" sz="1200"/>
              <a:pPr algn="r" eaLnBrk="1" hangingPunct="1"/>
              <a:t>6</a:t>
            </a:fld>
            <a:endParaRPr lang="en-US" alt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Lecture Expander:</a:t>
            </a:r>
            <a:r>
              <a:rPr lang="en-US" altLang="en-US"/>
              <a:t>  We have already discussed how memory is similar to a computer, so let’s concentrate on the three stage model of memory.</a:t>
            </a:r>
          </a:p>
          <a:p>
            <a:pPr eaLnBrk="1" hangingPunct="1"/>
            <a:r>
              <a:rPr lang="en-US" altLang="en-US"/>
              <a:t>-I would quickly review this slide with students and then on the next slide review the specifics of the three different memory stores (sensory, working, and long term).</a:t>
            </a:r>
          </a:p>
          <a:p>
            <a:pPr eaLnBrk="1" hangingPunct="1"/>
            <a:endParaRPr lang="en-US" altLang="en-US"/>
          </a:p>
        </p:txBody>
      </p:sp>
    </p:spTree>
    <p:extLst>
      <p:ext uri="{BB962C8B-B14F-4D97-AF65-F5344CB8AC3E}">
        <p14:creationId xmlns:p14="http://schemas.microsoft.com/office/powerpoint/2010/main" val="3520286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r" eaLnBrk="1" hangingPunct="1"/>
            <a:fld id="{6C8485C4-44BF-4937-8AD8-29C19CC36BC2}" type="slidenum">
              <a:rPr lang="en-US" altLang="en-US" sz="1200"/>
              <a:pPr algn="r" eaLnBrk="1" hangingPunct="1"/>
              <a:t>7</a:t>
            </a:fld>
            <a:endParaRPr lang="en-US" alt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Lecture Expander:</a:t>
            </a:r>
            <a:r>
              <a:rPr lang="en-US" altLang="en-US"/>
              <a:t> At any point along the way, the information can be lost.  For example, if in the middle of class you begin to daydream, you will not be paying attention and thus the information will not get from sensory memory to working memory (and will be lost forever).  If you are paying attention in class but are not thinking about the material (i.e., not encoding it) than it will not enter your long-term memory (and be lost forever).  These are good reasons to pay attention in class and think actively (or encode) the material while you are in class.  </a:t>
            </a:r>
          </a:p>
        </p:txBody>
      </p:sp>
    </p:spTree>
    <p:extLst>
      <p:ext uri="{BB962C8B-B14F-4D97-AF65-F5344CB8AC3E}">
        <p14:creationId xmlns:p14="http://schemas.microsoft.com/office/powerpoint/2010/main" val="752228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r" eaLnBrk="1" hangingPunct="1"/>
            <a:fld id="{489199B2-F898-4A34-BE8E-14916A688B40}" type="slidenum">
              <a:rPr lang="en-US" altLang="en-US" sz="1200"/>
              <a:pPr algn="r" eaLnBrk="1" hangingPunct="1"/>
              <a:t>9</a:t>
            </a:fld>
            <a:endParaRPr lang="en-US" alt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Lecture expander:</a:t>
            </a:r>
            <a:r>
              <a:rPr lang="en-US" altLang="en-US"/>
              <a:t>  As you learn new information, you add to the web and link the newly learned information to past memories.  </a:t>
            </a:r>
          </a:p>
          <a:p>
            <a:pPr eaLnBrk="1" hangingPunct="1"/>
            <a:endParaRPr lang="en-US" altLang="en-US"/>
          </a:p>
          <a:p>
            <a:pPr eaLnBrk="1" hangingPunct="1"/>
            <a:r>
              <a:rPr lang="en-US" altLang="en-US" b="1"/>
              <a:t>In-class activity:</a:t>
            </a:r>
            <a:r>
              <a:rPr lang="en-US" altLang="en-US"/>
              <a:t>  Take out a piece of paper.  Pretend that you ate spinach ice cream for the first time and stored this experience in your memory.  Draw a web of your memories you have about ice cream (different types, different experiences, and put your new pretend experience of spinach ice cream in the web).  How are all those memories linked together? </a:t>
            </a:r>
          </a:p>
          <a:p>
            <a:pPr eaLnBrk="1" hangingPunct="1"/>
            <a:endParaRPr lang="en-US" altLang="en-US"/>
          </a:p>
          <a:p>
            <a:pPr eaLnBrk="1" hangingPunct="1"/>
            <a:r>
              <a:rPr lang="en-US" altLang="en-US" b="1"/>
              <a:t>Discussion Question:</a:t>
            </a:r>
            <a:r>
              <a:rPr lang="en-US" altLang="en-US"/>
              <a:t>  Do you ever have the experience of trying to think of a song and the lyrics of a bunch of other songs keep popping in your head?  How might the parallel distributed model help to explain this?</a:t>
            </a:r>
          </a:p>
        </p:txBody>
      </p:sp>
    </p:spTree>
    <p:extLst>
      <p:ext uri="{BB962C8B-B14F-4D97-AF65-F5344CB8AC3E}">
        <p14:creationId xmlns:p14="http://schemas.microsoft.com/office/powerpoint/2010/main" val="3117374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1038555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r" eaLnBrk="1" hangingPunct="1"/>
            <a:fld id="{16B19056-C644-4887-AEFB-DB135EEAE71D}" type="slidenum">
              <a:rPr lang="en-US" altLang="en-US" sz="1200"/>
              <a:pPr algn="r" eaLnBrk="1" hangingPunct="1"/>
              <a:t>11</a:t>
            </a:fld>
            <a:endParaRPr lang="en-US" alt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Discussion question:</a:t>
            </a:r>
            <a:r>
              <a:rPr lang="en-US" altLang="en-US"/>
              <a:t>  What examples can you come up with of information that you automatically encode and remember?  (Examples might be gossip, songs, TV, novels, etc.) </a:t>
            </a:r>
          </a:p>
          <a:p>
            <a:pPr eaLnBrk="1" hangingPunct="1"/>
            <a:endParaRPr lang="en-US" altLang="en-US"/>
          </a:p>
          <a:p>
            <a:pPr eaLnBrk="1" hangingPunct="1"/>
            <a:r>
              <a:rPr lang="en-US" altLang="en-US" b="1"/>
              <a:t>Critical thinking question:</a:t>
            </a:r>
            <a:r>
              <a:rPr lang="en-US" altLang="en-US"/>
              <a:t>  Why do you think that the above examples are encoded automatically, but information that you need to memorize for a test takes effort to encode?  </a:t>
            </a:r>
          </a:p>
          <a:p>
            <a:pPr eaLnBrk="1" hangingPunct="1"/>
            <a:r>
              <a:rPr lang="en-US" altLang="en-US" i="1"/>
              <a:t>Answer:</a:t>
            </a:r>
            <a:r>
              <a:rPr lang="en-US" altLang="en-US"/>
              <a:t>  Usually information that is automatically encoded is of personal relevance and thus has built-in retrieval cues.  If you can make content that you have to learn for classes personally interesting or relevant then chances are it will be much easier to encode.</a:t>
            </a:r>
          </a:p>
          <a:p>
            <a:pPr eaLnBrk="1" hangingPunct="1"/>
            <a:endParaRPr lang="en-US" altLang="en-US"/>
          </a:p>
          <a:p>
            <a:pPr eaLnBrk="1" hangingPunct="1"/>
            <a:r>
              <a:rPr lang="en-US" altLang="en-US" b="1"/>
              <a:t>Lecture expander:</a:t>
            </a:r>
            <a:r>
              <a:rPr lang="en-US" altLang="en-US"/>
              <a:t>  Sometimes it takes a lot of effort to encode information.  What are some of the best ways to encode (or you might call it study) information?  Have the class brainstorm a list of ways that they study.  Hopefully this list will include things like rehearsal, organization, elaboration, etc.  You can take this opportunity to talk about how rehearsal is a good way to keep things in working memory but not as good for encoding things in long-term memory.  </a:t>
            </a:r>
          </a:p>
          <a:p>
            <a:pPr eaLnBrk="1" hangingPunct="1"/>
            <a:endParaRPr lang="en-US" altLang="en-US"/>
          </a:p>
        </p:txBody>
      </p:sp>
    </p:spTree>
    <p:extLst>
      <p:ext uri="{BB962C8B-B14F-4D97-AF65-F5344CB8AC3E}">
        <p14:creationId xmlns:p14="http://schemas.microsoft.com/office/powerpoint/2010/main" val="2996849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0" y="836712"/>
            <a:ext cx="9144000" cy="3168352"/>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 Box 3"/>
          <p:cNvSpPr txBox="1">
            <a:spLocks noGrp="1" noChangeArrowheads="1"/>
          </p:cNvSpPr>
          <p:nvPr>
            <p:ph type="sldNum" sz="quarter" idx="10"/>
          </p:nvPr>
        </p:nvSpPr>
        <p:spPr>
          <a:ln/>
        </p:spPr>
        <p:txBody>
          <a:bodyPr/>
          <a:lstStyle>
            <a:lvl1pPr>
              <a:defRPr/>
            </a:lvl1pPr>
          </a:lstStyle>
          <a:p>
            <a:pPr>
              <a:defRPr/>
            </a:pPr>
            <a:fld id="{D7D91534-137E-494F-A735-FCDC964D367B}" type="slidenum">
              <a:rPr lang="en-US" smtClean="0"/>
              <a:pPr>
                <a:defRPr/>
              </a:pPr>
              <a:t>‹#›</a:t>
            </a:fld>
            <a:endParaRPr lang="en-US"/>
          </a:p>
        </p:txBody>
      </p:sp>
      <p:sp>
        <p:nvSpPr>
          <p:cNvPr id="3" name="Rectangle 2"/>
          <p:cNvSpPr/>
          <p:nvPr/>
        </p:nvSpPr>
        <p:spPr>
          <a:xfrm>
            <a:off x="-3989" y="4005064"/>
            <a:ext cx="9144000" cy="2852936"/>
          </a:xfrm>
          <a:prstGeom prst="rect">
            <a:avLst/>
          </a:prstGeom>
          <a:solidFill>
            <a:srgbClr val="79625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Comer2ce_CoverFinal_s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404663"/>
            <a:ext cx="3280675" cy="4248473"/>
          </a:xfrm>
          <a:prstGeom prst="rect">
            <a:avLst/>
          </a:prstGeom>
        </p:spPr>
      </p:pic>
      <p:pic>
        <p:nvPicPr>
          <p:cNvPr id="5" name="Picture 4" descr="WILEY_White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6309320"/>
            <a:ext cx="1431813" cy="300360"/>
          </a:xfrm>
          <a:prstGeom prst="rect">
            <a:avLst/>
          </a:prstGeom>
        </p:spPr>
      </p:pic>
      <p:grpSp>
        <p:nvGrpSpPr>
          <p:cNvPr id="10" name="Group 9"/>
          <p:cNvGrpSpPr/>
          <p:nvPr/>
        </p:nvGrpSpPr>
        <p:grpSpPr>
          <a:xfrm>
            <a:off x="179512" y="980728"/>
            <a:ext cx="5544616" cy="2883228"/>
            <a:chOff x="107504" y="1314053"/>
            <a:chExt cx="5544616" cy="2883228"/>
          </a:xfrm>
        </p:grpSpPr>
        <p:sp>
          <p:nvSpPr>
            <p:cNvPr id="2" name="TextBox 1"/>
            <p:cNvSpPr txBox="1"/>
            <p:nvPr userDrawn="1"/>
          </p:nvSpPr>
          <p:spPr>
            <a:xfrm>
              <a:off x="179512" y="1314053"/>
              <a:ext cx="4248472" cy="1538883"/>
            </a:xfrm>
            <a:prstGeom prst="rect">
              <a:avLst/>
            </a:prstGeom>
            <a:noFill/>
          </p:spPr>
          <p:txBody>
            <a:bodyPr wrap="square" rtlCol="0">
              <a:spAutoFit/>
            </a:bodyPr>
            <a:lstStyle/>
            <a:p>
              <a:r>
                <a:rPr lang="en-US" sz="4400" b="1" dirty="0">
                  <a:solidFill>
                    <a:srgbClr val="253E85"/>
                  </a:solidFill>
                  <a:latin typeface="Century Gothic"/>
                  <a:cs typeface="Century Gothic"/>
                </a:rPr>
                <a:t>PSYCHOLOGY</a:t>
              </a:r>
              <a:br>
                <a:rPr lang="en-US" sz="4400" b="1" dirty="0">
                  <a:solidFill>
                    <a:schemeClr val="tx2">
                      <a:lumMod val="75000"/>
                    </a:schemeClr>
                  </a:solidFill>
                  <a:latin typeface="Century Gothic"/>
                  <a:cs typeface="Century Gothic"/>
                </a:rPr>
              </a:br>
              <a:r>
                <a:rPr lang="en-US" sz="5000" dirty="0">
                  <a:solidFill>
                    <a:schemeClr val="bg1"/>
                  </a:solidFill>
                  <a:latin typeface="Century Gothic"/>
                  <a:cs typeface="Century Gothic"/>
                </a:rPr>
                <a:t>AROUND US</a:t>
              </a:r>
              <a:endParaRPr lang="en-US" sz="5000" dirty="0"/>
            </a:p>
          </p:txBody>
        </p:sp>
        <p:sp>
          <p:nvSpPr>
            <p:cNvPr id="8" name="TextBox 7"/>
            <p:cNvSpPr txBox="1"/>
            <p:nvPr userDrawn="1"/>
          </p:nvSpPr>
          <p:spPr>
            <a:xfrm>
              <a:off x="107504" y="2996952"/>
              <a:ext cx="5544616" cy="1200329"/>
            </a:xfrm>
            <a:prstGeom prst="rect">
              <a:avLst/>
            </a:prstGeom>
            <a:noFill/>
          </p:spPr>
          <p:txBody>
            <a:bodyPr wrap="square" rtlCol="0">
              <a:spAutoFit/>
            </a:bodyPr>
            <a:lstStyle/>
            <a:p>
              <a:r>
                <a:rPr lang="en-US" sz="1800" dirty="0">
                  <a:solidFill>
                    <a:srgbClr val="FFFFFF"/>
                  </a:solidFill>
                  <a:latin typeface="Avenir Heavy"/>
                  <a:cs typeface="Avenir Heavy"/>
                </a:rPr>
                <a:t>RONALD</a:t>
              </a:r>
              <a:r>
                <a:rPr lang="en-US" sz="1800" baseline="0" dirty="0">
                  <a:solidFill>
                    <a:srgbClr val="FFFFFF"/>
                  </a:solidFill>
                  <a:latin typeface="Avenir Heavy"/>
                  <a:cs typeface="Avenir Heavy"/>
                </a:rPr>
                <a:t> COMER</a:t>
              </a:r>
            </a:p>
            <a:p>
              <a:r>
                <a:rPr lang="en-US" sz="1800" baseline="0" dirty="0">
                  <a:solidFill>
                    <a:srgbClr val="FFFFFF"/>
                  </a:solidFill>
                  <a:latin typeface="Avenir Heavy"/>
                  <a:cs typeface="Avenir Heavy"/>
                </a:rPr>
                <a:t>NANCY OGDEN</a:t>
              </a:r>
            </a:p>
            <a:p>
              <a:r>
                <a:rPr lang="en-US" sz="1800" baseline="0" dirty="0">
                  <a:solidFill>
                    <a:srgbClr val="FFFFFF"/>
                  </a:solidFill>
                  <a:latin typeface="Avenir Heavy"/>
                  <a:cs typeface="Avenir Heavy"/>
                </a:rPr>
                <a:t>MICHAEL BOYES</a:t>
              </a:r>
            </a:p>
            <a:p>
              <a:r>
                <a:rPr lang="en-US" sz="1800" baseline="0" dirty="0">
                  <a:solidFill>
                    <a:srgbClr val="FFFFFF"/>
                  </a:solidFill>
                  <a:latin typeface="Avenir Heavy"/>
                  <a:cs typeface="Avenir Heavy"/>
                </a:rPr>
                <a:t>ELIZABETH GOULD</a:t>
              </a:r>
              <a:endParaRPr lang="en-US" sz="1800" dirty="0">
                <a:solidFill>
                  <a:srgbClr val="FFFFFF"/>
                </a:solidFill>
                <a:latin typeface="Avenir Heavy"/>
                <a:cs typeface="Avenir Heavy"/>
              </a:endParaRPr>
            </a:p>
          </p:txBody>
        </p:sp>
        <p:sp>
          <p:nvSpPr>
            <p:cNvPr id="9" name="TextBox 8"/>
            <p:cNvSpPr txBox="1"/>
            <p:nvPr userDrawn="1"/>
          </p:nvSpPr>
          <p:spPr>
            <a:xfrm>
              <a:off x="179512" y="2689175"/>
              <a:ext cx="2880320" cy="307777"/>
            </a:xfrm>
            <a:prstGeom prst="rect">
              <a:avLst/>
            </a:prstGeom>
            <a:noFill/>
          </p:spPr>
          <p:txBody>
            <a:bodyPr wrap="square" rtlCol="0">
              <a:spAutoFit/>
            </a:bodyPr>
            <a:lstStyle/>
            <a:p>
              <a:r>
                <a:rPr lang="en-US" sz="1400" dirty="0">
                  <a:solidFill>
                    <a:schemeClr val="bg1">
                      <a:lumMod val="50000"/>
                    </a:schemeClr>
                  </a:solidFill>
                </a:rPr>
                <a:t>SECOND</a:t>
              </a:r>
              <a:r>
                <a:rPr lang="en-US" sz="1400" baseline="0" dirty="0">
                  <a:solidFill>
                    <a:schemeClr val="bg1">
                      <a:lumMod val="50000"/>
                    </a:schemeClr>
                  </a:solidFill>
                </a:rPr>
                <a:t> CANADIAN EDITION</a:t>
              </a:r>
              <a:endParaRPr lang="en-US" sz="1400" dirty="0">
                <a:solidFill>
                  <a:schemeClr val="bg1">
                    <a:lumMod val="50000"/>
                  </a:schemeClr>
                </a:solidFill>
              </a:endParaRPr>
            </a:p>
          </p:txBody>
        </p:sp>
      </p:grpSp>
    </p:spTree>
    <p:extLst>
      <p:ext uri="{BB962C8B-B14F-4D97-AF65-F5344CB8AC3E}">
        <p14:creationId xmlns:p14="http://schemas.microsoft.com/office/powerpoint/2010/main" val="4020142930"/>
      </p:ext>
    </p:extLst>
  </p:cSld>
  <p:clrMapOvr>
    <a:masterClrMapping/>
  </p:clrMapOvr>
  <p:transition/>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a:sym typeface="Georgia" charset="0"/>
              </a:rPr>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74DC0E64-8D12-410D-ACC8-745BB1CB315E}" type="slidenum">
              <a:rPr lang="en-US" smtClean="0"/>
              <a:pPr>
                <a:defRPr/>
              </a:pPr>
              <a:t>‹#›</a:t>
            </a:fld>
            <a:endParaRPr lang="en-US"/>
          </a:p>
        </p:txBody>
      </p:sp>
    </p:spTree>
    <p:extLst>
      <p:ext uri="{BB962C8B-B14F-4D97-AF65-F5344CB8AC3E}">
        <p14:creationId xmlns:p14="http://schemas.microsoft.com/office/powerpoint/2010/main" val="4053803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86E8DEAB-3FD7-4605-8DC7-F8B032284396}" type="slidenum">
              <a:rPr lang="en-US" smtClean="0"/>
              <a:pPr>
                <a:defRPr/>
              </a:pPr>
              <a:t>‹#›</a:t>
            </a:fld>
            <a:endParaRPr lang="en-US"/>
          </a:p>
        </p:txBody>
      </p:sp>
    </p:spTree>
    <p:extLst>
      <p:ext uri="{BB962C8B-B14F-4D97-AF65-F5344CB8AC3E}">
        <p14:creationId xmlns:p14="http://schemas.microsoft.com/office/powerpoint/2010/main" val="756678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6838" y="1998663"/>
            <a:ext cx="1911350" cy="4859337"/>
          </a:xfrm>
        </p:spPr>
        <p:txBody>
          <a:bodyPr vert="eaVert"/>
          <a:lstStyle/>
          <a:p>
            <a:r>
              <a:rPr lang="en-CA"/>
              <a:t>Click to edit Master title style</a:t>
            </a:r>
          </a:p>
        </p:txBody>
      </p:sp>
      <p:sp>
        <p:nvSpPr>
          <p:cNvPr id="3" name="Vertical Text Placeholder 2"/>
          <p:cNvSpPr>
            <a:spLocks noGrp="1"/>
          </p:cNvSpPr>
          <p:nvPr>
            <p:ph type="body" orient="vert" idx="1"/>
          </p:nvPr>
        </p:nvSpPr>
        <p:spPr>
          <a:xfrm>
            <a:off x="712788" y="1998663"/>
            <a:ext cx="5581650" cy="4859337"/>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55448A43-031A-40B0-96A2-7CF620380474}" type="slidenum">
              <a:rPr lang="en-US" smtClean="0"/>
              <a:pPr>
                <a:defRPr/>
              </a:pPr>
              <a:t>‹#›</a:t>
            </a:fld>
            <a:endParaRPr lang="en-US"/>
          </a:p>
        </p:txBody>
      </p:sp>
    </p:spTree>
    <p:extLst>
      <p:ext uri="{BB962C8B-B14F-4D97-AF65-F5344CB8AC3E}">
        <p14:creationId xmlns:p14="http://schemas.microsoft.com/office/powerpoint/2010/main" val="592978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5357274F-89D7-4C9C-8F09-FD0D50DB183C}"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EBE8762E-5269-574C-9949-9EE5CB2866AF}"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708426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BE8762E-5269-574C-9949-9EE5CB2866AF}"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3340420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EBE8762E-5269-574C-9949-9EE5CB2866AF}"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3376287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EBE8762E-5269-574C-9949-9EE5CB2866AF}"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1687363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EBE8762E-5269-574C-9949-9EE5CB2866AF}"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2777734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EBE8762E-5269-574C-9949-9EE5CB2866AF}"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3366081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CA" dirty="0"/>
          </a:p>
        </p:txBody>
      </p:sp>
      <p:sp>
        <p:nvSpPr>
          <p:cNvPr id="4" name="Text Box 3"/>
          <p:cNvSpPr txBox="1">
            <a:spLocks noGrp="1" noChangeArrowheads="1"/>
          </p:cNvSpPr>
          <p:nvPr>
            <p:ph type="sldNum" sz="quarter" idx="10"/>
          </p:nvPr>
        </p:nvSpPr>
        <p:spPr>
          <a:ln/>
        </p:spPr>
        <p:txBody>
          <a:bodyPr/>
          <a:lstStyle>
            <a:lvl1pPr>
              <a:defRPr/>
            </a:lvl1pPr>
          </a:lstStyle>
          <a:p>
            <a:pPr>
              <a:defRPr/>
            </a:pPr>
            <a:fld id="{BEE49E45-4A39-47B4-AEFD-801A8D7BDFBA}" type="slidenum">
              <a:rPr lang="en-US" smtClean="0"/>
              <a:pPr>
                <a:defRPr/>
              </a:pPr>
              <a:t>‹#›</a:t>
            </a:fld>
            <a:endParaRPr lang="en-US"/>
          </a:p>
        </p:txBody>
      </p:sp>
      <p:sp>
        <p:nvSpPr>
          <p:cNvPr id="5" name="Rectangle 4"/>
          <p:cNvSpPr/>
          <p:nvPr/>
        </p:nvSpPr>
        <p:spPr bwMode="auto">
          <a:xfrm>
            <a:off x="0" y="0"/>
            <a:ext cx="9144000" cy="404664"/>
          </a:xfrm>
          <a:prstGeom prst="rect">
            <a:avLst/>
          </a:pr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3949652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8762E-5269-574C-9949-9EE5CB2866AF}"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770073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EBE8762E-5269-574C-9949-9EE5CB2866AF}"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3897793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EBE8762E-5269-574C-9949-9EE5CB2866AF}"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425787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BE8762E-5269-574C-9949-9EE5CB2866AF}"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2601660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BE8762E-5269-574C-9949-9EE5CB2866AF}"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1857363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7D91534-137E-494F-A735-FCDC964D367B}" type="slidenum">
              <a:rPr lang="en-US" smtClean="0"/>
              <a:pPr>
                <a:defRPr/>
              </a:pPr>
              <a:t>‹#›</a:t>
            </a:fld>
            <a:endParaRPr lang="en-US"/>
          </a:p>
        </p:txBody>
      </p:sp>
      <p:sp>
        <p:nvSpPr>
          <p:cNvPr id="4" name="Rectangle 5"/>
          <p:cNvSpPr>
            <a:spLocks noGrp="1" noChangeArrowheads="1"/>
          </p:cNvSpPr>
          <p:nvPr>
            <p:ph type="body" idx="1"/>
          </p:nvPr>
        </p:nvSpPr>
        <p:spPr>
          <a:xfrm>
            <a:off x="1259632" y="2708920"/>
            <a:ext cx="6553200" cy="3350096"/>
          </a:xfrm>
          <a:extLst>
            <a:ext uri="{91240B29-F687-4F45-9708-019B960494DF}">
              <a14:hiddenLine xmlns:a14="http://schemas.microsoft.com/office/drawing/2010/main" w="9525">
                <a:solidFill>
                  <a:schemeClr val="tx1"/>
                </a:solidFill>
                <a:miter lim="800000"/>
                <a:headEnd/>
                <a:tailEnd/>
              </a14:hiddenLine>
            </a:ext>
          </a:extLst>
        </p:spPr>
        <p:txBody>
          <a:bodyPr/>
          <a:lstStyle>
            <a:lvl1pPr>
              <a:defRPr>
                <a:latin typeface="Century Gothic"/>
                <a:cs typeface="Century Gothic"/>
              </a:defRPr>
            </a:lvl1pPr>
          </a:lstStyle>
          <a:p>
            <a:pPr lvl="0" algn="just" eaLnBrk="1" hangingPunct="1">
              <a:lnSpc>
                <a:spcPct val="80000"/>
              </a:lnSpc>
              <a:spcBef>
                <a:spcPct val="0"/>
              </a:spcBef>
            </a:pPr>
            <a:r>
              <a:rPr lang="en-CA" altLang="en-US" sz="2000">
                <a:solidFill>
                  <a:schemeClr val="tx1"/>
                </a:solidFill>
              </a:rPr>
              <a:t>Click to edit Master text styles</a:t>
            </a:r>
          </a:p>
        </p:txBody>
      </p:sp>
    </p:spTree>
    <p:extLst>
      <p:ext uri="{BB962C8B-B14F-4D97-AF65-F5344CB8AC3E}">
        <p14:creationId xmlns:p14="http://schemas.microsoft.com/office/powerpoint/2010/main" val="18565078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8163968" presetClass="entr" presetSubtype="72015104"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pPr>
              <a:defRPr/>
            </a:pPr>
            <a:fld id="{2DB946E4-4A8F-4CCE-AC4C-1F7E6AD84DA3}" type="slidenum">
              <a:rPr lang="en-US" altLang="en-US"/>
              <a:pPr>
                <a:defRPr/>
              </a:pPr>
              <a:t>‹#›</a:t>
            </a:fld>
            <a:endParaRPr lang="en-US" altLang="en-US"/>
          </a:p>
        </p:txBody>
      </p:sp>
    </p:spTree>
    <p:extLst>
      <p:ext uri="{BB962C8B-B14F-4D97-AF65-F5344CB8AC3E}">
        <p14:creationId xmlns:p14="http://schemas.microsoft.com/office/powerpoint/2010/main" val="175053504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9CBAC38F-D1E6-4A73-958D-47C050DACED6}" type="slidenum">
              <a:rPr lang="en-US" altLang="en-US"/>
              <a:pPr>
                <a:defRPr/>
              </a:pPr>
              <a:t>‹#›</a:t>
            </a:fld>
            <a:endParaRPr lang="en-US" altLang="en-US"/>
          </a:p>
        </p:txBody>
      </p:sp>
    </p:spTree>
    <p:extLst>
      <p:ext uri="{BB962C8B-B14F-4D97-AF65-F5344CB8AC3E}">
        <p14:creationId xmlns:p14="http://schemas.microsoft.com/office/powerpoint/2010/main" val="109882563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8D088C36-B6CA-4963-8DEF-1CA9BBA0C09F}" type="slidenum">
              <a:rPr lang="en-US" altLang="en-US"/>
              <a:pPr>
                <a:defRPr/>
              </a:pPr>
              <a:t>‹#›</a:t>
            </a:fld>
            <a:endParaRPr lang="en-US" altLang="en-US"/>
          </a:p>
        </p:txBody>
      </p:sp>
    </p:spTree>
    <p:extLst>
      <p:ext uri="{BB962C8B-B14F-4D97-AF65-F5344CB8AC3E}">
        <p14:creationId xmlns:p14="http://schemas.microsoft.com/office/powerpoint/2010/main" val="295206396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sz="half" idx="1"/>
          </p:nvPr>
        </p:nvSpPr>
        <p:spPr>
          <a:xfrm>
            <a:off x="457200" y="1598613"/>
            <a:ext cx="4038600" cy="5259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Content Placeholder 3"/>
          <p:cNvSpPr>
            <a:spLocks noGrp="1"/>
          </p:cNvSpPr>
          <p:nvPr>
            <p:ph sz="half" idx="2"/>
          </p:nvPr>
        </p:nvSpPr>
        <p:spPr>
          <a:xfrm>
            <a:off x="4648200" y="1598613"/>
            <a:ext cx="4038600" cy="5259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Box 3"/>
          <p:cNvSpPr txBox="1">
            <a:spLocks noGrp="1" noChangeArrowheads="1"/>
          </p:cNvSpPr>
          <p:nvPr>
            <p:ph type="sldNum" sz="quarter" idx="10"/>
          </p:nvPr>
        </p:nvSpPr>
        <p:spPr>
          <a:ln/>
        </p:spPr>
        <p:txBody>
          <a:bodyPr/>
          <a:lstStyle>
            <a:lvl1pPr>
              <a:defRPr/>
            </a:lvl1pPr>
          </a:lstStyle>
          <a:p>
            <a:pPr>
              <a:defRPr/>
            </a:pPr>
            <a:fld id="{1E727AEB-103C-48EF-8D5D-E806577238E1}" type="slidenum">
              <a:rPr lang="en-US" altLang="en-US"/>
              <a:pPr>
                <a:defRPr/>
              </a:pPr>
              <a:t>‹#›</a:t>
            </a:fld>
            <a:endParaRPr lang="en-US" altLang="en-US"/>
          </a:p>
        </p:txBody>
      </p:sp>
    </p:spTree>
    <p:extLst>
      <p:ext uri="{BB962C8B-B14F-4D97-AF65-F5344CB8AC3E}">
        <p14:creationId xmlns:p14="http://schemas.microsoft.com/office/powerpoint/2010/main" val="10391915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Rectangle 5"/>
          <p:cNvSpPr/>
          <p:nvPr/>
        </p:nvSpPr>
        <p:spPr bwMode="auto">
          <a:xfrm>
            <a:off x="0" y="764704"/>
            <a:ext cx="9144000" cy="1584176"/>
          </a:xfrm>
          <a:prstGeom prst="rect">
            <a:avLst/>
          </a:pr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 name="Slide Number Placeholder 2"/>
          <p:cNvSpPr>
            <a:spLocks noGrp="1"/>
          </p:cNvSpPr>
          <p:nvPr>
            <p:ph type="sldNum" sz="quarter" idx="10"/>
          </p:nvPr>
        </p:nvSpPr>
        <p:spPr/>
        <p:txBody>
          <a:bodyPr/>
          <a:lstStyle/>
          <a:p>
            <a:pPr>
              <a:defRPr/>
            </a:pPr>
            <a:fld id="{D7D91534-137E-494F-A735-FCDC964D367B}" type="slidenum">
              <a:rPr lang="en-US" smtClean="0"/>
              <a:pPr>
                <a:defRPr/>
              </a:pPr>
              <a:t>‹#›</a:t>
            </a:fld>
            <a:endParaRPr lang="en-US"/>
          </a:p>
        </p:txBody>
      </p:sp>
      <p:sp>
        <p:nvSpPr>
          <p:cNvPr id="4" name="Rectangle 5"/>
          <p:cNvSpPr>
            <a:spLocks noGrp="1" noChangeArrowheads="1"/>
          </p:cNvSpPr>
          <p:nvPr>
            <p:ph type="body" idx="1"/>
          </p:nvPr>
        </p:nvSpPr>
        <p:spPr>
          <a:xfrm>
            <a:off x="1259632" y="2708920"/>
            <a:ext cx="6553200" cy="3350096"/>
          </a:xfrm>
          <a:extLst>
            <a:ext uri="{91240B29-F687-4F45-9708-019B960494DF}">
              <a14:hiddenLine xmlns:a14="http://schemas.microsoft.com/office/drawing/2010/main" w="9525">
                <a:solidFill>
                  <a:schemeClr val="tx1"/>
                </a:solidFill>
                <a:miter lim="800000"/>
                <a:headEnd/>
                <a:tailEnd/>
              </a14:hiddenLine>
            </a:ext>
          </a:extLst>
        </p:spPr>
        <p:txBody>
          <a:bodyPr/>
          <a:lstStyle>
            <a:lvl1pPr>
              <a:defRPr>
                <a:latin typeface="Century Gothic"/>
                <a:cs typeface="Century Gothic"/>
              </a:defRPr>
            </a:lvl1pPr>
          </a:lstStyle>
          <a:p>
            <a:pPr lvl="0" algn="just" eaLnBrk="1" hangingPunct="1">
              <a:lnSpc>
                <a:spcPct val="80000"/>
              </a:lnSpc>
              <a:spcBef>
                <a:spcPct val="0"/>
              </a:spcBef>
            </a:pPr>
            <a:r>
              <a:rPr lang="en-CA" altLang="en-US" sz="2000">
                <a:solidFill>
                  <a:schemeClr val="tx1"/>
                </a:solidFill>
              </a:rPr>
              <a:t>Click to edit Master text styles</a:t>
            </a:r>
          </a:p>
        </p:txBody>
      </p:sp>
      <p:sp>
        <p:nvSpPr>
          <p:cNvPr id="7" name="TextBox 6"/>
          <p:cNvSpPr txBox="1"/>
          <p:nvPr/>
        </p:nvSpPr>
        <p:spPr>
          <a:xfrm>
            <a:off x="2339752" y="1124744"/>
            <a:ext cx="4176464" cy="1200329"/>
          </a:xfrm>
          <a:prstGeom prst="rect">
            <a:avLst/>
          </a:prstGeom>
          <a:noFill/>
        </p:spPr>
        <p:txBody>
          <a:bodyPr wrap="square" rtlCol="0">
            <a:spAutoFit/>
          </a:bodyPr>
          <a:lstStyle/>
          <a:p>
            <a:r>
              <a:rPr lang="en-US" sz="5400" b="1" i="0" dirty="0">
                <a:solidFill>
                  <a:srgbClr val="FFFFFF"/>
                </a:solidFill>
                <a:latin typeface="Century Gothic"/>
                <a:cs typeface="Century Gothic"/>
              </a:rPr>
              <a:t>COPYRIGHT</a:t>
            </a:r>
          </a:p>
          <a:p>
            <a:endParaRPr lang="en-US" dirty="0"/>
          </a:p>
        </p:txBody>
      </p:sp>
      <p:pic>
        <p:nvPicPr>
          <p:cNvPr id="2" name="Picture 1" descr="WILEY_Blk_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6165304"/>
            <a:ext cx="1373046" cy="288032"/>
          </a:xfrm>
          <a:prstGeom prst="rect">
            <a:avLst/>
          </a:prstGeom>
        </p:spPr>
      </p:pic>
    </p:spTree>
    <p:extLst>
      <p:ext uri="{BB962C8B-B14F-4D97-AF65-F5344CB8AC3E}">
        <p14:creationId xmlns:p14="http://schemas.microsoft.com/office/powerpoint/2010/main" val="35784875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8163968" presetClass="entr" presetSubtype="72015104"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7" name="Text Box 3"/>
          <p:cNvSpPr txBox="1">
            <a:spLocks noGrp="1" noChangeArrowheads="1"/>
          </p:cNvSpPr>
          <p:nvPr>
            <p:ph type="sldNum" sz="quarter" idx="10"/>
          </p:nvPr>
        </p:nvSpPr>
        <p:spPr>
          <a:ln/>
        </p:spPr>
        <p:txBody>
          <a:bodyPr/>
          <a:lstStyle>
            <a:lvl1pPr>
              <a:defRPr/>
            </a:lvl1pPr>
          </a:lstStyle>
          <a:p>
            <a:pPr>
              <a:defRPr/>
            </a:pPr>
            <a:fld id="{5ECCE7D1-893B-4B4F-85E9-AC02D40BC057}" type="slidenum">
              <a:rPr lang="en-US" altLang="en-US"/>
              <a:pPr>
                <a:defRPr/>
              </a:pPr>
              <a:t>‹#›</a:t>
            </a:fld>
            <a:endParaRPr lang="en-US" altLang="en-US"/>
          </a:p>
        </p:txBody>
      </p:sp>
    </p:spTree>
    <p:extLst>
      <p:ext uri="{BB962C8B-B14F-4D97-AF65-F5344CB8AC3E}">
        <p14:creationId xmlns:p14="http://schemas.microsoft.com/office/powerpoint/2010/main" val="137475202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pPr>
              <a:defRPr/>
            </a:pPr>
            <a:fld id="{F4AB9731-7F39-49DF-8B6A-A9496583EEEF}" type="slidenum">
              <a:rPr lang="en-US" altLang="en-US"/>
              <a:pPr>
                <a:defRPr/>
              </a:pPr>
              <a:t>‹#›</a:t>
            </a:fld>
            <a:endParaRPr lang="en-US" altLang="en-US"/>
          </a:p>
        </p:txBody>
      </p:sp>
    </p:spTree>
    <p:extLst>
      <p:ext uri="{BB962C8B-B14F-4D97-AF65-F5344CB8AC3E}">
        <p14:creationId xmlns:p14="http://schemas.microsoft.com/office/powerpoint/2010/main" val="83840429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8E850186-14FD-4FB7-BBD0-FF63A2F62373}" type="slidenum">
              <a:rPr lang="en-US" altLang="en-US"/>
              <a:pPr>
                <a:defRPr/>
              </a:pPr>
              <a:t>‹#›</a:t>
            </a:fld>
            <a:endParaRPr lang="en-US" altLang="en-US"/>
          </a:p>
        </p:txBody>
      </p:sp>
    </p:spTree>
    <p:extLst>
      <p:ext uri="{BB962C8B-B14F-4D97-AF65-F5344CB8AC3E}">
        <p14:creationId xmlns:p14="http://schemas.microsoft.com/office/powerpoint/2010/main" val="374638830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9F4ECF34-4A4D-480E-BB17-2FDDF87CDE15}" type="slidenum">
              <a:rPr lang="en-US" altLang="en-US"/>
              <a:pPr>
                <a:defRPr/>
              </a:pPr>
              <a:t>‹#›</a:t>
            </a:fld>
            <a:endParaRPr lang="en-US" altLang="en-US"/>
          </a:p>
        </p:txBody>
      </p:sp>
    </p:spTree>
    <p:extLst>
      <p:ext uri="{BB962C8B-B14F-4D97-AF65-F5344CB8AC3E}">
        <p14:creationId xmlns:p14="http://schemas.microsoft.com/office/powerpoint/2010/main" val="395570878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a:sym typeface="Georgia" charset="0"/>
              </a:rPr>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91637E0C-856D-43F3-B507-C61B4794F503}" type="slidenum">
              <a:rPr lang="en-US" altLang="en-US"/>
              <a:pPr>
                <a:defRPr/>
              </a:pPr>
              <a:t>‹#›</a:t>
            </a:fld>
            <a:endParaRPr lang="en-US" altLang="en-US"/>
          </a:p>
        </p:txBody>
      </p:sp>
    </p:spTree>
    <p:extLst>
      <p:ext uri="{BB962C8B-B14F-4D97-AF65-F5344CB8AC3E}">
        <p14:creationId xmlns:p14="http://schemas.microsoft.com/office/powerpoint/2010/main" val="145506159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B9C3261E-BC07-4D8B-B726-F2EA2AEEDBB8}" type="slidenum">
              <a:rPr lang="en-US" altLang="en-US"/>
              <a:pPr>
                <a:defRPr/>
              </a:pPr>
              <a:t>‹#›</a:t>
            </a:fld>
            <a:endParaRPr lang="en-US" altLang="en-US"/>
          </a:p>
        </p:txBody>
      </p:sp>
    </p:spTree>
    <p:extLst>
      <p:ext uri="{BB962C8B-B14F-4D97-AF65-F5344CB8AC3E}">
        <p14:creationId xmlns:p14="http://schemas.microsoft.com/office/powerpoint/2010/main" val="387910093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888" y="0"/>
            <a:ext cx="2138362" cy="6858000"/>
          </a:xfrm>
        </p:spPr>
        <p:txBody>
          <a:bodyPr vert="eaVert"/>
          <a:lstStyle/>
          <a:p>
            <a:r>
              <a:rPr lang="en-CA"/>
              <a:t>Click to edit Master title style</a:t>
            </a:r>
          </a:p>
        </p:txBody>
      </p:sp>
      <p:sp>
        <p:nvSpPr>
          <p:cNvPr id="3" name="Vertical Text Placeholder 2"/>
          <p:cNvSpPr>
            <a:spLocks noGrp="1"/>
          </p:cNvSpPr>
          <p:nvPr>
            <p:ph type="body" orient="vert" idx="1"/>
          </p:nvPr>
        </p:nvSpPr>
        <p:spPr>
          <a:xfrm>
            <a:off x="303213" y="0"/>
            <a:ext cx="6264275" cy="68580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7453B444-37FD-47A2-9505-A000C907E054}" type="slidenum">
              <a:rPr lang="en-US" altLang="en-US"/>
              <a:pPr>
                <a:defRPr/>
              </a:pPr>
              <a:t>‹#›</a:t>
            </a:fld>
            <a:endParaRPr lang="en-US" altLang="en-US"/>
          </a:p>
        </p:txBody>
      </p:sp>
    </p:spTree>
    <p:extLst>
      <p:ext uri="{BB962C8B-B14F-4D97-AF65-F5344CB8AC3E}">
        <p14:creationId xmlns:p14="http://schemas.microsoft.com/office/powerpoint/2010/main" val="368252518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pPr>
              <a:defRPr/>
            </a:pPr>
            <a:fld id="{F962D0B9-871B-40CC-8A4E-5ED4E3169BB7}" type="slidenum">
              <a:rPr lang="en-US" altLang="en-US"/>
              <a:pPr>
                <a:defRPr/>
              </a:pPr>
              <a:t>‹#›</a:t>
            </a:fld>
            <a:endParaRPr lang="en-US" altLang="en-US"/>
          </a:p>
        </p:txBody>
      </p:sp>
    </p:spTree>
    <p:extLst>
      <p:ext uri="{BB962C8B-B14F-4D97-AF65-F5344CB8AC3E}">
        <p14:creationId xmlns:p14="http://schemas.microsoft.com/office/powerpoint/2010/main" val="329855764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6DB40267-BA75-44BE-97C0-0B0D5DB9FECA}" type="slidenum">
              <a:rPr lang="en-US" altLang="en-US"/>
              <a:pPr>
                <a:defRPr/>
              </a:pPr>
              <a:t>‹#›</a:t>
            </a:fld>
            <a:endParaRPr lang="en-US" altLang="en-US"/>
          </a:p>
        </p:txBody>
      </p:sp>
    </p:spTree>
    <p:extLst>
      <p:ext uri="{BB962C8B-B14F-4D97-AF65-F5344CB8AC3E}">
        <p14:creationId xmlns:p14="http://schemas.microsoft.com/office/powerpoint/2010/main" val="288732343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78F19ADF-A404-4D95-84F0-8FC7D6B72BE7}" type="slidenum">
              <a:rPr lang="en-US" altLang="en-US"/>
              <a:pPr>
                <a:defRPr/>
              </a:pPr>
              <a:t>‹#›</a:t>
            </a:fld>
            <a:endParaRPr lang="en-US" altLang="en-US"/>
          </a:p>
        </p:txBody>
      </p:sp>
    </p:spTree>
    <p:extLst>
      <p:ext uri="{BB962C8B-B14F-4D97-AF65-F5344CB8AC3E}">
        <p14:creationId xmlns:p14="http://schemas.microsoft.com/office/powerpoint/2010/main" val="412413280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F7C9EBAD-4868-46A8-865F-B39AD757B2BC}" type="slidenum">
              <a:rPr lang="en-US" smtClean="0"/>
              <a:pPr>
                <a:defRPr/>
              </a:pPr>
              <a:t>‹#›</a:t>
            </a:fld>
            <a:endParaRPr lang="en-US"/>
          </a:p>
        </p:txBody>
      </p:sp>
    </p:spTree>
    <p:extLst>
      <p:ext uri="{BB962C8B-B14F-4D97-AF65-F5344CB8AC3E}">
        <p14:creationId xmlns:p14="http://schemas.microsoft.com/office/powerpoint/2010/main" val="23241714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sz="half" idx="1"/>
          </p:nvPr>
        </p:nvSpPr>
        <p:spPr>
          <a:xfrm>
            <a:off x="1370013" y="1827213"/>
            <a:ext cx="1712912"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Content Placeholder 3"/>
          <p:cNvSpPr>
            <a:spLocks noGrp="1"/>
          </p:cNvSpPr>
          <p:nvPr>
            <p:ph sz="half" idx="2"/>
          </p:nvPr>
        </p:nvSpPr>
        <p:spPr>
          <a:xfrm>
            <a:off x="3235325" y="1827213"/>
            <a:ext cx="171450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Box 3"/>
          <p:cNvSpPr txBox="1">
            <a:spLocks noGrp="1" noChangeArrowheads="1"/>
          </p:cNvSpPr>
          <p:nvPr>
            <p:ph type="sldNum" sz="quarter" idx="10"/>
          </p:nvPr>
        </p:nvSpPr>
        <p:spPr>
          <a:ln/>
        </p:spPr>
        <p:txBody>
          <a:bodyPr/>
          <a:lstStyle>
            <a:lvl1pPr>
              <a:defRPr/>
            </a:lvl1pPr>
          </a:lstStyle>
          <a:p>
            <a:pPr>
              <a:defRPr/>
            </a:pPr>
            <a:fld id="{550447BF-7D7A-410A-91AA-96DDDF474F52}" type="slidenum">
              <a:rPr lang="en-US" altLang="en-US"/>
              <a:pPr>
                <a:defRPr/>
              </a:pPr>
              <a:t>‹#›</a:t>
            </a:fld>
            <a:endParaRPr lang="en-US" altLang="en-US"/>
          </a:p>
        </p:txBody>
      </p:sp>
    </p:spTree>
    <p:extLst>
      <p:ext uri="{BB962C8B-B14F-4D97-AF65-F5344CB8AC3E}">
        <p14:creationId xmlns:p14="http://schemas.microsoft.com/office/powerpoint/2010/main" val="327898409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7" name="Text Box 3"/>
          <p:cNvSpPr txBox="1">
            <a:spLocks noGrp="1" noChangeArrowheads="1"/>
          </p:cNvSpPr>
          <p:nvPr>
            <p:ph type="sldNum" sz="quarter" idx="10"/>
          </p:nvPr>
        </p:nvSpPr>
        <p:spPr>
          <a:ln/>
        </p:spPr>
        <p:txBody>
          <a:bodyPr/>
          <a:lstStyle>
            <a:lvl1pPr>
              <a:defRPr/>
            </a:lvl1pPr>
          </a:lstStyle>
          <a:p>
            <a:pPr>
              <a:defRPr/>
            </a:pPr>
            <a:fld id="{14845C53-B891-4995-82D6-E4528C2C79C9}" type="slidenum">
              <a:rPr lang="en-US" altLang="en-US"/>
              <a:pPr>
                <a:defRPr/>
              </a:pPr>
              <a:t>‹#›</a:t>
            </a:fld>
            <a:endParaRPr lang="en-US" altLang="en-US"/>
          </a:p>
        </p:txBody>
      </p:sp>
    </p:spTree>
    <p:extLst>
      <p:ext uri="{BB962C8B-B14F-4D97-AF65-F5344CB8AC3E}">
        <p14:creationId xmlns:p14="http://schemas.microsoft.com/office/powerpoint/2010/main" val="307702160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pPr>
              <a:defRPr/>
            </a:pPr>
            <a:fld id="{A5B472E8-363F-4285-A850-171090792D95}" type="slidenum">
              <a:rPr lang="en-US" altLang="en-US"/>
              <a:pPr>
                <a:defRPr/>
              </a:pPr>
              <a:t>‹#›</a:t>
            </a:fld>
            <a:endParaRPr lang="en-US" altLang="en-US"/>
          </a:p>
        </p:txBody>
      </p:sp>
    </p:spTree>
    <p:extLst>
      <p:ext uri="{BB962C8B-B14F-4D97-AF65-F5344CB8AC3E}">
        <p14:creationId xmlns:p14="http://schemas.microsoft.com/office/powerpoint/2010/main" val="315741458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08D827EF-2A34-46B5-B6F7-94A95401D898}" type="slidenum">
              <a:rPr lang="en-US" altLang="en-US"/>
              <a:pPr>
                <a:defRPr/>
              </a:pPr>
              <a:t>‹#›</a:t>
            </a:fld>
            <a:endParaRPr lang="en-US" altLang="en-US"/>
          </a:p>
        </p:txBody>
      </p:sp>
    </p:spTree>
    <p:extLst>
      <p:ext uri="{BB962C8B-B14F-4D97-AF65-F5344CB8AC3E}">
        <p14:creationId xmlns:p14="http://schemas.microsoft.com/office/powerpoint/2010/main" val="90130845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233C02AB-120A-4C40-8220-9D4D7EF1B964}" type="slidenum">
              <a:rPr lang="en-US" altLang="en-US"/>
              <a:pPr>
                <a:defRPr/>
              </a:pPr>
              <a:t>‹#›</a:t>
            </a:fld>
            <a:endParaRPr lang="en-US" altLang="en-US"/>
          </a:p>
        </p:txBody>
      </p:sp>
    </p:spTree>
    <p:extLst>
      <p:ext uri="{BB962C8B-B14F-4D97-AF65-F5344CB8AC3E}">
        <p14:creationId xmlns:p14="http://schemas.microsoft.com/office/powerpoint/2010/main" val="297411993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a:sym typeface="Georgia" charset="0"/>
              </a:rPr>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B465B519-1257-4D1C-ADAA-2BF43747AD55}" type="slidenum">
              <a:rPr lang="en-US" altLang="en-US"/>
              <a:pPr>
                <a:defRPr/>
              </a:pPr>
              <a:t>‹#›</a:t>
            </a:fld>
            <a:endParaRPr lang="en-US" altLang="en-US"/>
          </a:p>
        </p:txBody>
      </p:sp>
    </p:spTree>
    <p:extLst>
      <p:ext uri="{BB962C8B-B14F-4D97-AF65-F5344CB8AC3E}">
        <p14:creationId xmlns:p14="http://schemas.microsoft.com/office/powerpoint/2010/main" val="402020210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C58507F5-B0F6-44B5-8FBD-ED2984FAD16F}" type="slidenum">
              <a:rPr lang="en-US" altLang="en-US"/>
              <a:pPr>
                <a:defRPr/>
              </a:pPr>
              <a:t>‹#›</a:t>
            </a:fld>
            <a:endParaRPr lang="en-US" altLang="en-US"/>
          </a:p>
        </p:txBody>
      </p:sp>
    </p:spTree>
    <p:extLst>
      <p:ext uri="{BB962C8B-B14F-4D97-AF65-F5344CB8AC3E}">
        <p14:creationId xmlns:p14="http://schemas.microsoft.com/office/powerpoint/2010/main" val="342955695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0"/>
            <a:ext cx="1827212" cy="6858000"/>
          </a:xfrm>
        </p:spPr>
        <p:txBody>
          <a:bodyPr vert="eaVert"/>
          <a:lstStyle/>
          <a:p>
            <a:r>
              <a:rPr lang="en-CA"/>
              <a:t>Click to edit Master title style</a:t>
            </a:r>
          </a:p>
        </p:txBody>
      </p:sp>
      <p:sp>
        <p:nvSpPr>
          <p:cNvPr id="3" name="Vertical Text Placeholder 2"/>
          <p:cNvSpPr>
            <a:spLocks noGrp="1"/>
          </p:cNvSpPr>
          <p:nvPr>
            <p:ph type="body" orient="vert" idx="1"/>
          </p:nvPr>
        </p:nvSpPr>
        <p:spPr>
          <a:xfrm>
            <a:off x="1370013" y="0"/>
            <a:ext cx="5334000" cy="68580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C60FCBC7-635D-4584-8223-7783FE6444F2}" type="slidenum">
              <a:rPr lang="en-US" altLang="en-US"/>
              <a:pPr>
                <a:defRPr/>
              </a:pPr>
              <a:t>‹#›</a:t>
            </a:fld>
            <a:endParaRPr lang="en-US" altLang="en-US"/>
          </a:p>
        </p:txBody>
      </p:sp>
    </p:spTree>
    <p:extLst>
      <p:ext uri="{BB962C8B-B14F-4D97-AF65-F5344CB8AC3E}">
        <p14:creationId xmlns:p14="http://schemas.microsoft.com/office/powerpoint/2010/main" val="324426916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pPr>
              <a:defRPr/>
            </a:pPr>
            <a:fld id="{FFC646C1-CA49-49D3-9106-7A3737776B51}" type="slidenum">
              <a:rPr lang="en-US" altLang="en-US"/>
              <a:pPr>
                <a:defRPr/>
              </a:pPr>
              <a:t>‹#›</a:t>
            </a:fld>
            <a:endParaRPr lang="en-US" altLang="en-US"/>
          </a:p>
        </p:txBody>
      </p:sp>
    </p:spTree>
    <p:extLst>
      <p:ext uri="{BB962C8B-B14F-4D97-AF65-F5344CB8AC3E}">
        <p14:creationId xmlns:p14="http://schemas.microsoft.com/office/powerpoint/2010/main" val="422970236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1388EF3C-8CDA-44EF-99F8-23E25D34C509}" type="slidenum">
              <a:rPr lang="en-US" altLang="en-US"/>
              <a:pPr>
                <a:defRPr/>
              </a:pPr>
              <a:t>‹#›</a:t>
            </a:fld>
            <a:endParaRPr lang="en-US" altLang="en-US"/>
          </a:p>
        </p:txBody>
      </p:sp>
    </p:spTree>
    <p:extLst>
      <p:ext uri="{BB962C8B-B14F-4D97-AF65-F5344CB8AC3E}">
        <p14:creationId xmlns:p14="http://schemas.microsoft.com/office/powerpoint/2010/main" val="293332421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sz="half" idx="1"/>
          </p:nvPr>
        </p:nvSpPr>
        <p:spPr>
          <a:xfrm>
            <a:off x="784225" y="3786188"/>
            <a:ext cx="3675063" cy="3071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Content Placeholder 3"/>
          <p:cNvSpPr>
            <a:spLocks noGrp="1"/>
          </p:cNvSpPr>
          <p:nvPr>
            <p:ph sz="half" idx="2"/>
          </p:nvPr>
        </p:nvSpPr>
        <p:spPr>
          <a:xfrm>
            <a:off x="4611688" y="3786188"/>
            <a:ext cx="3675062" cy="3071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Box 3"/>
          <p:cNvSpPr txBox="1">
            <a:spLocks noGrp="1" noChangeArrowheads="1"/>
          </p:cNvSpPr>
          <p:nvPr>
            <p:ph type="sldNum" sz="quarter" idx="10"/>
          </p:nvPr>
        </p:nvSpPr>
        <p:spPr>
          <a:ln/>
        </p:spPr>
        <p:txBody>
          <a:bodyPr/>
          <a:lstStyle>
            <a:lvl1pPr>
              <a:defRPr/>
            </a:lvl1pPr>
          </a:lstStyle>
          <a:p>
            <a:pPr>
              <a:defRPr/>
            </a:pPr>
            <a:fld id="{346F06B4-4353-46D9-A93B-1DAF40CC1A11}" type="slidenum">
              <a:rPr lang="en-US" smtClean="0"/>
              <a:pPr>
                <a:defRPr/>
              </a:pPr>
              <a:t>‹#›</a:t>
            </a:fld>
            <a:endParaRPr lang="en-US"/>
          </a:p>
        </p:txBody>
      </p:sp>
    </p:spTree>
    <p:extLst>
      <p:ext uri="{BB962C8B-B14F-4D97-AF65-F5344CB8AC3E}">
        <p14:creationId xmlns:p14="http://schemas.microsoft.com/office/powerpoint/2010/main" val="17286783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9E2DB1DA-2D86-4F86-95D7-F1CF418755C3}" type="slidenum">
              <a:rPr lang="en-US" altLang="en-US"/>
              <a:pPr>
                <a:defRPr/>
              </a:pPr>
              <a:t>‹#›</a:t>
            </a:fld>
            <a:endParaRPr lang="en-US" altLang="en-US"/>
          </a:p>
        </p:txBody>
      </p:sp>
    </p:spTree>
    <p:extLst>
      <p:ext uri="{BB962C8B-B14F-4D97-AF65-F5344CB8AC3E}">
        <p14:creationId xmlns:p14="http://schemas.microsoft.com/office/powerpoint/2010/main" val="1797396857"/>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sz="half" idx="1"/>
          </p:nvPr>
        </p:nvSpPr>
        <p:spPr>
          <a:xfrm>
            <a:off x="5102225" y="1827213"/>
            <a:ext cx="171450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Content Placeholder 3"/>
          <p:cNvSpPr>
            <a:spLocks noGrp="1"/>
          </p:cNvSpPr>
          <p:nvPr>
            <p:ph sz="half" idx="2"/>
          </p:nvPr>
        </p:nvSpPr>
        <p:spPr>
          <a:xfrm>
            <a:off x="6969125" y="1827213"/>
            <a:ext cx="171450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Box 3"/>
          <p:cNvSpPr txBox="1">
            <a:spLocks noGrp="1" noChangeArrowheads="1"/>
          </p:cNvSpPr>
          <p:nvPr>
            <p:ph type="sldNum" sz="quarter" idx="10"/>
          </p:nvPr>
        </p:nvSpPr>
        <p:spPr>
          <a:ln/>
        </p:spPr>
        <p:txBody>
          <a:bodyPr/>
          <a:lstStyle>
            <a:lvl1pPr>
              <a:defRPr/>
            </a:lvl1pPr>
          </a:lstStyle>
          <a:p>
            <a:pPr>
              <a:defRPr/>
            </a:pPr>
            <a:fld id="{92D8E9F9-B51F-4888-8544-1F25DC31104F}" type="slidenum">
              <a:rPr lang="en-US" altLang="en-US"/>
              <a:pPr>
                <a:defRPr/>
              </a:pPr>
              <a:t>‹#›</a:t>
            </a:fld>
            <a:endParaRPr lang="en-US" altLang="en-US"/>
          </a:p>
        </p:txBody>
      </p:sp>
    </p:spTree>
    <p:extLst>
      <p:ext uri="{BB962C8B-B14F-4D97-AF65-F5344CB8AC3E}">
        <p14:creationId xmlns:p14="http://schemas.microsoft.com/office/powerpoint/2010/main" val="108120339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7" name="Text Box 3"/>
          <p:cNvSpPr txBox="1">
            <a:spLocks noGrp="1" noChangeArrowheads="1"/>
          </p:cNvSpPr>
          <p:nvPr>
            <p:ph type="sldNum" sz="quarter" idx="10"/>
          </p:nvPr>
        </p:nvSpPr>
        <p:spPr>
          <a:ln/>
        </p:spPr>
        <p:txBody>
          <a:bodyPr/>
          <a:lstStyle>
            <a:lvl1pPr>
              <a:defRPr/>
            </a:lvl1pPr>
          </a:lstStyle>
          <a:p>
            <a:pPr>
              <a:defRPr/>
            </a:pPr>
            <a:fld id="{94D34A24-2F17-4BE3-86A3-3F93811BCA9C}" type="slidenum">
              <a:rPr lang="en-US" altLang="en-US"/>
              <a:pPr>
                <a:defRPr/>
              </a:pPr>
              <a:t>‹#›</a:t>
            </a:fld>
            <a:endParaRPr lang="en-US" altLang="en-US"/>
          </a:p>
        </p:txBody>
      </p:sp>
    </p:spTree>
    <p:extLst>
      <p:ext uri="{BB962C8B-B14F-4D97-AF65-F5344CB8AC3E}">
        <p14:creationId xmlns:p14="http://schemas.microsoft.com/office/powerpoint/2010/main" val="217630499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pPr>
              <a:defRPr/>
            </a:pPr>
            <a:fld id="{9A9EC630-2C1A-4181-9A2B-AD864B2394F8}" type="slidenum">
              <a:rPr lang="en-US" altLang="en-US"/>
              <a:pPr>
                <a:defRPr/>
              </a:pPr>
              <a:t>‹#›</a:t>
            </a:fld>
            <a:endParaRPr lang="en-US" altLang="en-US"/>
          </a:p>
        </p:txBody>
      </p:sp>
    </p:spTree>
    <p:extLst>
      <p:ext uri="{BB962C8B-B14F-4D97-AF65-F5344CB8AC3E}">
        <p14:creationId xmlns:p14="http://schemas.microsoft.com/office/powerpoint/2010/main" val="271671228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4BEB46D6-E2AE-4B89-8BD1-3F69D1E02846}" type="slidenum">
              <a:rPr lang="en-US" altLang="en-US"/>
              <a:pPr>
                <a:defRPr/>
              </a:pPr>
              <a:t>‹#›</a:t>
            </a:fld>
            <a:endParaRPr lang="en-US" altLang="en-US"/>
          </a:p>
        </p:txBody>
      </p:sp>
    </p:spTree>
    <p:extLst>
      <p:ext uri="{BB962C8B-B14F-4D97-AF65-F5344CB8AC3E}">
        <p14:creationId xmlns:p14="http://schemas.microsoft.com/office/powerpoint/2010/main" val="192053846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4D58F260-A3DA-4600-AAD4-4A08B42D4A39}" type="slidenum">
              <a:rPr lang="en-US" altLang="en-US"/>
              <a:pPr>
                <a:defRPr/>
              </a:pPr>
              <a:t>‹#›</a:t>
            </a:fld>
            <a:endParaRPr lang="en-US" altLang="en-US"/>
          </a:p>
        </p:txBody>
      </p:sp>
    </p:spTree>
    <p:extLst>
      <p:ext uri="{BB962C8B-B14F-4D97-AF65-F5344CB8AC3E}">
        <p14:creationId xmlns:p14="http://schemas.microsoft.com/office/powerpoint/2010/main" val="1967597950"/>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a:sym typeface="Georgia" charset="0"/>
              </a:rPr>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A52C2DE5-4BF0-4DC6-BB25-B11249B12351}" type="slidenum">
              <a:rPr lang="en-US" altLang="en-US"/>
              <a:pPr>
                <a:defRPr/>
              </a:pPr>
              <a:t>‹#›</a:t>
            </a:fld>
            <a:endParaRPr lang="en-US" altLang="en-US"/>
          </a:p>
        </p:txBody>
      </p:sp>
    </p:spTree>
    <p:extLst>
      <p:ext uri="{BB962C8B-B14F-4D97-AF65-F5344CB8AC3E}">
        <p14:creationId xmlns:p14="http://schemas.microsoft.com/office/powerpoint/2010/main" val="256209640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DEBF139F-82A6-41FF-BDE3-8F0A06BA5F92}" type="slidenum">
              <a:rPr lang="en-US" altLang="en-US"/>
              <a:pPr>
                <a:defRPr/>
              </a:pPr>
              <a:t>‹#›</a:t>
            </a:fld>
            <a:endParaRPr lang="en-US" altLang="en-US"/>
          </a:p>
        </p:txBody>
      </p:sp>
    </p:spTree>
    <p:extLst>
      <p:ext uri="{BB962C8B-B14F-4D97-AF65-F5344CB8AC3E}">
        <p14:creationId xmlns:p14="http://schemas.microsoft.com/office/powerpoint/2010/main" val="366699090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0"/>
            <a:ext cx="1827212" cy="6858000"/>
          </a:xfrm>
        </p:spPr>
        <p:txBody>
          <a:bodyPr vert="eaVert"/>
          <a:lstStyle/>
          <a:p>
            <a:r>
              <a:rPr lang="en-CA"/>
              <a:t>Click to edit Master title style</a:t>
            </a:r>
          </a:p>
        </p:txBody>
      </p:sp>
      <p:sp>
        <p:nvSpPr>
          <p:cNvPr id="3" name="Vertical Text Placeholder 2"/>
          <p:cNvSpPr>
            <a:spLocks noGrp="1"/>
          </p:cNvSpPr>
          <p:nvPr>
            <p:ph type="body" orient="vert" idx="1"/>
          </p:nvPr>
        </p:nvSpPr>
        <p:spPr>
          <a:xfrm>
            <a:off x="1370013" y="0"/>
            <a:ext cx="5334000" cy="68580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923D5DEC-1D71-4842-AEFA-6160DB70E3F3}" type="slidenum">
              <a:rPr lang="en-US" altLang="en-US"/>
              <a:pPr>
                <a:defRPr/>
              </a:pPr>
              <a:t>‹#›</a:t>
            </a:fld>
            <a:endParaRPr lang="en-US" altLang="en-US"/>
          </a:p>
        </p:txBody>
      </p:sp>
    </p:spTree>
    <p:extLst>
      <p:ext uri="{BB962C8B-B14F-4D97-AF65-F5344CB8AC3E}">
        <p14:creationId xmlns:p14="http://schemas.microsoft.com/office/powerpoint/2010/main" val="1676411989"/>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a:t>Click to edit Master subtitle style</a:t>
            </a:r>
          </a:p>
        </p:txBody>
      </p:sp>
      <p:sp>
        <p:nvSpPr>
          <p:cNvPr id="4" name="Text Box 2"/>
          <p:cNvSpPr txBox="1">
            <a:spLocks noGrp="1" noChangeArrowheads="1"/>
          </p:cNvSpPr>
          <p:nvPr>
            <p:ph type="sldNum" sz="quarter" idx="10"/>
          </p:nvPr>
        </p:nvSpPr>
        <p:spPr>
          <a:ln/>
        </p:spPr>
        <p:txBody>
          <a:bodyPr/>
          <a:lstStyle>
            <a:lvl1pPr>
              <a:defRPr/>
            </a:lvl1pPr>
          </a:lstStyle>
          <a:p>
            <a:pPr>
              <a:defRPr/>
            </a:pPr>
            <a:fld id="{D1E24836-C12B-42DB-9A26-7CF5BF71DA5A}" type="slidenum">
              <a:rPr lang="en-US" altLang="en-US"/>
              <a:pPr>
                <a:defRPr/>
              </a:pPr>
              <a:t>‹#›</a:t>
            </a:fld>
            <a:endParaRPr lang="en-US" altLang="en-US"/>
          </a:p>
        </p:txBody>
      </p:sp>
    </p:spTree>
    <p:extLst>
      <p:ext uri="{BB962C8B-B14F-4D97-AF65-F5344CB8AC3E}">
        <p14:creationId xmlns:p14="http://schemas.microsoft.com/office/powerpoint/2010/main" val="407455777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7" name="Text Box 3"/>
          <p:cNvSpPr txBox="1">
            <a:spLocks noGrp="1" noChangeArrowheads="1"/>
          </p:cNvSpPr>
          <p:nvPr>
            <p:ph type="sldNum" sz="quarter" idx="10"/>
          </p:nvPr>
        </p:nvSpPr>
        <p:spPr>
          <a:ln/>
        </p:spPr>
        <p:txBody>
          <a:bodyPr/>
          <a:lstStyle>
            <a:lvl1pPr>
              <a:defRPr/>
            </a:lvl1pPr>
          </a:lstStyle>
          <a:p>
            <a:pPr>
              <a:defRPr/>
            </a:pPr>
            <a:fld id="{83966F95-6879-44CB-A876-3EFFEE76F40F}" type="slidenum">
              <a:rPr lang="en-US" smtClean="0"/>
              <a:pPr>
                <a:defRPr/>
              </a:pPr>
              <a:t>‹#›</a:t>
            </a:fld>
            <a:endParaRPr lang="en-US"/>
          </a:p>
        </p:txBody>
      </p:sp>
    </p:spTree>
    <p:extLst>
      <p:ext uri="{BB962C8B-B14F-4D97-AF65-F5344CB8AC3E}">
        <p14:creationId xmlns:p14="http://schemas.microsoft.com/office/powerpoint/2010/main" val="12484121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2"/>
          <p:cNvSpPr txBox="1">
            <a:spLocks noGrp="1" noChangeArrowheads="1"/>
          </p:cNvSpPr>
          <p:nvPr>
            <p:ph type="sldNum" sz="quarter" idx="10"/>
          </p:nvPr>
        </p:nvSpPr>
        <p:spPr>
          <a:ln/>
        </p:spPr>
        <p:txBody>
          <a:bodyPr/>
          <a:lstStyle>
            <a:lvl1pPr>
              <a:defRPr/>
            </a:lvl1pPr>
          </a:lstStyle>
          <a:p>
            <a:pPr>
              <a:defRPr/>
            </a:pPr>
            <a:fld id="{40247801-1580-47BC-95BA-56E5725ACFD2}" type="slidenum">
              <a:rPr lang="en-US" altLang="en-US"/>
              <a:pPr>
                <a:defRPr/>
              </a:pPr>
              <a:t>‹#›</a:t>
            </a:fld>
            <a:endParaRPr lang="en-US" altLang="en-US"/>
          </a:p>
        </p:txBody>
      </p:sp>
    </p:spTree>
    <p:extLst>
      <p:ext uri="{BB962C8B-B14F-4D97-AF65-F5344CB8AC3E}">
        <p14:creationId xmlns:p14="http://schemas.microsoft.com/office/powerpoint/2010/main" val="378841992"/>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Text Box 2"/>
          <p:cNvSpPr txBox="1">
            <a:spLocks noGrp="1" noChangeArrowheads="1"/>
          </p:cNvSpPr>
          <p:nvPr>
            <p:ph type="sldNum" sz="quarter" idx="10"/>
          </p:nvPr>
        </p:nvSpPr>
        <p:spPr>
          <a:ln/>
        </p:spPr>
        <p:txBody>
          <a:bodyPr/>
          <a:lstStyle>
            <a:lvl1pPr>
              <a:defRPr/>
            </a:lvl1pPr>
          </a:lstStyle>
          <a:p>
            <a:pPr>
              <a:defRPr/>
            </a:pPr>
            <a:fld id="{9D866328-6123-4AB6-8802-B66D76B3940D}" type="slidenum">
              <a:rPr lang="en-US" altLang="en-US"/>
              <a:pPr>
                <a:defRPr/>
              </a:pPr>
              <a:t>‹#›</a:t>
            </a:fld>
            <a:endParaRPr lang="en-US" altLang="en-US"/>
          </a:p>
        </p:txBody>
      </p:sp>
    </p:spTree>
    <p:extLst>
      <p:ext uri="{BB962C8B-B14F-4D97-AF65-F5344CB8AC3E}">
        <p14:creationId xmlns:p14="http://schemas.microsoft.com/office/powerpoint/2010/main" val="383098152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Box 2"/>
          <p:cNvSpPr txBox="1">
            <a:spLocks noGrp="1" noChangeArrowheads="1"/>
          </p:cNvSpPr>
          <p:nvPr>
            <p:ph type="sldNum" sz="quarter" idx="10"/>
          </p:nvPr>
        </p:nvSpPr>
        <p:spPr>
          <a:ln/>
        </p:spPr>
        <p:txBody>
          <a:bodyPr/>
          <a:lstStyle>
            <a:lvl1pPr>
              <a:defRPr/>
            </a:lvl1pPr>
          </a:lstStyle>
          <a:p>
            <a:pPr>
              <a:defRPr/>
            </a:pPr>
            <a:fld id="{A22D22C8-1DD5-4A11-92C7-1404EE9E5F26}" type="slidenum">
              <a:rPr lang="en-US" altLang="en-US"/>
              <a:pPr>
                <a:defRPr/>
              </a:pPr>
              <a:t>‹#›</a:t>
            </a:fld>
            <a:endParaRPr lang="en-US" altLang="en-US"/>
          </a:p>
        </p:txBody>
      </p:sp>
    </p:spTree>
    <p:extLst>
      <p:ext uri="{BB962C8B-B14F-4D97-AF65-F5344CB8AC3E}">
        <p14:creationId xmlns:p14="http://schemas.microsoft.com/office/powerpoint/2010/main" val="181643977"/>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7" name="Text Box 2"/>
          <p:cNvSpPr txBox="1">
            <a:spLocks noGrp="1" noChangeArrowheads="1"/>
          </p:cNvSpPr>
          <p:nvPr>
            <p:ph type="sldNum" sz="quarter" idx="10"/>
          </p:nvPr>
        </p:nvSpPr>
        <p:spPr>
          <a:ln/>
        </p:spPr>
        <p:txBody>
          <a:bodyPr/>
          <a:lstStyle>
            <a:lvl1pPr>
              <a:defRPr/>
            </a:lvl1pPr>
          </a:lstStyle>
          <a:p>
            <a:pPr>
              <a:defRPr/>
            </a:pPr>
            <a:fld id="{27E9A8BF-5575-4AE0-B5D4-4529FF2459BE}" type="slidenum">
              <a:rPr lang="en-US" altLang="en-US"/>
              <a:pPr>
                <a:defRPr/>
              </a:pPr>
              <a:t>‹#›</a:t>
            </a:fld>
            <a:endParaRPr lang="en-US" altLang="en-US"/>
          </a:p>
        </p:txBody>
      </p:sp>
    </p:spTree>
    <p:extLst>
      <p:ext uri="{BB962C8B-B14F-4D97-AF65-F5344CB8AC3E}">
        <p14:creationId xmlns:p14="http://schemas.microsoft.com/office/powerpoint/2010/main" val="3770125766"/>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Text Box 2"/>
          <p:cNvSpPr txBox="1">
            <a:spLocks noGrp="1" noChangeArrowheads="1"/>
          </p:cNvSpPr>
          <p:nvPr>
            <p:ph type="sldNum" sz="quarter" idx="10"/>
          </p:nvPr>
        </p:nvSpPr>
        <p:spPr>
          <a:ln/>
        </p:spPr>
        <p:txBody>
          <a:bodyPr/>
          <a:lstStyle>
            <a:lvl1pPr>
              <a:defRPr/>
            </a:lvl1pPr>
          </a:lstStyle>
          <a:p>
            <a:pPr>
              <a:defRPr/>
            </a:pPr>
            <a:fld id="{652047FC-1F36-4B4D-8575-4EA8B1EACDC9}" type="slidenum">
              <a:rPr lang="en-US" altLang="en-US"/>
              <a:pPr>
                <a:defRPr/>
              </a:pPr>
              <a:t>‹#›</a:t>
            </a:fld>
            <a:endParaRPr lang="en-US" altLang="en-US"/>
          </a:p>
        </p:txBody>
      </p:sp>
    </p:spTree>
    <p:extLst>
      <p:ext uri="{BB962C8B-B14F-4D97-AF65-F5344CB8AC3E}">
        <p14:creationId xmlns:p14="http://schemas.microsoft.com/office/powerpoint/2010/main" val="1129160909"/>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pPr>
              <a:defRPr/>
            </a:pPr>
            <a:fld id="{0DBEB5AF-ECE7-4690-8B14-2683D886984A}" type="slidenum">
              <a:rPr lang="en-US" altLang="en-US"/>
              <a:pPr>
                <a:defRPr/>
              </a:pPr>
              <a:t>‹#›</a:t>
            </a:fld>
            <a:endParaRPr lang="en-US" altLang="en-US"/>
          </a:p>
        </p:txBody>
      </p:sp>
    </p:spTree>
    <p:extLst>
      <p:ext uri="{BB962C8B-B14F-4D97-AF65-F5344CB8AC3E}">
        <p14:creationId xmlns:p14="http://schemas.microsoft.com/office/powerpoint/2010/main" val="248495253"/>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CD5252AD-1A2F-49D4-8E43-079942A89F27}" type="slidenum">
              <a:rPr lang="en-US" altLang="en-US"/>
              <a:pPr>
                <a:defRPr/>
              </a:pPr>
              <a:t>‹#›</a:t>
            </a:fld>
            <a:endParaRPr lang="en-US" altLang="en-US"/>
          </a:p>
        </p:txBody>
      </p:sp>
    </p:spTree>
    <p:extLst>
      <p:ext uri="{BB962C8B-B14F-4D97-AF65-F5344CB8AC3E}">
        <p14:creationId xmlns:p14="http://schemas.microsoft.com/office/powerpoint/2010/main" val="126592811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a:sym typeface="Georgia" charset="0"/>
              </a:rPr>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2B007C5F-9FE7-46EB-91A1-E23D72FEBA25}" type="slidenum">
              <a:rPr lang="en-US" altLang="en-US"/>
              <a:pPr>
                <a:defRPr/>
              </a:pPr>
              <a:t>‹#›</a:t>
            </a:fld>
            <a:endParaRPr lang="en-US" altLang="en-US"/>
          </a:p>
        </p:txBody>
      </p:sp>
    </p:spTree>
    <p:extLst>
      <p:ext uri="{BB962C8B-B14F-4D97-AF65-F5344CB8AC3E}">
        <p14:creationId xmlns:p14="http://schemas.microsoft.com/office/powerpoint/2010/main" val="622621615"/>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2"/>
          <p:cNvSpPr txBox="1">
            <a:spLocks noGrp="1" noChangeArrowheads="1"/>
          </p:cNvSpPr>
          <p:nvPr>
            <p:ph type="sldNum" sz="quarter" idx="10"/>
          </p:nvPr>
        </p:nvSpPr>
        <p:spPr>
          <a:ln/>
        </p:spPr>
        <p:txBody>
          <a:bodyPr/>
          <a:lstStyle>
            <a:lvl1pPr>
              <a:defRPr/>
            </a:lvl1pPr>
          </a:lstStyle>
          <a:p>
            <a:pPr>
              <a:defRPr/>
            </a:pPr>
            <a:fld id="{34A6A8B8-6A9B-4E7B-996C-A94D59526A0B}" type="slidenum">
              <a:rPr lang="en-US" altLang="en-US"/>
              <a:pPr>
                <a:defRPr/>
              </a:pPr>
              <a:t>‹#›</a:t>
            </a:fld>
            <a:endParaRPr lang="en-US" altLang="en-US"/>
          </a:p>
        </p:txBody>
      </p:sp>
    </p:spTree>
    <p:extLst>
      <p:ext uri="{BB962C8B-B14F-4D97-AF65-F5344CB8AC3E}">
        <p14:creationId xmlns:p14="http://schemas.microsoft.com/office/powerpoint/2010/main" val="2233803088"/>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96875"/>
            <a:ext cx="2057400" cy="5729288"/>
          </a:xfrm>
        </p:spPr>
        <p:txBody>
          <a:bodyPr vert="eaVert"/>
          <a:lstStyle/>
          <a:p>
            <a:r>
              <a:rPr lang="en-CA"/>
              <a:t>Click to edit Master title style</a:t>
            </a:r>
          </a:p>
        </p:txBody>
      </p:sp>
      <p:sp>
        <p:nvSpPr>
          <p:cNvPr id="3" name="Vertical Text Placeholder 2"/>
          <p:cNvSpPr>
            <a:spLocks noGrp="1"/>
          </p:cNvSpPr>
          <p:nvPr>
            <p:ph type="body" orient="vert" idx="1"/>
          </p:nvPr>
        </p:nvSpPr>
        <p:spPr>
          <a:xfrm>
            <a:off x="457200" y="396875"/>
            <a:ext cx="6019800" cy="5729288"/>
          </a:xfrm>
          <a:prstGeom prst="rect">
            <a:avLst/>
          </a:prstGeo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2"/>
          <p:cNvSpPr txBox="1">
            <a:spLocks noGrp="1" noChangeArrowheads="1"/>
          </p:cNvSpPr>
          <p:nvPr>
            <p:ph type="sldNum" sz="quarter" idx="10"/>
          </p:nvPr>
        </p:nvSpPr>
        <p:spPr>
          <a:ln/>
        </p:spPr>
        <p:txBody>
          <a:bodyPr/>
          <a:lstStyle>
            <a:lvl1pPr>
              <a:defRPr/>
            </a:lvl1pPr>
          </a:lstStyle>
          <a:p>
            <a:pPr>
              <a:defRPr/>
            </a:pPr>
            <a:fld id="{90E3724B-D512-4BF1-A5CE-A1AA01D68C6A}" type="slidenum">
              <a:rPr lang="en-US" altLang="en-US"/>
              <a:pPr>
                <a:defRPr/>
              </a:pPr>
              <a:t>‹#›</a:t>
            </a:fld>
            <a:endParaRPr lang="en-US" altLang="en-US"/>
          </a:p>
        </p:txBody>
      </p:sp>
    </p:spTree>
    <p:extLst>
      <p:ext uri="{BB962C8B-B14F-4D97-AF65-F5344CB8AC3E}">
        <p14:creationId xmlns:p14="http://schemas.microsoft.com/office/powerpoint/2010/main" val="310528053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pPr>
              <a:defRPr/>
            </a:pPr>
            <a:fld id="{A6263019-CF7F-4847-BF90-30F0F7587E11}" type="slidenum">
              <a:rPr lang="en-US" smtClean="0"/>
              <a:pPr>
                <a:defRPr/>
              </a:pPr>
              <a:t>‹#›</a:t>
            </a:fld>
            <a:endParaRPr lang="en-US"/>
          </a:p>
        </p:txBody>
      </p:sp>
    </p:spTree>
    <p:extLst>
      <p:ext uri="{BB962C8B-B14F-4D97-AF65-F5344CB8AC3E}">
        <p14:creationId xmlns:p14="http://schemas.microsoft.com/office/powerpoint/2010/main" val="33693673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EBE8762E-5269-574C-9949-9EE5CB2866AF}"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7084262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BE8762E-5269-574C-9949-9EE5CB2866AF}"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33404205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EBE8762E-5269-574C-9949-9EE5CB2866AF}"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33762877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EBE8762E-5269-574C-9949-9EE5CB2866AF}"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16873635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EBE8762E-5269-574C-9949-9EE5CB2866AF}"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27777344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EBE8762E-5269-574C-9949-9EE5CB2866AF}"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33660815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8762E-5269-574C-9949-9EE5CB2866AF}"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7700739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EBE8762E-5269-574C-9949-9EE5CB2866AF}"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38977933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EBE8762E-5269-574C-9949-9EE5CB2866AF}"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4257873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BE8762E-5269-574C-9949-9EE5CB2866AF}"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2601660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2A70EDD9-1A1A-431A-B805-8CB2B28AE39E}" type="slidenum">
              <a:rPr lang="en-US" smtClean="0"/>
              <a:pPr>
                <a:defRPr/>
              </a:pPr>
              <a:t>‹#›</a:t>
            </a:fld>
            <a:endParaRPr lang="en-US"/>
          </a:p>
        </p:txBody>
      </p:sp>
    </p:spTree>
    <p:extLst>
      <p:ext uri="{BB962C8B-B14F-4D97-AF65-F5344CB8AC3E}">
        <p14:creationId xmlns:p14="http://schemas.microsoft.com/office/powerpoint/2010/main" val="33726851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BE8762E-5269-574C-9949-9EE5CB2866AF}"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1857363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67C85C8C-8775-4495-8CE8-266DECCE0CB6}" type="slidenum">
              <a:rPr lang="en-US" smtClean="0"/>
              <a:pPr>
                <a:defRPr/>
              </a:pPr>
              <a:t>‹#›</a:t>
            </a:fld>
            <a:endParaRPr lang="en-US"/>
          </a:p>
        </p:txBody>
      </p:sp>
    </p:spTree>
    <p:extLst>
      <p:ext uri="{BB962C8B-B14F-4D97-AF65-F5344CB8AC3E}">
        <p14:creationId xmlns:p14="http://schemas.microsoft.com/office/powerpoint/2010/main" val="191865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12788" y="1998663"/>
            <a:ext cx="7645400" cy="178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CA" altLang="en-US">
                <a:sym typeface="Georgia" charset="0"/>
              </a:rPr>
              <a:t>Click to edit Master title style</a:t>
            </a:r>
            <a:endParaRPr lang="en-US" altLang="en-US" dirty="0">
              <a:sym typeface="Georgia" charset="0"/>
            </a:endParaRPr>
          </a:p>
        </p:txBody>
      </p:sp>
      <p:sp>
        <p:nvSpPr>
          <p:cNvPr id="1027" name="Rectangle 2"/>
          <p:cNvSpPr>
            <a:spLocks noGrp="1" noChangeArrowheads="1"/>
          </p:cNvSpPr>
          <p:nvPr>
            <p:ph type="body" idx="1"/>
          </p:nvPr>
        </p:nvSpPr>
        <p:spPr bwMode="auto">
          <a:xfrm>
            <a:off x="784225" y="3786188"/>
            <a:ext cx="7502525" cy="3071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CA" altLang="en-US" dirty="0">
                <a:sym typeface="Georgia" charset="0"/>
              </a:rPr>
              <a:t>Click to edit Master text styles</a:t>
            </a:r>
          </a:p>
          <a:p>
            <a:pPr lvl="1"/>
            <a:r>
              <a:rPr lang="en-CA" altLang="en-US" dirty="0">
                <a:sym typeface="Georgia" charset="0"/>
              </a:rPr>
              <a:t>Second level</a:t>
            </a:r>
          </a:p>
          <a:p>
            <a:pPr lvl="2"/>
            <a:r>
              <a:rPr lang="en-CA" altLang="en-US" dirty="0">
                <a:sym typeface="Georgia" charset="0"/>
              </a:rPr>
              <a:t>Third level</a:t>
            </a:r>
          </a:p>
          <a:p>
            <a:pPr lvl="3"/>
            <a:r>
              <a:rPr lang="en-CA" altLang="en-US" dirty="0">
                <a:sym typeface="Georgia" charset="0"/>
              </a:rPr>
              <a:t>Fourth level</a:t>
            </a:r>
          </a:p>
          <a:p>
            <a:pPr lvl="4"/>
            <a:r>
              <a:rPr lang="en-CA" altLang="en-US" dirty="0">
                <a:sym typeface="Georgia" charset="0"/>
              </a:rPr>
              <a:t>Fifth level</a:t>
            </a:r>
            <a:endParaRPr lang="en-US" altLang="en-US" dirty="0">
              <a:sym typeface="Georgia" charset="0"/>
            </a:endParaRPr>
          </a:p>
        </p:txBody>
      </p:sp>
      <p:sp>
        <p:nvSpPr>
          <p:cNvPr id="2" name="Text Box 3"/>
          <p:cNvSpPr txBox="1">
            <a:spLocks noGrp="1" noChangeArrowheads="1"/>
          </p:cNvSpPr>
          <p:nvPr>
            <p:ph type="sldNum" sz="quarter" idx="4"/>
          </p:nvPr>
        </p:nvSpPr>
        <p:spPr bwMode="auto">
          <a:xfrm>
            <a:off x="8389938" y="6578600"/>
            <a:ext cx="307975"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ctr">
              <a:defRPr smtClean="0">
                <a:solidFill>
                  <a:schemeClr val="tx1"/>
                </a:solidFill>
                <a:latin typeface="Verdana" charset="0"/>
                <a:ea typeface="Verdana" charset="0"/>
                <a:cs typeface="Verdana" charset="0"/>
                <a:sym typeface="Verdana" charset="0"/>
              </a:defRPr>
            </a:lvl1pPr>
          </a:lstStyle>
          <a:p>
            <a:pPr>
              <a:defRPr/>
            </a:pPr>
            <a:fld id="{D7D91534-137E-494F-A735-FCDC964D367B}"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Lst>
  <p:transition>
    <p:fade/>
  </p:transition>
  <p:hf sldNum="0" hdr="0" dt="0"/>
  <p:txStyles>
    <p:titleStyle>
      <a:lvl1pPr algn="ctr" rtl="0" eaLnBrk="1" fontAlgn="base" hangingPunct="1">
        <a:spcBef>
          <a:spcPct val="0"/>
        </a:spcBef>
        <a:spcAft>
          <a:spcPct val="0"/>
        </a:spcAft>
        <a:defRPr sz="3600">
          <a:solidFill>
            <a:schemeClr val="tx1"/>
          </a:solidFill>
          <a:effectLst>
            <a:outerShdw blurRad="38100" dist="38100" dir="2700000" algn="tl">
              <a:srgbClr val="C0C0C0"/>
            </a:outerShdw>
          </a:effectLst>
          <a:latin typeface="Century Gothic"/>
          <a:ea typeface="+mj-ea"/>
          <a:cs typeface="Century Gothic"/>
          <a:sym typeface="Georgia" charset="0"/>
        </a:defRPr>
      </a:lvl1pPr>
      <a:lvl2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2pPr>
      <a:lvl3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3pPr>
      <a:lvl4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4pPr>
      <a:lvl5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5pPr>
      <a:lvl6pPr marL="4572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6pPr>
      <a:lvl7pPr marL="9144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7pPr>
      <a:lvl8pPr marL="13716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8pPr>
      <a:lvl9pPr marL="18288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9pPr>
    </p:titleStyle>
    <p:bodyStyle>
      <a:lvl1pPr algn="ctr" rtl="0" eaLnBrk="1" fontAlgn="base" hangingPunct="1">
        <a:spcBef>
          <a:spcPts val="600"/>
        </a:spcBef>
        <a:spcAft>
          <a:spcPct val="0"/>
        </a:spcAft>
        <a:defRPr sz="2400">
          <a:solidFill>
            <a:srgbClr val="000000"/>
          </a:solidFill>
          <a:latin typeface="Arial"/>
          <a:ea typeface="+mn-ea"/>
          <a:cs typeface="Arial"/>
          <a:sym typeface="Georgia" charset="0"/>
        </a:defRPr>
      </a:lvl1pPr>
      <a:lvl2pPr marL="381000" algn="ctr" rtl="0" eaLnBrk="1" fontAlgn="base" hangingPunct="1">
        <a:spcBef>
          <a:spcPts val="700"/>
        </a:spcBef>
        <a:spcAft>
          <a:spcPct val="0"/>
        </a:spcAft>
        <a:defRPr sz="2800">
          <a:solidFill>
            <a:srgbClr val="000000"/>
          </a:solidFill>
          <a:latin typeface="Arial"/>
          <a:ea typeface="+mn-ea"/>
          <a:cs typeface="Arial"/>
          <a:sym typeface="Georgia" charset="0"/>
        </a:defRPr>
      </a:lvl2pPr>
      <a:lvl3pPr marL="838200" algn="ctr" rtl="0" eaLnBrk="1" fontAlgn="base" hangingPunct="1">
        <a:spcBef>
          <a:spcPts val="600"/>
        </a:spcBef>
        <a:spcAft>
          <a:spcPct val="0"/>
        </a:spcAft>
        <a:defRPr sz="2600">
          <a:solidFill>
            <a:srgbClr val="000000"/>
          </a:solidFill>
          <a:latin typeface="Arial"/>
          <a:ea typeface="+mn-ea"/>
          <a:cs typeface="Arial"/>
          <a:sym typeface="Georgia" charset="0"/>
        </a:defRPr>
      </a:lvl3pPr>
      <a:lvl4pPr marL="1295400" algn="ctr" rtl="0" eaLnBrk="1" fontAlgn="base" hangingPunct="1">
        <a:spcBef>
          <a:spcPts val="600"/>
        </a:spcBef>
        <a:spcAft>
          <a:spcPct val="0"/>
        </a:spcAft>
        <a:defRPr sz="2400">
          <a:solidFill>
            <a:srgbClr val="000000"/>
          </a:solidFill>
          <a:latin typeface="Arial"/>
          <a:ea typeface="+mn-ea"/>
          <a:cs typeface="Arial"/>
          <a:sym typeface="Georgia" charset="0"/>
        </a:defRPr>
      </a:lvl4pPr>
      <a:lvl5pPr marL="1752600" algn="ctr" rtl="0" eaLnBrk="1" fontAlgn="base" hangingPunct="1">
        <a:spcBef>
          <a:spcPts val="500"/>
        </a:spcBef>
        <a:spcAft>
          <a:spcPct val="0"/>
        </a:spcAft>
        <a:defRPr sz="2000">
          <a:solidFill>
            <a:srgbClr val="000000"/>
          </a:solidFill>
          <a:latin typeface="Arial"/>
          <a:ea typeface="+mn-ea"/>
          <a:cs typeface="Arial"/>
          <a:sym typeface="Georgia" charset="0"/>
        </a:defRPr>
      </a:lvl5pPr>
      <a:lvl6pPr marL="2209800" algn="ctr" rtl="0" eaLnBrk="1" fontAlgn="base" hangingPunct="1">
        <a:spcBef>
          <a:spcPts val="500"/>
        </a:spcBef>
        <a:spcAft>
          <a:spcPct val="0"/>
        </a:spcAft>
        <a:defRPr sz="2000">
          <a:solidFill>
            <a:srgbClr val="878787"/>
          </a:solidFill>
          <a:latin typeface="+mn-lt"/>
          <a:ea typeface="+mn-ea"/>
          <a:cs typeface="+mn-cs"/>
          <a:sym typeface="Georgia" charset="0"/>
        </a:defRPr>
      </a:lvl6pPr>
      <a:lvl7pPr marL="2667000" algn="ctr" rtl="0" eaLnBrk="1" fontAlgn="base" hangingPunct="1">
        <a:spcBef>
          <a:spcPts val="500"/>
        </a:spcBef>
        <a:spcAft>
          <a:spcPct val="0"/>
        </a:spcAft>
        <a:defRPr sz="2000">
          <a:solidFill>
            <a:srgbClr val="878787"/>
          </a:solidFill>
          <a:latin typeface="+mn-lt"/>
          <a:ea typeface="+mn-ea"/>
          <a:cs typeface="+mn-cs"/>
          <a:sym typeface="Georgia" charset="0"/>
        </a:defRPr>
      </a:lvl7pPr>
      <a:lvl8pPr marL="3124200" algn="ctr" rtl="0" eaLnBrk="1" fontAlgn="base" hangingPunct="1">
        <a:spcBef>
          <a:spcPts val="500"/>
        </a:spcBef>
        <a:spcAft>
          <a:spcPct val="0"/>
        </a:spcAft>
        <a:defRPr sz="2000">
          <a:solidFill>
            <a:srgbClr val="878787"/>
          </a:solidFill>
          <a:latin typeface="+mn-lt"/>
          <a:ea typeface="+mn-ea"/>
          <a:cs typeface="+mn-cs"/>
          <a:sym typeface="Georgia" charset="0"/>
        </a:defRPr>
      </a:lvl8pPr>
      <a:lvl9pPr marL="3581400" algn="ctr" rtl="0" eaLnBrk="1" fontAlgn="base" hangingPunct="1">
        <a:spcBef>
          <a:spcPts val="500"/>
        </a:spcBef>
        <a:spcAft>
          <a:spcPct val="0"/>
        </a:spcAft>
        <a:defRPr sz="2000">
          <a:solidFill>
            <a:srgbClr val="878787"/>
          </a:solidFill>
          <a:latin typeface="+mn-lt"/>
          <a:ea typeface="+mn-ea"/>
          <a:cs typeface="+mn-cs"/>
          <a:sym typeface="Georgi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8762E-5269-574C-9949-9EE5CB2866AF}" type="datetimeFigureOut">
              <a:rPr lang="en-US" smtClean="0"/>
              <a:t>8/25/2016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F39773-EF10-7549-ADC2-ABFF0A2A202D}" type="slidenum">
              <a:rPr lang="en-US" smtClean="0"/>
              <a:t>‹#›</a:t>
            </a:fld>
            <a:endParaRPr lang="en-US"/>
          </a:p>
        </p:txBody>
      </p:sp>
    </p:spTree>
    <p:extLst>
      <p:ext uri="{BB962C8B-B14F-4D97-AF65-F5344CB8AC3E}">
        <p14:creationId xmlns:p14="http://schemas.microsoft.com/office/powerpoint/2010/main" val="1216091464"/>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405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body" idx="1"/>
          </p:nvPr>
        </p:nvSpPr>
        <p:spPr bwMode="auto">
          <a:xfrm>
            <a:off x="457200" y="1598613"/>
            <a:ext cx="8229600" cy="525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CA" altLang="en-US">
                <a:sym typeface="Georgia" charset="0"/>
              </a:rPr>
              <a:t>Click to edit Master text styles</a:t>
            </a:r>
          </a:p>
          <a:p>
            <a:pPr lvl="1"/>
            <a:r>
              <a:rPr lang="en-CA" altLang="en-US">
                <a:sym typeface="Georgia" charset="0"/>
              </a:rPr>
              <a:t>Second level</a:t>
            </a:r>
          </a:p>
          <a:p>
            <a:pPr lvl="2"/>
            <a:r>
              <a:rPr lang="en-CA" altLang="en-US">
                <a:sym typeface="Georgia" charset="0"/>
              </a:rPr>
              <a:t>Third level</a:t>
            </a:r>
          </a:p>
          <a:p>
            <a:pPr lvl="3"/>
            <a:r>
              <a:rPr lang="en-CA" altLang="en-US">
                <a:sym typeface="Georgia" charset="0"/>
              </a:rPr>
              <a:t>Fourth level</a:t>
            </a:r>
          </a:p>
          <a:p>
            <a:pPr lvl="4"/>
            <a:r>
              <a:rPr lang="en-CA" altLang="en-US">
                <a:sym typeface="Georgia" charset="0"/>
              </a:rPr>
              <a:t>Fifth level</a:t>
            </a:r>
            <a:endParaRPr lang="en-US" altLang="en-US">
              <a:sym typeface="Georgia" charset="0"/>
            </a:endParaRPr>
          </a:p>
        </p:txBody>
      </p:sp>
      <p:sp>
        <p:nvSpPr>
          <p:cNvPr id="2" name="Rectangle 2"/>
          <p:cNvSpPr>
            <a:spLocks noGrp="1" noChangeArrowheads="1"/>
          </p:cNvSpPr>
          <p:nvPr>
            <p:ph type="title"/>
          </p:nvPr>
        </p:nvSpPr>
        <p:spPr bwMode="auto">
          <a:xfrm>
            <a:off x="303213" y="0"/>
            <a:ext cx="8555037" cy="150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CA" altLang="en-US">
                <a:sym typeface="Georgia" charset="0"/>
              </a:rPr>
              <a:t>Click to edit Master title style</a:t>
            </a:r>
            <a:endParaRPr lang="en-US" altLang="en-US">
              <a:sym typeface="Georgia" charset="0"/>
            </a:endParaRPr>
          </a:p>
        </p:txBody>
      </p:sp>
      <p:sp>
        <p:nvSpPr>
          <p:cNvPr id="2051" name="Text Box 3"/>
          <p:cNvSpPr txBox="1">
            <a:spLocks noGrp="1" noChangeArrowheads="1"/>
          </p:cNvSpPr>
          <p:nvPr>
            <p:ph type="sldNum" sz="quarter" idx="4"/>
          </p:nvPr>
        </p:nvSpPr>
        <p:spPr bwMode="auto">
          <a:xfrm>
            <a:off x="8389938" y="6578600"/>
            <a:ext cx="307975"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ctr">
              <a:defRPr smtClean="0">
                <a:solidFill>
                  <a:schemeClr val="tx1"/>
                </a:solidFill>
                <a:latin typeface="Verdana" charset="0"/>
                <a:ea typeface="Verdana" charset="0"/>
                <a:cs typeface="Verdana" charset="0"/>
                <a:sym typeface="Verdana" charset="0"/>
              </a:defRPr>
            </a:lvl1pPr>
          </a:lstStyle>
          <a:p>
            <a:pPr>
              <a:defRPr/>
            </a:pPr>
            <a:fld id="{06EF9FDB-FA3F-4ECF-9491-B24ADB2C18E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ransition/>
  <p:hf hdr="0" ftr="0" dt="0"/>
  <p:txStyles>
    <p:titleStyle>
      <a:lvl1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sym typeface="Georgia" charset="0"/>
        </a:defRPr>
      </a:lvl1pPr>
      <a:lvl2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2pPr>
      <a:lvl3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3pPr>
      <a:lvl4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4pPr>
      <a:lvl5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5pPr>
      <a:lvl6pPr marL="4572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6pPr>
      <a:lvl7pPr marL="9144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7pPr>
      <a:lvl8pPr marL="13716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8pPr>
      <a:lvl9pPr marL="18288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9pPr>
    </p:titleStyle>
    <p:bodyStyle>
      <a:lvl1pPr marL="342900" indent="-342900" algn="l" rtl="0" eaLnBrk="1" fontAlgn="base" hangingPunct="1">
        <a:spcBef>
          <a:spcPts val="800"/>
        </a:spcBef>
        <a:spcAft>
          <a:spcPct val="0"/>
        </a:spcAft>
        <a:buClr>
          <a:srgbClr val="424456"/>
        </a:buClr>
        <a:buSzPct val="100000"/>
        <a:buFont typeface="Arial" charset="0"/>
        <a:buChar char="•"/>
        <a:defRPr sz="3200">
          <a:solidFill>
            <a:srgbClr val="424456"/>
          </a:solidFill>
          <a:latin typeface="+mn-lt"/>
          <a:ea typeface="+mn-ea"/>
          <a:cs typeface="+mn-cs"/>
          <a:sym typeface="Georgia" charset="0"/>
        </a:defRPr>
      </a:lvl1pPr>
      <a:lvl2pPr marL="666750" indent="-285750" algn="l" rtl="0" eaLnBrk="1" fontAlgn="base" hangingPunct="1">
        <a:spcBef>
          <a:spcPts val="700"/>
        </a:spcBef>
        <a:spcAft>
          <a:spcPct val="0"/>
        </a:spcAft>
        <a:buClr>
          <a:srgbClr val="484979"/>
        </a:buClr>
        <a:buSzPct val="100000"/>
        <a:buFont typeface="Arial" charset="0"/>
        <a:buChar char="•"/>
        <a:defRPr sz="2800">
          <a:solidFill>
            <a:schemeClr val="tx1"/>
          </a:solidFill>
          <a:latin typeface="+mn-lt"/>
          <a:ea typeface="+mn-ea"/>
          <a:cs typeface="+mn-cs"/>
          <a:sym typeface="Georgia" charset="0"/>
        </a:defRPr>
      </a:lvl2pPr>
      <a:lvl3pPr marL="1066800" indent="-228600" algn="l" rtl="0" eaLnBrk="1" fontAlgn="base" hangingPunct="1">
        <a:spcBef>
          <a:spcPts val="600"/>
        </a:spcBef>
        <a:spcAft>
          <a:spcPct val="0"/>
        </a:spcAft>
        <a:buClr>
          <a:srgbClr val="424456"/>
        </a:buClr>
        <a:buSzPct val="100000"/>
        <a:buFont typeface="Arial" charset="0"/>
        <a:buChar char="•"/>
        <a:defRPr sz="2600">
          <a:solidFill>
            <a:schemeClr val="tx1"/>
          </a:solidFill>
          <a:latin typeface="+mn-lt"/>
          <a:ea typeface="+mn-ea"/>
          <a:cs typeface="+mn-cs"/>
          <a:sym typeface="Georgia" charset="0"/>
        </a:defRPr>
      </a:lvl3pPr>
      <a:lvl4pPr marL="1524000" indent="-228600" algn="l" rtl="0" eaLnBrk="1" fontAlgn="base" hangingPunct="1">
        <a:spcBef>
          <a:spcPts val="600"/>
        </a:spcBef>
        <a:spcAft>
          <a:spcPct val="0"/>
        </a:spcAft>
        <a:buClr>
          <a:srgbClr val="484979"/>
        </a:buClr>
        <a:buSzPct val="100000"/>
        <a:buFont typeface="Arial" charset="0"/>
        <a:buChar char="•"/>
        <a:defRPr sz="2400">
          <a:solidFill>
            <a:schemeClr val="tx1"/>
          </a:solidFill>
          <a:latin typeface="+mn-lt"/>
          <a:ea typeface="+mn-ea"/>
          <a:cs typeface="+mn-cs"/>
          <a:sym typeface="Georgia" charset="0"/>
        </a:defRPr>
      </a:lvl4pPr>
      <a:lvl5pPr marL="19812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5pPr>
      <a:lvl6pPr marL="24384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6pPr>
      <a:lvl7pPr marL="28956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7pPr>
      <a:lvl8pPr marL="33528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8pPr>
      <a:lvl9pPr marL="38100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370013" y="0"/>
            <a:ext cx="7313612" cy="174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CA" altLang="en-US">
                <a:sym typeface="Georgia" charset="0"/>
              </a:rPr>
              <a:t>Click to edit Master title style</a:t>
            </a:r>
            <a:endParaRPr lang="en-US" altLang="en-US">
              <a:sym typeface="Georgia" charset="0"/>
            </a:endParaRPr>
          </a:p>
        </p:txBody>
      </p:sp>
      <p:sp>
        <p:nvSpPr>
          <p:cNvPr id="3075" name="Rectangle 2"/>
          <p:cNvSpPr>
            <a:spLocks noGrp="1" noChangeArrowheads="1"/>
          </p:cNvSpPr>
          <p:nvPr>
            <p:ph type="body" idx="1"/>
          </p:nvPr>
        </p:nvSpPr>
        <p:spPr bwMode="auto">
          <a:xfrm>
            <a:off x="1370013" y="1827213"/>
            <a:ext cx="3579812" cy="5030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CA" altLang="en-US">
                <a:sym typeface="Georgia" charset="0"/>
              </a:rPr>
              <a:t>Click to edit Master text styles</a:t>
            </a:r>
          </a:p>
          <a:p>
            <a:pPr lvl="1"/>
            <a:r>
              <a:rPr lang="en-CA" altLang="en-US">
                <a:sym typeface="Georgia" charset="0"/>
              </a:rPr>
              <a:t>Second level</a:t>
            </a:r>
          </a:p>
          <a:p>
            <a:pPr lvl="2"/>
            <a:r>
              <a:rPr lang="en-CA" altLang="en-US">
                <a:sym typeface="Georgia" charset="0"/>
              </a:rPr>
              <a:t>Third level</a:t>
            </a:r>
          </a:p>
          <a:p>
            <a:pPr lvl="3"/>
            <a:r>
              <a:rPr lang="en-CA" altLang="en-US">
                <a:sym typeface="Georgia" charset="0"/>
              </a:rPr>
              <a:t>Fourth level</a:t>
            </a:r>
          </a:p>
          <a:p>
            <a:pPr lvl="4"/>
            <a:r>
              <a:rPr lang="en-CA" altLang="en-US">
                <a:sym typeface="Georgia" charset="0"/>
              </a:rPr>
              <a:t>Fifth level</a:t>
            </a:r>
            <a:endParaRPr lang="en-US" altLang="en-US">
              <a:sym typeface="Georgia" charset="0"/>
            </a:endParaRPr>
          </a:p>
        </p:txBody>
      </p:sp>
      <p:sp>
        <p:nvSpPr>
          <p:cNvPr id="2" name="Text Box 3"/>
          <p:cNvSpPr txBox="1">
            <a:spLocks noGrp="1" noChangeArrowheads="1"/>
          </p:cNvSpPr>
          <p:nvPr>
            <p:ph type="sldNum" sz="quarter" idx="4"/>
          </p:nvPr>
        </p:nvSpPr>
        <p:spPr bwMode="auto">
          <a:xfrm>
            <a:off x="8389938" y="6426200"/>
            <a:ext cx="307975"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ctr">
              <a:defRPr smtClean="0">
                <a:solidFill>
                  <a:schemeClr val="tx1"/>
                </a:solidFill>
                <a:latin typeface="Verdana" charset="0"/>
                <a:ea typeface="Verdana" charset="0"/>
                <a:cs typeface="Verdana" charset="0"/>
                <a:sym typeface="Verdana" charset="0"/>
              </a:defRPr>
            </a:lvl1pPr>
          </a:lstStyle>
          <a:p>
            <a:pPr>
              <a:defRPr/>
            </a:pPr>
            <a:fld id="{FDA5A864-52F8-4EBA-950E-8C26C2A6A60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ransition/>
  <p:hf hdr="0" ftr="0" dt="0"/>
  <p:txStyles>
    <p:titleStyle>
      <a:lvl1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sym typeface="Georgia" charset="0"/>
        </a:defRPr>
      </a:lvl1pPr>
      <a:lvl2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2pPr>
      <a:lvl3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3pPr>
      <a:lvl4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4pPr>
      <a:lvl5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5pPr>
      <a:lvl6pPr marL="4572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6pPr>
      <a:lvl7pPr marL="9144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7pPr>
      <a:lvl8pPr marL="13716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8pPr>
      <a:lvl9pPr marL="18288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9pPr>
    </p:titleStyle>
    <p:bodyStyle>
      <a:lvl1pPr marL="342900" indent="-342900" algn="l" rtl="0" eaLnBrk="1" fontAlgn="base" hangingPunct="1">
        <a:spcBef>
          <a:spcPts val="800"/>
        </a:spcBef>
        <a:spcAft>
          <a:spcPct val="0"/>
        </a:spcAft>
        <a:buClr>
          <a:srgbClr val="424456"/>
        </a:buClr>
        <a:buSzPct val="100000"/>
        <a:buFont typeface="Arial" charset="0"/>
        <a:buChar char="•"/>
        <a:defRPr sz="3200">
          <a:solidFill>
            <a:srgbClr val="424456"/>
          </a:solidFill>
          <a:latin typeface="+mn-lt"/>
          <a:ea typeface="+mn-ea"/>
          <a:cs typeface="+mn-cs"/>
          <a:sym typeface="Georgia" charset="0"/>
        </a:defRPr>
      </a:lvl1pPr>
      <a:lvl2pPr marL="666750" indent="-285750" algn="l" rtl="0" eaLnBrk="1" fontAlgn="base" hangingPunct="1">
        <a:spcBef>
          <a:spcPts val="700"/>
        </a:spcBef>
        <a:spcAft>
          <a:spcPct val="0"/>
        </a:spcAft>
        <a:buClr>
          <a:srgbClr val="484979"/>
        </a:buClr>
        <a:buSzPct val="100000"/>
        <a:buFont typeface="Arial" charset="0"/>
        <a:buChar char="•"/>
        <a:defRPr sz="2800">
          <a:solidFill>
            <a:schemeClr val="tx1"/>
          </a:solidFill>
          <a:latin typeface="+mn-lt"/>
          <a:ea typeface="+mn-ea"/>
          <a:cs typeface="+mn-cs"/>
          <a:sym typeface="Georgia" charset="0"/>
        </a:defRPr>
      </a:lvl2pPr>
      <a:lvl3pPr marL="1066800" indent="-228600" algn="l" rtl="0" eaLnBrk="1" fontAlgn="base" hangingPunct="1">
        <a:spcBef>
          <a:spcPts val="600"/>
        </a:spcBef>
        <a:spcAft>
          <a:spcPct val="0"/>
        </a:spcAft>
        <a:buClr>
          <a:srgbClr val="424456"/>
        </a:buClr>
        <a:buSzPct val="100000"/>
        <a:buFont typeface="Arial" charset="0"/>
        <a:buChar char="•"/>
        <a:defRPr sz="2600">
          <a:solidFill>
            <a:schemeClr val="tx1"/>
          </a:solidFill>
          <a:latin typeface="+mn-lt"/>
          <a:ea typeface="+mn-ea"/>
          <a:cs typeface="+mn-cs"/>
          <a:sym typeface="Georgia" charset="0"/>
        </a:defRPr>
      </a:lvl3pPr>
      <a:lvl4pPr marL="1524000" indent="-228600" algn="l" rtl="0" eaLnBrk="1" fontAlgn="base" hangingPunct="1">
        <a:spcBef>
          <a:spcPts val="600"/>
        </a:spcBef>
        <a:spcAft>
          <a:spcPct val="0"/>
        </a:spcAft>
        <a:buClr>
          <a:srgbClr val="484979"/>
        </a:buClr>
        <a:buSzPct val="100000"/>
        <a:buFont typeface="Arial" charset="0"/>
        <a:buChar char="•"/>
        <a:defRPr sz="2400">
          <a:solidFill>
            <a:schemeClr val="tx1"/>
          </a:solidFill>
          <a:latin typeface="+mn-lt"/>
          <a:ea typeface="+mn-ea"/>
          <a:cs typeface="+mn-cs"/>
          <a:sym typeface="Georgia" charset="0"/>
        </a:defRPr>
      </a:lvl4pPr>
      <a:lvl5pPr marL="19812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5pPr>
      <a:lvl6pPr marL="24384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6pPr>
      <a:lvl7pPr marL="28956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7pPr>
      <a:lvl8pPr marL="33528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8pPr>
      <a:lvl9pPr marL="38100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1370013" y="0"/>
            <a:ext cx="7313612" cy="174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CA" altLang="en-US">
                <a:sym typeface="Georgia" charset="0"/>
              </a:rPr>
              <a:t>Click to edit Master title style</a:t>
            </a:r>
            <a:endParaRPr lang="en-US" altLang="en-US">
              <a:sym typeface="Georgia" charset="0"/>
            </a:endParaRPr>
          </a:p>
        </p:txBody>
      </p:sp>
      <p:sp>
        <p:nvSpPr>
          <p:cNvPr id="4099" name="Rectangle 2"/>
          <p:cNvSpPr>
            <a:spLocks noGrp="1" noChangeArrowheads="1"/>
          </p:cNvSpPr>
          <p:nvPr>
            <p:ph type="body" idx="1"/>
          </p:nvPr>
        </p:nvSpPr>
        <p:spPr bwMode="auto">
          <a:xfrm>
            <a:off x="5102225" y="1827213"/>
            <a:ext cx="3581400" cy="5030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CA" altLang="en-US">
                <a:sym typeface="Georgia" charset="0"/>
              </a:rPr>
              <a:t>Click to edit Master text styles</a:t>
            </a:r>
          </a:p>
          <a:p>
            <a:pPr lvl="1"/>
            <a:r>
              <a:rPr lang="en-CA" altLang="en-US">
                <a:sym typeface="Georgia" charset="0"/>
              </a:rPr>
              <a:t>Second level</a:t>
            </a:r>
          </a:p>
          <a:p>
            <a:pPr lvl="2"/>
            <a:r>
              <a:rPr lang="en-CA" altLang="en-US">
                <a:sym typeface="Georgia" charset="0"/>
              </a:rPr>
              <a:t>Third level</a:t>
            </a:r>
          </a:p>
          <a:p>
            <a:pPr lvl="3"/>
            <a:r>
              <a:rPr lang="en-CA" altLang="en-US">
                <a:sym typeface="Georgia" charset="0"/>
              </a:rPr>
              <a:t>Fourth level</a:t>
            </a:r>
          </a:p>
          <a:p>
            <a:pPr lvl="4"/>
            <a:r>
              <a:rPr lang="en-CA" altLang="en-US">
                <a:sym typeface="Georgia" charset="0"/>
              </a:rPr>
              <a:t>Fifth level</a:t>
            </a:r>
            <a:endParaRPr lang="en-US" altLang="en-US">
              <a:sym typeface="Georgia" charset="0"/>
            </a:endParaRPr>
          </a:p>
        </p:txBody>
      </p:sp>
      <p:sp>
        <p:nvSpPr>
          <p:cNvPr id="2" name="Text Box 3"/>
          <p:cNvSpPr txBox="1">
            <a:spLocks noGrp="1" noChangeArrowheads="1"/>
          </p:cNvSpPr>
          <p:nvPr>
            <p:ph type="sldNum" sz="quarter" idx="4"/>
          </p:nvPr>
        </p:nvSpPr>
        <p:spPr bwMode="auto">
          <a:xfrm>
            <a:off x="8389938" y="6578600"/>
            <a:ext cx="307975"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ctr">
              <a:defRPr smtClean="0">
                <a:solidFill>
                  <a:schemeClr val="tx1"/>
                </a:solidFill>
                <a:latin typeface="Verdana" charset="0"/>
                <a:ea typeface="Verdana" charset="0"/>
                <a:cs typeface="Verdana" charset="0"/>
                <a:sym typeface="Verdana" charset="0"/>
              </a:defRPr>
            </a:lvl1pPr>
          </a:lstStyle>
          <a:p>
            <a:pPr>
              <a:defRPr/>
            </a:pPr>
            <a:fld id="{A1E4D828-C80E-4D83-A632-AC7A6EF5151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ransition/>
  <p:hf hdr="0" ftr="0" dt="0"/>
  <p:txStyles>
    <p:titleStyle>
      <a:lvl1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sym typeface="Georgia" charset="0"/>
        </a:defRPr>
      </a:lvl1pPr>
      <a:lvl2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2pPr>
      <a:lvl3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3pPr>
      <a:lvl4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4pPr>
      <a:lvl5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5pPr>
      <a:lvl6pPr marL="4572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6pPr>
      <a:lvl7pPr marL="9144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7pPr>
      <a:lvl8pPr marL="13716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8pPr>
      <a:lvl9pPr marL="18288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9pPr>
    </p:titleStyle>
    <p:bodyStyle>
      <a:lvl1pPr marL="342900" indent="-342900" algn="l" rtl="0" eaLnBrk="1" fontAlgn="base" hangingPunct="1">
        <a:spcBef>
          <a:spcPts val="800"/>
        </a:spcBef>
        <a:spcAft>
          <a:spcPct val="0"/>
        </a:spcAft>
        <a:buClr>
          <a:srgbClr val="424456"/>
        </a:buClr>
        <a:buSzPct val="100000"/>
        <a:buFont typeface="Arial" charset="0"/>
        <a:buChar char="•"/>
        <a:defRPr sz="3200">
          <a:solidFill>
            <a:srgbClr val="424456"/>
          </a:solidFill>
          <a:latin typeface="+mn-lt"/>
          <a:ea typeface="+mn-ea"/>
          <a:cs typeface="+mn-cs"/>
          <a:sym typeface="Georgia" charset="0"/>
        </a:defRPr>
      </a:lvl1pPr>
      <a:lvl2pPr marL="666750" indent="-285750" algn="l" rtl="0" eaLnBrk="1" fontAlgn="base" hangingPunct="1">
        <a:spcBef>
          <a:spcPts val="700"/>
        </a:spcBef>
        <a:spcAft>
          <a:spcPct val="0"/>
        </a:spcAft>
        <a:buClr>
          <a:srgbClr val="484979"/>
        </a:buClr>
        <a:buSzPct val="100000"/>
        <a:buFont typeface="Arial" charset="0"/>
        <a:buChar char="•"/>
        <a:defRPr sz="2800">
          <a:solidFill>
            <a:schemeClr val="tx1"/>
          </a:solidFill>
          <a:latin typeface="+mn-lt"/>
          <a:ea typeface="+mn-ea"/>
          <a:cs typeface="+mn-cs"/>
          <a:sym typeface="Georgia" charset="0"/>
        </a:defRPr>
      </a:lvl2pPr>
      <a:lvl3pPr marL="1066800" indent="-228600" algn="l" rtl="0" eaLnBrk="1" fontAlgn="base" hangingPunct="1">
        <a:spcBef>
          <a:spcPts val="600"/>
        </a:spcBef>
        <a:spcAft>
          <a:spcPct val="0"/>
        </a:spcAft>
        <a:buClr>
          <a:srgbClr val="424456"/>
        </a:buClr>
        <a:buSzPct val="100000"/>
        <a:buFont typeface="Arial" charset="0"/>
        <a:buChar char="•"/>
        <a:defRPr sz="2600">
          <a:solidFill>
            <a:schemeClr val="tx1"/>
          </a:solidFill>
          <a:latin typeface="+mn-lt"/>
          <a:ea typeface="+mn-ea"/>
          <a:cs typeface="+mn-cs"/>
          <a:sym typeface="Georgia" charset="0"/>
        </a:defRPr>
      </a:lvl3pPr>
      <a:lvl4pPr marL="1524000" indent="-228600" algn="l" rtl="0" eaLnBrk="1" fontAlgn="base" hangingPunct="1">
        <a:spcBef>
          <a:spcPts val="600"/>
        </a:spcBef>
        <a:spcAft>
          <a:spcPct val="0"/>
        </a:spcAft>
        <a:buClr>
          <a:srgbClr val="484979"/>
        </a:buClr>
        <a:buSzPct val="100000"/>
        <a:buFont typeface="Arial" charset="0"/>
        <a:buChar char="•"/>
        <a:defRPr sz="2400">
          <a:solidFill>
            <a:schemeClr val="tx1"/>
          </a:solidFill>
          <a:latin typeface="+mn-lt"/>
          <a:ea typeface="+mn-ea"/>
          <a:cs typeface="+mn-cs"/>
          <a:sym typeface="Georgia" charset="0"/>
        </a:defRPr>
      </a:lvl4pPr>
      <a:lvl5pPr marL="19812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5pPr>
      <a:lvl6pPr marL="24384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6pPr>
      <a:lvl7pPr marL="28956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7pPr>
      <a:lvl8pPr marL="33528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8pPr>
      <a:lvl9pPr marL="38100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498475" y="396875"/>
            <a:ext cx="8188325" cy="1203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CA" altLang="en-US">
                <a:sym typeface="Georgia" charset="0"/>
              </a:rPr>
              <a:t>Click to edit Master title style</a:t>
            </a:r>
            <a:endParaRPr lang="en-US" altLang="en-US">
              <a:sym typeface="Georgia" charset="0"/>
            </a:endParaRPr>
          </a:p>
        </p:txBody>
      </p:sp>
      <p:sp>
        <p:nvSpPr>
          <p:cNvPr id="5122" name="Text Box 2"/>
          <p:cNvSpPr txBox="1">
            <a:spLocks noGrp="1" noChangeArrowheads="1"/>
          </p:cNvSpPr>
          <p:nvPr>
            <p:ph type="sldNum" sz="quarter" idx="4"/>
          </p:nvPr>
        </p:nvSpPr>
        <p:spPr bwMode="auto">
          <a:xfrm>
            <a:off x="8389938" y="6578600"/>
            <a:ext cx="307975"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ctr">
              <a:defRPr smtClean="0">
                <a:solidFill>
                  <a:schemeClr val="tx1"/>
                </a:solidFill>
                <a:latin typeface="Verdana" charset="0"/>
                <a:ea typeface="Verdana" charset="0"/>
                <a:cs typeface="Verdana" charset="0"/>
                <a:sym typeface="Verdana" charset="0"/>
              </a:defRPr>
            </a:lvl1pPr>
          </a:lstStyle>
          <a:p>
            <a:pPr>
              <a:defRPr/>
            </a:pPr>
            <a:fld id="{E8C35B05-9442-4868-B7D5-03469784699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ransition/>
  <p:hf hdr="0" ftr="0" dt="0"/>
  <p:txStyles>
    <p:titleStyle>
      <a:lvl1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sym typeface="Georgia" charset="0"/>
        </a:defRPr>
      </a:lvl1pPr>
      <a:lvl2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2pPr>
      <a:lvl3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3pPr>
      <a:lvl4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4pPr>
      <a:lvl5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5pPr>
      <a:lvl6pPr marL="4572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6pPr>
      <a:lvl7pPr marL="9144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7pPr>
      <a:lvl8pPr marL="13716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8pPr>
      <a:lvl9pPr marL="18288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9pPr>
    </p:titleStyle>
    <p:bodyStyle>
      <a:lvl1pPr marL="382588" indent="-342900" algn="l" rtl="0" eaLnBrk="1" fontAlgn="base" hangingPunct="1">
        <a:spcBef>
          <a:spcPts val="800"/>
        </a:spcBef>
        <a:spcAft>
          <a:spcPct val="0"/>
        </a:spcAft>
        <a:buClr>
          <a:srgbClr val="424456"/>
        </a:buClr>
        <a:buSzPct val="100000"/>
        <a:buFont typeface="Arial" charset="0"/>
        <a:buChar char="•"/>
        <a:defRPr sz="3200">
          <a:solidFill>
            <a:srgbClr val="424456"/>
          </a:solidFill>
          <a:latin typeface="+mn-lt"/>
          <a:ea typeface="+mn-ea"/>
          <a:cs typeface="+mn-cs"/>
          <a:sym typeface="Georgia" charset="0"/>
        </a:defRPr>
      </a:lvl1pPr>
      <a:lvl2pPr marL="782638" indent="-285750" algn="l" rtl="0" eaLnBrk="1" fontAlgn="base" hangingPunct="1">
        <a:spcBef>
          <a:spcPts val="700"/>
        </a:spcBef>
        <a:spcAft>
          <a:spcPct val="0"/>
        </a:spcAft>
        <a:buClr>
          <a:srgbClr val="484979"/>
        </a:buClr>
        <a:buSzPct val="100000"/>
        <a:buFont typeface="Arial" charset="0"/>
        <a:buChar char="•"/>
        <a:defRPr sz="2800">
          <a:solidFill>
            <a:schemeClr val="tx1"/>
          </a:solidFill>
          <a:latin typeface="+mn-lt"/>
          <a:ea typeface="+mn-ea"/>
          <a:cs typeface="+mn-cs"/>
          <a:sym typeface="Georgia" charset="0"/>
        </a:defRPr>
      </a:lvl2pPr>
      <a:lvl3pPr marL="1182688" indent="-228600" algn="l" rtl="0" eaLnBrk="1" fontAlgn="base" hangingPunct="1">
        <a:spcBef>
          <a:spcPts val="600"/>
        </a:spcBef>
        <a:spcAft>
          <a:spcPct val="0"/>
        </a:spcAft>
        <a:buClr>
          <a:srgbClr val="424456"/>
        </a:buClr>
        <a:buSzPct val="100000"/>
        <a:buFont typeface="Arial" charset="0"/>
        <a:buChar char="•"/>
        <a:defRPr sz="2600">
          <a:solidFill>
            <a:schemeClr val="tx1"/>
          </a:solidFill>
          <a:latin typeface="+mn-lt"/>
          <a:ea typeface="+mn-ea"/>
          <a:cs typeface="+mn-cs"/>
          <a:sym typeface="Georgia" charset="0"/>
        </a:defRPr>
      </a:lvl3pPr>
      <a:lvl4pPr marL="1639888" indent="-228600" algn="l" rtl="0" eaLnBrk="1" fontAlgn="base" hangingPunct="1">
        <a:spcBef>
          <a:spcPts val="600"/>
        </a:spcBef>
        <a:spcAft>
          <a:spcPct val="0"/>
        </a:spcAft>
        <a:buClr>
          <a:srgbClr val="484979"/>
        </a:buClr>
        <a:buSzPct val="100000"/>
        <a:buFont typeface="Arial" charset="0"/>
        <a:buChar char="•"/>
        <a:defRPr sz="2400">
          <a:solidFill>
            <a:schemeClr val="tx1"/>
          </a:solidFill>
          <a:latin typeface="+mn-lt"/>
          <a:ea typeface="+mn-ea"/>
          <a:cs typeface="+mn-cs"/>
          <a:sym typeface="Georgia" charset="0"/>
        </a:defRPr>
      </a:lvl4pPr>
      <a:lvl5pPr marL="2097088"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5pPr>
      <a:lvl6pPr marL="2554288"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6pPr>
      <a:lvl7pPr marL="3011488"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7pPr>
      <a:lvl8pPr marL="3468688"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8pPr>
      <a:lvl9pPr marL="3925888"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8762E-5269-574C-9949-9EE5CB2866AF}" type="datetimeFigureOut">
              <a:rPr lang="en-US" smtClean="0"/>
              <a:t>8/25/2016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F39773-EF10-7549-ADC2-ABFF0A2A202D}" type="slidenum">
              <a:rPr lang="en-US" smtClean="0"/>
              <a:t>‹#›</a:t>
            </a:fld>
            <a:endParaRPr lang="en-US"/>
          </a:p>
        </p:txBody>
      </p:sp>
    </p:spTree>
    <p:extLst>
      <p:ext uri="{BB962C8B-B14F-4D97-AF65-F5344CB8AC3E}">
        <p14:creationId xmlns:p14="http://schemas.microsoft.com/office/powerpoint/2010/main" val="1216091464"/>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WmzU47i2xgw"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JliczINA__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SoxsMMV538U"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ww.youtube.com/watch?v=gCswq5JDTaw"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762000"/>
          </a:xfrm>
        </p:spPr>
        <p:txBody>
          <a:bodyPr>
            <a:normAutofit/>
          </a:bodyPr>
          <a:lstStyle/>
          <a:p>
            <a:r>
              <a:rPr lang="en-US" dirty="0"/>
              <a:t>Chapter Opener – Ground Hog Day</a:t>
            </a:r>
          </a:p>
        </p:txBody>
      </p:sp>
      <p:pic>
        <p:nvPicPr>
          <p:cNvPr id="5122" name="Picture 2" descr="http://thisisauthentic.com/wp-content/uploads/2014/02/GroundhogDay.gif"/>
          <p:cNvPicPr>
            <a:picLocks noChangeAspect="1" noChangeArrowheads="1" noCrop="1"/>
          </p:cNvPicPr>
          <p:nvPr/>
        </p:nvPicPr>
        <p:blipFill>
          <a:blip r:embed="rId2" cstate="print"/>
          <a:srcRect/>
          <a:stretch>
            <a:fillRect/>
          </a:stretch>
        </p:blipFill>
        <p:spPr bwMode="auto">
          <a:xfrm>
            <a:off x="2819400" y="1728684"/>
            <a:ext cx="3805746" cy="482451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685800" y="533400"/>
            <a:ext cx="7645400" cy="1295400"/>
          </a:xfrm>
        </p:spPr>
        <p:txBody>
          <a:bodyPr>
            <a:noAutofit/>
          </a:bodyPr>
          <a:lstStyle/>
          <a:p>
            <a:r>
              <a:rPr lang="en-CA" altLang="en-US" dirty="0"/>
              <a:t>How Do We Encode Information into Memory?</a:t>
            </a:r>
          </a:p>
        </p:txBody>
      </p:sp>
      <p:sp>
        <p:nvSpPr>
          <p:cNvPr id="21507" name="Rectangle 3"/>
          <p:cNvSpPr>
            <a:spLocks noGrp="1"/>
          </p:cNvSpPr>
          <p:nvPr>
            <p:ph idx="1"/>
          </p:nvPr>
        </p:nvSpPr>
        <p:spPr>
          <a:xfrm>
            <a:off x="762000" y="2514600"/>
            <a:ext cx="7924800" cy="2801112"/>
          </a:xfrm>
        </p:spPr>
        <p:txBody>
          <a:bodyPr/>
          <a:lstStyle/>
          <a:p>
            <a:pPr algn="l" eaLnBrk="1" hangingPunct="1"/>
            <a:r>
              <a:rPr lang="en-US" altLang="en-US" dirty="0"/>
              <a:t>To get information into long-term memory, you need to encode it.</a:t>
            </a:r>
          </a:p>
          <a:p>
            <a:pPr algn="l" eaLnBrk="1" hangingPunct="1">
              <a:buFont typeface="Wingdings 2" pitchFamily="18" charset="2"/>
              <a:buNone/>
            </a:pPr>
            <a:endParaRPr lang="en-US" altLang="en-US" dirty="0"/>
          </a:p>
          <a:p>
            <a:pPr algn="l" eaLnBrk="1" hangingPunct="1"/>
            <a:r>
              <a:rPr lang="en-US" altLang="en-US" dirty="0"/>
              <a:t>There are two ways to encode….</a:t>
            </a:r>
          </a:p>
          <a:p>
            <a:pPr algn="l"/>
            <a:endParaRPr lang="en-CA" alt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533400"/>
            <a:ext cx="8229600" cy="685800"/>
          </a:xfrm>
        </p:spPr>
        <p:txBody>
          <a:bodyPr anchor="ctr">
            <a:normAutofit/>
          </a:bodyPr>
          <a:lstStyle/>
          <a:p>
            <a:pPr eaLnBrk="1" hangingPunct="1"/>
            <a:r>
              <a:rPr lang="en-US" altLang="en-US" dirty="0"/>
              <a:t>Two Ways to Encode</a:t>
            </a:r>
          </a:p>
        </p:txBody>
      </p:sp>
      <p:sp>
        <p:nvSpPr>
          <p:cNvPr id="22531" name="Rectangle 3"/>
          <p:cNvSpPr>
            <a:spLocks noGrp="1" noChangeArrowheads="1"/>
          </p:cNvSpPr>
          <p:nvPr>
            <p:ph idx="1"/>
          </p:nvPr>
        </p:nvSpPr>
        <p:spPr>
          <a:xfrm>
            <a:off x="457200" y="1524000"/>
            <a:ext cx="4419600" cy="3581400"/>
          </a:xfrm>
        </p:spPr>
        <p:txBody>
          <a:bodyPr>
            <a:normAutofit/>
          </a:bodyPr>
          <a:lstStyle/>
          <a:p>
            <a:pPr algn="l" eaLnBrk="1" hangingPunct="1">
              <a:lnSpc>
                <a:spcPct val="110000"/>
              </a:lnSpc>
            </a:pPr>
            <a:r>
              <a:rPr lang="en-US" altLang="en-US" b="1" dirty="0"/>
              <a:t>Automatic</a:t>
            </a:r>
            <a:r>
              <a:rPr lang="en-US" altLang="en-US" dirty="0"/>
              <a:t> </a:t>
            </a:r>
            <a:r>
              <a:rPr lang="en-US" altLang="en-US" b="1" dirty="0"/>
              <a:t>processing</a:t>
            </a:r>
            <a:r>
              <a:rPr lang="en-US" altLang="en-US" dirty="0"/>
              <a:t> – when you automatically remember something with NO effort</a:t>
            </a:r>
          </a:p>
          <a:p>
            <a:pPr lvl="1" algn="l" eaLnBrk="1" hangingPunct="1">
              <a:lnSpc>
                <a:spcPct val="110000"/>
              </a:lnSpc>
            </a:pPr>
            <a:endParaRPr lang="en-US" altLang="en-US" sz="2400" dirty="0">
              <a:solidFill>
                <a:schemeClr val="tx1"/>
              </a:solidFill>
            </a:endParaRPr>
          </a:p>
          <a:p>
            <a:pPr algn="l" eaLnBrk="1" hangingPunct="1"/>
            <a:r>
              <a:rPr lang="en-US" altLang="en-US" b="1" dirty="0"/>
              <a:t>Effortful processing</a:t>
            </a:r>
            <a:r>
              <a:rPr lang="en-US" altLang="en-US" dirty="0"/>
              <a:t> – when you have to work to memorize something.</a:t>
            </a:r>
          </a:p>
        </p:txBody>
      </p:sp>
      <p:pic>
        <p:nvPicPr>
          <p:cNvPr id="2" name="Picture 1"/>
          <p:cNvPicPr>
            <a:picLocks noChangeAspect="1"/>
          </p:cNvPicPr>
          <p:nvPr/>
        </p:nvPicPr>
        <p:blipFill>
          <a:blip r:embed="rId3"/>
          <a:stretch>
            <a:fillRect/>
          </a:stretch>
        </p:blipFill>
        <p:spPr>
          <a:xfrm>
            <a:off x="5181600" y="1447800"/>
            <a:ext cx="3379079" cy="5153519"/>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609600"/>
            <a:ext cx="8229600" cy="1066800"/>
          </a:xfrm>
        </p:spPr>
        <p:txBody>
          <a:bodyPr anchor="ctr">
            <a:normAutofit fontScale="90000"/>
          </a:bodyPr>
          <a:lstStyle/>
          <a:p>
            <a:pPr eaLnBrk="1" hangingPunct="1"/>
            <a:br>
              <a:rPr lang="en-US" altLang="en-US" b="1" dirty="0"/>
            </a:br>
            <a:r>
              <a:rPr lang="en-US" altLang="en-US" dirty="0"/>
              <a:t>Transferring from Sensory Memory into Working Memory</a:t>
            </a:r>
            <a:br>
              <a:rPr lang="en-US" altLang="en-US" b="1" dirty="0"/>
            </a:br>
            <a:endParaRPr lang="en-CA" altLang="en-US" b="1" dirty="0"/>
          </a:p>
        </p:txBody>
      </p:sp>
      <p:sp>
        <p:nvSpPr>
          <p:cNvPr id="23555" name="Rectangle 3"/>
          <p:cNvSpPr>
            <a:spLocks noGrp="1" noChangeArrowheads="1"/>
          </p:cNvSpPr>
          <p:nvPr>
            <p:ph idx="1"/>
          </p:nvPr>
        </p:nvSpPr>
        <p:spPr>
          <a:xfrm>
            <a:off x="914400" y="2057400"/>
            <a:ext cx="7543800" cy="3733800"/>
          </a:xfrm>
        </p:spPr>
        <p:txBody>
          <a:bodyPr/>
          <a:lstStyle/>
          <a:p>
            <a:pPr algn="l" eaLnBrk="1" hangingPunct="1">
              <a:lnSpc>
                <a:spcPct val="90000"/>
              </a:lnSpc>
              <a:spcBef>
                <a:spcPct val="50000"/>
              </a:spcBef>
              <a:buSzTx/>
              <a:buFontTx/>
              <a:buNone/>
            </a:pPr>
            <a:r>
              <a:rPr lang="en-US" altLang="en-US" sz="2300" b="1" dirty="0"/>
              <a:t>Sensory Memory:</a:t>
            </a:r>
            <a:r>
              <a:rPr lang="en-US" altLang="en-US" b="1" dirty="0"/>
              <a:t> </a:t>
            </a:r>
            <a:r>
              <a:rPr lang="en-US" altLang="en-US" sz="2300" dirty="0"/>
              <a:t>memory involving detailed, brief sensory images or sounds retained for a brief period of time: </a:t>
            </a:r>
          </a:p>
          <a:p>
            <a:pPr algn="l" eaLnBrk="1" hangingPunct="1">
              <a:lnSpc>
                <a:spcPct val="90000"/>
              </a:lnSpc>
              <a:spcBef>
                <a:spcPct val="50000"/>
              </a:spcBef>
              <a:buSzTx/>
              <a:buFontTx/>
              <a:buNone/>
            </a:pPr>
            <a:endParaRPr lang="en-US" altLang="en-US" sz="2300" dirty="0"/>
          </a:p>
          <a:p>
            <a:pPr marL="342900" indent="-342900" algn="l" eaLnBrk="1" hangingPunct="1">
              <a:lnSpc>
                <a:spcPct val="90000"/>
              </a:lnSpc>
              <a:spcBef>
                <a:spcPct val="50000"/>
              </a:spcBef>
              <a:buSzTx/>
              <a:buFont typeface="Arial"/>
              <a:buChar char="•"/>
            </a:pPr>
            <a:r>
              <a:rPr lang="en-US" altLang="en-US" sz="2300" dirty="0"/>
              <a:t>a photograph viewed for a brief moment</a:t>
            </a:r>
          </a:p>
          <a:p>
            <a:pPr marL="342900" indent="-342900" algn="l" eaLnBrk="1" hangingPunct="1">
              <a:lnSpc>
                <a:spcPct val="90000"/>
              </a:lnSpc>
              <a:spcBef>
                <a:spcPct val="50000"/>
              </a:spcBef>
              <a:buSzTx/>
              <a:buFont typeface="Arial"/>
              <a:buChar char="•"/>
            </a:pPr>
            <a:r>
              <a:rPr lang="en-US" altLang="en-US" sz="2300" dirty="0"/>
              <a:t>a brief glance at a passing car</a:t>
            </a:r>
          </a:p>
          <a:p>
            <a:pPr marL="342900" indent="-342900" algn="l" eaLnBrk="1" hangingPunct="1">
              <a:lnSpc>
                <a:spcPct val="90000"/>
              </a:lnSpc>
              <a:spcBef>
                <a:spcPct val="50000"/>
              </a:spcBef>
              <a:buSzTx/>
              <a:buFont typeface="Arial"/>
              <a:buChar char="•"/>
            </a:pPr>
            <a:r>
              <a:rPr lang="en-US" altLang="en-US" sz="2300" dirty="0"/>
              <a:t>random letters examined for less than a second</a:t>
            </a:r>
          </a:p>
          <a:p>
            <a:pPr algn="l" eaLnBrk="1" hangingPunct="1">
              <a:lnSpc>
                <a:spcPct val="90000"/>
              </a:lnSpc>
              <a:buFont typeface="Wingdings 2" pitchFamily="18" charset="2"/>
              <a:buNone/>
            </a:pPr>
            <a:endParaRPr lang="en-US" altLang="en-US" sz="2300"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685800"/>
            <a:ext cx="8229600" cy="1066800"/>
          </a:xfrm>
        </p:spPr>
        <p:txBody>
          <a:bodyPr anchor="ctr">
            <a:noAutofit/>
          </a:bodyPr>
          <a:lstStyle/>
          <a:p>
            <a:pPr eaLnBrk="1" hangingPunct="1"/>
            <a:r>
              <a:rPr lang="en-US" altLang="en-US" dirty="0"/>
              <a:t>Demonstration of </a:t>
            </a:r>
            <a:r>
              <a:rPr lang="en-US" altLang="en-US" dirty="0" err="1"/>
              <a:t>Sperling’s</a:t>
            </a:r>
            <a:r>
              <a:rPr lang="en-US" altLang="en-US" dirty="0"/>
              <a:t> </a:t>
            </a:r>
            <a:br>
              <a:rPr lang="en-US" altLang="en-US" dirty="0"/>
            </a:br>
            <a:r>
              <a:rPr lang="en-US" altLang="en-US" dirty="0"/>
              <a:t>Test of Sensory Memory</a:t>
            </a:r>
          </a:p>
        </p:txBody>
      </p:sp>
      <p:sp>
        <p:nvSpPr>
          <p:cNvPr id="24579" name="Rectangle 3"/>
          <p:cNvSpPr>
            <a:spLocks noGrp="1" noChangeArrowheads="1"/>
          </p:cNvSpPr>
          <p:nvPr>
            <p:ph idx="1"/>
          </p:nvPr>
        </p:nvSpPr>
        <p:spPr>
          <a:xfrm>
            <a:off x="304800" y="2438400"/>
            <a:ext cx="8534400" cy="3352800"/>
          </a:xfrm>
        </p:spPr>
        <p:txBody>
          <a:bodyPr/>
          <a:lstStyle/>
          <a:p>
            <a:pPr algn="ctr" eaLnBrk="1" hangingPunct="1">
              <a:lnSpc>
                <a:spcPct val="80000"/>
              </a:lnSpc>
              <a:buFont typeface="Wingdings 2" pitchFamily="18" charset="2"/>
              <a:buNone/>
            </a:pPr>
            <a:r>
              <a:rPr lang="en-US" altLang="en-US" sz="6800" dirty="0"/>
              <a:t>X B D F</a:t>
            </a:r>
          </a:p>
          <a:p>
            <a:pPr algn="ctr" eaLnBrk="1" hangingPunct="1">
              <a:lnSpc>
                <a:spcPct val="80000"/>
              </a:lnSpc>
              <a:buFont typeface="Wingdings 2" pitchFamily="18" charset="2"/>
              <a:buNone/>
            </a:pPr>
            <a:r>
              <a:rPr lang="en-US" altLang="en-US" sz="6800" dirty="0"/>
              <a:t>M P Z G</a:t>
            </a:r>
          </a:p>
          <a:p>
            <a:pPr algn="ctr" eaLnBrk="1" hangingPunct="1">
              <a:lnSpc>
                <a:spcPct val="80000"/>
              </a:lnSpc>
              <a:buFont typeface="Wingdings 2" pitchFamily="18" charset="2"/>
              <a:buNone/>
            </a:pPr>
            <a:r>
              <a:rPr lang="en-US" altLang="en-US" sz="6800" dirty="0"/>
              <a:t>L C N H</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609600"/>
            <a:ext cx="8229600" cy="1066800"/>
          </a:xfrm>
        </p:spPr>
        <p:txBody>
          <a:bodyPr anchor="ctr">
            <a:noAutofit/>
          </a:bodyPr>
          <a:lstStyle/>
          <a:p>
            <a:pPr eaLnBrk="1" hangingPunct="1"/>
            <a:br>
              <a:rPr lang="en-US" altLang="en-US" b="1" dirty="0"/>
            </a:br>
            <a:r>
              <a:rPr lang="en-US" altLang="en-US" dirty="0"/>
              <a:t>Transferring from Sensory Memory into Working Memory</a:t>
            </a:r>
            <a:br>
              <a:rPr lang="en-US" altLang="en-US" b="1" dirty="0"/>
            </a:br>
            <a:endParaRPr lang="en-CA" altLang="en-US" b="1" dirty="0"/>
          </a:p>
        </p:txBody>
      </p:sp>
      <p:sp>
        <p:nvSpPr>
          <p:cNvPr id="25603" name="Rectangle 3"/>
          <p:cNvSpPr>
            <a:spLocks noGrp="1" noChangeArrowheads="1"/>
          </p:cNvSpPr>
          <p:nvPr>
            <p:ph idx="1"/>
          </p:nvPr>
        </p:nvSpPr>
        <p:spPr>
          <a:xfrm>
            <a:off x="1219200" y="2286000"/>
            <a:ext cx="6934200" cy="3276600"/>
          </a:xfrm>
        </p:spPr>
        <p:txBody>
          <a:bodyPr/>
          <a:lstStyle/>
          <a:p>
            <a:pPr algn="l" eaLnBrk="1" hangingPunct="1">
              <a:lnSpc>
                <a:spcPct val="90000"/>
              </a:lnSpc>
              <a:spcBef>
                <a:spcPct val="50000"/>
              </a:spcBef>
              <a:buSzTx/>
            </a:pPr>
            <a:r>
              <a:rPr lang="en-US" altLang="en-US" sz="2300" b="1" dirty="0"/>
              <a:t>Working Memory - </a:t>
            </a:r>
            <a:r>
              <a:rPr lang="en-US" altLang="en-US" sz="2300" dirty="0"/>
              <a:t>a short-term memory store for  information you are thinking about right NOW, including: </a:t>
            </a:r>
          </a:p>
          <a:p>
            <a:pPr marL="342900" indent="-342900" algn="l" eaLnBrk="1" hangingPunct="1">
              <a:lnSpc>
                <a:spcPct val="90000"/>
              </a:lnSpc>
              <a:spcBef>
                <a:spcPct val="50000"/>
              </a:spcBef>
              <a:buSzTx/>
              <a:buFont typeface="Arial"/>
              <a:buChar char="•"/>
            </a:pPr>
            <a:r>
              <a:rPr lang="en-US" altLang="en-US" sz="2300" dirty="0"/>
              <a:t>recalled memories, such as a phone number</a:t>
            </a:r>
          </a:p>
          <a:p>
            <a:pPr marL="342900" indent="-342900" algn="l" eaLnBrk="1" hangingPunct="1">
              <a:lnSpc>
                <a:spcPct val="90000"/>
              </a:lnSpc>
              <a:spcBef>
                <a:spcPct val="50000"/>
              </a:spcBef>
              <a:buSzTx/>
              <a:buFont typeface="Arial"/>
              <a:buChar char="•"/>
            </a:pPr>
            <a:r>
              <a:rPr lang="en-US" altLang="en-US" sz="2300" dirty="0"/>
              <a:t>day dreaming</a:t>
            </a:r>
          </a:p>
          <a:p>
            <a:pPr marL="342900" indent="-342900" algn="l" eaLnBrk="1" hangingPunct="1">
              <a:lnSpc>
                <a:spcPct val="90000"/>
              </a:lnSpc>
              <a:spcBef>
                <a:spcPct val="50000"/>
              </a:spcBef>
              <a:buSzTx/>
              <a:buFont typeface="Arial"/>
              <a:buChar char="•"/>
            </a:pPr>
            <a:r>
              <a:rPr lang="en-US" altLang="en-US" sz="2300" dirty="0"/>
              <a:t>problems you are currently solving</a:t>
            </a:r>
          </a:p>
          <a:p>
            <a:pPr marL="342900" indent="-342900" algn="l" eaLnBrk="1" hangingPunct="1">
              <a:lnSpc>
                <a:spcPct val="90000"/>
              </a:lnSpc>
              <a:spcBef>
                <a:spcPct val="50000"/>
              </a:spcBef>
              <a:buSzTx/>
              <a:buFont typeface="Arial"/>
              <a:buChar char="•"/>
            </a:pPr>
            <a:r>
              <a:rPr lang="en-US" altLang="en-US" sz="2300" dirty="0"/>
              <a:t> what you are reading</a:t>
            </a:r>
          </a:p>
          <a:p>
            <a:pPr algn="l" eaLnBrk="1" hangingPunct="1">
              <a:lnSpc>
                <a:spcPct val="90000"/>
              </a:lnSpc>
            </a:pPr>
            <a:endParaRPr lang="en-US" altLang="en-US" sz="2300" dirty="0"/>
          </a:p>
        </p:txBody>
      </p:sp>
      <p:sp>
        <p:nvSpPr>
          <p:cNvPr id="6" name="Rectangle 5"/>
          <p:cNvSpPr/>
          <p:nvPr/>
        </p:nvSpPr>
        <p:spPr>
          <a:xfrm>
            <a:off x="1219200" y="5791200"/>
            <a:ext cx="4495800" cy="523220"/>
          </a:xfrm>
          <a:prstGeom prst="rect">
            <a:avLst/>
          </a:prstGeom>
        </p:spPr>
        <p:txBody>
          <a:bodyPr wrap="square">
            <a:spAutoFit/>
          </a:bodyPr>
          <a:lstStyle/>
          <a:p>
            <a:r>
              <a:rPr lang="en-US" sz="1400" b="1" dirty="0"/>
              <a:t>The Case of Clive Wearing</a:t>
            </a:r>
          </a:p>
          <a:p>
            <a:r>
              <a:rPr lang="en-US" sz="1400" dirty="0">
                <a:hlinkClick r:id="rId3"/>
              </a:rPr>
              <a:t>https://www.youtube.com/watch?v=WmzU47i2xgw</a:t>
            </a:r>
            <a:endParaRPr lang="en-US" sz="1400"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381000"/>
            <a:ext cx="8229600" cy="1066800"/>
          </a:xfrm>
        </p:spPr>
        <p:txBody>
          <a:bodyPr anchor="ctr">
            <a:normAutofit/>
          </a:bodyPr>
          <a:lstStyle/>
          <a:p>
            <a:pPr eaLnBrk="1" hangingPunct="1"/>
            <a:r>
              <a:rPr lang="en-US" altLang="en-US" dirty="0"/>
              <a:t>Working Memory</a:t>
            </a:r>
          </a:p>
        </p:txBody>
      </p:sp>
      <p:sp>
        <p:nvSpPr>
          <p:cNvPr id="26627" name="Rectangle 3"/>
          <p:cNvSpPr>
            <a:spLocks noGrp="1" noChangeArrowheads="1"/>
          </p:cNvSpPr>
          <p:nvPr>
            <p:ph idx="1"/>
          </p:nvPr>
        </p:nvSpPr>
        <p:spPr>
          <a:xfrm>
            <a:off x="838200" y="1371600"/>
            <a:ext cx="7543800" cy="1828800"/>
          </a:xfrm>
        </p:spPr>
        <p:txBody>
          <a:bodyPr>
            <a:normAutofit/>
          </a:bodyPr>
          <a:lstStyle/>
          <a:p>
            <a:pPr algn="l" eaLnBrk="1" hangingPunct="1">
              <a:lnSpc>
                <a:spcPct val="90000"/>
              </a:lnSpc>
            </a:pPr>
            <a:r>
              <a:rPr lang="en-US" altLang="en-US" sz="2000" dirty="0"/>
              <a:t>Working memory holds 5-9 pieces of information.</a:t>
            </a:r>
          </a:p>
          <a:p>
            <a:pPr algn="l" eaLnBrk="1" hangingPunct="1">
              <a:lnSpc>
                <a:spcPct val="90000"/>
              </a:lnSpc>
            </a:pPr>
            <a:r>
              <a:rPr lang="en-US" altLang="en-US" sz="2000" b="1" dirty="0">
                <a:solidFill>
                  <a:schemeClr val="tx1"/>
                </a:solidFill>
              </a:rPr>
              <a:t>Chunking increases amount we can hold</a:t>
            </a:r>
          </a:p>
          <a:p>
            <a:pPr lvl="1" algn="l" eaLnBrk="1" hangingPunct="1">
              <a:lnSpc>
                <a:spcPct val="90000"/>
              </a:lnSpc>
            </a:pPr>
            <a:endParaRPr lang="en-US" altLang="en-US" sz="2000" dirty="0"/>
          </a:p>
          <a:p>
            <a:pPr algn="l" eaLnBrk="1" hangingPunct="1">
              <a:lnSpc>
                <a:spcPct val="90000"/>
              </a:lnSpc>
            </a:pPr>
            <a:r>
              <a:rPr lang="en-US" altLang="en-US" sz="2000" dirty="0"/>
              <a:t>The best way to get and keep things in working memory is through </a:t>
            </a:r>
            <a:r>
              <a:rPr lang="en-US" altLang="en-US" sz="2000" b="1" dirty="0"/>
              <a:t>rehearsal (or repetition).</a:t>
            </a:r>
          </a:p>
          <a:p>
            <a:pPr lvl="1" algn="l" eaLnBrk="1" hangingPunct="1">
              <a:lnSpc>
                <a:spcPct val="90000"/>
              </a:lnSpc>
            </a:pPr>
            <a:endParaRPr lang="en-US" altLang="en-US" sz="2000" dirty="0">
              <a:solidFill>
                <a:schemeClr val="tx1"/>
              </a:solidFill>
            </a:endParaRPr>
          </a:p>
          <a:p>
            <a:pPr lvl="1" algn="l" eaLnBrk="1" hangingPunct="1">
              <a:lnSpc>
                <a:spcPct val="90000"/>
              </a:lnSpc>
            </a:pPr>
            <a:endParaRPr lang="en-US" altLang="en-US" sz="2000" dirty="0">
              <a:solidFill>
                <a:schemeClr val="tx1"/>
              </a:solidFill>
            </a:endParaRPr>
          </a:p>
        </p:txBody>
      </p:sp>
      <p:sp>
        <p:nvSpPr>
          <p:cNvPr id="9" name="Rectangle 8"/>
          <p:cNvSpPr/>
          <p:nvPr/>
        </p:nvSpPr>
        <p:spPr>
          <a:xfrm>
            <a:off x="990600" y="6096000"/>
            <a:ext cx="6248400" cy="523220"/>
          </a:xfrm>
          <a:prstGeom prst="rect">
            <a:avLst/>
          </a:prstGeom>
        </p:spPr>
        <p:txBody>
          <a:bodyPr wrap="square">
            <a:spAutoFit/>
          </a:bodyPr>
          <a:lstStyle/>
          <a:p>
            <a:r>
              <a:rPr lang="en-US" sz="1400" b="1" dirty="0"/>
              <a:t>The Case of H. M.</a:t>
            </a:r>
            <a:endParaRPr lang="en-US" sz="1400" b="1" dirty="0">
              <a:hlinkClick r:id="rId3"/>
            </a:endParaRPr>
          </a:p>
          <a:p>
            <a:r>
              <a:rPr lang="en-US" sz="1400" dirty="0">
                <a:hlinkClick r:id="rId3"/>
              </a:rPr>
              <a:t>https://www.youtube.com/watch?v=JliczINA__Y</a:t>
            </a:r>
            <a:endParaRPr lang="en-US" sz="1400" dirty="0"/>
          </a:p>
        </p:txBody>
      </p:sp>
      <p:pic>
        <p:nvPicPr>
          <p:cNvPr id="2" name="Picture 1"/>
          <p:cNvPicPr>
            <a:picLocks noChangeAspect="1"/>
          </p:cNvPicPr>
          <p:nvPr/>
        </p:nvPicPr>
        <p:blipFill>
          <a:blip r:embed="rId4"/>
          <a:stretch>
            <a:fillRect/>
          </a:stretch>
        </p:blipFill>
        <p:spPr>
          <a:xfrm>
            <a:off x="2743200" y="3200400"/>
            <a:ext cx="3429000" cy="2742015"/>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762000"/>
            <a:ext cx="8229600" cy="1066800"/>
          </a:xfrm>
        </p:spPr>
        <p:txBody>
          <a:bodyPr anchor="ctr">
            <a:noAutofit/>
          </a:bodyPr>
          <a:lstStyle/>
          <a:p>
            <a:pPr eaLnBrk="1" hangingPunct="1"/>
            <a:r>
              <a:rPr lang="en-CA" altLang="en-US" dirty="0"/>
              <a:t>Transferring Working Memory into Long-Term Memory</a:t>
            </a:r>
          </a:p>
        </p:txBody>
      </p:sp>
      <p:sp>
        <p:nvSpPr>
          <p:cNvPr id="27651" name="Rectangle 3"/>
          <p:cNvSpPr>
            <a:spLocks noGrp="1" noChangeArrowheads="1"/>
          </p:cNvSpPr>
          <p:nvPr>
            <p:ph idx="1"/>
          </p:nvPr>
        </p:nvSpPr>
        <p:spPr>
          <a:xfrm>
            <a:off x="685800" y="2514600"/>
            <a:ext cx="7502525" cy="3071812"/>
          </a:xfrm>
        </p:spPr>
        <p:txBody>
          <a:bodyPr>
            <a:normAutofit lnSpcReduction="10000"/>
          </a:bodyPr>
          <a:lstStyle/>
          <a:p>
            <a:pPr algn="l" eaLnBrk="1" hangingPunct="1">
              <a:lnSpc>
                <a:spcPct val="90000"/>
              </a:lnSpc>
            </a:pPr>
            <a:r>
              <a:rPr lang="en-US" altLang="en-US" sz="2400" b="1" dirty="0"/>
              <a:t>Long-term memory - </a:t>
            </a:r>
            <a:r>
              <a:rPr lang="en-US" altLang="en-US" sz="2400" dirty="0"/>
              <a:t>all of the information we have gathered that is available for use, such as acquired skills, people we know, etc.</a:t>
            </a:r>
          </a:p>
          <a:p>
            <a:pPr algn="l" eaLnBrk="1" hangingPunct="1">
              <a:lnSpc>
                <a:spcPct val="90000"/>
              </a:lnSpc>
            </a:pPr>
            <a:endParaRPr lang="en-US" altLang="en-US" sz="2400" dirty="0"/>
          </a:p>
          <a:p>
            <a:pPr algn="l" eaLnBrk="1" hangingPunct="1">
              <a:lnSpc>
                <a:spcPct val="90000"/>
              </a:lnSpc>
            </a:pPr>
            <a:r>
              <a:rPr lang="en-US" altLang="en-US" sz="2400" b="1" dirty="0"/>
              <a:t>Spaced rehearsal</a:t>
            </a:r>
            <a:r>
              <a:rPr lang="en-US" altLang="en-US" sz="2400" dirty="0"/>
              <a:t> - facilitates moving working memories into long-term memory.  </a:t>
            </a:r>
            <a:r>
              <a:rPr lang="en-US" altLang="en-US" sz="2400" b="1" dirty="0">
                <a:solidFill>
                  <a:srgbClr val="FF3300"/>
                </a:solidFill>
              </a:rPr>
              <a:t>Don’t cram!</a:t>
            </a:r>
            <a:r>
              <a:rPr lang="en-US" altLang="en-US" sz="2400" dirty="0"/>
              <a:t>  Studying a little bit over a long period of time is better for memory.</a:t>
            </a:r>
          </a:p>
          <a:p>
            <a:pPr algn="l" eaLnBrk="1" hangingPunct="1">
              <a:lnSpc>
                <a:spcPct val="90000"/>
              </a:lnSpc>
              <a:buFont typeface="Wingdings 2" pitchFamily="18" charset="2"/>
              <a:buNone/>
            </a:pPr>
            <a:r>
              <a:rPr lang="en-CA" altLang="en-US" sz="2400" dirty="0"/>
              <a:t> </a:t>
            </a:r>
            <a:endParaRPr lang="en-US" altLang="en-US" sz="2400" dirty="0"/>
          </a:p>
          <a:p>
            <a:pPr algn="l" eaLnBrk="1" hangingPunct="1">
              <a:lnSpc>
                <a:spcPct val="90000"/>
              </a:lnSpc>
              <a:buFont typeface="Wingdings 2" pitchFamily="18" charset="2"/>
              <a:buNone/>
            </a:pPr>
            <a:endParaRPr lang="en-US" altLang="en-US" sz="2400"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762000"/>
            <a:ext cx="8229600" cy="1066800"/>
          </a:xfrm>
        </p:spPr>
        <p:txBody>
          <a:bodyPr anchor="ctr">
            <a:noAutofit/>
          </a:bodyPr>
          <a:lstStyle/>
          <a:p>
            <a:pPr eaLnBrk="1" hangingPunct="1"/>
            <a:r>
              <a:rPr lang="en-CA" altLang="en-US" dirty="0"/>
              <a:t>Transferring Working Memory into Long-Term Memory</a:t>
            </a:r>
          </a:p>
        </p:txBody>
      </p:sp>
      <p:sp>
        <p:nvSpPr>
          <p:cNvPr id="27651" name="Rectangle 3"/>
          <p:cNvSpPr>
            <a:spLocks noGrp="1" noChangeArrowheads="1"/>
          </p:cNvSpPr>
          <p:nvPr>
            <p:ph idx="1"/>
          </p:nvPr>
        </p:nvSpPr>
        <p:spPr>
          <a:xfrm>
            <a:off x="762000" y="2819400"/>
            <a:ext cx="7543800" cy="2895600"/>
          </a:xfrm>
        </p:spPr>
        <p:txBody>
          <a:bodyPr>
            <a:normAutofit/>
          </a:bodyPr>
          <a:lstStyle/>
          <a:p>
            <a:pPr algn="l" eaLnBrk="1" hangingPunct="1">
              <a:lnSpc>
                <a:spcPct val="90000"/>
              </a:lnSpc>
            </a:pPr>
            <a:r>
              <a:rPr lang="en-US" altLang="en-US" sz="2400" b="1" dirty="0"/>
              <a:t>Organizing information</a:t>
            </a:r>
            <a:r>
              <a:rPr lang="en-US" altLang="en-US" sz="2400" dirty="0"/>
              <a:t> is necessary for proper storage in long-term memory. </a:t>
            </a:r>
            <a:r>
              <a:rPr lang="en-US" altLang="en-US" sz="2400" b="1" dirty="0">
                <a:solidFill>
                  <a:srgbClr val="FF3300"/>
                </a:solidFill>
              </a:rPr>
              <a:t>Organize information</a:t>
            </a:r>
            <a:r>
              <a:rPr lang="en-US" altLang="en-US" sz="2400" dirty="0"/>
              <a:t> as you learn it.  </a:t>
            </a:r>
          </a:p>
          <a:p>
            <a:pPr algn="l" eaLnBrk="1" hangingPunct="1">
              <a:lnSpc>
                <a:spcPct val="90000"/>
              </a:lnSpc>
            </a:pPr>
            <a:endParaRPr lang="en-US" altLang="en-US" sz="2400" dirty="0"/>
          </a:p>
          <a:p>
            <a:pPr algn="l" eaLnBrk="1" hangingPunct="1">
              <a:lnSpc>
                <a:spcPct val="90000"/>
              </a:lnSpc>
            </a:pPr>
            <a:r>
              <a:rPr lang="en-US" altLang="en-US" sz="2400" dirty="0"/>
              <a:t>To get information into long-term memory you need to </a:t>
            </a:r>
            <a:r>
              <a:rPr lang="en-US" altLang="en-US" sz="2400" b="1" dirty="0"/>
              <a:t>encode</a:t>
            </a:r>
            <a:r>
              <a:rPr lang="en-US" altLang="en-US" sz="2400" dirty="0"/>
              <a:t> it.</a:t>
            </a:r>
          </a:p>
          <a:p>
            <a:pPr algn="l" eaLnBrk="1" hangingPunct="1">
              <a:lnSpc>
                <a:spcPct val="90000"/>
              </a:lnSpc>
              <a:buFont typeface="Wingdings 2" pitchFamily="18" charset="2"/>
              <a:buNone/>
            </a:pPr>
            <a:endParaRPr lang="en-US" altLang="en-US" sz="2400"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533400"/>
            <a:ext cx="8229600" cy="838200"/>
          </a:xfrm>
        </p:spPr>
        <p:txBody>
          <a:bodyPr anchor="ctr"/>
          <a:lstStyle/>
          <a:p>
            <a:pPr eaLnBrk="1" hangingPunct="1"/>
            <a:r>
              <a:rPr lang="en-US" altLang="en-US" dirty="0"/>
              <a:t>Different Types of Encoding</a:t>
            </a:r>
          </a:p>
        </p:txBody>
      </p:sp>
      <p:sp>
        <p:nvSpPr>
          <p:cNvPr id="28675" name="Rectangle 3"/>
          <p:cNvSpPr>
            <a:spLocks noGrp="1" noChangeArrowheads="1"/>
          </p:cNvSpPr>
          <p:nvPr>
            <p:ph idx="1"/>
          </p:nvPr>
        </p:nvSpPr>
        <p:spPr>
          <a:xfrm>
            <a:off x="838200" y="1981200"/>
            <a:ext cx="7543800" cy="3733800"/>
          </a:xfrm>
        </p:spPr>
        <p:txBody>
          <a:bodyPr>
            <a:normAutofit/>
          </a:bodyPr>
          <a:lstStyle/>
          <a:p>
            <a:pPr algn="l" eaLnBrk="1" hangingPunct="1">
              <a:lnSpc>
                <a:spcPct val="90000"/>
              </a:lnSpc>
            </a:pPr>
            <a:r>
              <a:rPr lang="en-US" altLang="en-US" b="1" dirty="0"/>
              <a:t>Phonological</a:t>
            </a:r>
            <a:r>
              <a:rPr lang="en-US" altLang="en-US" dirty="0"/>
              <a:t> - encoding based on sound.</a:t>
            </a:r>
          </a:p>
          <a:p>
            <a:pPr algn="l" eaLnBrk="1" hangingPunct="1">
              <a:lnSpc>
                <a:spcPct val="90000"/>
              </a:lnSpc>
            </a:pPr>
            <a:endParaRPr lang="en-US" altLang="en-US" dirty="0"/>
          </a:p>
          <a:p>
            <a:pPr algn="l" eaLnBrk="1" hangingPunct="1">
              <a:lnSpc>
                <a:spcPct val="90000"/>
              </a:lnSpc>
            </a:pPr>
            <a:r>
              <a:rPr lang="en-US" altLang="en-US" b="1" dirty="0"/>
              <a:t>Visual</a:t>
            </a:r>
            <a:r>
              <a:rPr lang="en-US" altLang="en-US" dirty="0"/>
              <a:t> - encoding based on how the information looks.</a:t>
            </a:r>
          </a:p>
          <a:p>
            <a:pPr lvl="2" algn="l" eaLnBrk="1" hangingPunct="1">
              <a:lnSpc>
                <a:spcPct val="90000"/>
              </a:lnSpc>
            </a:pPr>
            <a:r>
              <a:rPr lang="en-US" altLang="en-US" sz="2400" dirty="0">
                <a:solidFill>
                  <a:schemeClr val="tx1"/>
                </a:solidFill>
              </a:rPr>
              <a:t>People with amazing visual encoding skills have eidetic (photographic) memory </a:t>
            </a:r>
          </a:p>
          <a:p>
            <a:pPr lvl="2" algn="l" eaLnBrk="1" hangingPunct="1">
              <a:lnSpc>
                <a:spcPct val="90000"/>
              </a:lnSpc>
            </a:pPr>
            <a:endParaRPr lang="en-US" altLang="en-US" sz="2400" dirty="0">
              <a:solidFill>
                <a:schemeClr val="tx1"/>
              </a:solidFill>
            </a:endParaRPr>
          </a:p>
          <a:p>
            <a:pPr algn="l" eaLnBrk="1" hangingPunct="1">
              <a:lnSpc>
                <a:spcPct val="90000"/>
              </a:lnSpc>
            </a:pPr>
            <a:r>
              <a:rPr lang="en-US" altLang="en-US" b="1" dirty="0"/>
              <a:t>Semantic</a:t>
            </a:r>
            <a:r>
              <a:rPr lang="en-US" altLang="en-US" dirty="0"/>
              <a:t> - encoding based on the meaning of the information.</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762000"/>
            <a:ext cx="8229600" cy="533400"/>
          </a:xfrm>
        </p:spPr>
        <p:txBody>
          <a:bodyPr anchor="ctr">
            <a:normAutofit fontScale="90000"/>
          </a:bodyPr>
          <a:lstStyle/>
          <a:p>
            <a:pPr eaLnBrk="1" hangingPunct="1"/>
            <a:r>
              <a:rPr lang="en-US" altLang="en-US" dirty="0"/>
              <a:t>Best Methods of Effortful Encoding</a:t>
            </a:r>
          </a:p>
        </p:txBody>
      </p:sp>
      <p:sp>
        <p:nvSpPr>
          <p:cNvPr id="29699" name="Rectangle 3"/>
          <p:cNvSpPr>
            <a:spLocks noGrp="1" noChangeArrowheads="1"/>
          </p:cNvSpPr>
          <p:nvPr>
            <p:ph idx="1"/>
          </p:nvPr>
        </p:nvSpPr>
        <p:spPr>
          <a:xfrm>
            <a:off x="304800" y="1828800"/>
            <a:ext cx="8534400" cy="3800475"/>
          </a:xfrm>
        </p:spPr>
        <p:txBody>
          <a:bodyPr>
            <a:normAutofit/>
          </a:bodyPr>
          <a:lstStyle/>
          <a:p>
            <a:pPr lvl="1" algn="l" eaLnBrk="1" hangingPunct="1"/>
            <a:r>
              <a:rPr lang="en-US" altLang="en-US" sz="2400" b="1" dirty="0">
                <a:solidFill>
                  <a:schemeClr val="tx1"/>
                </a:solidFill>
              </a:rPr>
              <a:t>Meaning</a:t>
            </a:r>
            <a:r>
              <a:rPr lang="en-US" altLang="en-US" sz="2400" dirty="0">
                <a:solidFill>
                  <a:schemeClr val="tx1"/>
                </a:solidFill>
              </a:rPr>
              <a:t> - we remember things better when we can understand what we memorize.</a:t>
            </a:r>
          </a:p>
          <a:p>
            <a:pPr lvl="1" algn="l" eaLnBrk="1" hangingPunct="1"/>
            <a:endParaRPr lang="en-US" altLang="en-US" sz="2400" dirty="0">
              <a:solidFill>
                <a:schemeClr val="tx1"/>
              </a:solidFill>
            </a:endParaRPr>
          </a:p>
          <a:p>
            <a:pPr lvl="1" algn="l" eaLnBrk="1" hangingPunct="1"/>
            <a:r>
              <a:rPr lang="en-US" altLang="en-US" sz="2400" b="1" dirty="0">
                <a:solidFill>
                  <a:schemeClr val="tx1"/>
                </a:solidFill>
              </a:rPr>
              <a:t>Elaboration</a:t>
            </a:r>
            <a:r>
              <a:rPr lang="en-US" altLang="en-US" sz="2400" dirty="0">
                <a:solidFill>
                  <a:schemeClr val="tx1"/>
                </a:solidFill>
              </a:rPr>
              <a:t> - the more we can elaborate (or expand) on the meaning and make the information personally relevant, the better we remember it!</a:t>
            </a:r>
          </a:p>
          <a:p>
            <a:pPr lvl="1" algn="l" eaLnBrk="1" hangingPunct="1"/>
            <a:endParaRPr lang="en-US" altLang="en-US" sz="2400" b="1" dirty="0">
              <a:solidFill>
                <a:schemeClr val="tx1"/>
              </a:solidFill>
            </a:endParaRPr>
          </a:p>
          <a:p>
            <a:pPr lvl="1" algn="l" eaLnBrk="1" hangingPunct="1"/>
            <a:r>
              <a:rPr lang="en-US" altLang="en-US" sz="2400" b="1" dirty="0">
                <a:solidFill>
                  <a:schemeClr val="tx1"/>
                </a:solidFill>
              </a:rPr>
              <a:t>Mnemonic</a:t>
            </a:r>
            <a:r>
              <a:rPr lang="en-US" altLang="en-US" sz="2400" dirty="0">
                <a:solidFill>
                  <a:schemeClr val="tx1"/>
                </a:solidFill>
              </a:rPr>
              <a:t> - techniques used to increase meaningfulness of information.</a:t>
            </a:r>
          </a:p>
          <a:p>
            <a:pPr lvl="1" algn="l" eaLnBrk="1" hangingPunct="1">
              <a:buFont typeface="Wingdings" pitchFamily="2" charset="2"/>
              <a:buNone/>
            </a:pPr>
            <a:endParaRPr lang="en-US" altLang="en-US" sz="2000" dirty="0">
              <a:solidFill>
                <a:schemeClr val="tx1"/>
              </a:solidFill>
            </a:endParaRPr>
          </a:p>
          <a:p>
            <a:pPr lvl="1" algn="l" eaLnBrk="1" hangingPunct="1">
              <a:buFont typeface="Wingdings" pitchFamily="2" charset="2"/>
              <a:buNone/>
            </a:pPr>
            <a:endParaRPr lang="en-US" altLang="en-US" sz="2000" dirty="0">
              <a:solidFill>
                <a:schemeClr val="tx1"/>
              </a:solidFill>
            </a:endParaRPr>
          </a:p>
          <a:p>
            <a:pPr lvl="1" algn="l" eaLnBrk="1" hangingPunct="1">
              <a:buFont typeface="Wingdings" pitchFamily="2" charset="2"/>
              <a:buNone/>
            </a:pPr>
            <a:endParaRPr lang="en-US" altLang="en-US" sz="2000" dirty="0">
              <a:solidFill>
                <a:schemeClr val="tx1"/>
              </a:solidFill>
            </a:endParaRPr>
          </a:p>
          <a:p>
            <a:pPr lvl="1" algn="l" eaLnBrk="1" hangingPunct="1">
              <a:buFont typeface="Wingdings" pitchFamily="2" charset="2"/>
              <a:buNone/>
            </a:pPr>
            <a:endParaRPr lang="en-US" altLang="en-US" sz="2000" dirty="0">
              <a:solidFill>
                <a:schemeClr val="tx1"/>
              </a:solidFill>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1524000" y="1981200"/>
            <a:ext cx="6400800" cy="3929608"/>
          </a:xfrm>
        </p:spPr>
        <p:txBody>
          <a:bodyPr>
            <a:normAutofit/>
          </a:bodyPr>
          <a:lstStyle/>
          <a:p>
            <a:pPr marL="457200" indent="-457200" algn="l">
              <a:buFont typeface="+mj-lt"/>
              <a:buAutoNum type="arabicPeriod"/>
            </a:pPr>
            <a:r>
              <a:rPr lang="en-US" altLang="en-US" sz="2400" dirty="0"/>
              <a:t>What is memory?</a:t>
            </a:r>
          </a:p>
          <a:p>
            <a:pPr marL="457200" indent="-457200" algn="l">
              <a:buFont typeface="+mj-lt"/>
              <a:buAutoNum type="arabicPeriod"/>
            </a:pPr>
            <a:r>
              <a:rPr lang="en-US" altLang="en-US" sz="2400" dirty="0"/>
              <a:t>How do we encode memory?</a:t>
            </a:r>
          </a:p>
          <a:p>
            <a:pPr marL="457200" indent="-457200" algn="l">
              <a:buFont typeface="+mj-lt"/>
              <a:buAutoNum type="arabicPeriod"/>
            </a:pPr>
            <a:r>
              <a:rPr lang="en-US" altLang="en-US" sz="2400" dirty="0"/>
              <a:t>How do we store memory?</a:t>
            </a:r>
          </a:p>
          <a:p>
            <a:pPr marL="457200" indent="-457200" algn="l">
              <a:buFont typeface="+mj-lt"/>
              <a:buAutoNum type="arabicPeriod"/>
            </a:pPr>
            <a:r>
              <a:rPr lang="en-US" altLang="en-US" sz="2400" dirty="0"/>
              <a:t>How do we retrieve memories?</a:t>
            </a:r>
          </a:p>
          <a:p>
            <a:pPr marL="457200" indent="-457200" algn="l">
              <a:lnSpc>
                <a:spcPct val="90000"/>
              </a:lnSpc>
              <a:buFont typeface="+mj-lt"/>
              <a:buAutoNum type="arabicPeriod"/>
            </a:pPr>
            <a:r>
              <a:rPr lang="en-US" altLang="en-US" dirty="0"/>
              <a:t>Why do we forget and misremember?</a:t>
            </a:r>
          </a:p>
          <a:p>
            <a:pPr marL="457200" indent="-457200" algn="l">
              <a:lnSpc>
                <a:spcPct val="90000"/>
              </a:lnSpc>
              <a:buFont typeface="+mj-lt"/>
              <a:buAutoNum type="arabicPeriod"/>
            </a:pPr>
            <a:r>
              <a:rPr lang="en-US" altLang="en-US" dirty="0"/>
              <a:t>Memory in the brain</a:t>
            </a:r>
          </a:p>
          <a:p>
            <a:pPr marL="457200" indent="-457200" algn="l">
              <a:lnSpc>
                <a:spcPct val="90000"/>
              </a:lnSpc>
              <a:buFont typeface="+mj-lt"/>
              <a:buAutoNum type="arabicPeriod"/>
            </a:pPr>
            <a:r>
              <a:rPr lang="en-US" altLang="en-US" dirty="0"/>
              <a:t>Memories in the young and old</a:t>
            </a:r>
          </a:p>
          <a:p>
            <a:pPr marL="457200" indent="-457200" algn="l">
              <a:lnSpc>
                <a:spcPct val="90000"/>
              </a:lnSpc>
              <a:buFont typeface="+mj-lt"/>
              <a:buAutoNum type="arabicPeriod"/>
            </a:pPr>
            <a:r>
              <a:rPr lang="en-US" altLang="en-US" dirty="0"/>
              <a:t>Disorders of Memory</a:t>
            </a:r>
          </a:p>
          <a:p>
            <a:pPr marL="457200" indent="-457200" algn="l">
              <a:buFont typeface="+mj-lt"/>
              <a:buAutoNum type="arabicPeriod"/>
            </a:pPr>
            <a:endParaRPr lang="en-US" altLang="en-US" b="1" dirty="0"/>
          </a:p>
          <a:p>
            <a:pPr marL="457200" indent="-457200" algn="l">
              <a:buFont typeface="+mj-lt"/>
              <a:buAutoNum type="arabicPeriod"/>
            </a:pPr>
            <a:endParaRPr lang="en-US" altLang="en-US" sz="2400" dirty="0"/>
          </a:p>
          <a:p>
            <a:pPr marL="457200" indent="-457200" algn="l">
              <a:buFont typeface="+mj-lt"/>
              <a:buAutoNum type="arabicPeriod"/>
            </a:pPr>
            <a:endParaRPr lang="en-US" altLang="en-US" sz="2400" dirty="0"/>
          </a:p>
          <a:p>
            <a:pPr marL="457200" indent="-457200" algn="l">
              <a:buFont typeface="+mj-lt"/>
              <a:buAutoNum type="arabicPeriod"/>
            </a:pPr>
            <a:endParaRPr lang="en-US" altLang="en-US" sz="2400" dirty="0"/>
          </a:p>
          <a:p>
            <a:pPr marL="457200" indent="-457200" algn="l">
              <a:buFont typeface="+mj-lt"/>
              <a:buAutoNum type="arabicPeriod"/>
            </a:pPr>
            <a:endParaRPr lang="en-US" altLang="en-US" sz="2400" dirty="0"/>
          </a:p>
          <a:p>
            <a:pPr marL="457200" indent="-457200" algn="l">
              <a:lnSpc>
                <a:spcPct val="90000"/>
              </a:lnSpc>
              <a:buFont typeface="+mj-lt"/>
              <a:buAutoNum type="arabicPeriod"/>
            </a:pPr>
            <a:endParaRPr lang="en-US" altLang="en-US" sz="2400" dirty="0"/>
          </a:p>
          <a:p>
            <a:pPr marL="457200" indent="-457200" algn="l">
              <a:lnSpc>
                <a:spcPct val="90000"/>
              </a:lnSpc>
              <a:buFont typeface="+mj-lt"/>
              <a:buAutoNum type="arabicPeriod"/>
            </a:pPr>
            <a:endParaRPr lang="en-US" altLang="en-US" sz="2400" dirty="0"/>
          </a:p>
          <a:p>
            <a:pPr marL="457200" indent="-457200" algn="l">
              <a:lnSpc>
                <a:spcPct val="90000"/>
              </a:lnSpc>
              <a:buFont typeface="+mj-lt"/>
              <a:buAutoNum type="arabicPeriod"/>
            </a:pPr>
            <a:endParaRPr lang="en-US" altLang="en-US" sz="2400" dirty="0"/>
          </a:p>
          <a:p>
            <a:pPr marL="457200" indent="-457200" algn="l" eaLnBrk="1" hangingPunct="1">
              <a:buFont typeface="+mj-lt"/>
              <a:buAutoNum type="arabicPeriod"/>
            </a:pPr>
            <a:endParaRPr lang="en-US" altLang="en-US" sz="2400" b="1" dirty="0"/>
          </a:p>
        </p:txBody>
      </p:sp>
      <p:sp>
        <p:nvSpPr>
          <p:cNvPr id="5" name="Rectangle 2"/>
          <p:cNvSpPr txBox="1">
            <a:spLocks/>
          </p:cNvSpPr>
          <p:nvPr/>
        </p:nvSpPr>
        <p:spPr>
          <a:xfrm>
            <a:off x="762000" y="685800"/>
            <a:ext cx="7543800" cy="762000"/>
          </a:xfrm>
          <a:prstGeom prst="rect">
            <a:avLst/>
          </a:prstGeom>
        </p:spPr>
        <p:txBody>
          <a:bodyPr vert="horz"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200" b="0" i="0" u="none" strike="noStrike" kern="1200" cap="none" spc="0" normalizeH="0" baseline="0" noProof="0" dirty="0">
                <a:ln>
                  <a:noFill/>
                </a:ln>
                <a:solidFill>
                  <a:schemeClr val="tx2"/>
                </a:solidFill>
                <a:effectLst/>
                <a:uLnTx/>
                <a:uFillTx/>
                <a:latin typeface="Century Gothic"/>
                <a:ea typeface="+mj-ea"/>
                <a:cs typeface="Century Gothic"/>
              </a:rPr>
              <a:t>Learning Objectives - Chapter 8</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304800" y="685800"/>
            <a:ext cx="8229600" cy="1066800"/>
          </a:xfrm>
        </p:spPr>
        <p:txBody>
          <a:bodyPr/>
          <a:lstStyle/>
          <a:p>
            <a:r>
              <a:rPr lang="en-CA" altLang="en-US" dirty="0"/>
              <a:t>Meaning and Memory</a:t>
            </a:r>
          </a:p>
        </p:txBody>
      </p:sp>
      <p:pic>
        <p:nvPicPr>
          <p:cNvPr id="30723"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990600" y="2057400"/>
            <a:ext cx="6629400" cy="3581400"/>
          </a:xfr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457200" y="533400"/>
            <a:ext cx="8229600" cy="609600"/>
          </a:xfrm>
        </p:spPr>
        <p:txBody>
          <a:bodyPr>
            <a:normAutofit fontScale="90000"/>
          </a:bodyPr>
          <a:lstStyle/>
          <a:p>
            <a:r>
              <a:rPr lang="en-CA" altLang="en-US" dirty="0"/>
              <a:t>Organize to Remember</a:t>
            </a:r>
          </a:p>
        </p:txBody>
      </p:sp>
      <p:sp>
        <p:nvSpPr>
          <p:cNvPr id="31747" name="Rectangle 3"/>
          <p:cNvSpPr>
            <a:spLocks noGrp="1"/>
          </p:cNvSpPr>
          <p:nvPr>
            <p:ph idx="1"/>
          </p:nvPr>
        </p:nvSpPr>
        <p:spPr>
          <a:xfrm>
            <a:off x="228600" y="1600200"/>
            <a:ext cx="5257800" cy="4325112"/>
          </a:xfrm>
        </p:spPr>
        <p:txBody>
          <a:bodyPr>
            <a:normAutofit/>
          </a:bodyPr>
          <a:lstStyle/>
          <a:p>
            <a:pPr algn="l"/>
            <a:r>
              <a:rPr lang="en-CA" altLang="en-US" b="1" dirty="0"/>
              <a:t>Use Chunking</a:t>
            </a:r>
            <a:r>
              <a:rPr lang="en-CA" altLang="en-US" dirty="0"/>
              <a:t> - group bits of information together.</a:t>
            </a:r>
          </a:p>
          <a:p>
            <a:pPr algn="l"/>
            <a:endParaRPr lang="en-CA" altLang="en-US" dirty="0"/>
          </a:p>
          <a:p>
            <a:pPr algn="l"/>
            <a:r>
              <a:rPr lang="en-CA" altLang="en-US" b="1" dirty="0"/>
              <a:t>Use the PQRST Method</a:t>
            </a:r>
            <a:r>
              <a:rPr lang="en-CA" altLang="en-US" dirty="0"/>
              <a:t> - Preview, Question, Read, Self-Recitation, Test</a:t>
            </a:r>
          </a:p>
          <a:p>
            <a:pPr algn="l"/>
            <a:endParaRPr lang="en-CA" altLang="en-US" dirty="0"/>
          </a:p>
          <a:p>
            <a:pPr algn="l"/>
            <a:r>
              <a:rPr lang="en-CA" altLang="en-US" b="1" dirty="0"/>
              <a:t>Use Schemas</a:t>
            </a:r>
            <a:r>
              <a:rPr lang="en-CA" altLang="en-US" dirty="0"/>
              <a:t> - organize new information according to the categories created by previous experience and learning.</a:t>
            </a:r>
          </a:p>
        </p:txBody>
      </p:sp>
      <p:pic>
        <p:nvPicPr>
          <p:cNvPr id="2" name="Picture 1"/>
          <p:cNvPicPr>
            <a:picLocks noChangeAspect="1"/>
          </p:cNvPicPr>
          <p:nvPr/>
        </p:nvPicPr>
        <p:blipFill>
          <a:blip r:embed="rId3"/>
          <a:stretch>
            <a:fillRect/>
          </a:stretch>
        </p:blipFill>
        <p:spPr>
          <a:xfrm>
            <a:off x="5715000" y="1524000"/>
            <a:ext cx="3073379" cy="4402207"/>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609600"/>
            <a:ext cx="8229600" cy="609600"/>
          </a:xfrm>
        </p:spPr>
        <p:txBody>
          <a:bodyPr anchor="ctr">
            <a:normAutofit fontScale="90000"/>
          </a:bodyPr>
          <a:lstStyle/>
          <a:p>
            <a:pPr eaLnBrk="1" hangingPunct="1"/>
            <a:r>
              <a:rPr lang="en-US" altLang="en-US" dirty="0"/>
              <a:t>Two Types of Long-Term Memories</a:t>
            </a:r>
          </a:p>
        </p:txBody>
      </p:sp>
      <p:sp>
        <p:nvSpPr>
          <p:cNvPr id="32771" name="Rectangle 3"/>
          <p:cNvSpPr>
            <a:spLocks noGrp="1" noChangeArrowheads="1"/>
          </p:cNvSpPr>
          <p:nvPr>
            <p:ph idx="1"/>
          </p:nvPr>
        </p:nvSpPr>
        <p:spPr>
          <a:xfrm>
            <a:off x="304800" y="1828800"/>
            <a:ext cx="5410200" cy="4267200"/>
          </a:xfrm>
        </p:spPr>
        <p:txBody>
          <a:bodyPr>
            <a:normAutofit/>
          </a:bodyPr>
          <a:lstStyle/>
          <a:p>
            <a:pPr algn="l" eaLnBrk="1" hangingPunct="1">
              <a:lnSpc>
                <a:spcPct val="90000"/>
              </a:lnSpc>
              <a:buFont typeface="Wingdings 2" pitchFamily="18" charset="2"/>
              <a:buNone/>
            </a:pPr>
            <a:r>
              <a:rPr lang="en-US" altLang="en-US" sz="2000" b="1" dirty="0"/>
              <a:t>Explicit Memory -</a:t>
            </a:r>
            <a:r>
              <a:rPr lang="en-US" altLang="en-US" sz="2000" dirty="0"/>
              <a:t> conscious memories, such as your home address or date of birth.</a:t>
            </a:r>
          </a:p>
          <a:p>
            <a:pPr algn="l" eaLnBrk="1" hangingPunct="1">
              <a:lnSpc>
                <a:spcPct val="90000"/>
              </a:lnSpc>
              <a:buFont typeface="Wingdings 2" pitchFamily="18" charset="2"/>
              <a:buNone/>
            </a:pPr>
            <a:endParaRPr lang="en-US" altLang="en-US" sz="2000" dirty="0"/>
          </a:p>
          <a:p>
            <a:pPr lvl="2" algn="l" eaLnBrk="1" hangingPunct="1">
              <a:lnSpc>
                <a:spcPct val="90000"/>
              </a:lnSpc>
            </a:pPr>
            <a:r>
              <a:rPr lang="en-US" altLang="en-US" sz="2000" b="1" dirty="0">
                <a:solidFill>
                  <a:schemeClr val="tx1"/>
                </a:solidFill>
              </a:rPr>
              <a:t>Semantic -</a:t>
            </a:r>
            <a:r>
              <a:rPr lang="en-US" altLang="en-US" sz="2000" dirty="0">
                <a:solidFill>
                  <a:schemeClr val="tx1"/>
                </a:solidFill>
              </a:rPr>
              <a:t> memories for facts</a:t>
            </a:r>
          </a:p>
          <a:p>
            <a:pPr lvl="3" algn="l" eaLnBrk="1" hangingPunct="1">
              <a:lnSpc>
                <a:spcPct val="90000"/>
              </a:lnSpc>
            </a:pPr>
            <a:r>
              <a:rPr lang="en-US" altLang="en-US" sz="2000" dirty="0">
                <a:solidFill>
                  <a:schemeClr val="tx1"/>
                </a:solidFill>
              </a:rPr>
              <a:t>Today’s date, capital of Canada</a:t>
            </a:r>
          </a:p>
          <a:p>
            <a:pPr lvl="2" algn="l" eaLnBrk="1" hangingPunct="1">
              <a:lnSpc>
                <a:spcPct val="90000"/>
              </a:lnSpc>
            </a:pPr>
            <a:r>
              <a:rPr lang="en-US" altLang="en-US" sz="2000" b="1" dirty="0">
                <a:solidFill>
                  <a:schemeClr val="tx1"/>
                </a:solidFill>
              </a:rPr>
              <a:t>Episodic -</a:t>
            </a:r>
            <a:r>
              <a:rPr lang="en-US" altLang="en-US" sz="2000" dirty="0">
                <a:solidFill>
                  <a:schemeClr val="tx1"/>
                </a:solidFill>
              </a:rPr>
              <a:t> memories for personal</a:t>
            </a:r>
          </a:p>
          <a:p>
            <a:pPr lvl="2" algn="l" eaLnBrk="1" hangingPunct="1">
              <a:lnSpc>
                <a:spcPct val="90000"/>
              </a:lnSpc>
            </a:pPr>
            <a:r>
              <a:rPr lang="en-US" altLang="en-US" sz="2000" dirty="0">
                <a:solidFill>
                  <a:schemeClr val="tx1"/>
                </a:solidFill>
              </a:rPr>
              <a:t> events. Your first bike ride</a:t>
            </a:r>
          </a:p>
          <a:p>
            <a:pPr algn="l" eaLnBrk="1" hangingPunct="1">
              <a:lnSpc>
                <a:spcPct val="90000"/>
              </a:lnSpc>
              <a:buFont typeface="Wingdings 2" pitchFamily="18" charset="2"/>
              <a:buNone/>
            </a:pPr>
            <a:endParaRPr lang="en-US" altLang="en-US" sz="2000" dirty="0"/>
          </a:p>
          <a:p>
            <a:pPr algn="l" eaLnBrk="1" hangingPunct="1">
              <a:lnSpc>
                <a:spcPct val="90000"/>
              </a:lnSpc>
              <a:buFont typeface="Wingdings 2" pitchFamily="18" charset="2"/>
              <a:buNone/>
            </a:pPr>
            <a:r>
              <a:rPr lang="en-US" altLang="en-US" sz="2000" b="1" dirty="0"/>
              <a:t>Implicit Memory -</a:t>
            </a:r>
            <a:r>
              <a:rPr lang="en-US" altLang="en-US" sz="2000" dirty="0"/>
              <a:t> unconscious memories, such as learned motor behaviours and skills.</a:t>
            </a:r>
          </a:p>
          <a:p>
            <a:pPr lvl="2" algn="l" eaLnBrk="1" hangingPunct="1">
              <a:lnSpc>
                <a:spcPct val="90000"/>
              </a:lnSpc>
            </a:pPr>
            <a:r>
              <a:rPr lang="en-US" altLang="en-US" sz="2000" b="1" dirty="0">
                <a:solidFill>
                  <a:schemeClr val="tx1"/>
                </a:solidFill>
              </a:rPr>
              <a:t>Priming</a:t>
            </a:r>
          </a:p>
        </p:txBody>
      </p:sp>
      <p:pic>
        <p:nvPicPr>
          <p:cNvPr id="2" name="Picture 1"/>
          <p:cNvPicPr>
            <a:picLocks noChangeAspect="1"/>
          </p:cNvPicPr>
          <p:nvPr/>
        </p:nvPicPr>
        <p:blipFill>
          <a:blip r:embed="rId3"/>
          <a:stretch>
            <a:fillRect/>
          </a:stretch>
        </p:blipFill>
        <p:spPr>
          <a:xfrm>
            <a:off x="5715000" y="1905000"/>
            <a:ext cx="3177792" cy="2514600"/>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609600"/>
            <a:ext cx="8229600" cy="609600"/>
          </a:xfrm>
        </p:spPr>
        <p:txBody>
          <a:bodyPr anchor="ctr">
            <a:normAutofit fontScale="90000"/>
          </a:bodyPr>
          <a:lstStyle/>
          <a:p>
            <a:pPr eaLnBrk="1" hangingPunct="1"/>
            <a:r>
              <a:rPr lang="en-US" altLang="en-US" dirty="0"/>
              <a:t>Types of Long-Term Memories</a:t>
            </a:r>
          </a:p>
        </p:txBody>
      </p:sp>
      <p:grpSp>
        <p:nvGrpSpPr>
          <p:cNvPr id="3" name="Group 2"/>
          <p:cNvGrpSpPr/>
          <p:nvPr/>
        </p:nvGrpSpPr>
        <p:grpSpPr>
          <a:xfrm>
            <a:off x="303213" y="1752600"/>
            <a:ext cx="8535987" cy="4775200"/>
            <a:chOff x="303213" y="1752600"/>
            <a:chExt cx="8535987" cy="4775200"/>
          </a:xfrm>
        </p:grpSpPr>
        <p:pic>
          <p:nvPicPr>
            <p:cNvPr id="33795" name="Picture 4" descr="figure 8-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213" y="1752600"/>
              <a:ext cx="8535987"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04800" y="6172200"/>
              <a:ext cx="1409700" cy="355600"/>
            </a:xfrm>
            <a:prstGeom prst="rect">
              <a:avLst/>
            </a:prstGeom>
          </p:spPr>
        </p:pic>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62000" y="609600"/>
            <a:ext cx="7645400" cy="820737"/>
          </a:xfrm>
        </p:spPr>
        <p:txBody>
          <a:bodyPr anchor="ctr"/>
          <a:lstStyle/>
          <a:p>
            <a:pPr eaLnBrk="1" hangingPunct="1"/>
            <a:r>
              <a:rPr lang="en-US" altLang="en-US" dirty="0"/>
              <a:t>How Do We Retrieve Memories?</a:t>
            </a:r>
          </a:p>
        </p:txBody>
      </p:sp>
      <p:sp>
        <p:nvSpPr>
          <p:cNvPr id="34819" name="Rectangle 3"/>
          <p:cNvSpPr>
            <a:spLocks noGrp="1" noChangeArrowheads="1"/>
          </p:cNvSpPr>
          <p:nvPr>
            <p:ph idx="1"/>
          </p:nvPr>
        </p:nvSpPr>
        <p:spPr>
          <a:xfrm>
            <a:off x="762000" y="2209800"/>
            <a:ext cx="7502525" cy="2286000"/>
          </a:xfrm>
        </p:spPr>
        <p:txBody>
          <a:bodyPr>
            <a:normAutofit/>
          </a:bodyPr>
          <a:lstStyle/>
          <a:p>
            <a:pPr algn="l" eaLnBrk="1" hangingPunct="1"/>
            <a:r>
              <a:rPr lang="en-US" altLang="en-US" dirty="0"/>
              <a:t>Mentally search brain for stored information  </a:t>
            </a:r>
          </a:p>
          <a:p>
            <a:pPr algn="l" eaLnBrk="1" hangingPunct="1">
              <a:buFont typeface="Wingdings 2" pitchFamily="18" charset="2"/>
              <a:buNone/>
            </a:pPr>
            <a:endParaRPr lang="en-US" altLang="en-US" dirty="0"/>
          </a:p>
          <a:p>
            <a:pPr algn="l" eaLnBrk="1" hangingPunct="1"/>
            <a:r>
              <a:rPr lang="en-US" altLang="en-US" dirty="0"/>
              <a:t>If it is located then it is brought back into working memory</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457200"/>
            <a:ext cx="8229600" cy="1066800"/>
          </a:xfrm>
        </p:spPr>
        <p:txBody>
          <a:bodyPr anchor="ctr"/>
          <a:lstStyle/>
          <a:p>
            <a:pPr eaLnBrk="1" hangingPunct="1"/>
            <a:r>
              <a:rPr lang="en-US" altLang="en-US" dirty="0"/>
              <a:t>What Helps Retrieval?</a:t>
            </a:r>
          </a:p>
        </p:txBody>
      </p:sp>
      <p:sp>
        <p:nvSpPr>
          <p:cNvPr id="35843" name="Rectangle 3"/>
          <p:cNvSpPr>
            <a:spLocks noGrp="1" noChangeArrowheads="1"/>
          </p:cNvSpPr>
          <p:nvPr>
            <p:ph idx="1"/>
          </p:nvPr>
        </p:nvSpPr>
        <p:spPr>
          <a:xfrm>
            <a:off x="457200" y="1828800"/>
            <a:ext cx="8229600" cy="4325112"/>
          </a:xfrm>
        </p:spPr>
        <p:txBody>
          <a:bodyPr/>
          <a:lstStyle/>
          <a:p>
            <a:pPr algn="l" eaLnBrk="1" hangingPunct="1">
              <a:lnSpc>
                <a:spcPct val="90000"/>
              </a:lnSpc>
            </a:pPr>
            <a:r>
              <a:rPr lang="en-US" altLang="en-US" sz="2800" b="1" dirty="0"/>
              <a:t>Retrieval cues -</a:t>
            </a:r>
            <a:r>
              <a:rPr lang="en-US" altLang="en-US" sz="2800" dirty="0"/>
              <a:t> words, sites, or other stimuli that trigger a memory.</a:t>
            </a:r>
          </a:p>
          <a:p>
            <a:pPr lvl="1" algn="l" eaLnBrk="1" hangingPunct="1">
              <a:lnSpc>
                <a:spcPct val="90000"/>
              </a:lnSpc>
              <a:buFont typeface="Wingdings" pitchFamily="2" charset="2"/>
              <a:buNone/>
            </a:pPr>
            <a:endParaRPr lang="en-US" altLang="en-US" dirty="0">
              <a:solidFill>
                <a:schemeClr val="tx1"/>
              </a:solidFill>
            </a:endParaRPr>
          </a:p>
          <a:p>
            <a:pPr algn="l" eaLnBrk="1" hangingPunct="1">
              <a:lnSpc>
                <a:spcPct val="90000"/>
              </a:lnSpc>
            </a:pPr>
            <a:r>
              <a:rPr lang="en-US" altLang="en-US" sz="2800" b="1" dirty="0"/>
              <a:t>Context effects -</a:t>
            </a:r>
            <a:r>
              <a:rPr lang="en-US" altLang="en-US" sz="2800" dirty="0"/>
              <a:t> we can remember things better where we first learned them.</a:t>
            </a:r>
          </a:p>
          <a:p>
            <a:pPr algn="l" eaLnBrk="1" hangingPunct="1">
              <a:lnSpc>
                <a:spcPct val="90000"/>
              </a:lnSpc>
              <a:buFont typeface="Wingdings 2" pitchFamily="18" charset="2"/>
              <a:buNone/>
            </a:pPr>
            <a:endParaRPr lang="en-US" altLang="en-US" sz="2800" dirty="0"/>
          </a:p>
          <a:p>
            <a:pPr algn="l" eaLnBrk="1" hangingPunct="1">
              <a:lnSpc>
                <a:spcPct val="90000"/>
              </a:lnSpc>
            </a:pPr>
            <a:r>
              <a:rPr lang="en-US" altLang="en-US" sz="2800" b="1" dirty="0"/>
              <a:t>Priming -</a:t>
            </a:r>
            <a:r>
              <a:rPr lang="en-US" altLang="en-US" sz="2800" dirty="0"/>
              <a:t> one piece of information helps us retrieve other related memories.</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r>
              <a:rPr lang="en-US" dirty="0"/>
              <a:t>Serial Position Effect</a:t>
            </a:r>
          </a:p>
        </p:txBody>
      </p:sp>
      <p:grpSp>
        <p:nvGrpSpPr>
          <p:cNvPr id="6" name="Group 5"/>
          <p:cNvGrpSpPr/>
          <p:nvPr/>
        </p:nvGrpSpPr>
        <p:grpSpPr>
          <a:xfrm>
            <a:off x="1524000" y="1524000"/>
            <a:ext cx="6019800" cy="4876800"/>
            <a:chOff x="1524000" y="1524000"/>
            <a:chExt cx="6019800" cy="4876800"/>
          </a:xfrm>
        </p:grpSpPr>
        <p:pic>
          <p:nvPicPr>
            <p:cNvPr id="4" name="Picture 3"/>
            <p:cNvPicPr>
              <a:picLocks noChangeAspect="1"/>
            </p:cNvPicPr>
            <p:nvPr/>
          </p:nvPicPr>
          <p:blipFill>
            <a:blip r:embed="rId2"/>
            <a:stretch>
              <a:fillRect/>
            </a:stretch>
          </p:blipFill>
          <p:spPr>
            <a:xfrm>
              <a:off x="1524000" y="1524000"/>
              <a:ext cx="6019800" cy="4523549"/>
            </a:xfrm>
            <a:prstGeom prst="rect">
              <a:avLst/>
            </a:prstGeom>
          </p:spPr>
        </p:pic>
        <p:pic>
          <p:nvPicPr>
            <p:cNvPr id="5" name="Picture 4"/>
            <p:cNvPicPr>
              <a:picLocks noChangeAspect="1"/>
            </p:cNvPicPr>
            <p:nvPr/>
          </p:nvPicPr>
          <p:blipFill>
            <a:blip r:embed="rId3"/>
            <a:stretch>
              <a:fillRect/>
            </a:stretch>
          </p:blipFill>
          <p:spPr>
            <a:xfrm>
              <a:off x="1524000" y="6096000"/>
              <a:ext cx="1175657" cy="304800"/>
            </a:xfrm>
            <a:prstGeom prst="rect">
              <a:avLst/>
            </a:prstGeom>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a:xfrm>
            <a:off x="381000" y="609600"/>
            <a:ext cx="8229600" cy="533400"/>
          </a:xfrm>
        </p:spPr>
        <p:txBody>
          <a:bodyPr>
            <a:normAutofit fontScale="90000"/>
          </a:bodyPr>
          <a:lstStyle/>
          <a:p>
            <a:r>
              <a:rPr lang="en-CA" altLang="en-US" dirty="0"/>
              <a:t>Recognition and Recall</a:t>
            </a:r>
          </a:p>
        </p:txBody>
      </p:sp>
      <p:sp>
        <p:nvSpPr>
          <p:cNvPr id="36867" name="Rectangle 3"/>
          <p:cNvSpPr>
            <a:spLocks noGrp="1"/>
          </p:cNvSpPr>
          <p:nvPr>
            <p:ph idx="1"/>
          </p:nvPr>
        </p:nvSpPr>
        <p:spPr>
          <a:xfrm>
            <a:off x="533400" y="1524000"/>
            <a:ext cx="8229600" cy="1143000"/>
          </a:xfrm>
        </p:spPr>
        <p:txBody>
          <a:bodyPr/>
          <a:lstStyle/>
          <a:p>
            <a:pPr lvl="1" algn="l" eaLnBrk="1" hangingPunct="1">
              <a:buFont typeface="Wingdings" pitchFamily="2" charset="2"/>
              <a:buNone/>
            </a:pPr>
            <a:r>
              <a:rPr lang="en-US" altLang="en-US" dirty="0">
                <a:solidFill>
                  <a:schemeClr val="tx1"/>
                </a:solidFill>
              </a:rPr>
              <a:t>Recognition tasks are easier than recall tasks because of priming.</a:t>
            </a:r>
          </a:p>
          <a:p>
            <a:pPr algn="l">
              <a:buFont typeface="Wingdings 2" pitchFamily="18" charset="2"/>
              <a:buNone/>
            </a:pPr>
            <a:endParaRPr lang="en-CA" altLang="en-US" dirty="0"/>
          </a:p>
          <a:p>
            <a:pPr algn="l">
              <a:buFont typeface="Wingdings 2" pitchFamily="18" charset="2"/>
              <a:buNone/>
            </a:pPr>
            <a:endParaRPr lang="en-CA" altLang="en-US" dirty="0"/>
          </a:p>
          <a:p>
            <a:pPr algn="l">
              <a:buFont typeface="Wingdings 2" pitchFamily="18" charset="2"/>
              <a:buNone/>
            </a:pPr>
            <a:endParaRPr lang="en-CA" altLang="en-US" dirty="0"/>
          </a:p>
        </p:txBody>
      </p:sp>
      <p:pic>
        <p:nvPicPr>
          <p:cNvPr id="2" name="Picture 1"/>
          <p:cNvPicPr>
            <a:picLocks noChangeAspect="1"/>
          </p:cNvPicPr>
          <p:nvPr/>
        </p:nvPicPr>
        <p:blipFill>
          <a:blip r:embed="rId3"/>
          <a:stretch>
            <a:fillRect/>
          </a:stretch>
        </p:blipFill>
        <p:spPr>
          <a:xfrm>
            <a:off x="2057400" y="2557587"/>
            <a:ext cx="5029200" cy="3995613"/>
          </a:xfrm>
          <a:prstGeom prst="rect">
            <a:avLst/>
          </a:prstGeo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609600"/>
            <a:ext cx="8229600" cy="762000"/>
          </a:xfrm>
        </p:spPr>
        <p:txBody>
          <a:bodyPr anchor="ctr"/>
          <a:lstStyle/>
          <a:p>
            <a:pPr eaLnBrk="1" hangingPunct="1"/>
            <a:r>
              <a:rPr lang="en-CA" altLang="en-US" dirty="0"/>
              <a:t>State Dependent Learning</a:t>
            </a:r>
          </a:p>
        </p:txBody>
      </p:sp>
      <p:sp>
        <p:nvSpPr>
          <p:cNvPr id="37891" name="Rectangle 3"/>
          <p:cNvSpPr>
            <a:spLocks noGrp="1" noChangeArrowheads="1"/>
          </p:cNvSpPr>
          <p:nvPr>
            <p:ph idx="1"/>
          </p:nvPr>
        </p:nvSpPr>
        <p:spPr>
          <a:xfrm>
            <a:off x="457200" y="1524000"/>
            <a:ext cx="8229600" cy="914400"/>
          </a:xfrm>
        </p:spPr>
        <p:txBody>
          <a:bodyPr>
            <a:normAutofit/>
          </a:bodyPr>
          <a:lstStyle/>
          <a:p>
            <a:pPr algn="l" eaLnBrk="1" hangingPunct="1"/>
            <a:r>
              <a:rPr lang="en-US" altLang="en-US" dirty="0"/>
              <a:t>You remember things better when you are in the same state of mind you were in when you first learned it.</a:t>
            </a:r>
          </a:p>
          <a:p>
            <a:pPr algn="l" eaLnBrk="1" hangingPunct="1">
              <a:buFont typeface="Wingdings 2" pitchFamily="18" charset="2"/>
              <a:buNone/>
            </a:pPr>
            <a:endParaRPr lang="en-US" altLang="en-US" dirty="0"/>
          </a:p>
          <a:p>
            <a:pPr lvl="1" algn="l" eaLnBrk="1" hangingPunct="1">
              <a:buFont typeface="Wingdings" pitchFamily="2" charset="2"/>
              <a:buNone/>
            </a:pPr>
            <a:endParaRPr lang="en-US" altLang="en-US" dirty="0">
              <a:solidFill>
                <a:schemeClr val="tx1"/>
              </a:solidFill>
            </a:endParaRPr>
          </a:p>
        </p:txBody>
      </p:sp>
      <p:pic>
        <p:nvPicPr>
          <p:cNvPr id="2" name="Picture 1"/>
          <p:cNvPicPr>
            <a:picLocks noChangeAspect="1"/>
          </p:cNvPicPr>
          <p:nvPr/>
        </p:nvPicPr>
        <p:blipFill>
          <a:blip r:embed="rId3"/>
          <a:stretch>
            <a:fillRect/>
          </a:stretch>
        </p:blipFill>
        <p:spPr>
          <a:xfrm>
            <a:off x="1828800" y="2514600"/>
            <a:ext cx="5410200" cy="3931287"/>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457200" y="609600"/>
            <a:ext cx="8229600" cy="762000"/>
          </a:xfrm>
        </p:spPr>
        <p:txBody>
          <a:bodyPr/>
          <a:lstStyle/>
          <a:p>
            <a:r>
              <a:rPr lang="en-CA" altLang="en-US" dirty="0"/>
              <a:t>Emotional Arousal and Memory</a:t>
            </a:r>
          </a:p>
        </p:txBody>
      </p:sp>
      <p:pic>
        <p:nvPicPr>
          <p:cNvPr id="3891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828800"/>
            <a:ext cx="3933825"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4419600" y="2209800"/>
            <a:ext cx="4343400" cy="3048660"/>
          </a:xfrm>
          <a:prstGeom prst="rect">
            <a:avLst/>
          </a:prstGeom>
        </p:spPr>
      </p:pic>
      <p:pic>
        <p:nvPicPr>
          <p:cNvPr id="3" name="Picture 2"/>
          <p:cNvPicPr>
            <a:picLocks noChangeAspect="1"/>
          </p:cNvPicPr>
          <p:nvPr/>
        </p:nvPicPr>
        <p:blipFill>
          <a:blip r:embed="rId5"/>
          <a:stretch>
            <a:fillRect/>
          </a:stretch>
        </p:blipFill>
        <p:spPr>
          <a:xfrm>
            <a:off x="381000" y="6172200"/>
            <a:ext cx="1124607" cy="304800"/>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62000" y="685800"/>
            <a:ext cx="7645400" cy="820737"/>
          </a:xfrm>
        </p:spPr>
        <p:txBody>
          <a:bodyPr anchor="ctr"/>
          <a:lstStyle/>
          <a:p>
            <a:pPr eaLnBrk="1" hangingPunct="1"/>
            <a:r>
              <a:rPr lang="en-US" altLang="en-US" dirty="0"/>
              <a:t>What Is Memory?</a:t>
            </a:r>
          </a:p>
        </p:txBody>
      </p:sp>
      <p:sp>
        <p:nvSpPr>
          <p:cNvPr id="15363" name="Rectangle 3"/>
          <p:cNvSpPr>
            <a:spLocks noGrp="1" noChangeArrowheads="1"/>
          </p:cNvSpPr>
          <p:nvPr>
            <p:ph idx="1"/>
          </p:nvPr>
        </p:nvSpPr>
        <p:spPr>
          <a:xfrm>
            <a:off x="762001" y="2057400"/>
            <a:ext cx="7315200" cy="2133600"/>
          </a:xfrm>
        </p:spPr>
        <p:txBody>
          <a:bodyPr>
            <a:normAutofit/>
          </a:bodyPr>
          <a:lstStyle/>
          <a:p>
            <a:pPr algn="l" eaLnBrk="1" hangingPunct="1"/>
            <a:endParaRPr lang="en-US" altLang="en-US" dirty="0"/>
          </a:p>
          <a:p>
            <a:pPr algn="l" eaLnBrk="1" hangingPunct="1"/>
            <a:r>
              <a:rPr lang="en-US" altLang="en-US" dirty="0"/>
              <a:t>Memory is recalling past events and past learning</a:t>
            </a:r>
            <a:r>
              <a:rPr lang="en-CA" altLang="en-US" dirty="0"/>
              <a:t> by means of encoding, storage, and retrieval.</a:t>
            </a:r>
            <a:endParaRPr lang="en-US" altLang="en-US" dirty="0"/>
          </a:p>
          <a:p>
            <a:pPr algn="l" eaLnBrk="1" hangingPunct="1">
              <a:buFont typeface="Wingdings 2" pitchFamily="18" charset="2"/>
              <a:buNone/>
            </a:pPr>
            <a:endParaRPr lang="en-US" alt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645400" cy="838200"/>
          </a:xfrm>
        </p:spPr>
        <p:txBody>
          <a:bodyPr/>
          <a:lstStyle/>
          <a:p>
            <a:r>
              <a:rPr lang="en-US" dirty="0"/>
              <a:t>Emotional Arousal and Memory</a:t>
            </a:r>
          </a:p>
        </p:txBody>
      </p:sp>
      <p:sp>
        <p:nvSpPr>
          <p:cNvPr id="3" name="Content Placeholder 2"/>
          <p:cNvSpPr>
            <a:spLocks noGrp="1"/>
          </p:cNvSpPr>
          <p:nvPr>
            <p:ph idx="1"/>
          </p:nvPr>
        </p:nvSpPr>
        <p:spPr>
          <a:xfrm>
            <a:off x="762000" y="1790791"/>
            <a:ext cx="7502525" cy="803275"/>
          </a:xfrm>
        </p:spPr>
        <p:txBody>
          <a:bodyPr/>
          <a:lstStyle/>
          <a:p>
            <a:r>
              <a:rPr lang="en-US" dirty="0"/>
              <a:t>The Spelling Bee</a:t>
            </a:r>
          </a:p>
        </p:txBody>
      </p:sp>
      <p:pic>
        <p:nvPicPr>
          <p:cNvPr id="4" name="Picture 3"/>
          <p:cNvPicPr>
            <a:picLocks noChangeAspect="1"/>
          </p:cNvPicPr>
          <p:nvPr/>
        </p:nvPicPr>
        <p:blipFill>
          <a:blip r:embed="rId2"/>
          <a:stretch>
            <a:fillRect/>
          </a:stretch>
        </p:blipFill>
        <p:spPr>
          <a:xfrm>
            <a:off x="152400" y="2628991"/>
            <a:ext cx="8763000" cy="308600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8600" y="762000"/>
            <a:ext cx="8534400" cy="525463"/>
          </a:xfrm>
        </p:spPr>
        <p:txBody>
          <a:bodyPr anchor="ctr">
            <a:noAutofit/>
          </a:bodyPr>
          <a:lstStyle/>
          <a:p>
            <a:pPr eaLnBrk="1" hangingPunct="1"/>
            <a:r>
              <a:rPr lang="en-US" altLang="en-US" dirty="0"/>
              <a:t>Forgetting and Misremembering</a:t>
            </a:r>
          </a:p>
        </p:txBody>
      </p:sp>
      <p:sp>
        <p:nvSpPr>
          <p:cNvPr id="39939" name="Rectangle 3"/>
          <p:cNvSpPr>
            <a:spLocks noGrp="1" noChangeArrowheads="1"/>
          </p:cNvSpPr>
          <p:nvPr>
            <p:ph idx="1"/>
          </p:nvPr>
        </p:nvSpPr>
        <p:spPr>
          <a:xfrm>
            <a:off x="609600" y="1981200"/>
            <a:ext cx="8153400" cy="3886200"/>
          </a:xfrm>
        </p:spPr>
        <p:txBody>
          <a:bodyPr>
            <a:normAutofit fontScale="85000" lnSpcReduction="20000"/>
          </a:bodyPr>
          <a:lstStyle/>
          <a:p>
            <a:pPr algn="l" eaLnBrk="1" hangingPunct="1">
              <a:buFont typeface="Wingdings 2" pitchFamily="18" charset="2"/>
              <a:buNone/>
            </a:pPr>
            <a:r>
              <a:rPr lang="en-US" altLang="en-US" b="1" dirty="0"/>
              <a:t>Encoding failure</a:t>
            </a:r>
          </a:p>
          <a:p>
            <a:pPr lvl="1" algn="l" eaLnBrk="1" hangingPunct="1"/>
            <a:r>
              <a:rPr lang="en-US" altLang="en-US" sz="2400" dirty="0">
                <a:solidFill>
                  <a:schemeClr val="tx1"/>
                </a:solidFill>
              </a:rPr>
              <a:t>Never learned it in the first place.</a:t>
            </a:r>
          </a:p>
          <a:p>
            <a:pPr lvl="1" algn="l" eaLnBrk="1" hangingPunct="1">
              <a:buFont typeface="Wingdings" pitchFamily="2" charset="2"/>
              <a:buNone/>
            </a:pPr>
            <a:endParaRPr lang="en-US" altLang="en-US" sz="1800" dirty="0">
              <a:solidFill>
                <a:schemeClr val="tx1"/>
              </a:solidFill>
            </a:endParaRPr>
          </a:p>
          <a:p>
            <a:pPr algn="l" eaLnBrk="1" hangingPunct="1">
              <a:buFont typeface="Wingdings 2" pitchFamily="18" charset="2"/>
              <a:buNone/>
            </a:pPr>
            <a:r>
              <a:rPr lang="en-US" altLang="en-US" b="1" dirty="0"/>
              <a:t>Storage failure</a:t>
            </a:r>
            <a:r>
              <a:rPr lang="en-US" altLang="en-US" dirty="0"/>
              <a:t>  </a:t>
            </a:r>
          </a:p>
          <a:p>
            <a:pPr lvl="1" algn="l" eaLnBrk="1" hangingPunct="1"/>
            <a:r>
              <a:rPr lang="en-US" altLang="en-US" sz="2400" dirty="0">
                <a:solidFill>
                  <a:schemeClr val="tx1"/>
                </a:solidFill>
              </a:rPr>
              <a:t>Biological problem (head trauma or Alzheimer’s)</a:t>
            </a:r>
          </a:p>
          <a:p>
            <a:pPr lvl="1" algn="l" eaLnBrk="1" hangingPunct="1">
              <a:buFont typeface="Wingdings" pitchFamily="2" charset="2"/>
              <a:buNone/>
            </a:pPr>
            <a:endParaRPr lang="en-US" altLang="en-US" sz="1800" dirty="0">
              <a:solidFill>
                <a:schemeClr val="tx1"/>
              </a:solidFill>
            </a:endParaRPr>
          </a:p>
          <a:p>
            <a:pPr algn="l" eaLnBrk="1" hangingPunct="1">
              <a:buFont typeface="Wingdings 2" pitchFamily="18" charset="2"/>
              <a:buNone/>
            </a:pPr>
            <a:r>
              <a:rPr lang="en-US" altLang="en-US" b="1" dirty="0"/>
              <a:t>Retrieval failure</a:t>
            </a:r>
          </a:p>
          <a:p>
            <a:pPr lvl="1" algn="l" eaLnBrk="1" hangingPunct="1"/>
            <a:r>
              <a:rPr lang="en-US" altLang="en-US" sz="2400" dirty="0">
                <a:solidFill>
                  <a:schemeClr val="tx1"/>
                </a:solidFill>
              </a:rPr>
              <a:t>The info was encoded and stored, but you cannot get it out of your brain! </a:t>
            </a:r>
          </a:p>
          <a:p>
            <a:pPr lvl="1" algn="l" eaLnBrk="1" hangingPunct="1"/>
            <a:endParaRPr lang="en-US" altLang="en-US" sz="2400" dirty="0">
              <a:solidFill>
                <a:schemeClr val="tx1"/>
              </a:solidFill>
            </a:endParaRPr>
          </a:p>
          <a:p>
            <a:pPr lvl="1" algn="l" eaLnBrk="1" hangingPunct="1"/>
            <a:r>
              <a:rPr lang="en-US" altLang="en-US" sz="1900" dirty="0">
                <a:solidFill>
                  <a:schemeClr val="tx1"/>
                </a:solidFill>
              </a:rPr>
              <a:t>Never being able to forget – Jill Price</a:t>
            </a:r>
          </a:p>
          <a:p>
            <a:pPr lvl="1" algn="l"/>
            <a:r>
              <a:rPr lang="en-US" altLang="en-US" sz="1900" b="1" dirty="0">
                <a:solidFill>
                  <a:schemeClr val="tx1"/>
                </a:solidFill>
                <a:hlinkClick r:id="rId3"/>
              </a:rPr>
              <a:t>https://www.youtube.com/watch?v=SoxsMMV538U</a:t>
            </a:r>
            <a:endParaRPr lang="en-US" altLang="en-US" sz="1900" b="1" dirty="0">
              <a:solidFill>
                <a:schemeClr val="tx1"/>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8600" y="685800"/>
            <a:ext cx="8610600" cy="762000"/>
          </a:xfrm>
        </p:spPr>
        <p:txBody>
          <a:bodyPr anchor="ctr">
            <a:noAutofit/>
          </a:bodyPr>
          <a:lstStyle/>
          <a:p>
            <a:pPr eaLnBrk="1" hangingPunct="1"/>
            <a:r>
              <a:rPr lang="en-US" altLang="en-US" sz="3200" dirty="0"/>
              <a:t>Three Possible Reasons for Retrieval Failure</a:t>
            </a:r>
          </a:p>
        </p:txBody>
      </p:sp>
      <p:sp>
        <p:nvSpPr>
          <p:cNvPr id="40963" name="Rectangle 3"/>
          <p:cNvSpPr>
            <a:spLocks noGrp="1" noChangeArrowheads="1"/>
          </p:cNvSpPr>
          <p:nvPr>
            <p:ph idx="1"/>
          </p:nvPr>
        </p:nvSpPr>
        <p:spPr>
          <a:xfrm>
            <a:off x="381000" y="2971800"/>
            <a:ext cx="4267200" cy="1676400"/>
          </a:xfrm>
        </p:spPr>
        <p:txBody>
          <a:bodyPr>
            <a:normAutofit/>
          </a:bodyPr>
          <a:lstStyle/>
          <a:p>
            <a:pPr marL="990600" lvl="1" indent="-533400" eaLnBrk="1" hangingPunct="1"/>
            <a:r>
              <a:rPr lang="en-US" altLang="en-US" sz="2800" b="1" dirty="0">
                <a:solidFill>
                  <a:schemeClr val="tx1"/>
                </a:solidFill>
              </a:rPr>
              <a:t>Decay Theory</a:t>
            </a:r>
          </a:p>
          <a:p>
            <a:pPr marL="990600" lvl="1" indent="-533400" eaLnBrk="1" hangingPunct="1"/>
            <a:r>
              <a:rPr lang="en-US" altLang="en-US" sz="2800" b="1" dirty="0">
                <a:solidFill>
                  <a:schemeClr val="tx1"/>
                </a:solidFill>
              </a:rPr>
              <a:t>Interference Theory</a:t>
            </a:r>
          </a:p>
          <a:p>
            <a:pPr marL="990600" lvl="1" indent="-533400" eaLnBrk="1" hangingPunct="1"/>
            <a:r>
              <a:rPr lang="en-US" altLang="en-US" sz="2800" b="1" dirty="0">
                <a:solidFill>
                  <a:schemeClr val="tx1"/>
                </a:solidFill>
              </a:rPr>
              <a:t>Motivated Forgetting</a:t>
            </a:r>
          </a:p>
        </p:txBody>
      </p:sp>
      <p:pic>
        <p:nvPicPr>
          <p:cNvPr id="2" name="Picture 1"/>
          <p:cNvPicPr>
            <a:picLocks noChangeAspect="1"/>
          </p:cNvPicPr>
          <p:nvPr/>
        </p:nvPicPr>
        <p:blipFill>
          <a:blip r:embed="rId3"/>
          <a:stretch>
            <a:fillRect/>
          </a:stretch>
        </p:blipFill>
        <p:spPr>
          <a:xfrm>
            <a:off x="5257800" y="1905000"/>
            <a:ext cx="3225800" cy="4440711"/>
          </a:xfrm>
          <a:prstGeom prst="rect">
            <a:avLst/>
          </a:prstGeom>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685800"/>
            <a:ext cx="8229600" cy="685800"/>
          </a:xfrm>
        </p:spPr>
        <p:txBody>
          <a:bodyPr anchor="ctr">
            <a:normAutofit/>
          </a:bodyPr>
          <a:lstStyle/>
          <a:p>
            <a:pPr eaLnBrk="1" hangingPunct="1"/>
            <a:r>
              <a:rPr lang="en-US" altLang="en-US" dirty="0"/>
              <a:t>Decay Theory</a:t>
            </a:r>
          </a:p>
        </p:txBody>
      </p:sp>
      <p:sp>
        <p:nvSpPr>
          <p:cNvPr id="41987" name="Rectangle 3"/>
          <p:cNvSpPr>
            <a:spLocks noGrp="1" noChangeArrowheads="1"/>
          </p:cNvSpPr>
          <p:nvPr>
            <p:ph idx="1"/>
          </p:nvPr>
        </p:nvSpPr>
        <p:spPr>
          <a:xfrm>
            <a:off x="533400" y="1905000"/>
            <a:ext cx="3657600" cy="3657600"/>
          </a:xfrm>
        </p:spPr>
        <p:txBody>
          <a:bodyPr>
            <a:normAutofit/>
          </a:bodyPr>
          <a:lstStyle/>
          <a:p>
            <a:pPr marL="419100" indent="-342900" algn="l">
              <a:buFont typeface="Arial"/>
              <a:buChar char="•"/>
            </a:pPr>
            <a:r>
              <a:rPr lang="en-US" altLang="en-US" dirty="0">
                <a:solidFill>
                  <a:schemeClr val="tx1"/>
                </a:solidFill>
              </a:rPr>
              <a:t>Memory traces fade over time</a:t>
            </a:r>
          </a:p>
          <a:p>
            <a:pPr marL="419100" indent="-342900" algn="l">
              <a:buFont typeface="Arial"/>
              <a:buChar char="•"/>
            </a:pPr>
            <a:r>
              <a:rPr lang="en-US" altLang="en-US" dirty="0"/>
              <a:t>Based on research by </a:t>
            </a:r>
            <a:r>
              <a:rPr lang="en-US" altLang="en-US" dirty="0" err="1"/>
              <a:t>Ebbinghaus</a:t>
            </a:r>
            <a:r>
              <a:rPr lang="en-US" altLang="en-US" dirty="0"/>
              <a:t>, who was the first to scientifically study memory</a:t>
            </a:r>
          </a:p>
          <a:p>
            <a:pPr marL="1447800" lvl="2" indent="-533400" algn="l" eaLnBrk="1" hangingPunct="1">
              <a:buFont typeface="Wingdings 2" pitchFamily="18" charset="2"/>
              <a:buNone/>
            </a:pPr>
            <a:r>
              <a:rPr lang="en-US" altLang="en-US" sz="2400" dirty="0"/>
              <a:t>           </a:t>
            </a:r>
          </a:p>
        </p:txBody>
      </p:sp>
      <p:pic>
        <p:nvPicPr>
          <p:cNvPr id="2" name="Picture 1"/>
          <p:cNvPicPr>
            <a:picLocks noChangeAspect="1"/>
          </p:cNvPicPr>
          <p:nvPr/>
        </p:nvPicPr>
        <p:blipFill>
          <a:blip r:embed="rId3"/>
          <a:stretch>
            <a:fillRect/>
          </a:stretch>
        </p:blipFill>
        <p:spPr>
          <a:xfrm>
            <a:off x="4419600" y="1905000"/>
            <a:ext cx="3327400" cy="4502949"/>
          </a:xfrm>
          <a:prstGeom prst="rect">
            <a:avLst/>
          </a:prstGeom>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14400" y="685800"/>
            <a:ext cx="7315200" cy="525463"/>
          </a:xfrm>
        </p:spPr>
        <p:txBody>
          <a:bodyPr anchor="ctr">
            <a:noAutofit/>
          </a:bodyPr>
          <a:lstStyle/>
          <a:p>
            <a:pPr eaLnBrk="1" hangingPunct="1"/>
            <a:r>
              <a:rPr lang="en-US" altLang="en-US" dirty="0"/>
              <a:t>Interference</a:t>
            </a:r>
          </a:p>
        </p:txBody>
      </p:sp>
      <p:sp>
        <p:nvSpPr>
          <p:cNvPr id="38915" name="Rectangle 3"/>
          <p:cNvSpPr>
            <a:spLocks noGrp="1" noChangeArrowheads="1"/>
          </p:cNvSpPr>
          <p:nvPr>
            <p:ph idx="1"/>
          </p:nvPr>
        </p:nvSpPr>
        <p:spPr>
          <a:xfrm>
            <a:off x="685800" y="1905000"/>
            <a:ext cx="7620000" cy="3505200"/>
          </a:xfrm>
        </p:spPr>
        <p:txBody>
          <a:bodyPr>
            <a:normAutofit/>
          </a:bodyPr>
          <a:lstStyle/>
          <a:p>
            <a:pPr marL="792162" indent="-609600" algn="l" eaLnBrk="1" hangingPunct="1">
              <a:lnSpc>
                <a:spcPct val="90000"/>
              </a:lnSpc>
              <a:defRPr/>
            </a:pPr>
            <a:r>
              <a:rPr lang="en-US" sz="2400" b="1" dirty="0"/>
              <a:t>Interference -</a:t>
            </a:r>
            <a:r>
              <a:rPr lang="en-US" sz="2400" dirty="0"/>
              <a:t> new or old memories that block the ability to retrieve information</a:t>
            </a:r>
          </a:p>
          <a:p>
            <a:pPr marL="792162" indent="-609600" algn="l" eaLnBrk="1" hangingPunct="1">
              <a:lnSpc>
                <a:spcPct val="90000"/>
              </a:lnSpc>
              <a:defRPr/>
            </a:pPr>
            <a:endParaRPr lang="en-US" sz="2400" dirty="0"/>
          </a:p>
          <a:p>
            <a:pPr marL="792162" indent="-609600" algn="l" eaLnBrk="1" hangingPunct="1">
              <a:lnSpc>
                <a:spcPct val="90000"/>
              </a:lnSpc>
              <a:defRPr/>
            </a:pPr>
            <a:r>
              <a:rPr lang="en-US" sz="2400" b="1" dirty="0"/>
              <a:t>Proactive interference -</a:t>
            </a:r>
            <a:r>
              <a:rPr lang="en-US" sz="2400" dirty="0"/>
              <a:t> old information blocks memory of new information.</a:t>
            </a:r>
          </a:p>
          <a:p>
            <a:pPr marL="792162" indent="-609600" algn="l" eaLnBrk="1" hangingPunct="1">
              <a:lnSpc>
                <a:spcPct val="90000"/>
              </a:lnSpc>
              <a:defRPr/>
            </a:pPr>
            <a:endParaRPr lang="en-US" sz="2400" dirty="0"/>
          </a:p>
          <a:p>
            <a:pPr marL="792162" indent="-609600" algn="l" eaLnBrk="1" hangingPunct="1">
              <a:lnSpc>
                <a:spcPct val="90000"/>
              </a:lnSpc>
              <a:defRPr/>
            </a:pPr>
            <a:r>
              <a:rPr lang="en-US" sz="2400" b="1" dirty="0"/>
              <a:t>Retroactive interference -</a:t>
            </a:r>
            <a:r>
              <a:rPr lang="en-US" sz="2400" dirty="0"/>
              <a:t> new information blocks memory of old information</a:t>
            </a:r>
            <a:r>
              <a:rPr lang="en-US" sz="2400" dirty="0">
                <a:solidFill>
                  <a:schemeClr val="tx1"/>
                </a:solidFill>
              </a:rPr>
              <a:t>.</a:t>
            </a:r>
            <a:endParaRPr lang="en-CA" sz="2400" dirty="0">
              <a:solidFill>
                <a:schemeClr val="tx1"/>
              </a:solidFill>
            </a:endParaRPr>
          </a:p>
          <a:p>
            <a:pPr marL="1066800" lvl="1" indent="-609600" algn="l" eaLnBrk="1" hangingPunct="1">
              <a:lnSpc>
                <a:spcPct val="90000"/>
              </a:lnSpc>
              <a:defRPr/>
            </a:pPr>
            <a:endParaRPr lang="en-US" sz="2400" dirty="0">
              <a:solidFill>
                <a:schemeClr val="tx1"/>
              </a:solidFill>
            </a:endParaRPr>
          </a:p>
          <a:p>
            <a:pPr marL="1981200" lvl="3" indent="-609600" algn="l" eaLnBrk="1" hangingPunct="1">
              <a:lnSpc>
                <a:spcPct val="90000"/>
              </a:lnSpc>
              <a:defRPr/>
            </a:pPr>
            <a:endParaRPr lang="en-US" sz="2400" dirty="0">
              <a:solidFill>
                <a:schemeClr val="tx1"/>
              </a:solidFill>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xfrm>
            <a:off x="457200" y="685800"/>
            <a:ext cx="8229600" cy="533400"/>
          </a:xfrm>
        </p:spPr>
        <p:txBody>
          <a:bodyPr>
            <a:normAutofit fontScale="90000"/>
          </a:bodyPr>
          <a:lstStyle/>
          <a:p>
            <a:r>
              <a:rPr lang="en-CA" altLang="en-US" dirty="0"/>
              <a:t>Proactive and Retroactive Interference</a:t>
            </a:r>
          </a:p>
        </p:txBody>
      </p:sp>
      <p:grpSp>
        <p:nvGrpSpPr>
          <p:cNvPr id="4" name="Group 3"/>
          <p:cNvGrpSpPr/>
          <p:nvPr/>
        </p:nvGrpSpPr>
        <p:grpSpPr>
          <a:xfrm>
            <a:off x="1114896" y="1595976"/>
            <a:ext cx="6962304" cy="4576224"/>
            <a:chOff x="1114896" y="1371600"/>
            <a:chExt cx="6962304" cy="4576224"/>
          </a:xfrm>
        </p:grpSpPr>
        <p:pic>
          <p:nvPicPr>
            <p:cNvPr id="44033" name="Picture 1"/>
            <p:cNvPicPr>
              <a:picLocks noChangeAspect="1" noChangeArrowheads="1"/>
            </p:cNvPicPr>
            <p:nvPr/>
          </p:nvPicPr>
          <p:blipFill>
            <a:blip r:embed="rId3" cstate="print"/>
            <a:srcRect/>
            <a:stretch>
              <a:fillRect/>
            </a:stretch>
          </p:blipFill>
          <p:spPr bwMode="auto">
            <a:xfrm>
              <a:off x="1143000" y="3581400"/>
              <a:ext cx="6934200" cy="2007856"/>
            </a:xfrm>
            <a:prstGeom prst="rect">
              <a:avLst/>
            </a:prstGeom>
            <a:noFill/>
            <a:ln w="9525">
              <a:noFill/>
              <a:miter lim="800000"/>
              <a:headEnd/>
              <a:tailEnd/>
            </a:ln>
          </p:spPr>
        </p:pic>
        <p:pic>
          <p:nvPicPr>
            <p:cNvPr id="2" name="Picture 2"/>
            <p:cNvPicPr>
              <a:picLocks noChangeAspect="1" noChangeArrowheads="1"/>
            </p:cNvPicPr>
            <p:nvPr/>
          </p:nvPicPr>
          <p:blipFill>
            <a:blip r:embed="rId4" cstate="print"/>
            <a:srcRect/>
            <a:stretch>
              <a:fillRect/>
            </a:stretch>
          </p:blipFill>
          <p:spPr bwMode="auto">
            <a:xfrm>
              <a:off x="1114896" y="1371600"/>
              <a:ext cx="6897192" cy="2194560"/>
            </a:xfrm>
            <a:prstGeom prst="rect">
              <a:avLst/>
            </a:prstGeom>
            <a:noFill/>
            <a:ln w="9525">
              <a:noFill/>
              <a:miter lim="800000"/>
              <a:headEnd/>
              <a:tailEnd/>
            </a:ln>
          </p:spPr>
        </p:pic>
        <p:pic>
          <p:nvPicPr>
            <p:cNvPr id="3" name="Picture 2"/>
            <p:cNvPicPr>
              <a:picLocks noChangeAspect="1"/>
            </p:cNvPicPr>
            <p:nvPr/>
          </p:nvPicPr>
          <p:blipFill>
            <a:blip r:embed="rId5"/>
            <a:stretch>
              <a:fillRect/>
            </a:stretch>
          </p:blipFill>
          <p:spPr>
            <a:xfrm>
              <a:off x="1143000" y="5638800"/>
              <a:ext cx="4495800" cy="309024"/>
            </a:xfrm>
            <a:prstGeom prst="rect">
              <a:avLst/>
            </a:prstGeom>
          </p:spPr>
        </p:pic>
      </p:gr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533400"/>
            <a:ext cx="8229600" cy="838200"/>
          </a:xfrm>
        </p:spPr>
        <p:txBody>
          <a:bodyPr anchor="ctr">
            <a:noAutofit/>
          </a:bodyPr>
          <a:lstStyle/>
          <a:p>
            <a:pPr eaLnBrk="1" hangingPunct="1"/>
            <a:r>
              <a:rPr lang="en-US" altLang="en-US" dirty="0"/>
              <a:t>Distorted or Manufactured Memories</a:t>
            </a:r>
          </a:p>
        </p:txBody>
      </p:sp>
      <p:sp>
        <p:nvSpPr>
          <p:cNvPr id="46083" name="Rectangle 3"/>
          <p:cNvSpPr>
            <a:spLocks noGrp="1" noChangeArrowheads="1"/>
          </p:cNvSpPr>
          <p:nvPr>
            <p:ph idx="1"/>
          </p:nvPr>
        </p:nvSpPr>
        <p:spPr>
          <a:xfrm>
            <a:off x="457200" y="1600200"/>
            <a:ext cx="8229600" cy="4325112"/>
          </a:xfrm>
        </p:spPr>
        <p:txBody>
          <a:bodyPr>
            <a:normAutofit/>
          </a:bodyPr>
          <a:lstStyle/>
          <a:p>
            <a:pPr algn="l" eaLnBrk="1" hangingPunct="1"/>
            <a:r>
              <a:rPr lang="en-US" altLang="en-US" sz="2400" dirty="0"/>
              <a:t>Memories are subject to distortions because we often have to reconstruct them.</a:t>
            </a:r>
          </a:p>
          <a:p>
            <a:pPr algn="l" eaLnBrk="1" hangingPunct="1"/>
            <a:r>
              <a:rPr lang="en-US" altLang="en-US" sz="2400" dirty="0"/>
              <a:t>Three factors that contribute to memory distortions are:</a:t>
            </a:r>
          </a:p>
          <a:p>
            <a:pPr algn="l" eaLnBrk="1" hangingPunct="1"/>
            <a:r>
              <a:rPr lang="en-US" altLang="en-US" sz="2400" dirty="0"/>
              <a:t> </a:t>
            </a:r>
          </a:p>
          <a:p>
            <a:pPr algn="l"/>
            <a:r>
              <a:rPr lang="en-US" altLang="en-US" b="1" dirty="0">
                <a:solidFill>
                  <a:schemeClr val="tx1"/>
                </a:solidFill>
              </a:rPr>
              <a:t>Source misattributions</a:t>
            </a:r>
          </a:p>
          <a:p>
            <a:pPr algn="l"/>
            <a:r>
              <a:rPr lang="en-US" altLang="en-US" b="1" dirty="0">
                <a:solidFill>
                  <a:schemeClr val="tx1"/>
                </a:solidFill>
              </a:rPr>
              <a:t>Misinformation</a:t>
            </a:r>
          </a:p>
          <a:p>
            <a:pPr algn="l"/>
            <a:r>
              <a:rPr lang="en-US" altLang="en-US" b="1" dirty="0">
                <a:solidFill>
                  <a:schemeClr val="tx1"/>
                </a:solidFill>
              </a:rPr>
              <a:t>Imagination</a:t>
            </a:r>
          </a:p>
        </p:txBody>
      </p:sp>
      <p:pic>
        <p:nvPicPr>
          <p:cNvPr id="2" name="Picture 1"/>
          <p:cNvPicPr>
            <a:picLocks noChangeAspect="1"/>
          </p:cNvPicPr>
          <p:nvPr/>
        </p:nvPicPr>
        <p:blipFill>
          <a:blip r:embed="rId3"/>
          <a:stretch>
            <a:fillRect/>
          </a:stretch>
        </p:blipFill>
        <p:spPr>
          <a:xfrm>
            <a:off x="4419600" y="3175000"/>
            <a:ext cx="4409440" cy="3149600"/>
          </a:xfrm>
          <a:prstGeom prst="rect">
            <a:avLst/>
          </a:prstGeom>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81000" y="762000"/>
            <a:ext cx="8458200" cy="990600"/>
          </a:xfrm>
        </p:spPr>
        <p:txBody>
          <a:bodyPr anchor="ctr">
            <a:normAutofit fontScale="90000"/>
          </a:bodyPr>
          <a:lstStyle/>
          <a:p>
            <a:pPr eaLnBrk="1" hangingPunct="1"/>
            <a:r>
              <a:rPr lang="en-US" altLang="en-US" dirty="0"/>
              <a:t>Distorted or Manufactured Memories - Imagination</a:t>
            </a:r>
          </a:p>
        </p:txBody>
      </p:sp>
      <p:pic>
        <p:nvPicPr>
          <p:cNvPr id="2" name="Picture 1"/>
          <p:cNvPicPr>
            <a:picLocks noChangeAspect="1"/>
          </p:cNvPicPr>
          <p:nvPr/>
        </p:nvPicPr>
        <p:blipFill>
          <a:blip r:embed="rId3"/>
          <a:stretch>
            <a:fillRect/>
          </a:stretch>
        </p:blipFill>
        <p:spPr>
          <a:xfrm>
            <a:off x="1676400" y="2209800"/>
            <a:ext cx="5842000" cy="4101404"/>
          </a:xfrm>
          <a:prstGeom prst="rect">
            <a:avLst/>
          </a:prstGeom>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a:xfrm>
            <a:off x="304800" y="457200"/>
            <a:ext cx="8229600" cy="838200"/>
          </a:xfrm>
        </p:spPr>
        <p:txBody>
          <a:bodyPr>
            <a:normAutofit/>
          </a:bodyPr>
          <a:lstStyle/>
          <a:p>
            <a:r>
              <a:rPr lang="en-CA" altLang="en-US" dirty="0"/>
              <a:t>Eyewitness Testimony and the Brain</a:t>
            </a:r>
          </a:p>
        </p:txBody>
      </p:sp>
      <p:sp>
        <p:nvSpPr>
          <p:cNvPr id="7" name="Rectangle 6"/>
          <p:cNvSpPr/>
          <p:nvPr/>
        </p:nvSpPr>
        <p:spPr>
          <a:xfrm>
            <a:off x="304800" y="1676400"/>
            <a:ext cx="4343400" cy="830997"/>
          </a:xfrm>
          <a:prstGeom prst="rect">
            <a:avLst/>
          </a:prstGeom>
        </p:spPr>
        <p:txBody>
          <a:bodyPr wrap="square">
            <a:spAutoFit/>
          </a:bodyPr>
          <a:lstStyle/>
          <a:p>
            <a:r>
              <a:rPr lang="en-US" sz="2400" b="1" dirty="0"/>
              <a:t>Elizabeth Loftus – Eyewitness Testimony</a:t>
            </a:r>
          </a:p>
        </p:txBody>
      </p:sp>
      <p:pic>
        <p:nvPicPr>
          <p:cNvPr id="2" name="Picture 1"/>
          <p:cNvPicPr>
            <a:picLocks noChangeAspect="1"/>
          </p:cNvPicPr>
          <p:nvPr/>
        </p:nvPicPr>
        <p:blipFill>
          <a:blip r:embed="rId3"/>
          <a:stretch>
            <a:fillRect/>
          </a:stretch>
        </p:blipFill>
        <p:spPr>
          <a:xfrm>
            <a:off x="4640268" y="1371600"/>
            <a:ext cx="3983032" cy="5105400"/>
          </a:xfrm>
          <a:prstGeom prst="rect">
            <a:avLst/>
          </a:prstGeom>
        </p:spPr>
      </p:pic>
      <p:sp>
        <p:nvSpPr>
          <p:cNvPr id="8" name="Rectangle 7"/>
          <p:cNvSpPr/>
          <p:nvPr/>
        </p:nvSpPr>
        <p:spPr>
          <a:xfrm>
            <a:off x="304800" y="2590800"/>
            <a:ext cx="4876800" cy="276999"/>
          </a:xfrm>
          <a:prstGeom prst="rect">
            <a:avLst/>
          </a:prstGeom>
        </p:spPr>
        <p:txBody>
          <a:bodyPr wrap="square">
            <a:spAutoFit/>
          </a:bodyPr>
          <a:lstStyle/>
          <a:p>
            <a:r>
              <a:rPr lang="en-US" sz="1200" dirty="0">
                <a:hlinkClick r:id="rId4"/>
              </a:rPr>
              <a:t>https://www.youtube.com/watch?v=gCswq5JDTaw</a:t>
            </a:r>
            <a:endParaRPr lang="en-US" sz="1200"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a:xfrm>
            <a:off x="457200" y="533400"/>
            <a:ext cx="8229600" cy="762000"/>
          </a:xfrm>
        </p:spPr>
        <p:txBody>
          <a:bodyPr/>
          <a:lstStyle/>
          <a:p>
            <a:r>
              <a:rPr lang="en-CA" altLang="en-US" dirty="0"/>
              <a:t>What Happens in the Brain?</a:t>
            </a:r>
          </a:p>
        </p:txBody>
      </p:sp>
      <p:sp>
        <p:nvSpPr>
          <p:cNvPr id="48131" name="Rectangle 3"/>
          <p:cNvSpPr>
            <a:spLocks noGrp="1"/>
          </p:cNvSpPr>
          <p:nvPr>
            <p:ph idx="1"/>
          </p:nvPr>
        </p:nvSpPr>
        <p:spPr>
          <a:xfrm>
            <a:off x="457200" y="1600200"/>
            <a:ext cx="8229600" cy="4325112"/>
          </a:xfrm>
        </p:spPr>
        <p:txBody>
          <a:bodyPr>
            <a:normAutofit/>
          </a:bodyPr>
          <a:lstStyle/>
          <a:p>
            <a:pPr algn="l"/>
            <a:r>
              <a:rPr lang="en-CA" altLang="en-US" dirty="0"/>
              <a:t>The </a:t>
            </a:r>
            <a:r>
              <a:rPr lang="en-CA" altLang="en-US" b="1" dirty="0"/>
              <a:t>prefrontal cortex </a:t>
            </a:r>
            <a:r>
              <a:rPr lang="en-CA" altLang="en-US" dirty="0"/>
              <a:t>is important in working memory.</a:t>
            </a:r>
          </a:p>
          <a:p>
            <a:pPr algn="l"/>
            <a:endParaRPr lang="en-CA" altLang="en-US" dirty="0"/>
          </a:p>
          <a:p>
            <a:pPr algn="l"/>
            <a:r>
              <a:rPr lang="en-CA" altLang="en-US" dirty="0"/>
              <a:t>The </a:t>
            </a:r>
            <a:r>
              <a:rPr lang="en-US" altLang="en-US" b="1" dirty="0"/>
              <a:t>hippocampus</a:t>
            </a:r>
            <a:r>
              <a:rPr lang="en-CA" altLang="en-US" dirty="0"/>
              <a:t> is important for the transfer of memories into long-term memory.</a:t>
            </a:r>
          </a:p>
          <a:p>
            <a:pPr algn="l"/>
            <a:endParaRPr lang="en-CA" altLang="en-US" dirty="0"/>
          </a:p>
          <a:p>
            <a:pPr algn="l"/>
            <a:r>
              <a:rPr lang="en-CA" altLang="en-US" b="1" dirty="0"/>
              <a:t>Long-term </a:t>
            </a:r>
            <a:r>
              <a:rPr lang="en-CA" altLang="en-US" b="1" dirty="0" err="1"/>
              <a:t>potentiation</a:t>
            </a:r>
            <a:r>
              <a:rPr lang="en-CA" altLang="en-US" b="1" dirty="0"/>
              <a:t> </a:t>
            </a:r>
            <a:r>
              <a:rPr lang="en-CA" altLang="en-US" dirty="0"/>
              <a:t>is important for the transfer of information from working memory into long-term memory.</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990600"/>
            <a:ext cx="8534400" cy="377825"/>
          </a:xfrm>
        </p:spPr>
        <p:txBody>
          <a:bodyPr anchor="ctr">
            <a:noAutofit/>
          </a:bodyPr>
          <a:lstStyle/>
          <a:p>
            <a:pPr eaLnBrk="1" hangingPunct="1"/>
            <a:r>
              <a:rPr lang="en-US" altLang="en-US" dirty="0"/>
              <a:t>Memory Overview</a:t>
            </a:r>
            <a:br>
              <a:rPr lang="en-US" altLang="en-US" dirty="0"/>
            </a:br>
            <a:endParaRPr lang="en-US" altLang="en-US" dirty="0"/>
          </a:p>
        </p:txBody>
      </p:sp>
      <p:sp>
        <p:nvSpPr>
          <p:cNvPr id="16387" name="Rectangle 3"/>
          <p:cNvSpPr>
            <a:spLocks noGrp="1" noChangeArrowheads="1"/>
          </p:cNvSpPr>
          <p:nvPr>
            <p:ph idx="1"/>
          </p:nvPr>
        </p:nvSpPr>
        <p:spPr>
          <a:xfrm>
            <a:off x="533400" y="1828800"/>
            <a:ext cx="7924800" cy="4572000"/>
          </a:xfrm>
        </p:spPr>
        <p:txBody>
          <a:bodyPr/>
          <a:lstStyle/>
          <a:p>
            <a:pPr algn="l" eaLnBrk="1" hangingPunct="1">
              <a:lnSpc>
                <a:spcPct val="90000"/>
              </a:lnSpc>
            </a:pPr>
            <a:r>
              <a:rPr lang="en-US" altLang="en-US" sz="2400" dirty="0"/>
              <a:t>Memory involves three processes:</a:t>
            </a:r>
          </a:p>
          <a:p>
            <a:pPr algn="l" eaLnBrk="1" hangingPunct="1">
              <a:lnSpc>
                <a:spcPct val="90000"/>
              </a:lnSpc>
              <a:buFont typeface="Wingdings 2" pitchFamily="18" charset="2"/>
              <a:buNone/>
            </a:pPr>
            <a:endParaRPr lang="en-US" altLang="en-US" sz="700" u="sng" dirty="0"/>
          </a:p>
          <a:p>
            <a:pPr algn="l" eaLnBrk="1" hangingPunct="1">
              <a:lnSpc>
                <a:spcPct val="110000"/>
              </a:lnSpc>
            </a:pPr>
            <a:r>
              <a:rPr lang="en-US" altLang="en-US" sz="2400" b="1" dirty="0"/>
              <a:t>Encoding</a:t>
            </a:r>
            <a:r>
              <a:rPr lang="en-US" altLang="en-US" sz="2200" dirty="0"/>
              <a:t> - putting information into a form the brain can understand and getting it into memory.</a:t>
            </a:r>
          </a:p>
          <a:p>
            <a:pPr algn="l" eaLnBrk="1" hangingPunct="1">
              <a:lnSpc>
                <a:spcPct val="110000"/>
              </a:lnSpc>
              <a:buFont typeface="Wingdings 2" pitchFamily="18" charset="2"/>
              <a:buNone/>
            </a:pPr>
            <a:endParaRPr lang="en-US" altLang="en-US" sz="2200" dirty="0"/>
          </a:p>
          <a:p>
            <a:pPr algn="l" eaLnBrk="1" hangingPunct="1">
              <a:lnSpc>
                <a:spcPct val="110000"/>
              </a:lnSpc>
            </a:pPr>
            <a:r>
              <a:rPr lang="en-US" altLang="en-US" sz="2400" b="1" dirty="0"/>
              <a:t>Storage</a:t>
            </a:r>
            <a:r>
              <a:rPr lang="en-US" altLang="en-US" sz="2200" dirty="0"/>
              <a:t> - the process of retaining memories in the brain for later use.</a:t>
            </a:r>
          </a:p>
          <a:p>
            <a:pPr algn="l" eaLnBrk="1" hangingPunct="1">
              <a:lnSpc>
                <a:spcPct val="110000"/>
              </a:lnSpc>
              <a:buFont typeface="Wingdings 2" pitchFamily="18" charset="2"/>
              <a:buNone/>
            </a:pPr>
            <a:endParaRPr lang="en-US" altLang="en-US" sz="2200" dirty="0"/>
          </a:p>
          <a:p>
            <a:pPr algn="l" eaLnBrk="1" hangingPunct="1">
              <a:lnSpc>
                <a:spcPct val="110000"/>
              </a:lnSpc>
            </a:pPr>
            <a:r>
              <a:rPr lang="en-US" altLang="en-US" sz="2400" b="1" dirty="0"/>
              <a:t>Retrieval</a:t>
            </a:r>
            <a:r>
              <a:rPr lang="en-US" altLang="en-US" sz="2200" dirty="0"/>
              <a:t> - recovering stored memories.</a:t>
            </a:r>
          </a:p>
          <a:p>
            <a:pPr algn="l" eaLnBrk="1" hangingPunct="1">
              <a:lnSpc>
                <a:spcPct val="90000"/>
              </a:lnSpc>
            </a:pPr>
            <a:endParaRPr lang="en-US" altLang="en-US" sz="2200"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609600"/>
            <a:ext cx="8229600" cy="685800"/>
          </a:xfrm>
        </p:spPr>
        <p:txBody>
          <a:bodyPr anchor="ctr">
            <a:normAutofit/>
          </a:bodyPr>
          <a:lstStyle/>
          <a:p>
            <a:pPr eaLnBrk="1" hangingPunct="1"/>
            <a:r>
              <a:rPr lang="en-US" altLang="en-US" dirty="0"/>
              <a:t>Memory and Age</a:t>
            </a:r>
          </a:p>
        </p:txBody>
      </p:sp>
      <p:sp>
        <p:nvSpPr>
          <p:cNvPr id="49155" name="Rectangle 3"/>
          <p:cNvSpPr>
            <a:spLocks noGrp="1" noChangeArrowheads="1"/>
          </p:cNvSpPr>
          <p:nvPr>
            <p:ph idx="1"/>
          </p:nvPr>
        </p:nvSpPr>
        <p:spPr>
          <a:xfrm>
            <a:off x="457200" y="1600200"/>
            <a:ext cx="4724400" cy="4325112"/>
          </a:xfrm>
        </p:spPr>
        <p:txBody>
          <a:bodyPr>
            <a:normAutofit/>
          </a:bodyPr>
          <a:lstStyle/>
          <a:p>
            <a:pPr algn="l" eaLnBrk="1" hangingPunct="1"/>
            <a:r>
              <a:rPr lang="en-US" altLang="en-US" dirty="0"/>
              <a:t>Before 4 years of age: memories of faces, places, and skills but not </a:t>
            </a:r>
            <a:r>
              <a:rPr lang="en-US" altLang="en-US" b="1" dirty="0"/>
              <a:t>episodic memories </a:t>
            </a:r>
            <a:r>
              <a:rPr lang="en-US" altLang="en-US" dirty="0"/>
              <a:t>(memories of life events). </a:t>
            </a:r>
          </a:p>
          <a:p>
            <a:pPr algn="l" eaLnBrk="1" hangingPunct="1"/>
            <a:endParaRPr lang="en-US" altLang="en-US" dirty="0"/>
          </a:p>
          <a:p>
            <a:pPr algn="l" eaLnBrk="1" hangingPunct="1"/>
            <a:r>
              <a:rPr lang="en-US" altLang="en-US" dirty="0"/>
              <a:t>The </a:t>
            </a:r>
            <a:r>
              <a:rPr lang="en-US" altLang="en-US" b="1" dirty="0"/>
              <a:t>hippocampus</a:t>
            </a:r>
            <a:r>
              <a:rPr lang="en-US" altLang="en-US" dirty="0"/>
              <a:t> develops slowly.</a:t>
            </a:r>
          </a:p>
          <a:p>
            <a:pPr algn="l" eaLnBrk="1" hangingPunct="1"/>
            <a:endParaRPr lang="en-US" altLang="en-US" dirty="0"/>
          </a:p>
          <a:p>
            <a:pPr algn="l" eaLnBrk="1" hangingPunct="1"/>
            <a:r>
              <a:rPr lang="en-US" altLang="en-US" dirty="0"/>
              <a:t>Most early episodic memories are </a:t>
            </a:r>
            <a:r>
              <a:rPr lang="en-US" altLang="en-US" b="1" dirty="0"/>
              <a:t>emotional</a:t>
            </a:r>
            <a:r>
              <a:rPr lang="en-US" altLang="en-US" dirty="0"/>
              <a:t>.</a:t>
            </a:r>
          </a:p>
        </p:txBody>
      </p:sp>
      <p:pic>
        <p:nvPicPr>
          <p:cNvPr id="2" name="Picture 1"/>
          <p:cNvPicPr>
            <a:picLocks noChangeAspect="1"/>
          </p:cNvPicPr>
          <p:nvPr/>
        </p:nvPicPr>
        <p:blipFill>
          <a:blip r:embed="rId3"/>
          <a:stretch>
            <a:fillRect/>
          </a:stretch>
        </p:blipFill>
        <p:spPr>
          <a:xfrm>
            <a:off x="5410200" y="1600200"/>
            <a:ext cx="3424990" cy="4648200"/>
          </a:xfrm>
          <a:prstGeom prst="rect">
            <a:avLst/>
          </a:prstGeom>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381000"/>
            <a:ext cx="8229600" cy="1066800"/>
          </a:xfrm>
        </p:spPr>
        <p:txBody>
          <a:bodyPr anchor="ctr"/>
          <a:lstStyle/>
          <a:p>
            <a:pPr eaLnBrk="1" hangingPunct="1"/>
            <a:r>
              <a:rPr lang="en-US" altLang="en-US" dirty="0"/>
              <a:t>Memory and Age</a:t>
            </a:r>
          </a:p>
        </p:txBody>
      </p:sp>
      <p:sp>
        <p:nvSpPr>
          <p:cNvPr id="50179" name="Rectangle 3"/>
          <p:cNvSpPr>
            <a:spLocks noGrp="1" noChangeArrowheads="1"/>
          </p:cNvSpPr>
          <p:nvPr>
            <p:ph idx="1"/>
          </p:nvPr>
        </p:nvSpPr>
        <p:spPr>
          <a:xfrm>
            <a:off x="381000" y="1447800"/>
            <a:ext cx="8229600" cy="990600"/>
          </a:xfrm>
        </p:spPr>
        <p:txBody>
          <a:bodyPr>
            <a:normAutofit/>
          </a:bodyPr>
          <a:lstStyle/>
          <a:p>
            <a:pPr eaLnBrk="1" hangingPunct="1"/>
            <a:r>
              <a:rPr lang="en-US" altLang="en-US" sz="2400" dirty="0"/>
              <a:t>Some types of memory decline with age, starting in our 20s.</a:t>
            </a:r>
          </a:p>
          <a:p>
            <a:pPr algn="ctr" eaLnBrk="1" hangingPunct="1"/>
            <a:r>
              <a:rPr lang="en-US" altLang="en-US" sz="2400" b="1" dirty="0"/>
              <a:t>Prospective vs. Retrospective Memory</a:t>
            </a:r>
          </a:p>
          <a:p>
            <a:pPr eaLnBrk="1" hangingPunct="1"/>
            <a:endParaRPr lang="en-US" altLang="en-US" sz="2400" dirty="0"/>
          </a:p>
          <a:p>
            <a:pPr eaLnBrk="1" hangingPunct="1"/>
            <a:endParaRPr lang="en-US" altLang="en-US" sz="2400" dirty="0"/>
          </a:p>
        </p:txBody>
      </p:sp>
      <p:pic>
        <p:nvPicPr>
          <p:cNvPr id="2" name="Picture 1"/>
          <p:cNvPicPr>
            <a:picLocks noChangeAspect="1"/>
          </p:cNvPicPr>
          <p:nvPr/>
        </p:nvPicPr>
        <p:blipFill>
          <a:blip r:embed="rId3"/>
          <a:stretch>
            <a:fillRect/>
          </a:stretch>
        </p:blipFill>
        <p:spPr>
          <a:xfrm>
            <a:off x="1828800" y="2438400"/>
            <a:ext cx="5803900" cy="4056621"/>
          </a:xfrm>
          <a:prstGeom prst="rect">
            <a:avLst/>
          </a:prstGeom>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609600"/>
            <a:ext cx="8229600" cy="609600"/>
          </a:xfrm>
        </p:spPr>
        <p:txBody>
          <a:bodyPr anchor="ctr">
            <a:normAutofit fontScale="90000"/>
          </a:bodyPr>
          <a:lstStyle/>
          <a:p>
            <a:pPr eaLnBrk="1" hangingPunct="1"/>
            <a:r>
              <a:rPr lang="en-US" altLang="en-US" dirty="0"/>
              <a:t>Organic Memory Disorders</a:t>
            </a:r>
          </a:p>
        </p:txBody>
      </p:sp>
      <p:sp>
        <p:nvSpPr>
          <p:cNvPr id="52227" name="Rectangle 3"/>
          <p:cNvSpPr>
            <a:spLocks noGrp="1" noChangeArrowheads="1"/>
          </p:cNvSpPr>
          <p:nvPr>
            <p:ph idx="1"/>
          </p:nvPr>
        </p:nvSpPr>
        <p:spPr>
          <a:xfrm>
            <a:off x="457200" y="1676400"/>
            <a:ext cx="8305800" cy="3200400"/>
          </a:xfrm>
        </p:spPr>
        <p:txBody>
          <a:bodyPr>
            <a:normAutofit/>
          </a:bodyPr>
          <a:lstStyle/>
          <a:p>
            <a:pPr lvl="1" algn="l" eaLnBrk="1" hangingPunct="1"/>
            <a:r>
              <a:rPr lang="en-US" altLang="en-US" sz="2400" b="1" dirty="0">
                <a:solidFill>
                  <a:schemeClr val="tx1"/>
                </a:solidFill>
              </a:rPr>
              <a:t>Amnesic disorders -</a:t>
            </a:r>
            <a:r>
              <a:rPr lang="en-US" altLang="en-US" sz="2400" dirty="0">
                <a:solidFill>
                  <a:schemeClr val="tx1"/>
                </a:solidFill>
              </a:rPr>
              <a:t> just memory loss</a:t>
            </a:r>
          </a:p>
          <a:p>
            <a:pPr lvl="1" algn="l" eaLnBrk="1" hangingPunct="1"/>
            <a:endParaRPr lang="en-US" altLang="en-US" sz="2400" dirty="0">
              <a:solidFill>
                <a:schemeClr val="tx1"/>
              </a:solidFill>
            </a:endParaRPr>
          </a:p>
          <a:p>
            <a:pPr lvl="2" algn="l" eaLnBrk="1" hangingPunct="1"/>
            <a:r>
              <a:rPr lang="en-US" altLang="en-US" sz="2400" b="1" dirty="0" err="1">
                <a:solidFill>
                  <a:schemeClr val="tx1"/>
                </a:solidFill>
              </a:rPr>
              <a:t>Anterograde</a:t>
            </a:r>
            <a:r>
              <a:rPr lang="en-US" altLang="en-US" sz="2400" b="1" dirty="0">
                <a:solidFill>
                  <a:schemeClr val="tx1"/>
                </a:solidFill>
              </a:rPr>
              <a:t> - </a:t>
            </a:r>
            <a:r>
              <a:rPr lang="en-US" altLang="en-US" sz="2400" dirty="0">
                <a:solidFill>
                  <a:schemeClr val="tx1"/>
                </a:solidFill>
              </a:rPr>
              <a:t>can’t form new memories</a:t>
            </a:r>
          </a:p>
          <a:p>
            <a:pPr lvl="3" algn="l" eaLnBrk="1" hangingPunct="1"/>
            <a:r>
              <a:rPr lang="en-US" altLang="en-US" dirty="0">
                <a:solidFill>
                  <a:schemeClr val="tx1"/>
                </a:solidFill>
              </a:rPr>
              <a:t>“Hi.  I’m Tom…….Hi.  I’m Tom”</a:t>
            </a:r>
          </a:p>
          <a:p>
            <a:pPr lvl="2" algn="l" eaLnBrk="1" hangingPunct="1"/>
            <a:r>
              <a:rPr lang="en-US" altLang="en-US" sz="2400" b="1" dirty="0">
                <a:solidFill>
                  <a:schemeClr val="tx1"/>
                </a:solidFill>
              </a:rPr>
              <a:t>Retrograde - </a:t>
            </a:r>
            <a:r>
              <a:rPr lang="en-US" altLang="en-US" sz="2400" dirty="0">
                <a:solidFill>
                  <a:schemeClr val="tx1"/>
                </a:solidFill>
              </a:rPr>
              <a:t>can’t remember things before amnesia</a:t>
            </a:r>
          </a:p>
          <a:p>
            <a:pPr lvl="3" algn="l" eaLnBrk="1" hangingPunct="1"/>
            <a:r>
              <a:rPr lang="en-US" altLang="en-US" dirty="0">
                <a:solidFill>
                  <a:schemeClr val="tx1"/>
                </a:solidFill>
              </a:rPr>
              <a:t>“Who am I?”</a:t>
            </a:r>
          </a:p>
          <a:p>
            <a:pPr lvl="3" algn="l" eaLnBrk="1" hangingPunct="1"/>
            <a:endParaRPr lang="en-US" altLang="en-US" dirty="0">
              <a:solidFill>
                <a:schemeClr val="tx1"/>
              </a:solidFill>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a:xfrm>
            <a:off x="457200" y="685800"/>
            <a:ext cx="8229600" cy="609600"/>
          </a:xfrm>
        </p:spPr>
        <p:txBody>
          <a:bodyPr>
            <a:normAutofit fontScale="90000"/>
          </a:bodyPr>
          <a:lstStyle/>
          <a:p>
            <a:r>
              <a:rPr lang="en-CA" altLang="en-US" dirty="0"/>
              <a:t>Amnesia</a:t>
            </a:r>
          </a:p>
        </p:txBody>
      </p:sp>
      <p:pic>
        <p:nvPicPr>
          <p:cNvPr id="53251"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371600" y="1524000"/>
            <a:ext cx="6324600" cy="4572000"/>
          </a:xfrm>
        </p:spPr>
      </p:pic>
      <p:pic>
        <p:nvPicPr>
          <p:cNvPr id="2" name="Picture 1"/>
          <p:cNvPicPr>
            <a:picLocks noChangeAspect="1"/>
          </p:cNvPicPr>
          <p:nvPr/>
        </p:nvPicPr>
        <p:blipFill>
          <a:blip r:embed="rId4"/>
          <a:stretch>
            <a:fillRect/>
          </a:stretch>
        </p:blipFill>
        <p:spPr>
          <a:xfrm>
            <a:off x="1371600" y="6096000"/>
            <a:ext cx="1181100" cy="292100"/>
          </a:xfrm>
          <a:prstGeom prst="rect">
            <a:avLst/>
          </a:prstGeom>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609600"/>
            <a:ext cx="8229600" cy="685800"/>
          </a:xfrm>
        </p:spPr>
        <p:txBody>
          <a:bodyPr anchor="ctr">
            <a:normAutofit/>
          </a:bodyPr>
          <a:lstStyle/>
          <a:p>
            <a:pPr eaLnBrk="1" hangingPunct="1"/>
            <a:r>
              <a:rPr lang="en-US" altLang="en-US" dirty="0"/>
              <a:t>Organic Memory Disorders</a:t>
            </a:r>
          </a:p>
        </p:txBody>
      </p:sp>
      <p:sp>
        <p:nvSpPr>
          <p:cNvPr id="52227" name="Rectangle 3"/>
          <p:cNvSpPr>
            <a:spLocks noGrp="1" noChangeArrowheads="1"/>
          </p:cNvSpPr>
          <p:nvPr>
            <p:ph idx="1"/>
          </p:nvPr>
        </p:nvSpPr>
        <p:spPr>
          <a:xfrm>
            <a:off x="381000" y="1524000"/>
            <a:ext cx="8305800" cy="1447800"/>
          </a:xfrm>
        </p:spPr>
        <p:txBody>
          <a:bodyPr>
            <a:normAutofit/>
          </a:bodyPr>
          <a:lstStyle/>
          <a:p>
            <a:pPr lvl="1" algn="l" eaLnBrk="1" hangingPunct="1"/>
            <a:r>
              <a:rPr lang="en-US" altLang="en-US" sz="2400" b="1" dirty="0">
                <a:solidFill>
                  <a:schemeClr val="tx1"/>
                </a:solidFill>
              </a:rPr>
              <a:t>Dementia </a:t>
            </a:r>
            <a:r>
              <a:rPr lang="en-US" altLang="en-US" sz="2400" dirty="0">
                <a:solidFill>
                  <a:schemeClr val="tx1"/>
                </a:solidFill>
              </a:rPr>
              <a:t>- memory and cognitive loss</a:t>
            </a:r>
          </a:p>
          <a:p>
            <a:pPr lvl="2" algn="l" eaLnBrk="1" hangingPunct="1"/>
            <a:r>
              <a:rPr lang="en-US" altLang="en-US" sz="2400" b="1" dirty="0">
                <a:solidFill>
                  <a:schemeClr val="tx1"/>
                </a:solidFill>
              </a:rPr>
              <a:t>Alzheimer’s disease</a:t>
            </a:r>
            <a:r>
              <a:rPr lang="en-US" altLang="en-US" sz="2400" dirty="0">
                <a:solidFill>
                  <a:schemeClr val="tx1"/>
                </a:solidFill>
              </a:rPr>
              <a:t> is the most common form – loss of overall activity in the brain</a:t>
            </a:r>
          </a:p>
        </p:txBody>
      </p:sp>
      <p:pic>
        <p:nvPicPr>
          <p:cNvPr id="2" name="Picture 1"/>
          <p:cNvPicPr>
            <a:picLocks noChangeAspect="1"/>
          </p:cNvPicPr>
          <p:nvPr/>
        </p:nvPicPr>
        <p:blipFill>
          <a:blip r:embed="rId3"/>
          <a:stretch>
            <a:fillRect/>
          </a:stretch>
        </p:blipFill>
        <p:spPr>
          <a:xfrm>
            <a:off x="2667000" y="3048000"/>
            <a:ext cx="4294055" cy="3124200"/>
          </a:xfrm>
          <a:prstGeom prst="rect">
            <a:avLst/>
          </a:prstGeom>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a:xfrm>
            <a:off x="228600" y="685800"/>
            <a:ext cx="8686800" cy="533400"/>
          </a:xfrm>
        </p:spPr>
        <p:txBody>
          <a:bodyPr>
            <a:normAutofit/>
          </a:bodyPr>
          <a:lstStyle/>
          <a:p>
            <a:r>
              <a:rPr lang="en-CA" altLang="en-US" sz="3000" dirty="0"/>
              <a:t>Plaques and Tangles of Alzheimer’s Disease</a:t>
            </a:r>
          </a:p>
        </p:txBody>
      </p:sp>
      <p:pic>
        <p:nvPicPr>
          <p:cNvPr id="3" name="Picture 2"/>
          <p:cNvPicPr>
            <a:picLocks noChangeAspect="1"/>
          </p:cNvPicPr>
          <p:nvPr/>
        </p:nvPicPr>
        <p:blipFill>
          <a:blip r:embed="rId3"/>
          <a:stretch>
            <a:fillRect/>
          </a:stretch>
        </p:blipFill>
        <p:spPr>
          <a:xfrm>
            <a:off x="0" y="1836737"/>
            <a:ext cx="9144000" cy="3697631"/>
          </a:xfrm>
          <a:prstGeom prst="rect">
            <a:avLst/>
          </a:prstGeom>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616" y="2780928"/>
            <a:ext cx="7200800" cy="3139321"/>
          </a:xfrm>
          <a:prstGeom prst="rect">
            <a:avLst/>
          </a:prstGeom>
          <a:noFill/>
        </p:spPr>
        <p:txBody>
          <a:bodyPr wrap="square" rtlCol="0">
            <a:spAutoFit/>
          </a:bodyPr>
          <a:lstStyle/>
          <a:p>
            <a:r>
              <a:rPr lang="en-US" sz="1800" dirty="0">
                <a:latin typeface="Century Gothic"/>
                <a:cs typeface="Century Gothic"/>
              </a:rPr>
              <a:t>Copyright © 2015 John Wiley &amp; Sons Canada, Ltd.  All rights reserved.  Reproduction or translation of this work beyond that permitted by Access Copyright (The Canadian Copyright Licensing Agency) is unlawful. Requests for further information should be addressed to the Permissions Department, John Wiley &amp; Sons Canada, Ltd. The purchaser may make back-up copies for his or her own use only and not for distribution or resale. The author and the publisher assume no responsibility for errors, omissions, or damages caused by the use of these programs or from the use of the information contained herein.</a:t>
            </a:r>
          </a:p>
          <a:p>
            <a:endParaRPr lang="en-US" sz="1800" dirty="0">
              <a:latin typeface="Century Gothic"/>
              <a:cs typeface="Century Gothic"/>
            </a:endParaRPr>
          </a:p>
        </p:txBody>
      </p:sp>
    </p:spTree>
    <p:extLst>
      <p:ext uri="{BB962C8B-B14F-4D97-AF65-F5344CB8AC3E}">
        <p14:creationId xmlns:p14="http://schemas.microsoft.com/office/powerpoint/2010/main" val="358153270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762000"/>
            <a:ext cx="8001000" cy="990600"/>
          </a:xfrm>
        </p:spPr>
        <p:txBody>
          <a:bodyPr anchor="ctr">
            <a:noAutofit/>
          </a:bodyPr>
          <a:lstStyle/>
          <a:p>
            <a:pPr eaLnBrk="1" hangingPunct="1"/>
            <a:r>
              <a:rPr lang="en-US" altLang="en-US" dirty="0"/>
              <a:t>Memory Overview Continued…</a:t>
            </a:r>
            <a:br>
              <a:rPr lang="en-US" altLang="en-US" dirty="0"/>
            </a:br>
            <a:endParaRPr lang="en-US" altLang="en-US" dirty="0"/>
          </a:p>
        </p:txBody>
      </p:sp>
      <p:sp>
        <p:nvSpPr>
          <p:cNvPr id="17411" name="Rectangle 3"/>
          <p:cNvSpPr>
            <a:spLocks noGrp="1" noChangeArrowheads="1"/>
          </p:cNvSpPr>
          <p:nvPr>
            <p:ph idx="1"/>
          </p:nvPr>
        </p:nvSpPr>
        <p:spPr>
          <a:xfrm>
            <a:off x="533400" y="1752600"/>
            <a:ext cx="8153400" cy="4114800"/>
          </a:xfrm>
        </p:spPr>
        <p:txBody>
          <a:bodyPr>
            <a:normAutofit fontScale="92500" lnSpcReduction="20000"/>
          </a:bodyPr>
          <a:lstStyle/>
          <a:p>
            <a:pPr algn="l" eaLnBrk="1" hangingPunct="1"/>
            <a:r>
              <a:rPr lang="en-US" altLang="en-US" sz="2600" b="1" dirty="0"/>
              <a:t>Two Theories of How Memory Works</a:t>
            </a:r>
            <a:endParaRPr lang="en-US" altLang="en-US" b="1" dirty="0"/>
          </a:p>
          <a:p>
            <a:pPr lvl="1" algn="l" eaLnBrk="1" hangingPunct="1">
              <a:buFont typeface="Wingdings" pitchFamily="2" charset="2"/>
              <a:buNone/>
            </a:pPr>
            <a:endParaRPr lang="en-US" altLang="en-US" dirty="0">
              <a:solidFill>
                <a:schemeClr val="tx1"/>
              </a:solidFill>
            </a:endParaRPr>
          </a:p>
          <a:p>
            <a:pPr lvl="1" algn="l" eaLnBrk="1" hangingPunct="1"/>
            <a:r>
              <a:rPr lang="en-US" altLang="en-US" b="1" dirty="0">
                <a:solidFill>
                  <a:schemeClr val="tx1"/>
                </a:solidFill>
              </a:rPr>
              <a:t>Information-Processing Theory </a:t>
            </a:r>
            <a:r>
              <a:rPr lang="en-US" altLang="en-US" dirty="0">
                <a:solidFill>
                  <a:schemeClr val="tx1"/>
                </a:solidFill>
              </a:rPr>
              <a:t>- information is stored and retrieved piece by piece and moves among three memory stores during encoding, storage, and retrieval.</a:t>
            </a:r>
          </a:p>
          <a:p>
            <a:pPr lvl="1" algn="l" eaLnBrk="1" hangingPunct="1">
              <a:buFont typeface="Wingdings" pitchFamily="2" charset="2"/>
              <a:buNone/>
            </a:pPr>
            <a:endParaRPr lang="en-US" altLang="en-US" dirty="0">
              <a:solidFill>
                <a:schemeClr val="tx1"/>
              </a:solidFill>
            </a:endParaRPr>
          </a:p>
          <a:p>
            <a:pPr lvl="1" algn="l" eaLnBrk="1" hangingPunct="1">
              <a:buFont typeface="Wingdings" pitchFamily="2" charset="2"/>
              <a:buNone/>
            </a:pPr>
            <a:r>
              <a:rPr lang="en-US" altLang="en-US" b="1" dirty="0">
                <a:solidFill>
                  <a:schemeClr val="tx1"/>
                </a:solidFill>
              </a:rPr>
              <a:t>Parallel Distributed Theory </a:t>
            </a:r>
            <a:r>
              <a:rPr lang="en-US" altLang="en-US" dirty="0">
                <a:solidFill>
                  <a:schemeClr val="tx1"/>
                </a:solidFill>
              </a:rPr>
              <a:t>- memories are stored as part of a large integrated web of information and represented in the brain as a pattern of activation across entire neural networks.</a:t>
            </a:r>
            <a:r>
              <a:rPr lang="en-CA" altLang="en-US" dirty="0">
                <a:solidFill>
                  <a:schemeClr val="tx1"/>
                </a:solidFill>
              </a:rPr>
              <a:t> </a:t>
            </a:r>
            <a:endParaRPr lang="en-US" altLang="en-US" dirty="0">
              <a:solidFill>
                <a:schemeClr val="tx1"/>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457200"/>
            <a:ext cx="8229600" cy="762000"/>
          </a:xfrm>
        </p:spPr>
        <p:txBody>
          <a:bodyPr anchor="ctr"/>
          <a:lstStyle/>
          <a:p>
            <a:pPr eaLnBrk="1" hangingPunct="1"/>
            <a:r>
              <a:rPr lang="en-US" altLang="en-US" dirty="0"/>
              <a:t>Information Processing</a:t>
            </a:r>
            <a:r>
              <a:rPr lang="en-US" altLang="en-US" dirty="0">
                <a:solidFill>
                  <a:schemeClr val="bg2"/>
                </a:solidFill>
              </a:rPr>
              <a:t> </a:t>
            </a:r>
            <a:r>
              <a:rPr lang="en-US" altLang="en-US" dirty="0"/>
              <a:t>Theory</a:t>
            </a:r>
          </a:p>
        </p:txBody>
      </p:sp>
      <p:sp>
        <p:nvSpPr>
          <p:cNvPr id="18435" name="Rectangle 3"/>
          <p:cNvSpPr>
            <a:spLocks noGrp="1" noChangeArrowheads="1"/>
          </p:cNvSpPr>
          <p:nvPr>
            <p:ph idx="1"/>
          </p:nvPr>
        </p:nvSpPr>
        <p:spPr>
          <a:xfrm>
            <a:off x="304800" y="1295400"/>
            <a:ext cx="8229600" cy="990600"/>
          </a:xfrm>
        </p:spPr>
        <p:txBody>
          <a:bodyPr>
            <a:normAutofit/>
          </a:bodyPr>
          <a:lstStyle/>
          <a:p>
            <a:pPr marL="723900" indent="-723900" eaLnBrk="1" hangingPunct="1">
              <a:buFont typeface="Wingdings 2" pitchFamily="18" charset="2"/>
              <a:buNone/>
            </a:pPr>
            <a:r>
              <a:rPr lang="en-US" altLang="en-US" dirty="0"/>
              <a:t>     Memory is similar to a computer</a:t>
            </a:r>
          </a:p>
          <a:p>
            <a:pPr marL="723900" indent="-723900" eaLnBrk="1" hangingPunct="1">
              <a:buFont typeface="Wingdings 2" pitchFamily="18" charset="2"/>
              <a:buNone/>
            </a:pPr>
            <a:r>
              <a:rPr lang="en-US" altLang="en-US" dirty="0"/>
              <a:t>     Three stage model of memory</a:t>
            </a:r>
          </a:p>
        </p:txBody>
      </p:sp>
      <p:pic>
        <p:nvPicPr>
          <p:cNvPr id="2" name="Picture 1"/>
          <p:cNvPicPr>
            <a:picLocks noChangeAspect="1"/>
          </p:cNvPicPr>
          <p:nvPr/>
        </p:nvPicPr>
        <p:blipFill>
          <a:blip r:embed="rId3"/>
          <a:stretch>
            <a:fillRect/>
          </a:stretch>
        </p:blipFill>
        <p:spPr>
          <a:xfrm>
            <a:off x="1371600" y="2286000"/>
            <a:ext cx="6502400" cy="4303821"/>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457200"/>
            <a:ext cx="8001000" cy="914400"/>
          </a:xfrm>
        </p:spPr>
        <p:txBody>
          <a:bodyPr anchor="ctr"/>
          <a:lstStyle/>
          <a:p>
            <a:pPr eaLnBrk="1" hangingPunct="1"/>
            <a:r>
              <a:rPr lang="en-US" altLang="en-US" dirty="0"/>
              <a:t>Three Stage Model of Memory</a:t>
            </a:r>
          </a:p>
        </p:txBody>
      </p:sp>
      <p:sp>
        <p:nvSpPr>
          <p:cNvPr id="20483" name="Rectangle 3"/>
          <p:cNvSpPr>
            <a:spLocks noGrp="1" noChangeArrowheads="1"/>
          </p:cNvSpPr>
          <p:nvPr>
            <p:ph idx="1"/>
          </p:nvPr>
        </p:nvSpPr>
        <p:spPr>
          <a:xfrm>
            <a:off x="533400" y="1676400"/>
            <a:ext cx="8153400" cy="4419600"/>
          </a:xfrm>
        </p:spPr>
        <p:txBody>
          <a:bodyPr/>
          <a:lstStyle/>
          <a:p>
            <a:pPr marL="1066800" lvl="1" indent="-1066800" algn="l" eaLnBrk="1" hangingPunct="1">
              <a:lnSpc>
                <a:spcPct val="80000"/>
              </a:lnSpc>
              <a:buFont typeface="Wingdings" charset="2"/>
              <a:buNone/>
              <a:defRPr/>
            </a:pPr>
            <a:r>
              <a:rPr lang="en-US" sz="2400" b="1" dirty="0">
                <a:solidFill>
                  <a:schemeClr val="tx2"/>
                </a:solidFill>
              </a:rPr>
              <a:t>Information enters our…</a:t>
            </a:r>
          </a:p>
          <a:p>
            <a:pPr marL="444500" lvl="1" indent="-444500" algn="l" eaLnBrk="1" hangingPunct="1">
              <a:lnSpc>
                <a:spcPct val="80000"/>
              </a:lnSpc>
              <a:buFont typeface="Wingdings" charset="2"/>
              <a:buNone/>
              <a:defRPr/>
            </a:pPr>
            <a:r>
              <a:rPr lang="en-US" sz="2400" b="1" dirty="0">
                <a:solidFill>
                  <a:schemeClr val="tx1"/>
                </a:solidFill>
              </a:rPr>
              <a:t>	Sensory memory, </a:t>
            </a:r>
            <a:r>
              <a:rPr lang="en-US" sz="2400" dirty="0">
                <a:solidFill>
                  <a:schemeClr val="tx1"/>
                </a:solidFill>
              </a:rPr>
              <a:t>which holds everything we see (iconic), hear (echoic), taste, touch, and smell for a few seconds or less.</a:t>
            </a:r>
          </a:p>
          <a:p>
            <a:pPr marL="622300" lvl="1" indent="-622300" algn="l" eaLnBrk="1" hangingPunct="1">
              <a:lnSpc>
                <a:spcPct val="80000"/>
              </a:lnSpc>
              <a:buFont typeface="Wingdings" charset="2"/>
              <a:buNone/>
              <a:defRPr/>
            </a:pPr>
            <a:endParaRPr lang="en-US" sz="2400" dirty="0">
              <a:solidFill>
                <a:schemeClr val="tx1"/>
              </a:solidFill>
            </a:endParaRPr>
          </a:p>
          <a:p>
            <a:pPr marL="622300" lvl="1" indent="-622300" algn="l" eaLnBrk="1" hangingPunct="1">
              <a:lnSpc>
                <a:spcPct val="80000"/>
              </a:lnSpc>
              <a:buFont typeface="Wingdings" charset="2"/>
              <a:buNone/>
              <a:defRPr/>
            </a:pPr>
            <a:r>
              <a:rPr lang="en-US" sz="2400" b="1" dirty="0">
                <a:solidFill>
                  <a:schemeClr val="tx2"/>
                </a:solidFill>
              </a:rPr>
              <a:t>If we pay attention, it enters our ….</a:t>
            </a:r>
          </a:p>
          <a:p>
            <a:pPr marL="533400" lvl="2" indent="-533400" algn="l" eaLnBrk="1" hangingPunct="1">
              <a:lnSpc>
                <a:spcPct val="80000"/>
              </a:lnSpc>
              <a:buFont typeface="Wingdings 2" charset="2"/>
              <a:buNone/>
              <a:defRPr/>
            </a:pPr>
            <a:r>
              <a:rPr lang="en-US" sz="2400" b="1" dirty="0">
                <a:solidFill>
                  <a:schemeClr val="tx1"/>
                </a:solidFill>
              </a:rPr>
              <a:t>	Working memory, </a:t>
            </a:r>
            <a:r>
              <a:rPr lang="en-US" sz="2400" dirty="0">
                <a:solidFill>
                  <a:schemeClr val="tx1"/>
                </a:solidFill>
              </a:rPr>
              <a:t>which holds information for 30 seconds; capacity is 5-9 items.</a:t>
            </a:r>
          </a:p>
          <a:p>
            <a:pPr marL="1447800" lvl="2" indent="-533400" algn="l" eaLnBrk="1" hangingPunct="1">
              <a:lnSpc>
                <a:spcPct val="80000"/>
              </a:lnSpc>
              <a:buFont typeface="Wingdings 2" charset="2"/>
              <a:buNone/>
              <a:defRPr/>
            </a:pPr>
            <a:endParaRPr lang="en-US" sz="2400" dirty="0">
              <a:solidFill>
                <a:schemeClr val="tx1"/>
              </a:solidFill>
            </a:endParaRPr>
          </a:p>
          <a:p>
            <a:pPr marL="619125" lvl="1" indent="-619125" algn="l" eaLnBrk="1" hangingPunct="1">
              <a:lnSpc>
                <a:spcPct val="80000"/>
              </a:lnSpc>
              <a:buFont typeface="Wingdings" charset="2"/>
              <a:buNone/>
              <a:defRPr/>
            </a:pPr>
            <a:r>
              <a:rPr lang="en-US" sz="2400" b="1" dirty="0">
                <a:solidFill>
                  <a:schemeClr val="tx2"/>
                </a:solidFill>
              </a:rPr>
              <a:t>If we encode the information, it enters our…</a:t>
            </a:r>
          </a:p>
          <a:p>
            <a:pPr marL="533400" lvl="2" indent="-533400" algn="l" eaLnBrk="1" hangingPunct="1">
              <a:lnSpc>
                <a:spcPct val="80000"/>
              </a:lnSpc>
              <a:buFont typeface="Wingdings 2" charset="2"/>
              <a:buNone/>
              <a:defRPr/>
            </a:pPr>
            <a:r>
              <a:rPr lang="en-US" sz="2400" b="1" dirty="0">
                <a:solidFill>
                  <a:schemeClr val="tx1"/>
                </a:solidFill>
              </a:rPr>
              <a:t>	Long-term memory,</a:t>
            </a:r>
            <a:r>
              <a:rPr lang="en-US" sz="2400" dirty="0">
                <a:solidFill>
                  <a:schemeClr val="tx1"/>
                </a:solidFill>
              </a:rPr>
              <a:t> which stores information forever.</a:t>
            </a:r>
          </a:p>
          <a:p>
            <a:pPr marL="723900" indent="-723900" algn="l" eaLnBrk="1" hangingPunct="1">
              <a:lnSpc>
                <a:spcPct val="80000"/>
              </a:lnSpc>
              <a:buFont typeface="Wingdings 2" charset="2"/>
              <a:buChar char=""/>
              <a:defRPr/>
            </a:pPr>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645400" cy="1049337"/>
          </a:xfrm>
        </p:spPr>
        <p:txBody>
          <a:bodyPr/>
          <a:lstStyle/>
          <a:p>
            <a:r>
              <a:rPr lang="en-US" dirty="0"/>
              <a:t>Memory as a Computer</a:t>
            </a:r>
          </a:p>
        </p:txBody>
      </p:sp>
      <p:grpSp>
        <p:nvGrpSpPr>
          <p:cNvPr id="4" name="Group 3"/>
          <p:cNvGrpSpPr/>
          <p:nvPr/>
        </p:nvGrpSpPr>
        <p:grpSpPr>
          <a:xfrm>
            <a:off x="1295400" y="1905000"/>
            <a:ext cx="6486525" cy="4144541"/>
            <a:chOff x="1066800" y="1905000"/>
            <a:chExt cx="6486525" cy="4144541"/>
          </a:xfrm>
        </p:grpSpPr>
        <p:pic>
          <p:nvPicPr>
            <p:cNvPr id="107522" name="Picture 2"/>
            <p:cNvPicPr>
              <a:picLocks noChangeAspect="1" noChangeArrowheads="1"/>
            </p:cNvPicPr>
            <p:nvPr/>
          </p:nvPicPr>
          <p:blipFill>
            <a:blip r:embed="rId2" cstate="print"/>
            <a:srcRect/>
            <a:stretch>
              <a:fillRect/>
            </a:stretch>
          </p:blipFill>
          <p:spPr bwMode="auto">
            <a:xfrm>
              <a:off x="1066800" y="1905000"/>
              <a:ext cx="6486525" cy="3343275"/>
            </a:xfrm>
            <a:prstGeom prst="rect">
              <a:avLst/>
            </a:prstGeom>
            <a:noFill/>
            <a:ln w="9525">
              <a:noFill/>
              <a:miter lim="800000"/>
              <a:headEnd/>
              <a:tailEnd/>
            </a:ln>
          </p:spPr>
        </p:pic>
        <p:pic>
          <p:nvPicPr>
            <p:cNvPr id="3" name="Picture 2"/>
            <p:cNvPicPr>
              <a:picLocks noChangeAspect="1"/>
            </p:cNvPicPr>
            <p:nvPr/>
          </p:nvPicPr>
          <p:blipFill>
            <a:blip r:embed="rId3"/>
            <a:stretch>
              <a:fillRect/>
            </a:stretch>
          </p:blipFill>
          <p:spPr>
            <a:xfrm>
              <a:off x="1066800" y="5181601"/>
              <a:ext cx="6477000" cy="867940"/>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457200"/>
            <a:ext cx="8229600" cy="762000"/>
          </a:xfrm>
        </p:spPr>
        <p:txBody>
          <a:bodyPr anchor="ctr"/>
          <a:lstStyle/>
          <a:p>
            <a:pPr eaLnBrk="1" hangingPunct="1"/>
            <a:r>
              <a:rPr lang="en-US" altLang="en-US" dirty="0"/>
              <a:t>Parallel Distributed Model</a:t>
            </a:r>
          </a:p>
        </p:txBody>
      </p:sp>
      <p:sp>
        <p:nvSpPr>
          <p:cNvPr id="20483" name="Rectangle 3"/>
          <p:cNvSpPr>
            <a:spLocks noGrp="1" noChangeArrowheads="1"/>
          </p:cNvSpPr>
          <p:nvPr>
            <p:ph idx="1"/>
          </p:nvPr>
        </p:nvSpPr>
        <p:spPr>
          <a:xfrm>
            <a:off x="457200" y="1371600"/>
            <a:ext cx="8229600" cy="914400"/>
          </a:xfrm>
        </p:spPr>
        <p:txBody>
          <a:bodyPr/>
          <a:lstStyle/>
          <a:p>
            <a:pPr algn="l" eaLnBrk="1" hangingPunct="1"/>
            <a:r>
              <a:rPr lang="en-US" altLang="en-US" sz="2400" dirty="0"/>
              <a:t>This web of memories is similar to how neurons form networks in our brain</a:t>
            </a:r>
          </a:p>
        </p:txBody>
      </p:sp>
      <p:pic>
        <p:nvPicPr>
          <p:cNvPr id="20484" name="Picture 7" descr="figure 8-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2286000"/>
            <a:ext cx="4648200" cy="360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2286000" y="5998909"/>
            <a:ext cx="4648200" cy="637187"/>
          </a:xfrm>
          <a:prstGeom prst="rect">
            <a:avLst/>
          </a:prstGeom>
        </p:spPr>
      </p:pic>
    </p:spTree>
  </p:cSld>
  <p:clrMapOvr>
    <a:masterClrMapping/>
  </p:clrMapOvr>
  <p:transition/>
</p:sld>
</file>

<file path=ppt/theme/theme1.xml><?xml version="1.0" encoding="utf-8"?>
<a:theme xmlns:a="http://schemas.openxmlformats.org/drawingml/2006/main" name="Comer PPT Theme">
  <a:themeElements>
    <a:clrScheme name="">
      <a:dk1>
        <a:srgbClr val="000000"/>
      </a:dk1>
      <a:lt1>
        <a:srgbClr val="FFFFFF"/>
      </a:lt1>
      <a:dk2>
        <a:srgbClr val="000000"/>
      </a:dk2>
      <a:lt2>
        <a:srgbClr val="808080"/>
      </a:lt2>
      <a:accent1>
        <a:srgbClr val="52548A"/>
      </a:accent1>
      <a:accent2>
        <a:srgbClr val="333399"/>
      </a:accent2>
      <a:accent3>
        <a:srgbClr val="FFFFFF"/>
      </a:accent3>
      <a:accent4>
        <a:srgbClr val="000000"/>
      </a:accent4>
      <a:accent5>
        <a:srgbClr val="B3B3C4"/>
      </a:accent5>
      <a:accent6>
        <a:srgbClr val="2D2D8A"/>
      </a:accent6>
      <a:hlink>
        <a:srgbClr val="009999"/>
      </a:hlink>
      <a:folHlink>
        <a:srgbClr val="99CC00"/>
      </a:folHlink>
    </a:clrScheme>
    <a:fontScheme name="Default - Title Slide">
      <a:majorFont>
        <a:latin typeface="Georgia"/>
        <a:ea typeface="ヒラギノ明朝 ProN W3"/>
        <a:cs typeface="ヒラギノ明朝 ProN W3"/>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 Title and Content">
  <a:themeElements>
    <a:clrScheme name="">
      <a:dk1>
        <a:srgbClr val="000000"/>
      </a:dk1>
      <a:lt1>
        <a:srgbClr val="FFFFFF"/>
      </a:lt1>
      <a:dk2>
        <a:srgbClr val="000000"/>
      </a:dk2>
      <a:lt2>
        <a:srgbClr val="808080"/>
      </a:lt2>
      <a:accent1>
        <a:srgbClr val="52548A"/>
      </a:accent1>
      <a:accent2>
        <a:srgbClr val="333399"/>
      </a:accent2>
      <a:accent3>
        <a:srgbClr val="FFFFFF"/>
      </a:accent3>
      <a:accent4>
        <a:srgbClr val="000000"/>
      </a:accent4>
      <a:accent5>
        <a:srgbClr val="B3B3C4"/>
      </a:accent5>
      <a:accent6>
        <a:srgbClr val="2D2D8A"/>
      </a:accent6>
      <a:hlink>
        <a:srgbClr val="009999"/>
      </a:hlink>
      <a:folHlink>
        <a:srgbClr val="99CC00"/>
      </a:folHlink>
    </a:clrScheme>
    <a:fontScheme name="Default - Title and Content">
      <a:majorFont>
        <a:latin typeface="Georgia"/>
        <a:ea typeface="ヒラギノ明朝 ProN W3"/>
        <a:cs typeface="ヒラギノ明朝 ProN W3"/>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 Title, Text and Clip Art">
  <a:themeElements>
    <a:clrScheme name="">
      <a:dk1>
        <a:srgbClr val="000000"/>
      </a:dk1>
      <a:lt1>
        <a:srgbClr val="FFFFFF"/>
      </a:lt1>
      <a:dk2>
        <a:srgbClr val="000000"/>
      </a:dk2>
      <a:lt2>
        <a:srgbClr val="808080"/>
      </a:lt2>
      <a:accent1>
        <a:srgbClr val="52548A"/>
      </a:accent1>
      <a:accent2>
        <a:srgbClr val="333399"/>
      </a:accent2>
      <a:accent3>
        <a:srgbClr val="FFFFFF"/>
      </a:accent3>
      <a:accent4>
        <a:srgbClr val="000000"/>
      </a:accent4>
      <a:accent5>
        <a:srgbClr val="B3B3C4"/>
      </a:accent5>
      <a:accent6>
        <a:srgbClr val="2D2D8A"/>
      </a:accent6>
      <a:hlink>
        <a:srgbClr val="009999"/>
      </a:hlink>
      <a:folHlink>
        <a:srgbClr val="99CC00"/>
      </a:folHlink>
    </a:clrScheme>
    <a:fontScheme name="Default - Title, Text and Clip Art">
      <a:majorFont>
        <a:latin typeface="Georgia"/>
        <a:ea typeface="ヒラギノ明朝 ProN W3"/>
        <a:cs typeface="ヒラギノ明朝 ProN W3"/>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Text and Clip 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 Title, Clip Art and Text">
  <a:themeElements>
    <a:clrScheme name="">
      <a:dk1>
        <a:srgbClr val="000000"/>
      </a:dk1>
      <a:lt1>
        <a:srgbClr val="FFFFFF"/>
      </a:lt1>
      <a:dk2>
        <a:srgbClr val="000000"/>
      </a:dk2>
      <a:lt2>
        <a:srgbClr val="808080"/>
      </a:lt2>
      <a:accent1>
        <a:srgbClr val="52548A"/>
      </a:accent1>
      <a:accent2>
        <a:srgbClr val="333399"/>
      </a:accent2>
      <a:accent3>
        <a:srgbClr val="FFFFFF"/>
      </a:accent3>
      <a:accent4>
        <a:srgbClr val="000000"/>
      </a:accent4>
      <a:accent5>
        <a:srgbClr val="B3B3C4"/>
      </a:accent5>
      <a:accent6>
        <a:srgbClr val="2D2D8A"/>
      </a:accent6>
      <a:hlink>
        <a:srgbClr val="009999"/>
      </a:hlink>
      <a:folHlink>
        <a:srgbClr val="99CC00"/>
      </a:folHlink>
    </a:clrScheme>
    <a:fontScheme name="Default - Title, Clip Art and Text">
      <a:majorFont>
        <a:latin typeface="Georgia"/>
        <a:ea typeface="ヒラギノ明朝 ProN W3"/>
        <a:cs typeface="ヒラギノ明朝 ProN W3"/>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Clip Art and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 Title Only">
  <a:themeElements>
    <a:clrScheme name="">
      <a:dk1>
        <a:srgbClr val="000000"/>
      </a:dk1>
      <a:lt1>
        <a:srgbClr val="FFFFFF"/>
      </a:lt1>
      <a:dk2>
        <a:srgbClr val="000000"/>
      </a:dk2>
      <a:lt2>
        <a:srgbClr val="808080"/>
      </a:lt2>
      <a:accent1>
        <a:srgbClr val="52548A"/>
      </a:accent1>
      <a:accent2>
        <a:srgbClr val="333399"/>
      </a:accent2>
      <a:accent3>
        <a:srgbClr val="FFFFFF"/>
      </a:accent3>
      <a:accent4>
        <a:srgbClr val="000000"/>
      </a:accent4>
      <a:accent5>
        <a:srgbClr val="B3B3C4"/>
      </a:accent5>
      <a:accent6>
        <a:srgbClr val="2D2D8A"/>
      </a:accent6>
      <a:hlink>
        <a:srgbClr val="009999"/>
      </a:hlink>
      <a:folHlink>
        <a:srgbClr val="99CC00"/>
      </a:folHlink>
    </a:clrScheme>
    <a:fontScheme name="Default - Title Only">
      <a:majorFont>
        <a:latin typeface="Georgia"/>
        <a:ea typeface="ヒラギノ明朝 ProN W3"/>
        <a:cs typeface="ヒラギノ明朝 ProN W3"/>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Comer PPT Theme.thmx</Template>
  <TotalTime>6506</TotalTime>
  <Words>4376</Words>
  <Application>Microsoft Office PowerPoint</Application>
  <PresentationFormat>On-screen Show (4:3)</PresentationFormat>
  <Paragraphs>297</Paragraphs>
  <Slides>46</Slides>
  <Notes>41</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46</vt:i4>
      </vt:variant>
    </vt:vector>
  </HeadingPairs>
  <TitlesOfParts>
    <vt:vector size="64" baseType="lpstr">
      <vt:lpstr>Arial</vt:lpstr>
      <vt:lpstr>Avenir Heavy</vt:lpstr>
      <vt:lpstr>Calibri</vt:lpstr>
      <vt:lpstr>Century Gothic</vt:lpstr>
      <vt:lpstr>Georgia</vt:lpstr>
      <vt:lpstr>Gill Sans</vt:lpstr>
      <vt:lpstr>Verdana</vt:lpstr>
      <vt:lpstr>Wingdings</vt:lpstr>
      <vt:lpstr>Wingdings 2</vt:lpstr>
      <vt:lpstr>ヒラギノ明朝 ProN W3</vt:lpstr>
      <vt:lpstr>ヒラギノ角ゴ ProN W3</vt:lpstr>
      <vt:lpstr>Comer PPT Theme</vt:lpstr>
      <vt:lpstr>Custom Design</vt:lpstr>
      <vt:lpstr>Default - Title and Content</vt:lpstr>
      <vt:lpstr>Default - Title, Text and Clip Art</vt:lpstr>
      <vt:lpstr>Default - Title, Clip Art and Text</vt:lpstr>
      <vt:lpstr>Default - Title Only</vt:lpstr>
      <vt:lpstr>1_Custom Design</vt:lpstr>
      <vt:lpstr>Chapter Opener – Ground Hog Day</vt:lpstr>
      <vt:lpstr>PowerPoint Presentation</vt:lpstr>
      <vt:lpstr>What Is Memory?</vt:lpstr>
      <vt:lpstr>Memory Overview </vt:lpstr>
      <vt:lpstr>Memory Overview Continued… </vt:lpstr>
      <vt:lpstr>Information Processing Theory</vt:lpstr>
      <vt:lpstr>Three Stage Model of Memory</vt:lpstr>
      <vt:lpstr>Memory as a Computer</vt:lpstr>
      <vt:lpstr>Parallel Distributed Model</vt:lpstr>
      <vt:lpstr>How Do We Encode Information into Memory?</vt:lpstr>
      <vt:lpstr>Two Ways to Encode</vt:lpstr>
      <vt:lpstr> Transferring from Sensory Memory into Working Memory </vt:lpstr>
      <vt:lpstr>Demonstration of Sperling’s  Test of Sensory Memory</vt:lpstr>
      <vt:lpstr> Transferring from Sensory Memory into Working Memory </vt:lpstr>
      <vt:lpstr>Working Memory</vt:lpstr>
      <vt:lpstr>Transferring Working Memory into Long-Term Memory</vt:lpstr>
      <vt:lpstr>Transferring Working Memory into Long-Term Memory</vt:lpstr>
      <vt:lpstr>Different Types of Encoding</vt:lpstr>
      <vt:lpstr>Best Methods of Effortful Encoding</vt:lpstr>
      <vt:lpstr>Meaning and Memory</vt:lpstr>
      <vt:lpstr>Organize to Remember</vt:lpstr>
      <vt:lpstr>Two Types of Long-Term Memories</vt:lpstr>
      <vt:lpstr>Types of Long-Term Memories</vt:lpstr>
      <vt:lpstr>How Do We Retrieve Memories?</vt:lpstr>
      <vt:lpstr>What Helps Retrieval?</vt:lpstr>
      <vt:lpstr>Serial Position Effect</vt:lpstr>
      <vt:lpstr>Recognition and Recall</vt:lpstr>
      <vt:lpstr>State Dependent Learning</vt:lpstr>
      <vt:lpstr>Emotional Arousal and Memory</vt:lpstr>
      <vt:lpstr>Emotional Arousal and Memory</vt:lpstr>
      <vt:lpstr>Forgetting and Misremembering</vt:lpstr>
      <vt:lpstr>Three Possible Reasons for Retrieval Failure</vt:lpstr>
      <vt:lpstr>Decay Theory</vt:lpstr>
      <vt:lpstr>Interference</vt:lpstr>
      <vt:lpstr>Proactive and Retroactive Interference</vt:lpstr>
      <vt:lpstr>Distorted or Manufactured Memories</vt:lpstr>
      <vt:lpstr>Distorted or Manufactured Memories - Imagination</vt:lpstr>
      <vt:lpstr>Eyewitness Testimony and the Brain</vt:lpstr>
      <vt:lpstr>What Happens in the Brain?</vt:lpstr>
      <vt:lpstr>Memory and Age</vt:lpstr>
      <vt:lpstr>Memory and Age</vt:lpstr>
      <vt:lpstr>Organic Memory Disorders</vt:lpstr>
      <vt:lpstr>Amnesia</vt:lpstr>
      <vt:lpstr>Organic Memory Disorders</vt:lpstr>
      <vt:lpstr>Plaques and Tangles of Alzheimer’s Disease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Psychology As a Science</dc:title>
  <dc:creator>Lisa Hagan</dc:creator>
  <cp:lastModifiedBy>elliott</cp:lastModifiedBy>
  <cp:revision>103</cp:revision>
  <dcterms:created xsi:type="dcterms:W3CDTF">2009-09-09T00:03:24Z</dcterms:created>
  <dcterms:modified xsi:type="dcterms:W3CDTF">2016-08-25T16:31:17Z</dcterms:modified>
</cp:coreProperties>
</file>