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9" r:id="rId2"/>
    <p:sldMasterId id="2147483771" r:id="rId3"/>
    <p:sldMasterId id="2147483783" r:id="rId4"/>
    <p:sldMasterId id="2147483795" r:id="rId5"/>
    <p:sldMasterId id="2147483807" r:id="rId6"/>
  </p:sldMasterIdLst>
  <p:notesMasterIdLst>
    <p:notesMasterId r:id="rId55"/>
  </p:notesMasterIdLst>
  <p:handoutMasterIdLst>
    <p:handoutMasterId r:id="rId56"/>
  </p:handoutMasterIdLst>
  <p:sldIdLst>
    <p:sldId id="330" r:id="rId7"/>
    <p:sldId id="319" r:id="rId8"/>
    <p:sldId id="320" r:id="rId9"/>
    <p:sldId id="260" r:id="rId10"/>
    <p:sldId id="322" r:id="rId11"/>
    <p:sldId id="261" r:id="rId12"/>
    <p:sldId id="298" r:id="rId13"/>
    <p:sldId id="266" r:id="rId14"/>
    <p:sldId id="300" r:id="rId15"/>
    <p:sldId id="284" r:id="rId16"/>
    <p:sldId id="285" r:id="rId17"/>
    <p:sldId id="286" r:id="rId18"/>
    <p:sldId id="323" r:id="rId19"/>
    <p:sldId id="289" r:id="rId20"/>
    <p:sldId id="324" r:id="rId21"/>
    <p:sldId id="301" r:id="rId22"/>
    <p:sldId id="302" r:id="rId23"/>
    <p:sldId id="288" r:id="rId24"/>
    <p:sldId id="291" r:id="rId25"/>
    <p:sldId id="325" r:id="rId26"/>
    <p:sldId id="268" r:id="rId27"/>
    <p:sldId id="269" r:id="rId28"/>
    <p:sldId id="304" r:id="rId29"/>
    <p:sldId id="305" r:id="rId30"/>
    <p:sldId id="270" r:id="rId31"/>
    <p:sldId id="306" r:id="rId32"/>
    <p:sldId id="271" r:id="rId33"/>
    <p:sldId id="316" r:id="rId34"/>
    <p:sldId id="272" r:id="rId35"/>
    <p:sldId id="273" r:id="rId36"/>
    <p:sldId id="274" r:id="rId37"/>
    <p:sldId id="308" r:id="rId38"/>
    <p:sldId id="275" r:id="rId39"/>
    <p:sldId id="309" r:id="rId40"/>
    <p:sldId id="326" r:id="rId41"/>
    <p:sldId id="310" r:id="rId42"/>
    <p:sldId id="281" r:id="rId43"/>
    <p:sldId id="327" r:id="rId44"/>
    <p:sldId id="276" r:id="rId45"/>
    <p:sldId id="292" r:id="rId46"/>
    <p:sldId id="282" r:id="rId47"/>
    <p:sldId id="312" r:id="rId48"/>
    <p:sldId id="293" r:id="rId49"/>
    <p:sldId id="313" r:id="rId50"/>
    <p:sldId id="314" r:id="rId51"/>
    <p:sldId id="315" r:id="rId52"/>
    <p:sldId id="295" r:id="rId53"/>
    <p:sldId id="317" r:id="rId54"/>
  </p:sldIdLst>
  <p:sldSz cx="9144000" cy="6858000" type="screen4x3"/>
  <p:notesSz cx="7077075" cy="938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33CC33"/>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00" autoAdjust="0"/>
    <p:restoredTop sz="74204" autoAdjust="0"/>
  </p:normalViewPr>
  <p:slideViewPr>
    <p:cSldViewPr>
      <p:cViewPr varScale="1">
        <p:scale>
          <a:sx n="78" d="100"/>
          <a:sy n="78" d="100"/>
        </p:scale>
        <p:origin x="130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ChangeArrowheads="1"/>
          </p:cNvSpPr>
          <p:nvPr>
            <p:ph type="ftr" sz="quarter" idx="2"/>
          </p:nvPr>
        </p:nvSpPr>
        <p:spPr bwMode="auto">
          <a:xfrm>
            <a:off x="0" y="8913813"/>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1" name="Rectangle 5"/>
          <p:cNvSpPr>
            <a:spLocks noGrp="1" noChangeArrowheads="1"/>
          </p:cNvSpPr>
          <p:nvPr>
            <p:ph type="sldNum" sz="quarter" idx="3"/>
          </p:nvPr>
        </p:nvSpPr>
        <p:spPr bwMode="auto">
          <a:xfrm>
            <a:off x="4008438" y="8913813"/>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FDCDE3-0377-48A3-8211-AD86F151ACD8}" type="slidenum">
              <a:rPr lang="en-US"/>
              <a:pPr>
                <a:defRPr/>
              </a:pPr>
              <a:t>‹#›</a:t>
            </a:fld>
            <a:endParaRPr lang="en-US"/>
          </a:p>
        </p:txBody>
      </p:sp>
    </p:spTree>
    <p:extLst>
      <p:ext uri="{BB962C8B-B14F-4D97-AF65-F5344CB8AC3E}">
        <p14:creationId xmlns:p14="http://schemas.microsoft.com/office/powerpoint/2010/main" val="231302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defTabSz="941388">
              <a:defRPr sz="1200"/>
            </a:lvl1pPr>
          </a:lstStyle>
          <a:p>
            <a:pPr>
              <a:defRPr/>
            </a:pPr>
            <a:endParaRPr lang="en-US"/>
          </a:p>
        </p:txBody>
      </p:sp>
      <p:sp>
        <p:nvSpPr>
          <p:cNvPr id="4099"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algn="r" defTabSz="941388">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8025" y="4457700"/>
            <a:ext cx="5661025" cy="4224338"/>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13813"/>
            <a:ext cx="3067050" cy="469900"/>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defTabSz="941388">
              <a:defRPr sz="1200"/>
            </a:lvl1pPr>
          </a:lstStyle>
          <a:p>
            <a:pPr>
              <a:defRPr/>
            </a:pPr>
            <a:endParaRPr lang="en-US"/>
          </a:p>
        </p:txBody>
      </p:sp>
      <p:sp>
        <p:nvSpPr>
          <p:cNvPr id="4103" name="Rectangle 7"/>
          <p:cNvSpPr>
            <a:spLocks noGrp="1" noChangeArrowheads="1"/>
          </p:cNvSpPr>
          <p:nvPr>
            <p:ph type="sldNum" sz="quarter" idx="5"/>
          </p:nvPr>
        </p:nvSpPr>
        <p:spPr bwMode="auto">
          <a:xfrm>
            <a:off x="4008438" y="8913813"/>
            <a:ext cx="3067050" cy="469900"/>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algn="r" defTabSz="941388">
              <a:defRPr sz="1200"/>
            </a:lvl1pPr>
          </a:lstStyle>
          <a:p>
            <a:pPr>
              <a:defRPr/>
            </a:pPr>
            <a:fld id="{DDA464AF-ECB7-43FA-95BF-DD3333FE680E}" type="slidenum">
              <a:rPr lang="en-US"/>
              <a:pPr>
                <a:defRPr/>
              </a:pPr>
              <a:t>‹#›</a:t>
            </a:fld>
            <a:endParaRPr lang="en-US"/>
          </a:p>
        </p:txBody>
      </p:sp>
    </p:spTree>
    <p:extLst>
      <p:ext uri="{BB962C8B-B14F-4D97-AF65-F5344CB8AC3E}">
        <p14:creationId xmlns:p14="http://schemas.microsoft.com/office/powerpoint/2010/main" val="1214827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004498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72019CC5-911D-4931-8E50-D38C1B6F0DC1}" type="slidenum">
              <a:rPr lang="en-US" altLang="en-US" smtClean="0"/>
              <a:pPr eaLnBrk="1" hangingPunct="1"/>
              <a:t>12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Answer for #1: </a:t>
            </a:r>
            <a:r>
              <a:rPr lang="en-US" altLang="en-US"/>
              <a:t>Unconditioned stimulus=spicy food, Unconditioned Response=Perspiring, Conditioned Stimulus=restaurant</a:t>
            </a:r>
          </a:p>
          <a:p>
            <a:pPr eaLnBrk="1" hangingPunct="1"/>
            <a:r>
              <a:rPr lang="en-US" altLang="en-US"/>
              <a:t>Conditioned Response=perspiring</a:t>
            </a:r>
          </a:p>
          <a:p>
            <a:pPr eaLnBrk="1" hangingPunct="1"/>
            <a:endParaRPr lang="en-US" altLang="en-US"/>
          </a:p>
          <a:p>
            <a:pPr eaLnBrk="1" hangingPunct="1"/>
            <a:r>
              <a:rPr lang="en-US" altLang="en-US" b="1"/>
              <a:t>Answer for #2: </a:t>
            </a:r>
            <a:r>
              <a:rPr lang="en-US" altLang="en-US"/>
              <a:t>Unconditioned Stimulus=bottle, Unconditioned Response=drooling, Conditioned Stimulus=bell, Conditioned Response=drooling</a:t>
            </a:r>
          </a:p>
        </p:txBody>
      </p:sp>
    </p:spTree>
    <p:extLst>
      <p:ext uri="{BB962C8B-B14F-4D97-AF65-F5344CB8AC3E}">
        <p14:creationId xmlns:p14="http://schemas.microsoft.com/office/powerpoint/2010/main" val="283692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72019CC5-911D-4931-8E50-D38C1B6F0DC1}" type="slidenum">
              <a:rPr lang="en-US" altLang="en-US" smtClean="0"/>
              <a:pPr eaLnBrk="1" hangingPunct="1"/>
              <a:t>13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Answer for #1: </a:t>
            </a:r>
            <a:r>
              <a:rPr lang="en-US" altLang="en-US"/>
              <a:t>Unconditioned stimulus=spicy food, Unconditioned Response=Perspiring, Conditioned Stimulus=restaurant</a:t>
            </a:r>
          </a:p>
          <a:p>
            <a:pPr eaLnBrk="1" hangingPunct="1"/>
            <a:r>
              <a:rPr lang="en-US" altLang="en-US"/>
              <a:t>Conditioned Response=perspiring</a:t>
            </a:r>
          </a:p>
          <a:p>
            <a:pPr eaLnBrk="1" hangingPunct="1"/>
            <a:endParaRPr lang="en-US" altLang="en-US"/>
          </a:p>
          <a:p>
            <a:pPr eaLnBrk="1" hangingPunct="1"/>
            <a:r>
              <a:rPr lang="en-US" altLang="en-US" b="1"/>
              <a:t>Answer for #2: </a:t>
            </a:r>
            <a:r>
              <a:rPr lang="en-US" altLang="en-US"/>
              <a:t>Unconditioned Stimulus=bottle, Unconditioned Response=drooling, Conditioned Stimulus=bell, Conditioned Response=drooling</a:t>
            </a:r>
          </a:p>
        </p:txBody>
      </p:sp>
    </p:spTree>
    <p:extLst>
      <p:ext uri="{BB962C8B-B14F-4D97-AF65-F5344CB8AC3E}">
        <p14:creationId xmlns:p14="http://schemas.microsoft.com/office/powerpoint/2010/main" val="367198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b="1" dirty="0"/>
              <a:t>Lecture Expander: </a:t>
            </a:r>
            <a:r>
              <a:rPr lang="en-US" dirty="0"/>
              <a:t>When the dog learned that the bell meant food was coming, that was the acquisition phase. If you continued to present the bell with NO food, then the dog would eventually stop drooling to the bell.  That is the extinction process.  However, sometimes the dog might still drool to the bell (spontaneous recovery).  If the dog drooled to another sound that sounded like a bell, that is generalization.  If the dog did not drool to the sound of a door bell but did drool to the sound of a bell that the experimenter used, that is discrimination.  </a:t>
            </a:r>
          </a:p>
          <a:p>
            <a:pPr eaLnBrk="1" hangingPunct="1">
              <a:defRPr/>
            </a:pPr>
            <a:r>
              <a:rPr lang="en-US" dirty="0"/>
              <a:t>Another example might be that dogs and cats usually discriminate between the sounds of their food container and your food containers. So if you rattle a box of dog treats, the dog will probably start to drool.  If you rattle a box of corn flakes, the dog probably will not (unless you also feed it corn flakes) because it has learned to discriminate between the two.</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49616DD3-1E78-4329-B4A8-759D14C4F501}" type="slidenum">
              <a:rPr lang="en-US" altLang="en-US" smtClean="0"/>
              <a:pPr eaLnBrk="1" hangingPunct="1"/>
              <a:t>14</a:t>
            </a:fld>
            <a:endParaRPr lang="en-US" altLang="en-US"/>
          </a:p>
        </p:txBody>
      </p:sp>
    </p:spTree>
    <p:extLst>
      <p:ext uri="{BB962C8B-B14F-4D97-AF65-F5344CB8AC3E}">
        <p14:creationId xmlns:p14="http://schemas.microsoft.com/office/powerpoint/2010/main" val="284928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66687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5422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6132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37899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BADD5793-1033-43DD-B697-39BE807E34B9}" type="slidenum">
              <a:rPr lang="en-US" altLang="en-US" smtClean="0"/>
              <a:pPr eaLnBrk="1" hangingPunct="1"/>
              <a:t>19</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was Little Albert’s phobia?</a:t>
            </a:r>
          </a:p>
          <a:p>
            <a:pPr eaLnBrk="1" hangingPunct="1"/>
            <a:r>
              <a:rPr lang="en-US" altLang="en-US"/>
              <a:t>How might Little Albert have been treated with systematic desensitization?</a:t>
            </a:r>
          </a:p>
        </p:txBody>
      </p:sp>
    </p:spTree>
    <p:extLst>
      <p:ext uri="{BB962C8B-B14F-4D97-AF65-F5344CB8AC3E}">
        <p14:creationId xmlns:p14="http://schemas.microsoft.com/office/powerpoint/2010/main" val="3679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BADD5793-1033-43DD-B697-39BE807E34B9}" type="slidenum">
              <a:rPr lang="en-US" altLang="en-US" smtClean="0"/>
              <a:pPr eaLnBrk="1" hangingPunct="1"/>
              <a:t>20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was Little Albert’s phobia?</a:t>
            </a:r>
          </a:p>
          <a:p>
            <a:pPr eaLnBrk="1" hangingPunct="1"/>
            <a:r>
              <a:rPr lang="en-US" altLang="en-US"/>
              <a:t>How might Little Albert have been treated with systematic desensitization?</a:t>
            </a:r>
          </a:p>
        </p:txBody>
      </p:sp>
    </p:spTree>
    <p:extLst>
      <p:ext uri="{BB962C8B-B14F-4D97-AF65-F5344CB8AC3E}">
        <p14:creationId xmlns:p14="http://schemas.microsoft.com/office/powerpoint/2010/main" val="809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F393C8FB-5D70-416F-8377-E7FBB156CBA8}" type="slidenum">
              <a:rPr lang="en-US" altLang="en-US" smtClean="0"/>
              <a:pPr eaLnBrk="1" hangingPunct="1"/>
              <a:t>21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Discussion questions:</a:t>
            </a:r>
          </a:p>
          <a:p>
            <a:pPr eaLnBrk="1" hangingPunct="1"/>
            <a:r>
              <a:rPr lang="en-US" altLang="en-US"/>
              <a:t>1) Discuss how taste aversion could be linked to human adaptation and survival.</a:t>
            </a:r>
          </a:p>
          <a:p>
            <a:pPr eaLnBrk="1" hangingPunct="1"/>
            <a:r>
              <a:rPr lang="en-US" altLang="en-US"/>
              <a:t>2) Name a time when you had a food aversion.  What caused it?  Do you still have it?  What helped to eliminate it?</a:t>
            </a:r>
          </a:p>
          <a:p>
            <a:pPr eaLnBrk="1" hangingPunct="1"/>
            <a:r>
              <a:rPr lang="en-US" altLang="en-US"/>
              <a:t>3) A woman ate tomatoes and then had the flu and threw them up.  Now she won’t eat tomatoes.  What is the UCS, UCR, CS, CR?  </a:t>
            </a:r>
          </a:p>
          <a:p>
            <a:pPr eaLnBrk="1" hangingPunct="1"/>
            <a:r>
              <a:rPr lang="en-US" altLang="en-US"/>
              <a:t>UCS= flu, UCR= throw up, CS=tomatoes, CR=throw up</a:t>
            </a:r>
          </a:p>
        </p:txBody>
      </p:sp>
    </p:spTree>
    <p:extLst>
      <p:ext uri="{BB962C8B-B14F-4D97-AF65-F5344CB8AC3E}">
        <p14:creationId xmlns:p14="http://schemas.microsoft.com/office/powerpoint/2010/main" val="18176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FA755C46-A79A-4296-AB80-D2C0AE93E352}" type="slidenum">
              <a:rPr lang="en-US" altLang="en-US" smtClean="0"/>
              <a:pPr eaLnBrk="1" hangingPunct="1"/>
              <a:t>4</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0795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E6F3CF11-C62D-4893-81E0-828063472114}" type="slidenum">
              <a:rPr lang="en-US" altLang="en-US" smtClean="0"/>
              <a:pPr eaLnBrk="1" hangingPunct="1"/>
              <a:t>22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b="1"/>
          </a:p>
        </p:txBody>
      </p:sp>
    </p:spTree>
    <p:extLst>
      <p:ext uri="{BB962C8B-B14F-4D97-AF65-F5344CB8AC3E}">
        <p14:creationId xmlns:p14="http://schemas.microsoft.com/office/powerpoint/2010/main" val="210856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Thorndike’s puzzle box:</a:t>
            </a:r>
            <a:r>
              <a:rPr lang="en-US" altLang="en-US"/>
              <a:t> Edward Thorndike used a puzzle box to study operant conditioning in cats. When the cat accidentally stepped on a pedal that pulled a string, the cat escaped from the box and received a fish reward. Once the cat had done this, it performed the action more quickly when it was put back into the box, until eventually it stepped on the pedal immediately each time.</a:t>
            </a:r>
            <a:endParaRPr lang="en-CA" altLang="en-US"/>
          </a:p>
        </p:txBody>
      </p:sp>
    </p:spTree>
    <p:extLst>
      <p:ext uri="{BB962C8B-B14F-4D97-AF65-F5344CB8AC3E}">
        <p14:creationId xmlns:p14="http://schemas.microsoft.com/office/powerpoint/2010/main" val="396080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22327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C14A8E1A-E441-4086-A6AB-F05DD09AD281}" type="slidenum">
              <a:rPr lang="en-US" altLang="en-US" smtClean="0"/>
              <a:pPr eaLnBrk="1" hangingPunct="1"/>
              <a:t>25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25613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636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50694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82541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 </a:t>
            </a:r>
            <a:r>
              <a:rPr lang="en-US" altLang="en-US"/>
              <a:t>One of the most difficult concepts to get in this chapter is the idea that a positive punishment is still a BAD punishment and that a negative reinforcement is still a GOOD reinforcement. Students want to associate positive with good and negative with bad. Emphasize that positive means adding something and negative means taking something away.  </a:t>
            </a:r>
          </a:p>
          <a:p>
            <a:pPr eaLnBrk="1" hangingPunct="1"/>
            <a:endParaRPr lang="en-US" altLang="en-US"/>
          </a:p>
          <a:p>
            <a:pPr eaLnBrk="1" hangingPunct="1"/>
            <a:r>
              <a:rPr lang="en-US" altLang="en-US"/>
              <a:t>In-class activity- Ask students to think of a positive reinforcement and a positive punishment that they do to their friends, significant other, parents, etc. to get what they want</a:t>
            </a:r>
            <a:r>
              <a:rPr lang="en-US" altLang="en-US">
                <a:sym typeface="Wingdings" pitchFamily="2" charset="2"/>
              </a:rPr>
              <a:t>.</a:t>
            </a:r>
            <a:endParaRPr lang="en-US" alt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A8E4D813-082B-40BD-AC2F-D26AB9C61C2F}" type="slidenum">
              <a:rPr lang="en-US" altLang="en-US" smtClean="0"/>
              <a:pPr eaLnBrk="1" hangingPunct="1"/>
              <a:t>29</a:t>
            </a:fld>
            <a:endParaRPr lang="en-US" altLang="en-US"/>
          </a:p>
        </p:txBody>
      </p:sp>
    </p:spTree>
    <p:extLst>
      <p:ext uri="{BB962C8B-B14F-4D97-AF65-F5344CB8AC3E}">
        <p14:creationId xmlns:p14="http://schemas.microsoft.com/office/powerpoint/2010/main" val="170217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In-Class Activity: </a:t>
            </a:r>
            <a:r>
              <a:rPr lang="en-US" altLang="en-US"/>
              <a:t>Ask students to think of a negative reinforcement and a negative punishment that they do to their friends, significant other, parents, etc. to get what they want</a:t>
            </a:r>
            <a:r>
              <a:rPr lang="en-US" altLang="en-US">
                <a:sym typeface="Wingdings" pitchFamily="2" charset="2"/>
              </a:rPr>
              <a:t>.</a:t>
            </a:r>
          </a:p>
          <a:p>
            <a:pPr eaLnBrk="1" hangingPunct="1"/>
            <a:r>
              <a:rPr lang="en-US" altLang="en-US">
                <a:sym typeface="Wingdings" pitchFamily="2" charset="2"/>
              </a:rPr>
              <a:t>You can then have students read some of their examples out loud and have the class guess if they are a positive or negative punishment or reinforcement. </a:t>
            </a:r>
            <a:endParaRPr lang="en-US" altLang="en-US"/>
          </a:p>
          <a:p>
            <a:pPr eaLnBrk="1" hangingPunct="1"/>
            <a:endParaRPr lang="en-US" altLang="en-US"/>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F4EB7A25-170E-44B4-A456-2BCCD29BFC5A}" type="slidenum">
              <a:rPr lang="en-US" altLang="en-US" smtClean="0"/>
              <a:pPr eaLnBrk="1" hangingPunct="1"/>
              <a:t>30</a:t>
            </a:fld>
            <a:endParaRPr lang="en-US" altLang="en-US"/>
          </a:p>
        </p:txBody>
      </p:sp>
    </p:spTree>
    <p:extLst>
      <p:ext uri="{BB962C8B-B14F-4D97-AF65-F5344CB8AC3E}">
        <p14:creationId xmlns:p14="http://schemas.microsoft.com/office/powerpoint/2010/main" val="1965593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0229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FA755C46-A79A-4296-AB80-D2C0AE93E352}" type="slidenum">
              <a:rPr lang="en-US" altLang="en-US" smtClean="0"/>
              <a:pPr eaLnBrk="1" hangingPunct="1"/>
              <a:t>5</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03960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13833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E40301FC-AA6E-4D76-B573-315AAFD92DB0}" type="slidenum">
              <a:rPr lang="en-US" altLang="en-US" smtClean="0"/>
              <a:pPr eaLnBrk="1" hangingPunct="1"/>
              <a:t>33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Discussion questions: </a:t>
            </a:r>
            <a:r>
              <a:rPr lang="en-US" altLang="en-US"/>
              <a:t>If you have a job, what type of payment do you get?  Are you continually reinforced or intermittently reinforced?  What would it look like to be continually reinforced for work?</a:t>
            </a:r>
          </a:p>
          <a:p>
            <a:pPr eaLnBrk="1" hangingPunct="1"/>
            <a:endParaRPr lang="en-US" altLang="en-US"/>
          </a:p>
          <a:p>
            <a:pPr eaLnBrk="1" hangingPunct="1"/>
            <a:r>
              <a:rPr lang="en-US" altLang="en-US" b="1"/>
              <a:t>Lecture Expander: </a:t>
            </a:r>
            <a:r>
              <a:rPr lang="en-US" altLang="en-US"/>
              <a:t>Learning is most rapid if the response is reinforced each time it occurs.  What type of implications does this have for teaching a dog new tricks, punishing a child, etc.?  </a:t>
            </a:r>
          </a:p>
        </p:txBody>
      </p:sp>
    </p:spTree>
    <p:extLst>
      <p:ext uri="{BB962C8B-B14F-4D97-AF65-F5344CB8AC3E}">
        <p14:creationId xmlns:p14="http://schemas.microsoft.com/office/powerpoint/2010/main" val="2399436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Variable ratio: Highest rate of responses.  People have no idea when they will be reinforced so they keep the </a:t>
            </a:r>
            <a:r>
              <a:rPr lang="en-CA" altLang="en-US"/>
              <a:t>behaviours</a:t>
            </a:r>
            <a:r>
              <a:rPr lang="en-US" altLang="en-US"/>
              <a:t> high.  </a:t>
            </a:r>
          </a:p>
          <a:p>
            <a:pPr eaLnBrk="1" hangingPunct="1"/>
            <a:r>
              <a:rPr lang="en-US" altLang="en-US"/>
              <a:t>Variable interval: Lower rates of response than </a:t>
            </a:r>
            <a:r>
              <a:rPr lang="en-CA" altLang="en-US"/>
              <a:t>VR</a:t>
            </a:r>
            <a:r>
              <a:rPr lang="en-US" altLang="en-US"/>
              <a:t>. </a:t>
            </a:r>
          </a:p>
          <a:p>
            <a:pPr eaLnBrk="1" hangingPunct="1"/>
            <a:r>
              <a:rPr lang="en-US" altLang="en-US"/>
              <a:t>Fixed ratio: Pause after reinforcement, then response rate increases as approach the next reinforcement.</a:t>
            </a:r>
          </a:p>
          <a:p>
            <a:pPr eaLnBrk="1" hangingPunct="1"/>
            <a:r>
              <a:rPr lang="en-US" altLang="en-US"/>
              <a:t>Fixed interval: </a:t>
            </a:r>
            <a:r>
              <a:rPr lang="en-CA" altLang="en-US"/>
              <a:t>Behaviours</a:t>
            </a:r>
            <a:r>
              <a:rPr lang="en-US" altLang="en-US"/>
              <a:t> go up around the time of reinforcement because people can predict when they will get the reinforcement.</a:t>
            </a:r>
          </a:p>
          <a:p>
            <a:pPr eaLnBrk="1" hangingPunct="1"/>
            <a:endParaRPr lang="en-US" altLang="en-US"/>
          </a:p>
          <a:p>
            <a:pPr eaLnBrk="1" hangingPunct="1"/>
            <a:r>
              <a:rPr lang="en-US" altLang="en-US" b="1"/>
              <a:t>Discussion question:</a:t>
            </a:r>
            <a:r>
              <a:rPr lang="en-US" altLang="en-US"/>
              <a:t> What type of reinforcement schedule do slot machines have and why?  Answer: variable ratio, because people will respond the most and for the longest period of time.  Can you come up with other examples in real life of other reinforcement schedules?</a:t>
            </a:r>
          </a:p>
        </p:txBody>
      </p:sp>
    </p:spTree>
    <p:extLst>
      <p:ext uri="{BB962C8B-B14F-4D97-AF65-F5344CB8AC3E}">
        <p14:creationId xmlns:p14="http://schemas.microsoft.com/office/powerpoint/2010/main" val="215545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Variable ratio: Highest rate of responses.  People have no idea when they will be reinforced so they keep the </a:t>
            </a:r>
            <a:r>
              <a:rPr lang="en-CA" altLang="en-US"/>
              <a:t>behaviours</a:t>
            </a:r>
            <a:r>
              <a:rPr lang="en-US" altLang="en-US"/>
              <a:t> high.  </a:t>
            </a:r>
          </a:p>
          <a:p>
            <a:pPr eaLnBrk="1" hangingPunct="1"/>
            <a:r>
              <a:rPr lang="en-US" altLang="en-US"/>
              <a:t>Variable interval: Lower rates of response than </a:t>
            </a:r>
            <a:r>
              <a:rPr lang="en-CA" altLang="en-US"/>
              <a:t>VR</a:t>
            </a:r>
            <a:r>
              <a:rPr lang="en-US" altLang="en-US"/>
              <a:t>. </a:t>
            </a:r>
          </a:p>
          <a:p>
            <a:pPr eaLnBrk="1" hangingPunct="1"/>
            <a:r>
              <a:rPr lang="en-US" altLang="en-US"/>
              <a:t>Fixed ratio: Pause after reinforcement, then response rate increases as approach the next reinforcement.</a:t>
            </a:r>
          </a:p>
          <a:p>
            <a:pPr eaLnBrk="1" hangingPunct="1"/>
            <a:r>
              <a:rPr lang="en-US" altLang="en-US"/>
              <a:t>Fixed interval: </a:t>
            </a:r>
            <a:r>
              <a:rPr lang="en-CA" altLang="en-US"/>
              <a:t>Behaviours</a:t>
            </a:r>
            <a:r>
              <a:rPr lang="en-US" altLang="en-US"/>
              <a:t> go up around the time of reinforcement because people can predict when they will get the reinforcement.</a:t>
            </a:r>
          </a:p>
          <a:p>
            <a:pPr eaLnBrk="1" hangingPunct="1"/>
            <a:endParaRPr lang="en-US" altLang="en-US"/>
          </a:p>
          <a:p>
            <a:pPr eaLnBrk="1" hangingPunct="1"/>
            <a:r>
              <a:rPr lang="en-US" altLang="en-US" b="1"/>
              <a:t>Discussion question:</a:t>
            </a:r>
            <a:r>
              <a:rPr lang="en-US" altLang="en-US"/>
              <a:t> What type of reinforcement schedule do slot machines have and why?  Answer: variable ratio, because people will respond the most and for the longest period of time.  Can you come up with other examples in real life of other reinforcement schedules?</a:t>
            </a:r>
          </a:p>
        </p:txBody>
      </p:sp>
    </p:spTree>
    <p:extLst>
      <p:ext uri="{BB962C8B-B14F-4D97-AF65-F5344CB8AC3E}">
        <p14:creationId xmlns:p14="http://schemas.microsoft.com/office/powerpoint/2010/main" val="57888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453101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Spousal abuse occurred in at least 6% of Canadian homes over the past 5 years (Statistics Canada, 2011). Psychologists believe that many victims develop feelings of helplessness and become convinced that they are incapable of changing the situation. </a:t>
            </a:r>
            <a:endParaRPr lang="en-CA" altLang="en-US"/>
          </a:p>
        </p:txBody>
      </p:sp>
    </p:spTree>
    <p:extLst>
      <p:ext uri="{BB962C8B-B14F-4D97-AF65-F5344CB8AC3E}">
        <p14:creationId xmlns:p14="http://schemas.microsoft.com/office/powerpoint/2010/main" val="1671180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B84AB889-E7C9-40E0-BE49-626D2B096A74}" type="slidenum">
              <a:rPr lang="en-US" altLang="en-US" smtClean="0"/>
              <a:pPr eaLnBrk="1" hangingPunct="1"/>
              <a:t>39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When you are in an unfamiliar situation, you look around to see what others are doing before doing anything yourself.</a:t>
            </a:r>
          </a:p>
          <a:p>
            <a:pPr eaLnBrk="1" hangingPunct="1"/>
            <a:endParaRPr lang="en-US" altLang="en-US"/>
          </a:p>
        </p:txBody>
      </p:sp>
    </p:spTree>
    <p:extLst>
      <p:ext uri="{BB962C8B-B14F-4D97-AF65-F5344CB8AC3E}">
        <p14:creationId xmlns:p14="http://schemas.microsoft.com/office/powerpoint/2010/main" val="151196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r>
              <a:rPr lang="en-US" altLang="en-US" sz="2400" dirty="0">
                <a:solidFill>
                  <a:schemeClr val="tx1"/>
                </a:solidFill>
              </a:rPr>
              <a:t>Those who watched the video were twice as likely as those who did not watch it to display violent behaviour toward the doll</a:t>
            </a:r>
          </a:p>
          <a:p>
            <a:pPr lvl="3" eaLnBrk="1" hangingPunct="1"/>
            <a:endParaRPr lang="en-US" altLang="en-US" sz="2400" dirty="0">
              <a:solidFill>
                <a:schemeClr val="tx1"/>
              </a:solidFill>
            </a:endParaRPr>
          </a:p>
          <a:p>
            <a:pPr lvl="3" eaLnBrk="1" hangingPunct="1"/>
            <a:r>
              <a:rPr lang="en-US" altLang="en-US" sz="2400" dirty="0">
                <a:solidFill>
                  <a:schemeClr val="tx1"/>
                </a:solidFill>
              </a:rPr>
              <a:t>Those who watched the woman being </a:t>
            </a:r>
            <a:r>
              <a:rPr lang="en-US" altLang="en-US" sz="2400" i="1" dirty="0">
                <a:solidFill>
                  <a:schemeClr val="tx1"/>
                </a:solidFill>
              </a:rPr>
              <a:t>rewarded</a:t>
            </a:r>
            <a:r>
              <a:rPr lang="en-US" altLang="en-US" sz="2400" dirty="0">
                <a:solidFill>
                  <a:schemeClr val="tx1"/>
                </a:solidFill>
              </a:rPr>
              <a:t> were more likely to behave aggressively toward the doll than those who saw the woman being </a:t>
            </a:r>
            <a:r>
              <a:rPr lang="en-US" altLang="en-US" sz="2400" i="1" dirty="0">
                <a:solidFill>
                  <a:schemeClr val="tx1"/>
                </a:solidFill>
              </a:rPr>
              <a:t>punished</a:t>
            </a:r>
            <a:endParaRPr lang="en-US" altLang="en-US" sz="2400" dirty="0">
              <a:solidFill>
                <a:schemeClr val="tx1"/>
              </a:solidFill>
            </a:endParaRPr>
          </a:p>
          <a:p>
            <a:endParaRPr lang="en-CA" altLang="en-US" dirty="0"/>
          </a:p>
        </p:txBody>
      </p:sp>
    </p:spTree>
    <p:extLst>
      <p:ext uri="{BB962C8B-B14F-4D97-AF65-F5344CB8AC3E}">
        <p14:creationId xmlns:p14="http://schemas.microsoft.com/office/powerpoint/2010/main" val="759122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02654119-4390-4D16-988B-FB00302A6CBB}" type="slidenum">
              <a:rPr lang="en-US" altLang="en-US" smtClean="0"/>
              <a:pPr eaLnBrk="1" hangingPunct="1"/>
              <a:t>41</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51293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Latent learning in rats:</a:t>
            </a:r>
            <a:r>
              <a:rPr lang="en-US" altLang="en-US"/>
              <a:t> </a:t>
            </a:r>
            <a:r>
              <a:rPr lang="en-CA" altLang="en-US"/>
              <a:t>Rats</a:t>
            </a:r>
            <a:r>
              <a:rPr lang="en-US" altLang="en-US"/>
              <a:t> are motivated to explore a maze, but when given a food reward, they make fewer errors in finding the quickest route to the end of the maze and the reward. When the reward is introduced after the rats explore the maze, the error rate drops sharply, indicating that learning occurred all along</a:t>
            </a:r>
            <a:r>
              <a:rPr lang="en-CA" altLang="en-US"/>
              <a:t> </a:t>
            </a:r>
          </a:p>
        </p:txBody>
      </p:sp>
    </p:spTree>
    <p:extLst>
      <p:ext uri="{BB962C8B-B14F-4D97-AF65-F5344CB8AC3E}">
        <p14:creationId xmlns:p14="http://schemas.microsoft.com/office/powerpoint/2010/main" val="404857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544651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680054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014260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t>Stroop</a:t>
            </a:r>
            <a:r>
              <a:rPr lang="en-US" altLang="en-US" b="1"/>
              <a:t> Effect: </a:t>
            </a:r>
            <a:r>
              <a:rPr lang="en-US" altLang="en-US"/>
              <a:t>A psychological test that involves presenting a list of words printed in different </a:t>
            </a:r>
            <a:r>
              <a:rPr lang="en-CA" altLang="en-US"/>
              <a:t>colours</a:t>
            </a:r>
            <a:r>
              <a:rPr lang="en-US" altLang="en-US"/>
              <a:t>. Each of the words is a </a:t>
            </a:r>
            <a:r>
              <a:rPr lang="en-CA" altLang="en-US"/>
              <a:t>colour</a:t>
            </a:r>
            <a:r>
              <a:rPr lang="en-US" altLang="en-US"/>
              <a:t> word (green, red, black, blue), but each is printed in a colour that differs from that of the word (green, red, black, blue). Participants are asked to list the colours of the ink, thus ignoring the word colour</a:t>
            </a:r>
            <a:r>
              <a:rPr lang="en-CA" altLang="en-US"/>
              <a:t>.</a:t>
            </a:r>
          </a:p>
        </p:txBody>
      </p:sp>
    </p:spTree>
    <p:extLst>
      <p:ext uri="{BB962C8B-B14F-4D97-AF65-F5344CB8AC3E}">
        <p14:creationId xmlns:p14="http://schemas.microsoft.com/office/powerpoint/2010/main" val="3427757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252535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F5B0F4E5-F7DD-479F-B7C3-9F41515E7976}" type="slidenum">
              <a:rPr lang="en-US" altLang="en-US" smtClean="0"/>
              <a:pPr eaLnBrk="1" hangingPunct="1"/>
              <a:t>47</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 </a:t>
            </a:r>
            <a:r>
              <a:rPr lang="en-US" altLang="en-US"/>
              <a:t>Newborns whose mothers ate garlic during pregnancy did not turn their noses to the smell of garlic, but newborns whose mothers did not eat garlic during pregnancy avoided the smell. </a:t>
            </a:r>
          </a:p>
          <a:p>
            <a:pPr eaLnBrk="1" hangingPunct="1"/>
            <a:r>
              <a:rPr lang="en-US" altLang="en-US"/>
              <a:t>Classical conditioning: Music associated with mother’s relaxation exercises results in decreased fetal movement over time.  What would be the UCS, URS, CS, CR?  </a:t>
            </a:r>
          </a:p>
          <a:p>
            <a:pPr eaLnBrk="1" hangingPunct="1"/>
            <a:r>
              <a:rPr lang="en-US" altLang="en-US"/>
              <a:t>Postnatal learning example: Newborns quickly learn that when they are put on their mother’s lap lying down it means that food is coming.  A newborn will even start to salivate when put in this position.  UCS=food, UCR=salivating, CS=position needed when nursing, CR=salivating</a:t>
            </a:r>
          </a:p>
        </p:txBody>
      </p:sp>
    </p:spTree>
    <p:extLst>
      <p:ext uri="{BB962C8B-B14F-4D97-AF65-F5344CB8AC3E}">
        <p14:creationId xmlns:p14="http://schemas.microsoft.com/office/powerpoint/2010/main" val="3743309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61291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58625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In-Class Activity: </a:t>
            </a:r>
            <a:r>
              <a:rPr lang="en-US" altLang="en-US" dirty="0"/>
              <a:t>I highly recommend getting a two-minute video from YouTube of </a:t>
            </a:r>
            <a:r>
              <a:rPr lang="en-US" altLang="en-US" i="1" dirty="0"/>
              <a:t>The Office </a:t>
            </a:r>
            <a:r>
              <a:rPr lang="en-US" altLang="en-US" dirty="0"/>
              <a:t>where Jim classically conditions Dwight to want a mint every time his computer beeps.  It is a very funny and relevant clip.  Just go to www.youtube.com and type in “office” and “classical conditioning.”  </a:t>
            </a:r>
          </a:p>
        </p:txBody>
      </p:sp>
    </p:spTree>
    <p:extLst>
      <p:ext uri="{BB962C8B-B14F-4D97-AF65-F5344CB8AC3E}">
        <p14:creationId xmlns:p14="http://schemas.microsoft.com/office/powerpoint/2010/main" val="149839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Pavlov’s setup for collecting and measuring salivation in dogs: </a:t>
            </a:r>
            <a:r>
              <a:rPr lang="en-US" altLang="en-US"/>
              <a:t>The dog is placed in a harness and given a bowl of meat powder. A tube from the salivary gland collects the saliva, which is measured and recorded.</a:t>
            </a:r>
            <a:r>
              <a:rPr lang="en-CA" altLang="en-US"/>
              <a:t> </a:t>
            </a:r>
          </a:p>
        </p:txBody>
      </p:sp>
    </p:spTree>
    <p:extLst>
      <p:ext uri="{BB962C8B-B14F-4D97-AF65-F5344CB8AC3E}">
        <p14:creationId xmlns:p14="http://schemas.microsoft.com/office/powerpoint/2010/main" val="77146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Lecture Expander:  </a:t>
            </a:r>
            <a:r>
              <a:rPr lang="en-US" altLang="en-US"/>
              <a:t>Describe Pavlov’s experiment that discovered classical conditioning.  Pavlov was interested in understanding the role of the salivary reflex in digestion and to do so he conducted research on dogs.</a:t>
            </a:r>
            <a:r>
              <a:rPr lang="en-US" altLang="en-US" b="1"/>
              <a:t> </a:t>
            </a:r>
            <a:r>
              <a:rPr lang="en-US" altLang="en-US"/>
              <a:t>As time progressed in his studies, Pavlov noticed that his dogs were salivating even when food wasn’t present. They salivated when the lab assistants arrived or when they heard noises that signalled their arrival. This was very annoying to Pavlov because he didn’t want the dog to salivate until they got the food.  As this continued to occur, Pavlov became interested in why the dogs salivated before the food was present.  </a:t>
            </a:r>
          </a:p>
          <a:p>
            <a:pPr eaLnBrk="1" hangingPunct="1"/>
            <a:r>
              <a:rPr lang="en-US" altLang="en-US"/>
              <a:t>However, Pavlov recognized this as evidence that the dogs had learned to associate the appearance of a lab assistant with getting food. Thus, they were having a behavioural response (salivation) in anticipation of getting food. Pavlov systematized this basic form of associative learning that is now called </a:t>
            </a:r>
            <a:r>
              <a:rPr lang="en-US" altLang="en-US" b="1"/>
              <a:t>classical conditioning.</a:t>
            </a:r>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6A4C451C-462E-4C31-8ADD-783AF9B49CC2}" type="slidenum">
              <a:rPr lang="en-US" altLang="en-US" smtClean="0"/>
              <a:pPr eaLnBrk="1" hangingPunct="1"/>
              <a:t>10</a:t>
            </a:fld>
            <a:endParaRPr lang="en-US" altLang="en-US"/>
          </a:p>
        </p:txBody>
      </p:sp>
    </p:spTree>
    <p:extLst>
      <p:ext uri="{BB962C8B-B14F-4D97-AF65-F5344CB8AC3E}">
        <p14:creationId xmlns:p14="http://schemas.microsoft.com/office/powerpoint/2010/main" val="269866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CBA9237B-0AD2-4825-BE96-D7A755951CE3}" type="slidenum">
              <a:rPr lang="en-US" altLang="en-US" smtClean="0"/>
              <a:pPr eaLnBrk="1" hangingPunct="1"/>
              <a:t>11</a:t>
            </a:fld>
            <a:endParaRPr lang="en-US" altLang="en-US"/>
          </a:p>
        </p:txBody>
      </p:sp>
    </p:spTree>
    <p:extLst>
      <p:ext uri="{BB962C8B-B14F-4D97-AF65-F5344CB8AC3E}">
        <p14:creationId xmlns:p14="http://schemas.microsoft.com/office/powerpoint/2010/main" val="38798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836712"/>
            <a:ext cx="9144000" cy="316835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14094F10-3617-435B-9CF7-3ED55F873780}" type="slidenum">
              <a:rPr lang="en-US" smtClean="0"/>
              <a:pPr>
                <a:defRPr/>
              </a:pPr>
              <a:t>‹#›</a:t>
            </a:fld>
            <a:endParaRPr lang="en-US"/>
          </a:p>
        </p:txBody>
      </p:sp>
      <p:sp>
        <p:nvSpPr>
          <p:cNvPr id="3" name="Rectangle 2"/>
          <p:cNvSpPr/>
          <p:nvPr/>
        </p:nvSpPr>
        <p:spPr>
          <a:xfrm>
            <a:off x="-3989" y="4005064"/>
            <a:ext cx="9144000" cy="2852936"/>
          </a:xfrm>
          <a:prstGeom prst="rect">
            <a:avLst/>
          </a:prstGeom>
          <a:solidFill>
            <a:srgbClr val="796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omer2ce_CoverFinal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04663"/>
            <a:ext cx="3280675" cy="4248473"/>
          </a:xfrm>
          <a:prstGeom prst="rect">
            <a:avLst/>
          </a:prstGeom>
        </p:spPr>
      </p:pic>
      <p:pic>
        <p:nvPicPr>
          <p:cNvPr id="5" name="Picture 4" descr="WILEY_White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309320"/>
            <a:ext cx="1431813" cy="300360"/>
          </a:xfrm>
          <a:prstGeom prst="rect">
            <a:avLst/>
          </a:prstGeom>
        </p:spPr>
      </p:pic>
      <p:grpSp>
        <p:nvGrpSpPr>
          <p:cNvPr id="10" name="Group 9"/>
          <p:cNvGrpSpPr/>
          <p:nvPr/>
        </p:nvGrpSpPr>
        <p:grpSpPr>
          <a:xfrm>
            <a:off x="179512" y="980728"/>
            <a:ext cx="5544616" cy="2883228"/>
            <a:chOff x="107504" y="1314053"/>
            <a:chExt cx="5544616" cy="2883228"/>
          </a:xfrm>
        </p:grpSpPr>
        <p:sp>
          <p:nvSpPr>
            <p:cNvPr id="2" name="TextBox 1"/>
            <p:cNvSpPr txBox="1"/>
            <p:nvPr userDrawn="1"/>
          </p:nvSpPr>
          <p:spPr>
            <a:xfrm>
              <a:off x="179512" y="1314053"/>
              <a:ext cx="4248472" cy="1538883"/>
            </a:xfrm>
            <a:prstGeom prst="rect">
              <a:avLst/>
            </a:prstGeom>
            <a:noFill/>
          </p:spPr>
          <p:txBody>
            <a:bodyPr wrap="square" rtlCol="0">
              <a:spAutoFit/>
            </a:bodyPr>
            <a:lstStyle/>
            <a:p>
              <a:r>
                <a:rPr lang="en-US" sz="4400" b="1" dirty="0">
                  <a:solidFill>
                    <a:srgbClr val="253E85"/>
                  </a:solidFill>
                  <a:latin typeface="Century Gothic"/>
                  <a:cs typeface="Century Gothic"/>
                </a:rPr>
                <a:t>PSYCHOLOGY</a:t>
              </a:r>
              <a:br>
                <a:rPr lang="en-US" sz="4400" b="1" dirty="0">
                  <a:solidFill>
                    <a:schemeClr val="tx2">
                      <a:lumMod val="75000"/>
                    </a:schemeClr>
                  </a:solidFill>
                  <a:latin typeface="Century Gothic"/>
                  <a:cs typeface="Century Gothic"/>
                </a:rPr>
              </a:br>
              <a:r>
                <a:rPr lang="en-US" sz="5000" dirty="0">
                  <a:solidFill>
                    <a:schemeClr val="bg1"/>
                  </a:solidFill>
                  <a:latin typeface="Century Gothic"/>
                  <a:cs typeface="Century Gothic"/>
                </a:rPr>
                <a:t>AROUND US</a:t>
              </a:r>
              <a:endParaRPr lang="en-US" sz="5000" dirty="0"/>
            </a:p>
          </p:txBody>
        </p:sp>
        <p:sp>
          <p:nvSpPr>
            <p:cNvPr id="8" name="TextBox 7"/>
            <p:cNvSpPr txBox="1"/>
            <p:nvPr userDrawn="1"/>
          </p:nvSpPr>
          <p:spPr>
            <a:xfrm>
              <a:off x="107504" y="2996952"/>
              <a:ext cx="5544616" cy="1200329"/>
            </a:xfrm>
            <a:prstGeom prst="rect">
              <a:avLst/>
            </a:prstGeom>
            <a:noFill/>
          </p:spPr>
          <p:txBody>
            <a:bodyPr wrap="square" rtlCol="0">
              <a:spAutoFit/>
            </a:bodyPr>
            <a:lstStyle/>
            <a:p>
              <a:r>
                <a:rPr lang="en-US" dirty="0">
                  <a:solidFill>
                    <a:srgbClr val="FFFFFF"/>
                  </a:solidFill>
                  <a:latin typeface="Avenir Heavy"/>
                  <a:cs typeface="Avenir Heavy"/>
                </a:rPr>
                <a:t>RONALD</a:t>
              </a:r>
              <a:r>
                <a:rPr lang="en-US" baseline="0" dirty="0">
                  <a:solidFill>
                    <a:srgbClr val="FFFFFF"/>
                  </a:solidFill>
                  <a:latin typeface="Avenir Heavy"/>
                  <a:cs typeface="Avenir Heavy"/>
                </a:rPr>
                <a:t> COMER</a:t>
              </a:r>
            </a:p>
            <a:p>
              <a:r>
                <a:rPr lang="en-US" baseline="0" dirty="0">
                  <a:solidFill>
                    <a:srgbClr val="FFFFFF"/>
                  </a:solidFill>
                  <a:latin typeface="Avenir Heavy"/>
                  <a:cs typeface="Avenir Heavy"/>
                </a:rPr>
                <a:t>NANCY OGDEN</a:t>
              </a:r>
            </a:p>
            <a:p>
              <a:r>
                <a:rPr lang="en-US" baseline="0" dirty="0">
                  <a:solidFill>
                    <a:srgbClr val="FFFFFF"/>
                  </a:solidFill>
                  <a:latin typeface="Avenir Heavy"/>
                  <a:cs typeface="Avenir Heavy"/>
                </a:rPr>
                <a:t>MICHAEL BOYES</a:t>
              </a:r>
            </a:p>
            <a:p>
              <a:r>
                <a:rPr lang="en-US" baseline="0" dirty="0">
                  <a:solidFill>
                    <a:srgbClr val="FFFFFF"/>
                  </a:solidFill>
                  <a:latin typeface="Avenir Heavy"/>
                  <a:cs typeface="Avenir Heavy"/>
                </a:rPr>
                <a:t>ELIZABETH GOULD</a:t>
              </a:r>
              <a:endParaRPr lang="en-US" dirty="0">
                <a:solidFill>
                  <a:srgbClr val="FFFFFF"/>
                </a:solidFill>
                <a:latin typeface="Avenir Heavy"/>
                <a:cs typeface="Avenir Heavy"/>
              </a:endParaRPr>
            </a:p>
          </p:txBody>
        </p:sp>
        <p:sp>
          <p:nvSpPr>
            <p:cNvPr id="9" name="TextBox 8"/>
            <p:cNvSpPr txBox="1"/>
            <p:nvPr userDrawn="1"/>
          </p:nvSpPr>
          <p:spPr>
            <a:xfrm>
              <a:off x="179512" y="2689175"/>
              <a:ext cx="2880320" cy="307777"/>
            </a:xfrm>
            <a:prstGeom prst="rect">
              <a:avLst/>
            </a:prstGeom>
            <a:noFill/>
          </p:spPr>
          <p:txBody>
            <a:bodyPr wrap="square" rtlCol="0">
              <a:spAutoFit/>
            </a:bodyPr>
            <a:lstStyle/>
            <a:p>
              <a:r>
                <a:rPr lang="en-US" sz="1400" dirty="0">
                  <a:solidFill>
                    <a:schemeClr val="bg1">
                      <a:lumMod val="50000"/>
                    </a:schemeClr>
                  </a:solidFill>
                </a:rPr>
                <a:t>SECOND</a:t>
              </a:r>
              <a:r>
                <a:rPr lang="en-US" sz="1400" baseline="0" dirty="0">
                  <a:solidFill>
                    <a:schemeClr val="bg1">
                      <a:lumMod val="50000"/>
                    </a:schemeClr>
                  </a:solidFill>
                </a:rPr>
                <a:t> CANADIAN EDITION</a:t>
              </a:r>
              <a:endParaRPr lang="en-US" sz="1400" dirty="0">
                <a:solidFill>
                  <a:schemeClr val="bg1">
                    <a:lumMod val="50000"/>
                  </a:schemeClr>
                </a:solidFill>
              </a:endParaRPr>
            </a:p>
          </p:txBody>
        </p:sp>
      </p:grpSp>
    </p:spTree>
    <p:extLst>
      <p:ext uri="{BB962C8B-B14F-4D97-AF65-F5344CB8AC3E}">
        <p14:creationId xmlns:p14="http://schemas.microsoft.com/office/powerpoint/2010/main" val="40201429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98EFD2A-5D02-47BB-970E-0DB51F9825FC}" type="slidenum">
              <a:rPr lang="en-US" smtClean="0"/>
              <a:pPr>
                <a:defRPr/>
              </a:pPr>
              <a:t>‹#›</a:t>
            </a:fld>
            <a:endParaRPr lang="en-US"/>
          </a:p>
        </p:txBody>
      </p:sp>
    </p:spTree>
    <p:extLst>
      <p:ext uri="{BB962C8B-B14F-4D97-AF65-F5344CB8AC3E}">
        <p14:creationId xmlns:p14="http://schemas.microsoft.com/office/powerpoint/2010/main" val="40538034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AEA15D3C-DB6B-488F-8EB5-D9AE5BB3FFD1}" type="slidenum">
              <a:rPr lang="en-US" smtClean="0"/>
              <a:pPr>
                <a:defRPr/>
              </a:pPr>
              <a:t>‹#›</a:t>
            </a:fld>
            <a:endParaRPr lang="en-US"/>
          </a:p>
        </p:txBody>
      </p:sp>
    </p:spTree>
    <p:extLst>
      <p:ext uri="{BB962C8B-B14F-4D97-AF65-F5344CB8AC3E}">
        <p14:creationId xmlns:p14="http://schemas.microsoft.com/office/powerpoint/2010/main" val="7566786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1998663"/>
            <a:ext cx="1911350" cy="4859337"/>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712788" y="1998663"/>
            <a:ext cx="5581650" cy="485933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E16D5C0-EE48-4171-91C2-65BC1F4762EF}" type="slidenum">
              <a:rPr lang="en-US" smtClean="0"/>
              <a:pPr>
                <a:defRPr/>
              </a:pPr>
              <a:t>‹#›</a:t>
            </a:fld>
            <a:endParaRPr lang="en-US"/>
          </a:p>
        </p:txBody>
      </p:sp>
    </p:spTree>
    <p:extLst>
      <p:ext uri="{BB962C8B-B14F-4D97-AF65-F5344CB8AC3E}">
        <p14:creationId xmlns:p14="http://schemas.microsoft.com/office/powerpoint/2010/main" val="5929787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0842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40420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BE8762E-5269-574C-9949-9EE5CB2866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7628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BE8762E-5269-574C-9949-9EE5CB2866A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68736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BE8762E-5269-574C-9949-9EE5CB2866AF}"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777734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E8762E-5269-574C-9949-9EE5CB2866AF}"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6608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762E-5269-574C-9949-9EE5CB2866AF}"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7007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CA" dirty="0"/>
          </a:p>
        </p:txBody>
      </p:sp>
      <p:sp>
        <p:nvSpPr>
          <p:cNvPr id="4" name="Text Box 3"/>
          <p:cNvSpPr txBox="1">
            <a:spLocks noGrp="1" noChangeArrowheads="1"/>
          </p:cNvSpPr>
          <p:nvPr>
            <p:ph type="sldNum" sz="quarter" idx="10"/>
          </p:nvPr>
        </p:nvSpPr>
        <p:spPr>
          <a:ln/>
        </p:spPr>
        <p:txBody>
          <a:bodyPr/>
          <a:lstStyle>
            <a:lvl1pPr>
              <a:defRPr/>
            </a:lvl1pPr>
          </a:lstStyle>
          <a:p>
            <a:pPr>
              <a:defRPr/>
            </a:pPr>
            <a:fld id="{626515F8-00E1-455C-B834-90CC56A14D96}" type="slidenum">
              <a:rPr lang="en-US" smtClean="0"/>
              <a:pPr>
                <a:defRPr/>
              </a:pPr>
              <a:t>‹#›</a:t>
            </a:fld>
            <a:endParaRPr lang="en-US"/>
          </a:p>
        </p:txBody>
      </p:sp>
      <p:sp>
        <p:nvSpPr>
          <p:cNvPr id="5" name="Rectangle 4"/>
          <p:cNvSpPr/>
          <p:nvPr/>
        </p:nvSpPr>
        <p:spPr bwMode="auto">
          <a:xfrm>
            <a:off x="0" y="0"/>
            <a:ext cx="9144000" cy="404664"/>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496521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897793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425787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601660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857363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2DB946E4-4A8F-4CCE-AC4C-1F7E6AD84DA3}" type="slidenum">
              <a:rPr lang="en-US" altLang="en-US"/>
              <a:pPr>
                <a:defRPr/>
              </a:pPr>
              <a:t>‹#›</a:t>
            </a:fld>
            <a:endParaRPr lang="en-US" altLang="en-US"/>
          </a:p>
        </p:txBody>
      </p:sp>
    </p:spTree>
    <p:extLst>
      <p:ext uri="{BB962C8B-B14F-4D97-AF65-F5344CB8AC3E}">
        <p14:creationId xmlns:p14="http://schemas.microsoft.com/office/powerpoint/2010/main" val="17505350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CBAC38F-D1E6-4A73-958D-47C050DACED6}" type="slidenum">
              <a:rPr lang="en-US" altLang="en-US"/>
              <a:pPr>
                <a:defRPr/>
              </a:pPr>
              <a:t>‹#›</a:t>
            </a:fld>
            <a:endParaRPr lang="en-US" altLang="en-US"/>
          </a:p>
        </p:txBody>
      </p:sp>
    </p:spTree>
    <p:extLst>
      <p:ext uri="{BB962C8B-B14F-4D97-AF65-F5344CB8AC3E}">
        <p14:creationId xmlns:p14="http://schemas.microsoft.com/office/powerpoint/2010/main" val="10988256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D088C36-B6CA-4963-8DEF-1CA9BBA0C09F}" type="slidenum">
              <a:rPr lang="en-US" altLang="en-US"/>
              <a:pPr>
                <a:defRPr/>
              </a:pPr>
              <a:t>‹#›</a:t>
            </a:fld>
            <a:endParaRPr lang="en-US" altLang="en-US"/>
          </a:p>
        </p:txBody>
      </p:sp>
    </p:spTree>
    <p:extLst>
      <p:ext uri="{BB962C8B-B14F-4D97-AF65-F5344CB8AC3E}">
        <p14:creationId xmlns:p14="http://schemas.microsoft.com/office/powerpoint/2010/main" val="29520639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1E727AEB-103C-48EF-8D5D-E806577238E1}" type="slidenum">
              <a:rPr lang="en-US" altLang="en-US"/>
              <a:pPr>
                <a:defRPr/>
              </a:pPr>
              <a:t>‹#›</a:t>
            </a:fld>
            <a:endParaRPr lang="en-US" altLang="en-US"/>
          </a:p>
        </p:txBody>
      </p:sp>
    </p:spTree>
    <p:extLst>
      <p:ext uri="{BB962C8B-B14F-4D97-AF65-F5344CB8AC3E}">
        <p14:creationId xmlns:p14="http://schemas.microsoft.com/office/powerpoint/2010/main" val="1039191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5ECCE7D1-893B-4B4F-85E9-AC02D40BC057}" type="slidenum">
              <a:rPr lang="en-US" altLang="en-US"/>
              <a:pPr>
                <a:defRPr/>
              </a:pPr>
              <a:t>‹#›</a:t>
            </a:fld>
            <a:endParaRPr lang="en-US" altLang="en-US"/>
          </a:p>
        </p:txBody>
      </p:sp>
    </p:spTree>
    <p:extLst>
      <p:ext uri="{BB962C8B-B14F-4D97-AF65-F5344CB8AC3E}">
        <p14:creationId xmlns:p14="http://schemas.microsoft.com/office/powerpoint/2010/main" val="13747520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F4AB9731-7F39-49DF-8B6A-A9496583EEEF}" type="slidenum">
              <a:rPr lang="en-US" altLang="en-US"/>
              <a:pPr>
                <a:defRPr/>
              </a:pPr>
              <a:t>‹#›</a:t>
            </a:fld>
            <a:endParaRPr lang="en-US" altLang="en-US"/>
          </a:p>
        </p:txBody>
      </p:sp>
    </p:spTree>
    <p:extLst>
      <p:ext uri="{BB962C8B-B14F-4D97-AF65-F5344CB8AC3E}">
        <p14:creationId xmlns:p14="http://schemas.microsoft.com/office/powerpoint/2010/main" val="8384042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bwMode="auto">
          <a:xfrm>
            <a:off x="0" y="764704"/>
            <a:ext cx="9144000" cy="1584176"/>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Slide Number Placeholder 2"/>
          <p:cNvSpPr>
            <a:spLocks noGrp="1"/>
          </p:cNvSpPr>
          <p:nvPr>
            <p:ph type="sldNum" sz="quarter" idx="10"/>
          </p:nvPr>
        </p:nvSpPr>
        <p:spPr/>
        <p:txBody>
          <a:bodyPr/>
          <a:lstStyle/>
          <a:p>
            <a:pPr>
              <a:defRPr/>
            </a:pPr>
            <a:fld id="{14094F10-3617-435B-9CF7-3ED55F873780}" type="slidenum">
              <a:rPr lang="en-US" smtClean="0"/>
              <a:pPr>
                <a:defRPr/>
              </a:pPr>
              <a:t>‹#›</a:t>
            </a:fld>
            <a:endParaRPr lang="en-US"/>
          </a:p>
        </p:txBody>
      </p:sp>
      <p:sp>
        <p:nvSpPr>
          <p:cNvPr id="4" name="Rectangle 5"/>
          <p:cNvSpPr>
            <a:spLocks noGrp="1" noChangeArrowheads="1"/>
          </p:cNvSpPr>
          <p:nvPr>
            <p:ph type="body" idx="1"/>
          </p:nvPr>
        </p:nvSpPr>
        <p:spPr>
          <a:xfrm>
            <a:off x="1259632" y="2708920"/>
            <a:ext cx="6553200" cy="3350096"/>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atin typeface="Century Gothic"/>
                <a:cs typeface="Century Gothic"/>
              </a:defRPr>
            </a:lvl1pPr>
          </a:lstStyle>
          <a:p>
            <a:pPr lvl="0" algn="just" eaLnBrk="1" hangingPunct="1">
              <a:lnSpc>
                <a:spcPct val="80000"/>
              </a:lnSpc>
              <a:spcBef>
                <a:spcPct val="0"/>
              </a:spcBef>
            </a:pPr>
            <a:r>
              <a:rPr lang="en-CA" altLang="en-US" sz="2000">
                <a:solidFill>
                  <a:schemeClr val="tx1"/>
                </a:solidFill>
              </a:rPr>
              <a:t>Click to edit Master text styles</a:t>
            </a:r>
          </a:p>
        </p:txBody>
      </p:sp>
      <p:sp>
        <p:nvSpPr>
          <p:cNvPr id="7" name="TextBox 6"/>
          <p:cNvSpPr txBox="1"/>
          <p:nvPr/>
        </p:nvSpPr>
        <p:spPr>
          <a:xfrm>
            <a:off x="2339752" y="1124744"/>
            <a:ext cx="4176464" cy="1200329"/>
          </a:xfrm>
          <a:prstGeom prst="rect">
            <a:avLst/>
          </a:prstGeom>
          <a:noFill/>
        </p:spPr>
        <p:txBody>
          <a:bodyPr wrap="square" rtlCol="0">
            <a:spAutoFit/>
          </a:bodyPr>
          <a:lstStyle/>
          <a:p>
            <a:r>
              <a:rPr lang="en-US" sz="5400" b="1" i="0" dirty="0">
                <a:solidFill>
                  <a:srgbClr val="FFFFFF"/>
                </a:solidFill>
                <a:latin typeface="Century Gothic"/>
                <a:cs typeface="Century Gothic"/>
              </a:rPr>
              <a:t>COPYRIGHT</a:t>
            </a:r>
          </a:p>
          <a:p>
            <a:endParaRPr lang="en-US" dirty="0"/>
          </a:p>
        </p:txBody>
      </p:sp>
      <p:pic>
        <p:nvPicPr>
          <p:cNvPr id="2" name="Picture 1" descr="WILEY_Blk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6165304"/>
            <a:ext cx="1373046" cy="288032"/>
          </a:xfrm>
          <a:prstGeom prst="rect">
            <a:avLst/>
          </a:prstGeom>
        </p:spPr>
      </p:pic>
    </p:spTree>
    <p:extLst>
      <p:ext uri="{BB962C8B-B14F-4D97-AF65-F5344CB8AC3E}">
        <p14:creationId xmlns:p14="http://schemas.microsoft.com/office/powerpoint/2010/main" val="3578487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8163968" presetClass="entr" presetSubtype="72015104"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E850186-14FD-4FB7-BBD0-FF63A2F62373}" type="slidenum">
              <a:rPr lang="en-US" altLang="en-US"/>
              <a:pPr>
                <a:defRPr/>
              </a:pPr>
              <a:t>‹#›</a:t>
            </a:fld>
            <a:endParaRPr lang="en-US" altLang="en-US"/>
          </a:p>
        </p:txBody>
      </p:sp>
    </p:spTree>
    <p:extLst>
      <p:ext uri="{BB962C8B-B14F-4D97-AF65-F5344CB8AC3E}">
        <p14:creationId xmlns:p14="http://schemas.microsoft.com/office/powerpoint/2010/main" val="37463883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F4ECF34-4A4D-480E-BB17-2FDDF87CDE15}" type="slidenum">
              <a:rPr lang="en-US" altLang="en-US"/>
              <a:pPr>
                <a:defRPr/>
              </a:pPr>
              <a:t>‹#›</a:t>
            </a:fld>
            <a:endParaRPr lang="en-US" altLang="en-US"/>
          </a:p>
        </p:txBody>
      </p:sp>
    </p:spTree>
    <p:extLst>
      <p:ext uri="{BB962C8B-B14F-4D97-AF65-F5344CB8AC3E}">
        <p14:creationId xmlns:p14="http://schemas.microsoft.com/office/powerpoint/2010/main" val="39557087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1637E0C-856D-43F3-B507-C61B4794F503}" type="slidenum">
              <a:rPr lang="en-US" altLang="en-US"/>
              <a:pPr>
                <a:defRPr/>
              </a:pPr>
              <a:t>‹#›</a:t>
            </a:fld>
            <a:endParaRPr lang="en-US" altLang="en-US"/>
          </a:p>
        </p:txBody>
      </p:sp>
    </p:spTree>
    <p:extLst>
      <p:ext uri="{BB962C8B-B14F-4D97-AF65-F5344CB8AC3E}">
        <p14:creationId xmlns:p14="http://schemas.microsoft.com/office/powerpoint/2010/main" val="14550615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B9C3261E-BC07-4D8B-B726-F2EA2AEEDBB8}" type="slidenum">
              <a:rPr lang="en-US" altLang="en-US"/>
              <a:pPr>
                <a:defRPr/>
              </a:pPr>
              <a:t>‹#›</a:t>
            </a:fld>
            <a:endParaRPr lang="en-US" altLang="en-US"/>
          </a:p>
        </p:txBody>
      </p:sp>
    </p:spTree>
    <p:extLst>
      <p:ext uri="{BB962C8B-B14F-4D97-AF65-F5344CB8AC3E}">
        <p14:creationId xmlns:p14="http://schemas.microsoft.com/office/powerpoint/2010/main" val="38791009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0"/>
            <a:ext cx="213836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303213" y="0"/>
            <a:ext cx="6264275"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7453B444-37FD-47A2-9505-A000C907E054}" type="slidenum">
              <a:rPr lang="en-US" altLang="en-US"/>
              <a:pPr>
                <a:defRPr/>
              </a:pPr>
              <a:t>‹#›</a:t>
            </a:fld>
            <a:endParaRPr lang="en-US" altLang="en-US"/>
          </a:p>
        </p:txBody>
      </p:sp>
    </p:spTree>
    <p:extLst>
      <p:ext uri="{BB962C8B-B14F-4D97-AF65-F5344CB8AC3E}">
        <p14:creationId xmlns:p14="http://schemas.microsoft.com/office/powerpoint/2010/main" val="36825251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962D0B9-871B-40CC-8A4E-5ED4E3169BB7}" type="slidenum">
              <a:rPr lang="en-US" altLang="en-US"/>
              <a:pPr>
                <a:defRPr/>
              </a:pPr>
              <a:t>‹#›</a:t>
            </a:fld>
            <a:endParaRPr lang="en-US" altLang="en-US"/>
          </a:p>
        </p:txBody>
      </p:sp>
    </p:spTree>
    <p:extLst>
      <p:ext uri="{BB962C8B-B14F-4D97-AF65-F5344CB8AC3E}">
        <p14:creationId xmlns:p14="http://schemas.microsoft.com/office/powerpoint/2010/main" val="32985576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DB40267-BA75-44BE-97C0-0B0D5DB9FECA}" type="slidenum">
              <a:rPr lang="en-US" altLang="en-US"/>
              <a:pPr>
                <a:defRPr/>
              </a:pPr>
              <a:t>‹#›</a:t>
            </a:fld>
            <a:endParaRPr lang="en-US" altLang="en-US"/>
          </a:p>
        </p:txBody>
      </p:sp>
    </p:spTree>
    <p:extLst>
      <p:ext uri="{BB962C8B-B14F-4D97-AF65-F5344CB8AC3E}">
        <p14:creationId xmlns:p14="http://schemas.microsoft.com/office/powerpoint/2010/main" val="288732343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8F19ADF-A404-4D95-84F0-8FC7D6B72BE7}" type="slidenum">
              <a:rPr lang="en-US" altLang="en-US"/>
              <a:pPr>
                <a:defRPr/>
              </a:pPr>
              <a:t>‹#›</a:t>
            </a:fld>
            <a:endParaRPr lang="en-US" altLang="en-US"/>
          </a:p>
        </p:txBody>
      </p:sp>
    </p:spTree>
    <p:extLst>
      <p:ext uri="{BB962C8B-B14F-4D97-AF65-F5344CB8AC3E}">
        <p14:creationId xmlns:p14="http://schemas.microsoft.com/office/powerpoint/2010/main" val="412413280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1370013" y="1827213"/>
            <a:ext cx="1712912"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32353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550447BF-7D7A-410A-91AA-96DDDF474F52}" type="slidenum">
              <a:rPr lang="en-US" altLang="en-US"/>
              <a:pPr>
                <a:defRPr/>
              </a:pPr>
              <a:t>‹#›</a:t>
            </a:fld>
            <a:endParaRPr lang="en-US" altLang="en-US"/>
          </a:p>
        </p:txBody>
      </p:sp>
    </p:spTree>
    <p:extLst>
      <p:ext uri="{BB962C8B-B14F-4D97-AF65-F5344CB8AC3E}">
        <p14:creationId xmlns:p14="http://schemas.microsoft.com/office/powerpoint/2010/main" val="327898409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14845C53-B891-4995-82D6-E4528C2C79C9}" type="slidenum">
              <a:rPr lang="en-US" altLang="en-US"/>
              <a:pPr>
                <a:defRPr/>
              </a:pPr>
              <a:t>‹#›</a:t>
            </a:fld>
            <a:endParaRPr lang="en-US" altLang="en-US"/>
          </a:p>
        </p:txBody>
      </p:sp>
    </p:spTree>
    <p:extLst>
      <p:ext uri="{BB962C8B-B14F-4D97-AF65-F5344CB8AC3E}">
        <p14:creationId xmlns:p14="http://schemas.microsoft.com/office/powerpoint/2010/main" val="3077021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CCE1CB4-0F38-4232-89C1-09E82DFD9112}" type="slidenum">
              <a:rPr lang="en-US" smtClean="0"/>
              <a:pPr>
                <a:defRPr/>
              </a:pPr>
              <a:t>‹#›</a:t>
            </a:fld>
            <a:endParaRPr lang="en-US"/>
          </a:p>
        </p:txBody>
      </p:sp>
    </p:spTree>
    <p:extLst>
      <p:ext uri="{BB962C8B-B14F-4D97-AF65-F5344CB8AC3E}">
        <p14:creationId xmlns:p14="http://schemas.microsoft.com/office/powerpoint/2010/main" val="232417148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A5B472E8-363F-4285-A850-171090792D95}" type="slidenum">
              <a:rPr lang="en-US" altLang="en-US"/>
              <a:pPr>
                <a:defRPr/>
              </a:pPr>
              <a:t>‹#›</a:t>
            </a:fld>
            <a:endParaRPr lang="en-US" altLang="en-US"/>
          </a:p>
        </p:txBody>
      </p:sp>
    </p:spTree>
    <p:extLst>
      <p:ext uri="{BB962C8B-B14F-4D97-AF65-F5344CB8AC3E}">
        <p14:creationId xmlns:p14="http://schemas.microsoft.com/office/powerpoint/2010/main" val="31574145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8D827EF-2A34-46B5-B6F7-94A95401D898}" type="slidenum">
              <a:rPr lang="en-US" altLang="en-US"/>
              <a:pPr>
                <a:defRPr/>
              </a:pPr>
              <a:t>‹#›</a:t>
            </a:fld>
            <a:endParaRPr lang="en-US" altLang="en-US"/>
          </a:p>
        </p:txBody>
      </p:sp>
    </p:spTree>
    <p:extLst>
      <p:ext uri="{BB962C8B-B14F-4D97-AF65-F5344CB8AC3E}">
        <p14:creationId xmlns:p14="http://schemas.microsoft.com/office/powerpoint/2010/main" val="90130845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33C02AB-120A-4C40-8220-9D4D7EF1B964}" type="slidenum">
              <a:rPr lang="en-US" altLang="en-US"/>
              <a:pPr>
                <a:defRPr/>
              </a:pPr>
              <a:t>‹#›</a:t>
            </a:fld>
            <a:endParaRPr lang="en-US" altLang="en-US"/>
          </a:p>
        </p:txBody>
      </p:sp>
    </p:spTree>
    <p:extLst>
      <p:ext uri="{BB962C8B-B14F-4D97-AF65-F5344CB8AC3E}">
        <p14:creationId xmlns:p14="http://schemas.microsoft.com/office/powerpoint/2010/main" val="29741199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465B519-1257-4D1C-ADAA-2BF43747AD55}" type="slidenum">
              <a:rPr lang="en-US" altLang="en-US"/>
              <a:pPr>
                <a:defRPr/>
              </a:pPr>
              <a:t>‹#›</a:t>
            </a:fld>
            <a:endParaRPr lang="en-US" altLang="en-US"/>
          </a:p>
        </p:txBody>
      </p:sp>
    </p:spTree>
    <p:extLst>
      <p:ext uri="{BB962C8B-B14F-4D97-AF65-F5344CB8AC3E}">
        <p14:creationId xmlns:p14="http://schemas.microsoft.com/office/powerpoint/2010/main" val="40202021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58507F5-B0F6-44B5-8FBD-ED2984FAD16F}" type="slidenum">
              <a:rPr lang="en-US" altLang="en-US"/>
              <a:pPr>
                <a:defRPr/>
              </a:pPr>
              <a:t>‹#›</a:t>
            </a:fld>
            <a:endParaRPr lang="en-US" altLang="en-US"/>
          </a:p>
        </p:txBody>
      </p:sp>
    </p:spTree>
    <p:extLst>
      <p:ext uri="{BB962C8B-B14F-4D97-AF65-F5344CB8AC3E}">
        <p14:creationId xmlns:p14="http://schemas.microsoft.com/office/powerpoint/2010/main" val="34295569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60FCBC7-635D-4584-8223-7783FE6444F2}" type="slidenum">
              <a:rPr lang="en-US" altLang="en-US"/>
              <a:pPr>
                <a:defRPr/>
              </a:pPr>
              <a:t>‹#›</a:t>
            </a:fld>
            <a:endParaRPr lang="en-US" altLang="en-US"/>
          </a:p>
        </p:txBody>
      </p:sp>
    </p:spTree>
    <p:extLst>
      <p:ext uri="{BB962C8B-B14F-4D97-AF65-F5344CB8AC3E}">
        <p14:creationId xmlns:p14="http://schemas.microsoft.com/office/powerpoint/2010/main" val="32442691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FC646C1-CA49-49D3-9106-7A3737776B51}" type="slidenum">
              <a:rPr lang="en-US" altLang="en-US"/>
              <a:pPr>
                <a:defRPr/>
              </a:pPr>
              <a:t>‹#›</a:t>
            </a:fld>
            <a:endParaRPr lang="en-US" altLang="en-US"/>
          </a:p>
        </p:txBody>
      </p:sp>
    </p:spTree>
    <p:extLst>
      <p:ext uri="{BB962C8B-B14F-4D97-AF65-F5344CB8AC3E}">
        <p14:creationId xmlns:p14="http://schemas.microsoft.com/office/powerpoint/2010/main" val="422970236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388EF3C-8CDA-44EF-99F8-23E25D34C509}" type="slidenum">
              <a:rPr lang="en-US" altLang="en-US"/>
              <a:pPr>
                <a:defRPr/>
              </a:pPr>
              <a:t>‹#›</a:t>
            </a:fld>
            <a:endParaRPr lang="en-US" altLang="en-US"/>
          </a:p>
        </p:txBody>
      </p:sp>
    </p:spTree>
    <p:extLst>
      <p:ext uri="{BB962C8B-B14F-4D97-AF65-F5344CB8AC3E}">
        <p14:creationId xmlns:p14="http://schemas.microsoft.com/office/powerpoint/2010/main" val="293332421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E2DB1DA-2D86-4F86-95D7-F1CF418755C3}" type="slidenum">
              <a:rPr lang="en-US" altLang="en-US"/>
              <a:pPr>
                <a:defRPr/>
              </a:pPr>
              <a:t>‹#›</a:t>
            </a:fld>
            <a:endParaRPr lang="en-US" altLang="en-US"/>
          </a:p>
        </p:txBody>
      </p:sp>
    </p:spTree>
    <p:extLst>
      <p:ext uri="{BB962C8B-B14F-4D97-AF65-F5344CB8AC3E}">
        <p14:creationId xmlns:p14="http://schemas.microsoft.com/office/powerpoint/2010/main" val="179739685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51022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9691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92D8E9F9-B51F-4888-8544-1F25DC31104F}" type="slidenum">
              <a:rPr lang="en-US" altLang="en-US"/>
              <a:pPr>
                <a:defRPr/>
              </a:pPr>
              <a:t>‹#›</a:t>
            </a:fld>
            <a:endParaRPr lang="en-US" altLang="en-US"/>
          </a:p>
        </p:txBody>
      </p:sp>
    </p:spTree>
    <p:extLst>
      <p:ext uri="{BB962C8B-B14F-4D97-AF65-F5344CB8AC3E}">
        <p14:creationId xmlns:p14="http://schemas.microsoft.com/office/powerpoint/2010/main" val="10812033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784225" y="3786188"/>
            <a:ext cx="3675063"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11688" y="3786188"/>
            <a:ext cx="3675062"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9FC4EBD0-3DB4-4EB8-9F45-4F6178BDB557}" type="slidenum">
              <a:rPr lang="en-US" smtClean="0"/>
              <a:pPr>
                <a:defRPr/>
              </a:pPr>
              <a:t>‹#›</a:t>
            </a:fld>
            <a:endParaRPr lang="en-US"/>
          </a:p>
        </p:txBody>
      </p:sp>
    </p:spTree>
    <p:extLst>
      <p:ext uri="{BB962C8B-B14F-4D97-AF65-F5344CB8AC3E}">
        <p14:creationId xmlns:p14="http://schemas.microsoft.com/office/powerpoint/2010/main" val="172867838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94D34A24-2F17-4BE3-86A3-3F93811BCA9C}" type="slidenum">
              <a:rPr lang="en-US" altLang="en-US"/>
              <a:pPr>
                <a:defRPr/>
              </a:pPr>
              <a:t>‹#›</a:t>
            </a:fld>
            <a:endParaRPr lang="en-US" altLang="en-US"/>
          </a:p>
        </p:txBody>
      </p:sp>
    </p:spTree>
    <p:extLst>
      <p:ext uri="{BB962C8B-B14F-4D97-AF65-F5344CB8AC3E}">
        <p14:creationId xmlns:p14="http://schemas.microsoft.com/office/powerpoint/2010/main" val="21763049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9A9EC630-2C1A-4181-9A2B-AD864B2394F8}" type="slidenum">
              <a:rPr lang="en-US" altLang="en-US"/>
              <a:pPr>
                <a:defRPr/>
              </a:pPr>
              <a:t>‹#›</a:t>
            </a:fld>
            <a:endParaRPr lang="en-US" altLang="en-US"/>
          </a:p>
        </p:txBody>
      </p:sp>
    </p:spTree>
    <p:extLst>
      <p:ext uri="{BB962C8B-B14F-4D97-AF65-F5344CB8AC3E}">
        <p14:creationId xmlns:p14="http://schemas.microsoft.com/office/powerpoint/2010/main" val="271671228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BEB46D6-E2AE-4B89-8BD1-3F69D1E02846}" type="slidenum">
              <a:rPr lang="en-US" altLang="en-US"/>
              <a:pPr>
                <a:defRPr/>
              </a:pPr>
              <a:t>‹#›</a:t>
            </a:fld>
            <a:endParaRPr lang="en-US" altLang="en-US"/>
          </a:p>
        </p:txBody>
      </p:sp>
    </p:spTree>
    <p:extLst>
      <p:ext uri="{BB962C8B-B14F-4D97-AF65-F5344CB8AC3E}">
        <p14:creationId xmlns:p14="http://schemas.microsoft.com/office/powerpoint/2010/main" val="192053846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D58F260-A3DA-4600-AAD4-4A08B42D4A39}" type="slidenum">
              <a:rPr lang="en-US" altLang="en-US"/>
              <a:pPr>
                <a:defRPr/>
              </a:pPr>
              <a:t>‹#›</a:t>
            </a:fld>
            <a:endParaRPr lang="en-US" altLang="en-US"/>
          </a:p>
        </p:txBody>
      </p:sp>
    </p:spTree>
    <p:extLst>
      <p:ext uri="{BB962C8B-B14F-4D97-AF65-F5344CB8AC3E}">
        <p14:creationId xmlns:p14="http://schemas.microsoft.com/office/powerpoint/2010/main" val="196759795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2C2DE5-4BF0-4DC6-BB25-B11249B12351}" type="slidenum">
              <a:rPr lang="en-US" altLang="en-US"/>
              <a:pPr>
                <a:defRPr/>
              </a:pPr>
              <a:t>‹#›</a:t>
            </a:fld>
            <a:endParaRPr lang="en-US" altLang="en-US"/>
          </a:p>
        </p:txBody>
      </p:sp>
    </p:spTree>
    <p:extLst>
      <p:ext uri="{BB962C8B-B14F-4D97-AF65-F5344CB8AC3E}">
        <p14:creationId xmlns:p14="http://schemas.microsoft.com/office/powerpoint/2010/main" val="25620964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EBF139F-82A6-41FF-BDE3-8F0A06BA5F92}" type="slidenum">
              <a:rPr lang="en-US" altLang="en-US"/>
              <a:pPr>
                <a:defRPr/>
              </a:pPr>
              <a:t>‹#›</a:t>
            </a:fld>
            <a:endParaRPr lang="en-US" altLang="en-US"/>
          </a:p>
        </p:txBody>
      </p:sp>
    </p:spTree>
    <p:extLst>
      <p:ext uri="{BB962C8B-B14F-4D97-AF65-F5344CB8AC3E}">
        <p14:creationId xmlns:p14="http://schemas.microsoft.com/office/powerpoint/2010/main" val="36669909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23D5DEC-1D71-4842-AEFA-6160DB70E3F3}" type="slidenum">
              <a:rPr lang="en-US" altLang="en-US"/>
              <a:pPr>
                <a:defRPr/>
              </a:pPr>
              <a:t>‹#›</a:t>
            </a:fld>
            <a:endParaRPr lang="en-US" altLang="en-US"/>
          </a:p>
        </p:txBody>
      </p:sp>
    </p:spTree>
    <p:extLst>
      <p:ext uri="{BB962C8B-B14F-4D97-AF65-F5344CB8AC3E}">
        <p14:creationId xmlns:p14="http://schemas.microsoft.com/office/powerpoint/2010/main" val="16764119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D1E24836-C12B-42DB-9A26-7CF5BF71DA5A}" type="slidenum">
              <a:rPr lang="en-US" altLang="en-US"/>
              <a:pPr>
                <a:defRPr/>
              </a:pPr>
              <a:t>‹#›</a:t>
            </a:fld>
            <a:endParaRPr lang="en-US" altLang="en-US"/>
          </a:p>
        </p:txBody>
      </p:sp>
    </p:spTree>
    <p:extLst>
      <p:ext uri="{BB962C8B-B14F-4D97-AF65-F5344CB8AC3E}">
        <p14:creationId xmlns:p14="http://schemas.microsoft.com/office/powerpoint/2010/main" val="40745577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40247801-1580-47BC-95BA-56E5725ACFD2}" type="slidenum">
              <a:rPr lang="en-US" altLang="en-US"/>
              <a:pPr>
                <a:defRPr/>
              </a:pPr>
              <a:t>‹#›</a:t>
            </a:fld>
            <a:endParaRPr lang="en-US" altLang="en-US"/>
          </a:p>
        </p:txBody>
      </p:sp>
    </p:spTree>
    <p:extLst>
      <p:ext uri="{BB962C8B-B14F-4D97-AF65-F5344CB8AC3E}">
        <p14:creationId xmlns:p14="http://schemas.microsoft.com/office/powerpoint/2010/main" val="3788419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9D866328-6123-4AB6-8802-B66D76B3940D}" type="slidenum">
              <a:rPr lang="en-US" altLang="en-US"/>
              <a:pPr>
                <a:defRPr/>
              </a:pPr>
              <a:t>‹#›</a:t>
            </a:fld>
            <a:endParaRPr lang="en-US" altLang="en-US"/>
          </a:p>
        </p:txBody>
      </p:sp>
    </p:spTree>
    <p:extLst>
      <p:ext uri="{BB962C8B-B14F-4D97-AF65-F5344CB8AC3E}">
        <p14:creationId xmlns:p14="http://schemas.microsoft.com/office/powerpoint/2010/main" val="38309815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22F5E3DF-1C1F-415B-B714-4DCE33566C6C}" type="slidenum">
              <a:rPr lang="en-US" smtClean="0"/>
              <a:pPr>
                <a:defRPr/>
              </a:pPr>
              <a:t>‹#›</a:t>
            </a:fld>
            <a:endParaRPr lang="en-US"/>
          </a:p>
        </p:txBody>
      </p:sp>
    </p:spTree>
    <p:extLst>
      <p:ext uri="{BB962C8B-B14F-4D97-AF65-F5344CB8AC3E}">
        <p14:creationId xmlns:p14="http://schemas.microsoft.com/office/powerpoint/2010/main" val="124841216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2"/>
          <p:cNvSpPr txBox="1">
            <a:spLocks noGrp="1" noChangeArrowheads="1"/>
          </p:cNvSpPr>
          <p:nvPr>
            <p:ph type="sldNum" sz="quarter" idx="10"/>
          </p:nvPr>
        </p:nvSpPr>
        <p:spPr>
          <a:ln/>
        </p:spPr>
        <p:txBody>
          <a:bodyPr/>
          <a:lstStyle>
            <a:lvl1pPr>
              <a:defRPr/>
            </a:lvl1pPr>
          </a:lstStyle>
          <a:p>
            <a:pPr>
              <a:defRPr/>
            </a:pPr>
            <a:fld id="{A22D22C8-1DD5-4A11-92C7-1404EE9E5F26}" type="slidenum">
              <a:rPr lang="en-US" altLang="en-US"/>
              <a:pPr>
                <a:defRPr/>
              </a:pPr>
              <a:t>‹#›</a:t>
            </a:fld>
            <a:endParaRPr lang="en-US" altLang="en-US"/>
          </a:p>
        </p:txBody>
      </p:sp>
    </p:spTree>
    <p:extLst>
      <p:ext uri="{BB962C8B-B14F-4D97-AF65-F5344CB8AC3E}">
        <p14:creationId xmlns:p14="http://schemas.microsoft.com/office/powerpoint/2010/main" val="18164397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2"/>
          <p:cNvSpPr txBox="1">
            <a:spLocks noGrp="1" noChangeArrowheads="1"/>
          </p:cNvSpPr>
          <p:nvPr>
            <p:ph type="sldNum" sz="quarter" idx="10"/>
          </p:nvPr>
        </p:nvSpPr>
        <p:spPr>
          <a:ln/>
        </p:spPr>
        <p:txBody>
          <a:bodyPr/>
          <a:lstStyle>
            <a:lvl1pPr>
              <a:defRPr/>
            </a:lvl1pPr>
          </a:lstStyle>
          <a:p>
            <a:pPr>
              <a:defRPr/>
            </a:pPr>
            <a:fld id="{27E9A8BF-5575-4AE0-B5D4-4529FF2459BE}" type="slidenum">
              <a:rPr lang="en-US" altLang="en-US"/>
              <a:pPr>
                <a:defRPr/>
              </a:pPr>
              <a:t>‹#›</a:t>
            </a:fld>
            <a:endParaRPr lang="en-US" altLang="en-US"/>
          </a:p>
        </p:txBody>
      </p:sp>
    </p:spTree>
    <p:extLst>
      <p:ext uri="{BB962C8B-B14F-4D97-AF65-F5344CB8AC3E}">
        <p14:creationId xmlns:p14="http://schemas.microsoft.com/office/powerpoint/2010/main" val="377012576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652047FC-1F36-4B4D-8575-4EA8B1EACDC9}" type="slidenum">
              <a:rPr lang="en-US" altLang="en-US"/>
              <a:pPr>
                <a:defRPr/>
              </a:pPr>
              <a:t>‹#›</a:t>
            </a:fld>
            <a:endParaRPr lang="en-US" altLang="en-US"/>
          </a:p>
        </p:txBody>
      </p:sp>
    </p:spTree>
    <p:extLst>
      <p:ext uri="{BB962C8B-B14F-4D97-AF65-F5344CB8AC3E}">
        <p14:creationId xmlns:p14="http://schemas.microsoft.com/office/powerpoint/2010/main" val="11291609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0DBEB5AF-ECE7-4690-8B14-2683D886984A}" type="slidenum">
              <a:rPr lang="en-US" altLang="en-US"/>
              <a:pPr>
                <a:defRPr/>
              </a:pPr>
              <a:t>‹#›</a:t>
            </a:fld>
            <a:endParaRPr lang="en-US" altLang="en-US"/>
          </a:p>
        </p:txBody>
      </p:sp>
    </p:spTree>
    <p:extLst>
      <p:ext uri="{BB962C8B-B14F-4D97-AF65-F5344CB8AC3E}">
        <p14:creationId xmlns:p14="http://schemas.microsoft.com/office/powerpoint/2010/main" val="24849525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CD5252AD-1A2F-49D4-8E43-079942A89F27}" type="slidenum">
              <a:rPr lang="en-US" altLang="en-US"/>
              <a:pPr>
                <a:defRPr/>
              </a:pPr>
              <a:t>‹#›</a:t>
            </a:fld>
            <a:endParaRPr lang="en-US" altLang="en-US"/>
          </a:p>
        </p:txBody>
      </p:sp>
    </p:spTree>
    <p:extLst>
      <p:ext uri="{BB962C8B-B14F-4D97-AF65-F5344CB8AC3E}">
        <p14:creationId xmlns:p14="http://schemas.microsoft.com/office/powerpoint/2010/main" val="126592811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B007C5F-9FE7-46EB-91A1-E23D72FEBA25}" type="slidenum">
              <a:rPr lang="en-US" altLang="en-US"/>
              <a:pPr>
                <a:defRPr/>
              </a:pPr>
              <a:t>‹#›</a:t>
            </a:fld>
            <a:endParaRPr lang="en-US" altLang="en-US"/>
          </a:p>
        </p:txBody>
      </p:sp>
    </p:spTree>
    <p:extLst>
      <p:ext uri="{BB962C8B-B14F-4D97-AF65-F5344CB8AC3E}">
        <p14:creationId xmlns:p14="http://schemas.microsoft.com/office/powerpoint/2010/main" val="62262161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34A6A8B8-6A9B-4E7B-996C-A94D59526A0B}" type="slidenum">
              <a:rPr lang="en-US" altLang="en-US"/>
              <a:pPr>
                <a:defRPr/>
              </a:pPr>
              <a:t>‹#›</a:t>
            </a:fld>
            <a:endParaRPr lang="en-US" altLang="en-US"/>
          </a:p>
        </p:txBody>
      </p:sp>
    </p:spTree>
    <p:extLst>
      <p:ext uri="{BB962C8B-B14F-4D97-AF65-F5344CB8AC3E}">
        <p14:creationId xmlns:p14="http://schemas.microsoft.com/office/powerpoint/2010/main" val="22338030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6875"/>
            <a:ext cx="2057400" cy="5729288"/>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396875"/>
            <a:ext cx="6019800" cy="572928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90E3724B-D512-4BF1-A5CE-A1AA01D68C6A}" type="slidenum">
              <a:rPr lang="en-US" altLang="en-US"/>
              <a:pPr>
                <a:defRPr/>
              </a:pPr>
              <a:t>‹#›</a:t>
            </a:fld>
            <a:endParaRPr lang="en-US" altLang="en-US"/>
          </a:p>
        </p:txBody>
      </p:sp>
    </p:spTree>
    <p:extLst>
      <p:ext uri="{BB962C8B-B14F-4D97-AF65-F5344CB8AC3E}">
        <p14:creationId xmlns:p14="http://schemas.microsoft.com/office/powerpoint/2010/main" val="31052805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03824AAD-9B39-4550-A369-6670F1A39464}" type="slidenum">
              <a:rPr lang="en-US" smtClean="0"/>
              <a:pPr>
                <a:defRPr/>
              </a:pPr>
              <a:t>‹#›</a:t>
            </a:fld>
            <a:endParaRPr lang="en-US"/>
          </a:p>
        </p:txBody>
      </p:sp>
    </p:spTree>
    <p:extLst>
      <p:ext uri="{BB962C8B-B14F-4D97-AF65-F5344CB8AC3E}">
        <p14:creationId xmlns:p14="http://schemas.microsoft.com/office/powerpoint/2010/main" val="33693673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B7D8483-4F54-46C9-94A3-6E1A64310A86}" type="slidenum">
              <a:rPr lang="en-US" smtClean="0"/>
              <a:pPr>
                <a:defRPr/>
              </a:pPr>
              <a:t>‹#›</a:t>
            </a:fld>
            <a:endParaRPr lang="en-US"/>
          </a:p>
        </p:txBody>
      </p:sp>
    </p:spTree>
    <p:extLst>
      <p:ext uri="{BB962C8B-B14F-4D97-AF65-F5344CB8AC3E}">
        <p14:creationId xmlns:p14="http://schemas.microsoft.com/office/powerpoint/2010/main" val="33726851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4094F10-3617-435B-9CF7-3ED55F873780}" type="slidenum">
              <a:rPr lang="en-US" smtClean="0"/>
              <a:pPr>
                <a:defRPr/>
              </a:pPr>
              <a:t>‹#›</a:t>
            </a:fld>
            <a:endParaRPr lang="en-US"/>
          </a:p>
        </p:txBody>
      </p:sp>
    </p:spTree>
    <p:extLst>
      <p:ext uri="{BB962C8B-B14F-4D97-AF65-F5344CB8AC3E}">
        <p14:creationId xmlns:p14="http://schemas.microsoft.com/office/powerpoint/2010/main" val="191865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12788" y="1998663"/>
            <a:ext cx="7645400" cy="178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dirty="0">
              <a:sym typeface="Georgia" charset="0"/>
            </a:endParaRPr>
          </a:p>
        </p:txBody>
      </p:sp>
      <p:sp>
        <p:nvSpPr>
          <p:cNvPr id="1027" name="Rectangle 2"/>
          <p:cNvSpPr>
            <a:spLocks noGrp="1" noChangeArrowheads="1"/>
          </p:cNvSpPr>
          <p:nvPr>
            <p:ph type="body" idx="1"/>
          </p:nvPr>
        </p:nvSpPr>
        <p:spPr bwMode="auto">
          <a:xfrm>
            <a:off x="784225" y="3786188"/>
            <a:ext cx="7502525" cy="307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dirty="0">
                <a:sym typeface="Georgia" charset="0"/>
              </a:rPr>
              <a:t>Click to edit Master text styles</a:t>
            </a:r>
          </a:p>
          <a:p>
            <a:pPr lvl="1"/>
            <a:r>
              <a:rPr lang="en-CA" altLang="en-US" dirty="0">
                <a:sym typeface="Georgia" charset="0"/>
              </a:rPr>
              <a:t>Second level</a:t>
            </a:r>
          </a:p>
          <a:p>
            <a:pPr lvl="2"/>
            <a:r>
              <a:rPr lang="en-CA" altLang="en-US" dirty="0">
                <a:sym typeface="Georgia" charset="0"/>
              </a:rPr>
              <a:t>Third level</a:t>
            </a:r>
          </a:p>
          <a:p>
            <a:pPr lvl="3"/>
            <a:r>
              <a:rPr lang="en-CA" altLang="en-US" dirty="0">
                <a:sym typeface="Georgia" charset="0"/>
              </a:rPr>
              <a:t>Fourth level</a:t>
            </a:r>
          </a:p>
          <a:p>
            <a:pPr lvl="4"/>
            <a:r>
              <a:rPr lang="en-CA" altLang="en-US" dirty="0">
                <a:sym typeface="Georgia" charset="0"/>
              </a:rPr>
              <a:t>Fifth level</a:t>
            </a:r>
            <a:endParaRPr lang="en-US" altLang="en-US" dirty="0">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14094F10-3617-435B-9CF7-3ED55F87378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fade/>
  </p:transition>
  <p:txStyles>
    <p:titleStyle>
      <a:lvl1pPr algn="ctr" rtl="0" eaLnBrk="1" fontAlgn="base" hangingPunct="1">
        <a:spcBef>
          <a:spcPct val="0"/>
        </a:spcBef>
        <a:spcAft>
          <a:spcPct val="0"/>
        </a:spcAft>
        <a:defRPr sz="3600">
          <a:solidFill>
            <a:schemeClr val="tx1"/>
          </a:solidFill>
          <a:effectLst>
            <a:outerShdw blurRad="38100" dist="38100" dir="2700000" algn="tl">
              <a:srgbClr val="C0C0C0"/>
            </a:outerShdw>
          </a:effectLst>
          <a:latin typeface="Century Gothic"/>
          <a:ea typeface="+mj-ea"/>
          <a:cs typeface="Century Gothic"/>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algn="ctr" rtl="0" eaLnBrk="1" fontAlgn="base" hangingPunct="1">
        <a:spcBef>
          <a:spcPts val="600"/>
        </a:spcBef>
        <a:spcAft>
          <a:spcPct val="0"/>
        </a:spcAft>
        <a:defRPr sz="2400">
          <a:solidFill>
            <a:schemeClr val="tx1"/>
          </a:solidFill>
          <a:latin typeface="Arial"/>
          <a:ea typeface="+mn-ea"/>
          <a:cs typeface="Arial"/>
          <a:sym typeface="Georgia" charset="0"/>
        </a:defRPr>
      </a:lvl1pPr>
      <a:lvl2pPr marL="381000" algn="ctr" rtl="0" eaLnBrk="1" fontAlgn="base" hangingPunct="1">
        <a:spcBef>
          <a:spcPts val="700"/>
        </a:spcBef>
        <a:spcAft>
          <a:spcPct val="0"/>
        </a:spcAft>
        <a:defRPr sz="2800">
          <a:solidFill>
            <a:schemeClr val="tx1"/>
          </a:solidFill>
          <a:latin typeface="Arial"/>
          <a:ea typeface="+mn-ea"/>
          <a:cs typeface="Arial"/>
          <a:sym typeface="Georgia" charset="0"/>
        </a:defRPr>
      </a:lvl2pPr>
      <a:lvl3pPr marL="838200" algn="ctr" rtl="0" eaLnBrk="1" fontAlgn="base" hangingPunct="1">
        <a:spcBef>
          <a:spcPts val="600"/>
        </a:spcBef>
        <a:spcAft>
          <a:spcPct val="0"/>
        </a:spcAft>
        <a:defRPr sz="2600">
          <a:solidFill>
            <a:schemeClr val="tx1"/>
          </a:solidFill>
          <a:latin typeface="Arial"/>
          <a:ea typeface="+mn-ea"/>
          <a:cs typeface="Arial"/>
          <a:sym typeface="Georgia" charset="0"/>
        </a:defRPr>
      </a:lvl3pPr>
      <a:lvl4pPr marL="1295400" algn="ctr" rtl="0" eaLnBrk="1" fontAlgn="base" hangingPunct="1">
        <a:spcBef>
          <a:spcPts val="600"/>
        </a:spcBef>
        <a:spcAft>
          <a:spcPct val="0"/>
        </a:spcAft>
        <a:defRPr sz="2400">
          <a:solidFill>
            <a:schemeClr val="tx1"/>
          </a:solidFill>
          <a:latin typeface="Arial"/>
          <a:ea typeface="+mn-ea"/>
          <a:cs typeface="Arial"/>
          <a:sym typeface="Georgia" charset="0"/>
        </a:defRPr>
      </a:lvl4pPr>
      <a:lvl5pPr marL="1752600" algn="ctr" rtl="0" eaLnBrk="1" fontAlgn="base" hangingPunct="1">
        <a:spcBef>
          <a:spcPts val="500"/>
        </a:spcBef>
        <a:spcAft>
          <a:spcPct val="0"/>
        </a:spcAft>
        <a:defRPr sz="2000">
          <a:solidFill>
            <a:schemeClr val="tx1"/>
          </a:solidFill>
          <a:latin typeface="Arial"/>
          <a:ea typeface="+mn-ea"/>
          <a:cs typeface="Arial"/>
          <a:sym typeface="Georgia" charset="0"/>
        </a:defRPr>
      </a:lvl5pPr>
      <a:lvl6pPr marL="2209800" algn="ctr" rtl="0" eaLnBrk="1" fontAlgn="base" hangingPunct="1">
        <a:spcBef>
          <a:spcPts val="500"/>
        </a:spcBef>
        <a:spcAft>
          <a:spcPct val="0"/>
        </a:spcAft>
        <a:defRPr sz="2000">
          <a:solidFill>
            <a:srgbClr val="878787"/>
          </a:solidFill>
          <a:latin typeface="+mn-lt"/>
          <a:ea typeface="+mn-ea"/>
          <a:cs typeface="+mn-cs"/>
          <a:sym typeface="Georgia" charset="0"/>
        </a:defRPr>
      </a:lvl6pPr>
      <a:lvl7pPr marL="2667000" algn="ctr" rtl="0" eaLnBrk="1" fontAlgn="base" hangingPunct="1">
        <a:spcBef>
          <a:spcPts val="500"/>
        </a:spcBef>
        <a:spcAft>
          <a:spcPct val="0"/>
        </a:spcAft>
        <a:defRPr sz="2000">
          <a:solidFill>
            <a:srgbClr val="878787"/>
          </a:solidFill>
          <a:latin typeface="+mn-lt"/>
          <a:ea typeface="+mn-ea"/>
          <a:cs typeface="+mn-cs"/>
          <a:sym typeface="Georgia" charset="0"/>
        </a:defRPr>
      </a:lvl7pPr>
      <a:lvl8pPr marL="3124200" algn="ctr" rtl="0" eaLnBrk="1" fontAlgn="base" hangingPunct="1">
        <a:spcBef>
          <a:spcPts val="500"/>
        </a:spcBef>
        <a:spcAft>
          <a:spcPct val="0"/>
        </a:spcAft>
        <a:defRPr sz="2000">
          <a:solidFill>
            <a:srgbClr val="878787"/>
          </a:solidFill>
          <a:latin typeface="+mn-lt"/>
          <a:ea typeface="+mn-ea"/>
          <a:cs typeface="+mn-cs"/>
          <a:sym typeface="Georgia" charset="0"/>
        </a:defRPr>
      </a:lvl8pPr>
      <a:lvl9pPr marL="3581400" algn="ctr" rtl="0" eaLnBrk="1" fontAlgn="base" hangingPunct="1">
        <a:spcBef>
          <a:spcPts val="500"/>
        </a:spcBef>
        <a:spcAft>
          <a:spcPct val="0"/>
        </a:spcAft>
        <a:defRPr sz="2000">
          <a:solidFill>
            <a:srgbClr val="878787"/>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762E-5269-574C-9949-9EE5CB2866AF}" type="datetimeFigureOut">
              <a:rPr lang="en-US" smtClean="0"/>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39773-EF10-7549-ADC2-ABFF0A2A202D}" type="slidenum">
              <a:rPr lang="en-US" smtClean="0"/>
              <a:t>‹#›</a:t>
            </a:fld>
            <a:endParaRPr lang="en-US"/>
          </a:p>
        </p:txBody>
      </p:sp>
    </p:spTree>
    <p:extLst>
      <p:ext uri="{BB962C8B-B14F-4D97-AF65-F5344CB8AC3E}">
        <p14:creationId xmlns:p14="http://schemas.microsoft.com/office/powerpoint/2010/main" val="12160914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Rectangle 2"/>
          <p:cNvSpPr>
            <a:spLocks noGrp="1" noChangeArrowheads="1"/>
          </p:cNvSpPr>
          <p:nvPr>
            <p:ph type="title"/>
          </p:nvPr>
        </p:nvSpPr>
        <p:spPr bwMode="auto">
          <a:xfrm>
            <a:off x="303213" y="0"/>
            <a:ext cx="8555037"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2051"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06EF9FDB-FA3F-4ECF-9491-B24ADB2C18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3075" name="Rectangle 2"/>
          <p:cNvSpPr>
            <a:spLocks noGrp="1" noChangeArrowheads="1"/>
          </p:cNvSpPr>
          <p:nvPr>
            <p:ph type="body" idx="1"/>
          </p:nvPr>
        </p:nvSpPr>
        <p:spPr bwMode="auto">
          <a:xfrm>
            <a:off x="1370013" y="1827213"/>
            <a:ext cx="3579812"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4262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FDA5A864-52F8-4EBA-950E-8C26C2A6A6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4099" name="Rectangle 2"/>
          <p:cNvSpPr>
            <a:spLocks noGrp="1" noChangeArrowheads="1"/>
          </p:cNvSpPr>
          <p:nvPr>
            <p:ph type="body" idx="1"/>
          </p:nvPr>
        </p:nvSpPr>
        <p:spPr bwMode="auto">
          <a:xfrm>
            <a:off x="5102225" y="1827213"/>
            <a:ext cx="3581400"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A1E4D828-C80E-4D83-A632-AC7A6EF515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98475" y="396875"/>
            <a:ext cx="8188325"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5122" name="Text Box 2"/>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E8C35B05-9442-4868-B7D5-0346978469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hf hdr="0" ftr="0" dt="0"/>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82588"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782638"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182688"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639888"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20970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5542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30114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4686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9258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MnhyGozLyE"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I_ctJqjlrHA"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youtube.com/watch?v=H6LEcM0E0i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dmBqwWlJg8U"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www.youtube.com/watch?v=hhqumfpxuzI&amp;t=99s" TargetMode="External"/><Relationship Id="rId4" Type="http://schemas.openxmlformats.org/officeDocument/2006/relationships/hyperlink" Target="https://www.youtube.com/watch?v=9i2rlymfL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2276872"/>
            <a:ext cx="1146468" cy="369332"/>
          </a:xfrm>
          <a:prstGeom prst="rect">
            <a:avLst/>
          </a:prstGeom>
          <a:noFill/>
        </p:spPr>
        <p:txBody>
          <a:bodyPr wrap="none" rtlCol="0">
            <a:spAutoFit/>
          </a:bodyPr>
          <a:lstStyle/>
          <a:p>
            <a:r>
              <a:rPr lang="en-CA" dirty="0"/>
              <a:t>Learning </a:t>
            </a:r>
          </a:p>
        </p:txBody>
      </p:sp>
    </p:spTree>
    <p:extLst>
      <p:ext uri="{BB962C8B-B14F-4D97-AF65-F5344CB8AC3E}">
        <p14:creationId xmlns:p14="http://schemas.microsoft.com/office/powerpoint/2010/main" val="97077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620688"/>
            <a:ext cx="8229600" cy="576064"/>
          </a:xfrm>
        </p:spPr>
        <p:txBody>
          <a:bodyPr>
            <a:normAutofit fontScale="90000"/>
          </a:bodyPr>
          <a:lstStyle/>
          <a:p>
            <a:pPr eaLnBrk="1" hangingPunct="1"/>
            <a:r>
              <a:rPr lang="en-US" altLang="en-US" dirty="0"/>
              <a:t>Pavlov’s Dog</a:t>
            </a:r>
          </a:p>
        </p:txBody>
      </p:sp>
      <p:pic>
        <p:nvPicPr>
          <p:cNvPr id="20483" name="Picture 5" descr="figure 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1727200"/>
            <a:ext cx="67818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04664"/>
            <a:ext cx="8229600" cy="1066800"/>
          </a:xfrm>
        </p:spPr>
        <p:txBody>
          <a:bodyPr/>
          <a:lstStyle/>
          <a:p>
            <a:pPr eaLnBrk="1" hangingPunct="1"/>
            <a:r>
              <a:rPr lang="en-US" altLang="en-US" sz="3800" dirty="0"/>
              <a:t>Classical Conditioning</a:t>
            </a:r>
          </a:p>
        </p:txBody>
      </p:sp>
      <p:sp>
        <p:nvSpPr>
          <p:cNvPr id="21507" name="Rectangle 3"/>
          <p:cNvSpPr>
            <a:spLocks noGrp="1" noChangeArrowheads="1"/>
          </p:cNvSpPr>
          <p:nvPr>
            <p:ph idx="1"/>
          </p:nvPr>
        </p:nvSpPr>
        <p:spPr>
          <a:xfrm>
            <a:off x="323528" y="1556792"/>
            <a:ext cx="8504238" cy="4686300"/>
          </a:xfrm>
        </p:spPr>
        <p:txBody>
          <a:bodyPr>
            <a:normAutofit lnSpcReduction="10000"/>
          </a:bodyPr>
          <a:lstStyle/>
          <a:p>
            <a:pPr algn="l" eaLnBrk="1" hangingPunct="1">
              <a:lnSpc>
                <a:spcPct val="90000"/>
              </a:lnSpc>
            </a:pPr>
            <a:r>
              <a:rPr lang="en-US" altLang="en-US" sz="2400" b="1" dirty="0"/>
              <a:t>Unconditioned stimulus (US) - </a:t>
            </a:r>
            <a:r>
              <a:rPr lang="en-US" altLang="en-US" sz="2400" dirty="0"/>
              <a:t>a stimulus that on its own elicits a response (i.e., food)</a:t>
            </a:r>
          </a:p>
          <a:p>
            <a:pPr algn="l" eaLnBrk="1" hangingPunct="1">
              <a:lnSpc>
                <a:spcPct val="90000"/>
              </a:lnSpc>
            </a:pPr>
            <a:endParaRPr lang="en-US" altLang="en-US" sz="2400" dirty="0"/>
          </a:p>
          <a:p>
            <a:pPr algn="l" eaLnBrk="1" hangingPunct="1">
              <a:lnSpc>
                <a:spcPct val="90000"/>
              </a:lnSpc>
            </a:pPr>
            <a:r>
              <a:rPr lang="en-US" altLang="en-US" sz="2400" b="1" dirty="0"/>
              <a:t>Unconditioned response (UR) - </a:t>
            </a:r>
            <a:r>
              <a:rPr lang="en-US" altLang="en-US" sz="2400" dirty="0"/>
              <a:t>a physical response elicited by an unconditioned stimulus; it does not need to be learned (i.e., salivation)</a:t>
            </a:r>
          </a:p>
          <a:p>
            <a:pPr algn="l" eaLnBrk="1" hangingPunct="1">
              <a:lnSpc>
                <a:spcPct val="90000"/>
              </a:lnSpc>
            </a:pPr>
            <a:endParaRPr lang="en-US" altLang="en-US" sz="2400" b="1" u="sng" dirty="0"/>
          </a:p>
          <a:p>
            <a:pPr algn="l" eaLnBrk="1" hangingPunct="1">
              <a:lnSpc>
                <a:spcPct val="90000"/>
              </a:lnSpc>
            </a:pPr>
            <a:r>
              <a:rPr lang="en-US" altLang="en-US" sz="2400" b="1" dirty="0"/>
              <a:t>Conditioned stimulus (CS) - </a:t>
            </a:r>
            <a:r>
              <a:rPr lang="en-US" altLang="en-US" sz="2400" dirty="0"/>
              <a:t>a neutral stimulus that eventually elicits the same response as an unconditioned stimulus with which it has been paired (i.e., bell)</a:t>
            </a:r>
          </a:p>
          <a:p>
            <a:pPr algn="l" eaLnBrk="1" hangingPunct="1">
              <a:lnSpc>
                <a:spcPct val="90000"/>
              </a:lnSpc>
            </a:pPr>
            <a:endParaRPr lang="en-US" altLang="en-US" sz="2400" dirty="0"/>
          </a:p>
          <a:p>
            <a:pPr algn="l" eaLnBrk="1" hangingPunct="1">
              <a:lnSpc>
                <a:spcPct val="90000"/>
              </a:lnSpc>
            </a:pPr>
            <a:r>
              <a:rPr lang="en-US" altLang="en-US" sz="2400" b="1" dirty="0"/>
              <a:t>Conditioned response (CR)</a:t>
            </a:r>
            <a:r>
              <a:rPr lang="en-US" altLang="en-US" sz="2400" dirty="0"/>
              <a:t> - a physical response elicited by a conditioned stimulus; it is usually the same as the unconditioned response (i.e., salivation)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67544" y="404664"/>
            <a:ext cx="8229600" cy="1066800"/>
          </a:xfrm>
        </p:spPr>
        <p:txBody>
          <a:bodyPr/>
          <a:lstStyle/>
          <a:p>
            <a:pPr eaLnBrk="1" hangingPunct="1"/>
            <a:r>
              <a:rPr lang="en-US" altLang="en-US" sz="3800" dirty="0"/>
              <a:t>Classical Conditioning</a:t>
            </a:r>
          </a:p>
        </p:txBody>
      </p:sp>
      <p:sp>
        <p:nvSpPr>
          <p:cNvPr id="10243" name="Rectangle 3"/>
          <p:cNvSpPr>
            <a:spLocks noGrp="1" noChangeArrowheads="1"/>
          </p:cNvSpPr>
          <p:nvPr>
            <p:ph idx="1"/>
          </p:nvPr>
        </p:nvSpPr>
        <p:spPr>
          <a:xfrm>
            <a:off x="457200" y="1646238"/>
            <a:ext cx="8229600" cy="4662487"/>
          </a:xfrm>
        </p:spPr>
        <p:txBody>
          <a:bodyPr>
            <a:normAutofit/>
          </a:bodyPr>
          <a:lstStyle/>
          <a:p>
            <a:pPr marL="0" indent="0" algn="l" eaLnBrk="1" hangingPunct="1">
              <a:buFont typeface="Wingdings 2" pitchFamily="18" charset="2"/>
              <a:buNone/>
              <a:defRPr/>
            </a:pPr>
            <a:r>
              <a:rPr lang="en-US" b="1" dirty="0"/>
              <a:t>In-class activity: </a:t>
            </a:r>
            <a:r>
              <a:rPr lang="en-US" dirty="0"/>
              <a:t>Identify the UCS, UCR, CS, CR in the following example</a:t>
            </a:r>
          </a:p>
          <a:p>
            <a:pPr marL="0" indent="0" algn="l" eaLnBrk="1" hangingPunct="1">
              <a:buFont typeface="Wingdings 2" pitchFamily="18" charset="2"/>
              <a:buNone/>
              <a:defRPr/>
            </a:pPr>
            <a:endParaRPr lang="en-US" dirty="0"/>
          </a:p>
          <a:p>
            <a:pPr algn="l" eaLnBrk="1" hangingPunct="1">
              <a:defRPr/>
            </a:pPr>
            <a:r>
              <a:rPr lang="en-US" sz="2600" dirty="0"/>
              <a:t>Jonathan loves spicy food! Last week he ate at Tia Mexicana three times and literally perspired from the hot spices. Yesterday, as he drove past the restaurant, Jonathan began to perspire profusely.</a:t>
            </a:r>
          </a:p>
          <a:p>
            <a:pPr algn="l" eaLnBrk="1" hangingPunct="1">
              <a:defRPr/>
            </a:pPr>
            <a:endParaRPr lang="en-US" sz="2600" dirty="0"/>
          </a:p>
          <a:p>
            <a:pPr algn="l" eaLnBrk="1" hangingPunct="1">
              <a:defRPr/>
            </a:pP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67544" y="404664"/>
            <a:ext cx="8229600" cy="1066800"/>
          </a:xfrm>
        </p:spPr>
        <p:txBody>
          <a:bodyPr/>
          <a:lstStyle/>
          <a:p>
            <a:pPr eaLnBrk="1" hangingPunct="1"/>
            <a:r>
              <a:rPr lang="en-US" altLang="en-US" sz="3800" dirty="0"/>
              <a:t>Classical Conditioning</a:t>
            </a:r>
          </a:p>
        </p:txBody>
      </p:sp>
      <p:sp>
        <p:nvSpPr>
          <p:cNvPr id="10243" name="Rectangle 3"/>
          <p:cNvSpPr>
            <a:spLocks noGrp="1" noChangeArrowheads="1"/>
          </p:cNvSpPr>
          <p:nvPr>
            <p:ph idx="1"/>
          </p:nvPr>
        </p:nvSpPr>
        <p:spPr>
          <a:xfrm>
            <a:off x="457200" y="1646238"/>
            <a:ext cx="8229600" cy="4662487"/>
          </a:xfrm>
        </p:spPr>
        <p:txBody>
          <a:bodyPr>
            <a:normAutofit/>
          </a:bodyPr>
          <a:lstStyle/>
          <a:p>
            <a:pPr marL="0" indent="0" algn="l" eaLnBrk="1" hangingPunct="1">
              <a:buFont typeface="Wingdings 2" pitchFamily="18" charset="2"/>
              <a:buNone/>
              <a:defRPr/>
            </a:pPr>
            <a:r>
              <a:rPr lang="en-US" b="1" dirty="0"/>
              <a:t>In-class activity: </a:t>
            </a:r>
            <a:r>
              <a:rPr lang="en-US" dirty="0"/>
              <a:t>Identify the UCS, UCR, CS, CR in the following example</a:t>
            </a:r>
          </a:p>
          <a:p>
            <a:pPr marL="0" indent="0" algn="l" eaLnBrk="1" hangingPunct="1">
              <a:buFont typeface="Wingdings 2" pitchFamily="18" charset="2"/>
              <a:buNone/>
              <a:defRPr/>
            </a:pPr>
            <a:endParaRPr lang="en-US" sz="2600" dirty="0"/>
          </a:p>
          <a:p>
            <a:pPr algn="l" eaLnBrk="1" hangingPunct="1">
              <a:defRPr/>
            </a:pPr>
            <a:r>
              <a:rPr lang="en-US" sz="2600" dirty="0"/>
              <a:t>Jeremiah is 6 months old. His mother warms his bottles in the microwave. Whenever the bell on the microwave rings, Jeremiah begins to drool.</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552" y="404664"/>
            <a:ext cx="8229600" cy="1066800"/>
          </a:xfrm>
        </p:spPr>
        <p:txBody>
          <a:bodyPr/>
          <a:lstStyle/>
          <a:p>
            <a:pPr eaLnBrk="1" hangingPunct="1"/>
            <a:r>
              <a:rPr lang="en-US" altLang="en-US" sz="3400" dirty="0"/>
              <a:t>Major Conditioning Processes</a:t>
            </a:r>
          </a:p>
        </p:txBody>
      </p:sp>
      <p:sp>
        <p:nvSpPr>
          <p:cNvPr id="23555" name="Rectangle 3"/>
          <p:cNvSpPr>
            <a:spLocks noGrp="1" noChangeArrowheads="1"/>
          </p:cNvSpPr>
          <p:nvPr>
            <p:ph idx="1"/>
          </p:nvPr>
        </p:nvSpPr>
        <p:spPr>
          <a:xfrm>
            <a:off x="301625" y="1600200"/>
            <a:ext cx="8504238" cy="4572000"/>
          </a:xfrm>
        </p:spPr>
        <p:txBody>
          <a:bodyPr/>
          <a:lstStyle/>
          <a:p>
            <a:pPr algn="l" eaLnBrk="1" hangingPunct="1"/>
            <a:r>
              <a:rPr lang="en-US" altLang="en-US" sz="2500" b="1" dirty="0"/>
              <a:t>Acquisition - </a:t>
            </a:r>
            <a:r>
              <a:rPr lang="en-US" altLang="en-US" sz="2500" dirty="0"/>
              <a:t>the initial learning of the stimulus-response relationship; the most rapid acquisition followed by the strongest response is a half a minute delay</a:t>
            </a:r>
            <a:r>
              <a:rPr lang="en-CA" altLang="en-US" sz="2500" dirty="0"/>
              <a:t> between CS and US</a:t>
            </a:r>
          </a:p>
          <a:p>
            <a:pPr algn="l" eaLnBrk="1" hangingPunct="1"/>
            <a:endParaRPr lang="en-US" altLang="en-US" sz="2500" dirty="0"/>
          </a:p>
          <a:p>
            <a:pPr algn="l" eaLnBrk="1" hangingPunct="1"/>
            <a:r>
              <a:rPr lang="en-US" altLang="en-US" sz="2500" b="1" dirty="0"/>
              <a:t>Extinction</a:t>
            </a:r>
            <a:r>
              <a:rPr lang="en-US" altLang="en-US" sz="2500" dirty="0"/>
              <a:t> - reduction of a conditioned response after repeated presentations of the conditioned stimulus alone</a:t>
            </a:r>
          </a:p>
          <a:p>
            <a:pPr algn="l" eaLnBrk="1" hangingPunct="1"/>
            <a:endParaRPr lang="en-US" altLang="en-US" sz="2500" dirty="0"/>
          </a:p>
          <a:p>
            <a:pPr algn="l" eaLnBrk="1" hangingPunct="1"/>
            <a:r>
              <a:rPr lang="en-US" altLang="en-US" sz="2500" b="1" dirty="0"/>
              <a:t>Spontaneous recovery - </a:t>
            </a:r>
            <a:r>
              <a:rPr lang="en-US" altLang="en-US" sz="2500" dirty="0"/>
              <a:t>re-emergence of a conditioned response some time after extinction has occurred</a:t>
            </a:r>
          </a:p>
          <a:p>
            <a:pPr algn="l" eaLnBrk="1" hangingPunct="1">
              <a:buFontTx/>
              <a:buNone/>
            </a:pPr>
            <a:endParaRPr lang="en-US" alt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9552" y="404664"/>
            <a:ext cx="8229600" cy="1066800"/>
          </a:xfrm>
        </p:spPr>
        <p:txBody>
          <a:bodyPr/>
          <a:lstStyle/>
          <a:p>
            <a:pPr eaLnBrk="1" hangingPunct="1"/>
            <a:r>
              <a:rPr lang="en-US" altLang="en-US" sz="3400" dirty="0"/>
              <a:t>Major Conditioning Processes</a:t>
            </a:r>
          </a:p>
        </p:txBody>
      </p:sp>
      <p:sp>
        <p:nvSpPr>
          <p:cNvPr id="24579" name="Rectangle 3"/>
          <p:cNvSpPr>
            <a:spLocks noGrp="1"/>
          </p:cNvSpPr>
          <p:nvPr>
            <p:ph idx="1"/>
          </p:nvPr>
        </p:nvSpPr>
        <p:spPr>
          <a:xfrm>
            <a:off x="395536" y="1556792"/>
            <a:ext cx="8229600" cy="1368152"/>
          </a:xfrm>
        </p:spPr>
        <p:txBody>
          <a:bodyPr>
            <a:normAutofit/>
          </a:bodyPr>
          <a:lstStyle/>
          <a:p>
            <a:pPr algn="l" eaLnBrk="1" hangingPunct="1">
              <a:lnSpc>
                <a:spcPct val="90000"/>
              </a:lnSpc>
              <a:spcBef>
                <a:spcPct val="0"/>
              </a:spcBef>
              <a:buSzTx/>
            </a:pPr>
            <a:r>
              <a:rPr lang="en-US" altLang="en-US" sz="2400" b="1" dirty="0"/>
              <a:t>Stimulus generalization - </a:t>
            </a:r>
            <a:r>
              <a:rPr lang="en-US" altLang="en-US" sz="2400" dirty="0"/>
              <a:t>when similar stimuli elicit the same response as a conditioned stimulus after classical conditioning has occurred</a:t>
            </a:r>
            <a:endParaRPr lang="en-CA" altLang="en-US" sz="2400" dirty="0"/>
          </a:p>
          <a:p>
            <a:pPr algn="l" eaLnBrk="1" hangingPunct="1">
              <a:lnSpc>
                <a:spcPct val="90000"/>
              </a:lnSpc>
              <a:spcBef>
                <a:spcPct val="0"/>
              </a:spcBef>
              <a:buClrTx/>
              <a:buSzTx/>
            </a:pPr>
            <a:endParaRPr lang="en-CA" altLang="en-US" sz="2400" dirty="0"/>
          </a:p>
        </p:txBody>
      </p:sp>
      <p:pic>
        <p:nvPicPr>
          <p:cNvPr id="2" name="Picture 1"/>
          <p:cNvPicPr>
            <a:picLocks noChangeAspect="1"/>
          </p:cNvPicPr>
          <p:nvPr/>
        </p:nvPicPr>
        <p:blipFill>
          <a:blip r:embed="rId3"/>
          <a:stretch>
            <a:fillRect/>
          </a:stretch>
        </p:blipFill>
        <p:spPr>
          <a:xfrm>
            <a:off x="2051720" y="2761737"/>
            <a:ext cx="5328592" cy="38356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9552" y="404664"/>
            <a:ext cx="8229600" cy="1066800"/>
          </a:xfrm>
        </p:spPr>
        <p:txBody>
          <a:bodyPr/>
          <a:lstStyle/>
          <a:p>
            <a:pPr eaLnBrk="1" hangingPunct="1"/>
            <a:r>
              <a:rPr lang="en-US" altLang="en-US" sz="3400" dirty="0"/>
              <a:t>Major Conditioning Processes</a:t>
            </a:r>
          </a:p>
        </p:txBody>
      </p:sp>
      <p:sp>
        <p:nvSpPr>
          <p:cNvPr id="24579" name="Rectangle 3"/>
          <p:cNvSpPr>
            <a:spLocks noGrp="1"/>
          </p:cNvSpPr>
          <p:nvPr>
            <p:ph idx="1"/>
          </p:nvPr>
        </p:nvSpPr>
        <p:spPr>
          <a:xfrm>
            <a:off x="590872" y="1484784"/>
            <a:ext cx="8229600" cy="2664296"/>
          </a:xfrm>
        </p:spPr>
        <p:txBody>
          <a:bodyPr>
            <a:normAutofit/>
          </a:bodyPr>
          <a:lstStyle/>
          <a:p>
            <a:pPr algn="l" eaLnBrk="1" hangingPunct="1">
              <a:lnSpc>
                <a:spcPct val="90000"/>
              </a:lnSpc>
              <a:spcBef>
                <a:spcPct val="0"/>
              </a:spcBef>
              <a:buSzTx/>
            </a:pPr>
            <a:r>
              <a:rPr lang="en-US" altLang="en-US" sz="2000" b="1" dirty="0"/>
              <a:t>Stimulus discrimination</a:t>
            </a:r>
            <a:r>
              <a:rPr lang="en-US" altLang="en-US" sz="2000" dirty="0"/>
              <a:t> - an organism learns to emit a specific </a:t>
            </a:r>
            <a:r>
              <a:rPr lang="en-CA" altLang="en-US" sz="2000" dirty="0"/>
              <a:t>behaviour</a:t>
            </a:r>
            <a:r>
              <a:rPr lang="en-US" altLang="en-US" sz="2000" dirty="0"/>
              <a:t> in the presence of a stimulus, but not in the presence of stimuli similar to the original stimulus</a:t>
            </a:r>
          </a:p>
          <a:p>
            <a:pPr algn="l" eaLnBrk="1" hangingPunct="1">
              <a:lnSpc>
                <a:spcPct val="90000"/>
              </a:lnSpc>
              <a:spcBef>
                <a:spcPct val="0"/>
              </a:spcBef>
              <a:buClrTx/>
              <a:buSzTx/>
            </a:pPr>
            <a:endParaRPr lang="en-US" altLang="en-US" sz="2000" dirty="0"/>
          </a:p>
          <a:p>
            <a:pPr algn="l" eaLnBrk="1" hangingPunct="1">
              <a:lnSpc>
                <a:spcPct val="90000"/>
              </a:lnSpc>
            </a:pPr>
            <a:r>
              <a:rPr lang="en-US" altLang="en-US" sz="2000" b="1" dirty="0"/>
              <a:t>Higher-order conditioning - </a:t>
            </a:r>
            <a:r>
              <a:rPr lang="en-US" altLang="en-US" sz="2000" dirty="0"/>
              <a:t>occurs when a previously conditioned stimulus functions as if it were an unconditioned stimulus for further conditioning</a:t>
            </a:r>
            <a:r>
              <a:rPr lang="en-CA" altLang="en-US" sz="2000" dirty="0"/>
              <a:t> </a:t>
            </a:r>
          </a:p>
        </p:txBody>
      </p:sp>
      <p:pic>
        <p:nvPicPr>
          <p:cNvPr id="2" name="Picture 1"/>
          <p:cNvPicPr>
            <a:picLocks noChangeAspect="1"/>
          </p:cNvPicPr>
          <p:nvPr/>
        </p:nvPicPr>
        <p:blipFill>
          <a:blip r:embed="rId3"/>
          <a:stretch>
            <a:fillRect/>
          </a:stretch>
        </p:blipFill>
        <p:spPr>
          <a:xfrm>
            <a:off x="2483768" y="3573016"/>
            <a:ext cx="4248472" cy="30017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p:cNvSpPr>
          <p:nvPr>
            <p:ph type="title"/>
          </p:nvPr>
        </p:nvSpPr>
        <p:spPr>
          <a:xfrm>
            <a:off x="251520" y="836712"/>
            <a:ext cx="8534400" cy="896938"/>
          </a:xfrm>
        </p:spPr>
        <p:txBody>
          <a:bodyPr>
            <a:normAutofit fontScale="90000"/>
          </a:bodyPr>
          <a:lstStyle/>
          <a:p>
            <a:pPr eaLnBrk="1" hangingPunct="1"/>
            <a:r>
              <a:rPr lang="en-CA" altLang="en-US" dirty="0"/>
              <a:t>Classical Conditioning, Drug </a:t>
            </a:r>
            <a:br>
              <a:rPr lang="en-CA" altLang="en-US" dirty="0"/>
            </a:br>
            <a:r>
              <a:rPr lang="en-CA" altLang="en-US" dirty="0"/>
              <a:t>Tolerance, and Death</a:t>
            </a:r>
          </a:p>
        </p:txBody>
      </p:sp>
      <p:pic>
        <p:nvPicPr>
          <p:cNvPr id="2" name="Picture 1"/>
          <p:cNvPicPr>
            <a:picLocks noChangeAspect="1"/>
          </p:cNvPicPr>
          <p:nvPr/>
        </p:nvPicPr>
        <p:blipFill>
          <a:blip r:embed="rId3"/>
          <a:stretch>
            <a:fillRect/>
          </a:stretch>
        </p:blipFill>
        <p:spPr>
          <a:xfrm>
            <a:off x="1547664" y="2276872"/>
            <a:ext cx="6089819" cy="37444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5576" y="548680"/>
            <a:ext cx="7645400" cy="710257"/>
          </a:xfrm>
        </p:spPr>
        <p:txBody>
          <a:bodyPr>
            <a:normAutofit fontScale="90000"/>
          </a:bodyPr>
          <a:lstStyle/>
          <a:p>
            <a:pPr eaLnBrk="1" hangingPunct="1"/>
            <a:r>
              <a:rPr lang="en-US" altLang="en-US" dirty="0"/>
              <a:t>Classical Conditioning and Fear</a:t>
            </a:r>
          </a:p>
        </p:txBody>
      </p:sp>
      <p:sp>
        <p:nvSpPr>
          <p:cNvPr id="26627" name="Rectangle 3"/>
          <p:cNvSpPr>
            <a:spLocks noGrp="1" noChangeArrowheads="1"/>
          </p:cNvSpPr>
          <p:nvPr>
            <p:ph idx="1"/>
          </p:nvPr>
        </p:nvSpPr>
        <p:spPr>
          <a:xfrm>
            <a:off x="755576" y="1484784"/>
            <a:ext cx="7502525" cy="792088"/>
          </a:xfrm>
        </p:spPr>
        <p:txBody>
          <a:bodyPr>
            <a:normAutofit/>
          </a:bodyPr>
          <a:lstStyle/>
          <a:p>
            <a:pPr algn="ctr" eaLnBrk="1" hangingPunct="1"/>
            <a:r>
              <a:rPr lang="en-US" altLang="en-US" sz="2400" dirty="0"/>
              <a:t>John Watson, Rosalie </a:t>
            </a:r>
            <a:r>
              <a:rPr lang="en-US" altLang="en-US" sz="2400" dirty="0" err="1"/>
              <a:t>Rayner</a:t>
            </a:r>
            <a:r>
              <a:rPr lang="en-US" altLang="en-US" sz="2400" dirty="0"/>
              <a:t> and Little Albert</a:t>
            </a:r>
          </a:p>
          <a:p>
            <a:pPr algn="ctr" eaLnBrk="1" hangingPunct="1"/>
            <a:endParaRPr lang="en-US" altLang="en-US" sz="2400" dirty="0"/>
          </a:p>
          <a:p>
            <a:pPr lvl="1" algn="ctr" eaLnBrk="1" hangingPunct="1"/>
            <a:endParaRPr lang="en-US" altLang="en-US" sz="2400" dirty="0"/>
          </a:p>
          <a:p>
            <a:pPr lvl="1" algn="ctr" eaLnBrk="1" hangingPunct="1"/>
            <a:endParaRPr lang="en-US" altLang="en-US" sz="2400" dirty="0"/>
          </a:p>
        </p:txBody>
      </p:sp>
      <p:sp>
        <p:nvSpPr>
          <p:cNvPr id="6" name="Rectangle 5"/>
          <p:cNvSpPr/>
          <p:nvPr/>
        </p:nvSpPr>
        <p:spPr>
          <a:xfrm>
            <a:off x="1691680" y="6165304"/>
            <a:ext cx="5958408" cy="369332"/>
          </a:xfrm>
          <a:prstGeom prst="rect">
            <a:avLst/>
          </a:prstGeom>
        </p:spPr>
        <p:txBody>
          <a:bodyPr wrap="square">
            <a:spAutoFit/>
          </a:bodyPr>
          <a:lstStyle/>
          <a:p>
            <a:r>
              <a:rPr lang="en-US" dirty="0">
                <a:hlinkClick r:id="rId3"/>
              </a:rPr>
              <a:t>https://www.youtube.com/watch?v=FMnhyGozLyE</a:t>
            </a:r>
            <a:endParaRPr lang="en-US" dirty="0"/>
          </a:p>
        </p:txBody>
      </p:sp>
      <p:pic>
        <p:nvPicPr>
          <p:cNvPr id="2" name="Picture 1"/>
          <p:cNvPicPr>
            <a:picLocks noChangeAspect="1"/>
          </p:cNvPicPr>
          <p:nvPr/>
        </p:nvPicPr>
        <p:blipFill>
          <a:blip r:embed="rId4"/>
          <a:stretch>
            <a:fillRect/>
          </a:stretch>
        </p:blipFill>
        <p:spPr>
          <a:xfrm>
            <a:off x="1691680" y="2420888"/>
            <a:ext cx="5803900" cy="3378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476672"/>
            <a:ext cx="8839200" cy="864096"/>
          </a:xfrm>
        </p:spPr>
        <p:txBody>
          <a:bodyPr anchor="ctr">
            <a:normAutofit/>
          </a:bodyPr>
          <a:lstStyle/>
          <a:p>
            <a:pPr eaLnBrk="1" hangingPunct="1">
              <a:lnSpc>
                <a:spcPct val="90000"/>
              </a:lnSpc>
            </a:pPr>
            <a:r>
              <a:rPr lang="en-US" altLang="en-US" dirty="0"/>
              <a:t>Phobias</a:t>
            </a:r>
          </a:p>
        </p:txBody>
      </p:sp>
      <p:sp>
        <p:nvSpPr>
          <p:cNvPr id="29699" name="Rectangle 3"/>
          <p:cNvSpPr>
            <a:spLocks noGrp="1" noChangeArrowheads="1"/>
          </p:cNvSpPr>
          <p:nvPr>
            <p:ph idx="1"/>
          </p:nvPr>
        </p:nvSpPr>
        <p:spPr>
          <a:xfrm>
            <a:off x="1043608" y="1340768"/>
            <a:ext cx="7272808" cy="1368152"/>
          </a:xfrm>
        </p:spPr>
        <p:txBody>
          <a:bodyPr>
            <a:normAutofit fontScale="92500" lnSpcReduction="10000"/>
          </a:bodyPr>
          <a:lstStyle/>
          <a:p>
            <a:pPr algn="l" eaLnBrk="1" hangingPunct="1"/>
            <a:r>
              <a:rPr lang="en-US" altLang="en-US" b="1" dirty="0"/>
              <a:t>Phobia - </a:t>
            </a:r>
            <a:r>
              <a:rPr lang="en-US" altLang="en-US" dirty="0"/>
              <a:t>persistent, irrational or obsessive fear of a specific object or situation that may arise as a result of fear conditioning</a:t>
            </a:r>
            <a:r>
              <a:rPr lang="en-CA" altLang="en-US" dirty="0"/>
              <a:t> </a:t>
            </a:r>
            <a:endParaRPr lang="en-US" altLang="en-US" dirty="0"/>
          </a:p>
        </p:txBody>
      </p:sp>
      <p:pic>
        <p:nvPicPr>
          <p:cNvPr id="2" name="Picture 1"/>
          <p:cNvPicPr>
            <a:picLocks noChangeAspect="1"/>
          </p:cNvPicPr>
          <p:nvPr/>
        </p:nvPicPr>
        <p:blipFill>
          <a:blip r:embed="rId3"/>
          <a:stretch>
            <a:fillRect/>
          </a:stretch>
        </p:blipFill>
        <p:spPr>
          <a:xfrm>
            <a:off x="1115616" y="2708920"/>
            <a:ext cx="7128792" cy="34975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964488" cy="1066800"/>
          </a:xfrm>
        </p:spPr>
        <p:txBody>
          <a:bodyPr>
            <a:normAutofit fontScale="90000"/>
          </a:bodyPr>
          <a:lstStyle/>
          <a:p>
            <a:pPr algn="ctr"/>
            <a:r>
              <a:rPr lang="en-US" dirty="0"/>
              <a:t>Lecture Opener: </a:t>
            </a:r>
            <a:br>
              <a:rPr lang="en-US" dirty="0"/>
            </a:br>
            <a:r>
              <a:rPr lang="en-US" dirty="0"/>
              <a:t>Learned Helplessness – Why do they stay?</a:t>
            </a:r>
          </a:p>
        </p:txBody>
      </p:sp>
      <p:pic>
        <p:nvPicPr>
          <p:cNvPr id="3" name="Picture 2"/>
          <p:cNvPicPr>
            <a:picLocks noChangeAspect="1"/>
          </p:cNvPicPr>
          <p:nvPr/>
        </p:nvPicPr>
        <p:blipFill>
          <a:blip r:embed="rId2"/>
          <a:stretch>
            <a:fillRect/>
          </a:stretch>
        </p:blipFill>
        <p:spPr>
          <a:xfrm>
            <a:off x="2123728" y="1844824"/>
            <a:ext cx="5271864" cy="48441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476672"/>
            <a:ext cx="8839200" cy="864096"/>
          </a:xfrm>
        </p:spPr>
        <p:txBody>
          <a:bodyPr anchor="ctr">
            <a:normAutofit/>
          </a:bodyPr>
          <a:lstStyle/>
          <a:p>
            <a:pPr eaLnBrk="1" hangingPunct="1">
              <a:lnSpc>
                <a:spcPct val="90000"/>
              </a:lnSpc>
            </a:pPr>
            <a:r>
              <a:rPr lang="en-US" altLang="en-US" dirty="0"/>
              <a:t>Phobias</a:t>
            </a:r>
          </a:p>
        </p:txBody>
      </p:sp>
      <p:sp>
        <p:nvSpPr>
          <p:cNvPr id="29699" name="Rectangle 3"/>
          <p:cNvSpPr>
            <a:spLocks noGrp="1" noChangeArrowheads="1"/>
          </p:cNvSpPr>
          <p:nvPr>
            <p:ph idx="1"/>
          </p:nvPr>
        </p:nvSpPr>
        <p:spPr>
          <a:xfrm>
            <a:off x="1115616" y="1412776"/>
            <a:ext cx="7128792" cy="1512168"/>
          </a:xfrm>
        </p:spPr>
        <p:txBody>
          <a:bodyPr>
            <a:normAutofit fontScale="85000" lnSpcReduction="20000"/>
          </a:bodyPr>
          <a:lstStyle/>
          <a:p>
            <a:pPr algn="l" eaLnBrk="1" hangingPunct="1"/>
            <a:r>
              <a:rPr lang="en-US" altLang="en-US" b="1" dirty="0"/>
              <a:t>Systematic desensitization - </a:t>
            </a:r>
            <a:r>
              <a:rPr lang="en-US" altLang="en-US" dirty="0"/>
              <a:t>a process used to condition extinction of phobias through gradual exposure to the feared object or situation</a:t>
            </a:r>
            <a:r>
              <a:rPr lang="en-CA" altLang="en-US" dirty="0"/>
              <a:t> </a:t>
            </a:r>
            <a:endParaRPr lang="en-US" altLang="en-US" dirty="0"/>
          </a:p>
        </p:txBody>
      </p:sp>
      <p:pic>
        <p:nvPicPr>
          <p:cNvPr id="6" name="Picture 5"/>
          <p:cNvPicPr>
            <a:picLocks noChangeAspect="1"/>
          </p:cNvPicPr>
          <p:nvPr/>
        </p:nvPicPr>
        <p:blipFill>
          <a:blip r:embed="rId3"/>
          <a:stretch>
            <a:fillRect/>
          </a:stretch>
        </p:blipFill>
        <p:spPr>
          <a:xfrm>
            <a:off x="1115616" y="2708920"/>
            <a:ext cx="7128792" cy="34975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528" y="620688"/>
            <a:ext cx="8534400" cy="1139825"/>
          </a:xfrm>
        </p:spPr>
        <p:txBody>
          <a:bodyPr>
            <a:noAutofit/>
          </a:bodyPr>
          <a:lstStyle/>
          <a:p>
            <a:pPr eaLnBrk="1" hangingPunct="1">
              <a:lnSpc>
                <a:spcPct val="90000"/>
              </a:lnSpc>
            </a:pPr>
            <a:r>
              <a:rPr lang="en-US" altLang="en-US" dirty="0"/>
              <a:t>Classical Conditioning</a:t>
            </a:r>
            <a:br>
              <a:rPr lang="en-US" altLang="en-US" dirty="0"/>
            </a:br>
            <a:r>
              <a:rPr lang="en-US" altLang="en-US" dirty="0"/>
              <a:t>and Taste Aversion</a:t>
            </a:r>
          </a:p>
        </p:txBody>
      </p:sp>
      <p:sp>
        <p:nvSpPr>
          <p:cNvPr id="30723" name="Rectangle 3"/>
          <p:cNvSpPr>
            <a:spLocks noGrp="1" noChangeArrowheads="1"/>
          </p:cNvSpPr>
          <p:nvPr>
            <p:ph idx="1"/>
          </p:nvPr>
        </p:nvSpPr>
        <p:spPr>
          <a:xfrm>
            <a:off x="395536" y="2532888"/>
            <a:ext cx="5184576" cy="3200368"/>
          </a:xfrm>
        </p:spPr>
        <p:txBody>
          <a:bodyPr>
            <a:normAutofit/>
          </a:bodyPr>
          <a:lstStyle/>
          <a:p>
            <a:pPr algn="l" eaLnBrk="1" hangingPunct="1"/>
            <a:r>
              <a:rPr lang="en-US" altLang="en-US" sz="2400" b="1" dirty="0"/>
              <a:t>Conditioned taste aversion</a:t>
            </a:r>
            <a:r>
              <a:rPr lang="en-US" altLang="en-US" sz="2400" dirty="0"/>
              <a:t> - a form of classical conditioning where a previously neutral stimulus (often an </a:t>
            </a:r>
            <a:r>
              <a:rPr lang="en-US" altLang="en-US" sz="2400" dirty="0" err="1"/>
              <a:t>odour</a:t>
            </a:r>
            <a:r>
              <a:rPr lang="en-US" altLang="en-US" sz="2400" dirty="0"/>
              <a:t> or taste) elicits an aversive reaction after it’s paired with illness (nausea)</a:t>
            </a:r>
          </a:p>
        </p:txBody>
      </p:sp>
      <p:pic>
        <p:nvPicPr>
          <p:cNvPr id="2" name="Picture 1"/>
          <p:cNvPicPr>
            <a:picLocks noChangeAspect="1"/>
          </p:cNvPicPr>
          <p:nvPr/>
        </p:nvPicPr>
        <p:blipFill>
          <a:blip r:embed="rId3"/>
          <a:stretch>
            <a:fillRect/>
          </a:stretch>
        </p:blipFill>
        <p:spPr>
          <a:xfrm>
            <a:off x="5796136" y="2564904"/>
            <a:ext cx="3060824" cy="26995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404664"/>
            <a:ext cx="8229600" cy="1066800"/>
          </a:xfrm>
        </p:spPr>
        <p:txBody>
          <a:bodyPr/>
          <a:lstStyle/>
          <a:p>
            <a:pPr eaLnBrk="1" hangingPunct="1"/>
            <a:r>
              <a:rPr lang="en-US" altLang="en-US" dirty="0"/>
              <a:t>Operant Conditioning</a:t>
            </a:r>
          </a:p>
        </p:txBody>
      </p:sp>
      <p:sp>
        <p:nvSpPr>
          <p:cNvPr id="31747" name="Rectangle 3"/>
          <p:cNvSpPr>
            <a:spLocks noGrp="1" noChangeArrowheads="1"/>
          </p:cNvSpPr>
          <p:nvPr>
            <p:ph idx="1"/>
          </p:nvPr>
        </p:nvSpPr>
        <p:spPr>
          <a:xfrm>
            <a:off x="467544" y="1556792"/>
            <a:ext cx="8229600" cy="4325112"/>
          </a:xfrm>
        </p:spPr>
        <p:txBody>
          <a:bodyPr>
            <a:normAutofit/>
          </a:bodyPr>
          <a:lstStyle/>
          <a:p>
            <a:pPr lvl="1" algn="l" eaLnBrk="1" hangingPunct="1">
              <a:buClr>
                <a:schemeClr val="accent1"/>
              </a:buClr>
            </a:pPr>
            <a:r>
              <a:rPr lang="en-US" altLang="en-US" sz="2700" b="1" dirty="0">
                <a:solidFill>
                  <a:schemeClr val="tx1"/>
                </a:solidFill>
              </a:rPr>
              <a:t>Operant conditioning - </a:t>
            </a:r>
            <a:r>
              <a:rPr lang="en-US" altLang="en-US" sz="2700" dirty="0">
                <a:solidFill>
                  <a:schemeClr val="tx1"/>
                </a:solidFill>
              </a:rPr>
              <a:t>a form of associative learning where behaviour is modified depending on its consequences</a:t>
            </a:r>
          </a:p>
          <a:p>
            <a:pPr lvl="1" algn="l" eaLnBrk="1" hangingPunct="1">
              <a:buClr>
                <a:schemeClr val="accent1"/>
              </a:buClr>
            </a:pPr>
            <a:endParaRPr lang="en-CA" altLang="en-US" sz="2700" dirty="0">
              <a:solidFill>
                <a:schemeClr val="tx1"/>
              </a:solidFill>
            </a:endParaRPr>
          </a:p>
          <a:p>
            <a:pPr lvl="1" algn="l" eaLnBrk="1" hangingPunct="1">
              <a:buClr>
                <a:schemeClr val="accent1"/>
              </a:buClr>
            </a:pPr>
            <a:r>
              <a:rPr lang="en-US" altLang="en-US" sz="2700" b="1" dirty="0">
                <a:solidFill>
                  <a:schemeClr val="tx1"/>
                </a:solidFill>
              </a:rPr>
              <a:t>Law of effect - </a:t>
            </a:r>
            <a:r>
              <a:rPr lang="en-CA" altLang="en-US" sz="2700" dirty="0">
                <a:solidFill>
                  <a:schemeClr val="tx1"/>
                </a:solidFill>
              </a:rPr>
              <a:t>behaviours</a:t>
            </a:r>
            <a:r>
              <a:rPr lang="en-US" altLang="en-US" sz="2700" dirty="0">
                <a:solidFill>
                  <a:schemeClr val="tx1"/>
                </a:solidFill>
              </a:rPr>
              <a:t> leading to rewards are more likely to occur again, while behaviours producing unpleasantness are less likely to occur again</a:t>
            </a:r>
            <a:endParaRPr lang="en-CA" altLang="en-US" sz="27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p:cNvSpPr>
          <p:nvPr>
            <p:ph type="title"/>
          </p:nvPr>
        </p:nvSpPr>
        <p:spPr>
          <a:xfrm>
            <a:off x="755576" y="548680"/>
            <a:ext cx="7645400" cy="720080"/>
          </a:xfrm>
        </p:spPr>
        <p:txBody>
          <a:bodyPr>
            <a:normAutofit fontScale="90000"/>
          </a:bodyPr>
          <a:lstStyle/>
          <a:p>
            <a:pPr eaLnBrk="1" hangingPunct="1"/>
            <a:r>
              <a:rPr lang="en-US" altLang="en-US" dirty="0"/>
              <a:t>Thorndike’s Puzzle Box</a:t>
            </a:r>
            <a:endParaRPr lang="en-CA" altLang="en-US" dirty="0"/>
          </a:p>
        </p:txBody>
      </p:sp>
      <p:pic>
        <p:nvPicPr>
          <p:cNvPr id="32771" name="Picture 4" descr="07-214-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07704" y="1556792"/>
            <a:ext cx="5373712" cy="4222073"/>
          </a:xfrm>
          <a:noFill/>
        </p:spPr>
      </p:pic>
      <p:pic>
        <p:nvPicPr>
          <p:cNvPr id="2" name="Picture 1"/>
          <p:cNvPicPr>
            <a:picLocks noChangeAspect="1"/>
          </p:cNvPicPr>
          <p:nvPr/>
        </p:nvPicPr>
        <p:blipFill rotWithShape="1">
          <a:blip r:embed="rId4"/>
          <a:srcRect r="63756" b="11964"/>
          <a:stretch/>
        </p:blipFill>
        <p:spPr>
          <a:xfrm>
            <a:off x="5796136" y="5805264"/>
            <a:ext cx="1468350" cy="33541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p:cNvSpPr>
          <p:nvPr>
            <p:ph type="title"/>
          </p:nvPr>
        </p:nvSpPr>
        <p:spPr>
          <a:xfrm>
            <a:off x="539552" y="548680"/>
            <a:ext cx="8229600" cy="792088"/>
          </a:xfrm>
        </p:spPr>
        <p:txBody>
          <a:bodyPr>
            <a:normAutofit fontScale="90000"/>
          </a:bodyPr>
          <a:lstStyle/>
          <a:p>
            <a:pPr eaLnBrk="1" hangingPunct="1"/>
            <a:r>
              <a:rPr lang="en-CA" altLang="en-US" dirty="0"/>
              <a:t>Operant Conditioning and Behaviourism</a:t>
            </a:r>
          </a:p>
        </p:txBody>
      </p:sp>
      <p:sp>
        <p:nvSpPr>
          <p:cNvPr id="33795" name="Rectangle 3"/>
          <p:cNvSpPr>
            <a:spLocks noGrp="1"/>
          </p:cNvSpPr>
          <p:nvPr>
            <p:ph idx="1"/>
          </p:nvPr>
        </p:nvSpPr>
        <p:spPr>
          <a:xfrm>
            <a:off x="755576" y="1628800"/>
            <a:ext cx="7632848" cy="4325112"/>
          </a:xfrm>
        </p:spPr>
        <p:txBody>
          <a:bodyPr>
            <a:normAutofit lnSpcReduction="10000"/>
          </a:bodyPr>
          <a:lstStyle/>
          <a:p>
            <a:pPr algn="l" eaLnBrk="1" hangingPunct="1"/>
            <a:r>
              <a:rPr lang="en-CA" altLang="en-US" sz="2400" b="1" dirty="0"/>
              <a:t>Behaviourism</a:t>
            </a:r>
            <a:r>
              <a:rPr lang="en-US" altLang="en-US" sz="2400" b="1" dirty="0"/>
              <a:t> - </a:t>
            </a:r>
            <a:r>
              <a:rPr lang="en-US" altLang="en-US" sz="2400" dirty="0"/>
              <a:t>the systematic study and manipulation of observable behaviour</a:t>
            </a:r>
            <a:endParaRPr lang="en-CA" altLang="en-US" sz="2400" dirty="0"/>
          </a:p>
          <a:p>
            <a:pPr lvl="1" algn="l" eaLnBrk="1" hangingPunct="1"/>
            <a:endParaRPr lang="en-US" altLang="en-US" sz="2400" dirty="0">
              <a:solidFill>
                <a:schemeClr val="tx1"/>
              </a:solidFill>
            </a:endParaRPr>
          </a:p>
          <a:p>
            <a:pPr lvl="1" algn="l" eaLnBrk="1" hangingPunct="1"/>
            <a:r>
              <a:rPr lang="en-US" altLang="en-US" sz="2400" dirty="0">
                <a:solidFill>
                  <a:schemeClr val="tx1"/>
                </a:solidFill>
              </a:rPr>
              <a:t>Founded by B.F. Skinner</a:t>
            </a:r>
          </a:p>
          <a:p>
            <a:pPr lvl="1" algn="l" eaLnBrk="1" hangingPunct="1"/>
            <a:endParaRPr lang="en-US" altLang="en-US" sz="2400" dirty="0">
              <a:solidFill>
                <a:schemeClr val="tx1"/>
              </a:solidFill>
            </a:endParaRPr>
          </a:p>
          <a:p>
            <a:pPr lvl="3" algn="l" eaLnBrk="1" hangingPunct="1"/>
            <a:r>
              <a:rPr lang="en-US" altLang="en-US" sz="2400" dirty="0">
                <a:solidFill>
                  <a:schemeClr val="tx1"/>
                </a:solidFill>
              </a:rPr>
              <a:t>Organisms don’t simply respond to the environment, but rather they exert influence (or “operate”)</a:t>
            </a:r>
            <a:r>
              <a:rPr lang="en-CA" altLang="en-US" sz="2400" dirty="0">
                <a:solidFill>
                  <a:schemeClr val="tx1"/>
                </a:solidFill>
              </a:rPr>
              <a:t> on it</a:t>
            </a:r>
          </a:p>
          <a:p>
            <a:pPr lvl="3" algn="l" eaLnBrk="1" hangingPunct="1"/>
            <a:endParaRPr lang="en-CA" altLang="en-US" sz="2400" dirty="0">
              <a:solidFill>
                <a:schemeClr val="tx1"/>
              </a:solidFill>
            </a:endParaRPr>
          </a:p>
          <a:p>
            <a:pPr lvl="3" algn="l" eaLnBrk="1" hangingPunct="1"/>
            <a:r>
              <a:rPr lang="en-CA" altLang="en-US" sz="2400" dirty="0">
                <a:solidFill>
                  <a:schemeClr val="tx1"/>
                </a:solidFill>
              </a:rPr>
              <a:t>Behaviours</a:t>
            </a:r>
            <a:r>
              <a:rPr lang="en-US" altLang="en-US" sz="2400" i="1" dirty="0">
                <a:solidFill>
                  <a:schemeClr val="tx1"/>
                </a:solidFill>
              </a:rPr>
              <a:t> </a:t>
            </a:r>
            <a:r>
              <a:rPr lang="en-US" altLang="en-US" sz="2400" dirty="0">
                <a:solidFill>
                  <a:schemeClr val="tx1"/>
                </a:solidFill>
              </a:rPr>
              <a:t>that are followed by </a:t>
            </a:r>
            <a:r>
              <a:rPr lang="en-CA" altLang="en-US" sz="2400" dirty="0">
                <a:solidFill>
                  <a:schemeClr val="tx1"/>
                </a:solidFill>
              </a:rPr>
              <a:t>favourable</a:t>
            </a:r>
            <a:r>
              <a:rPr lang="en-US" altLang="en-US" sz="2400" dirty="0">
                <a:solidFill>
                  <a:schemeClr val="tx1"/>
                </a:solidFill>
              </a:rPr>
              <a:t> consequences will likely be repeated</a:t>
            </a:r>
            <a:r>
              <a:rPr lang="en-CA" altLang="en-US" sz="2400" dirty="0">
                <a:solidFill>
                  <a:schemeClr val="tx1"/>
                </a:solidFill>
              </a:rPr>
              <a:t> </a:t>
            </a:r>
          </a:p>
          <a:p>
            <a:pPr lvl="3" algn="l" eaLnBrk="1" hangingPunct="1"/>
            <a:endParaRPr lang="en-CA" altLang="en-US" sz="2400" dirty="0">
              <a:solidFill>
                <a:schemeClr val="tx1"/>
              </a:solidFill>
            </a:endParaRPr>
          </a:p>
        </p:txBody>
      </p:sp>
      <p:sp>
        <p:nvSpPr>
          <p:cNvPr id="5" name="Rectangle 4"/>
          <p:cNvSpPr/>
          <p:nvPr/>
        </p:nvSpPr>
        <p:spPr>
          <a:xfrm>
            <a:off x="1979712" y="5936075"/>
            <a:ext cx="5832648" cy="646331"/>
          </a:xfrm>
          <a:prstGeom prst="rect">
            <a:avLst/>
          </a:prstGeom>
        </p:spPr>
        <p:txBody>
          <a:bodyPr wrap="square">
            <a:spAutoFit/>
          </a:bodyPr>
          <a:lstStyle/>
          <a:p>
            <a:r>
              <a:rPr lang="en-US" dirty="0">
                <a:hlinkClick r:id="rId3"/>
              </a:rPr>
              <a:t>https://www.youtube.com/watch?v=I_ctJqjlrHA</a:t>
            </a:r>
            <a:endParaRPr lang="en-US" dirty="0"/>
          </a:p>
          <a:p>
            <a:r>
              <a:rPr lang="en-US" dirty="0">
                <a:hlinkClick r:id="rId4"/>
              </a:rPr>
              <a:t>https://www.youtube.com/watch?v=H6LEcM0E0io</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Grp="1"/>
          </p:cNvSpPr>
          <p:nvPr>
            <p:ph type="title"/>
          </p:nvPr>
        </p:nvSpPr>
        <p:spPr>
          <a:xfrm>
            <a:off x="323528" y="620688"/>
            <a:ext cx="8229600" cy="792088"/>
          </a:xfrm>
        </p:spPr>
        <p:txBody>
          <a:bodyPr/>
          <a:lstStyle/>
          <a:p>
            <a:pPr eaLnBrk="1" hangingPunct="1"/>
            <a:r>
              <a:rPr lang="en-US" altLang="en-US" dirty="0"/>
              <a:t>Reinforcement</a:t>
            </a:r>
            <a:endParaRPr lang="en-CA" altLang="en-US" b="1" dirty="0"/>
          </a:p>
        </p:txBody>
      </p:sp>
      <p:sp>
        <p:nvSpPr>
          <p:cNvPr id="34819" name="Rectangle 3"/>
          <p:cNvSpPr>
            <a:spLocks noGrp="1" noChangeArrowheads="1"/>
          </p:cNvSpPr>
          <p:nvPr>
            <p:ph idx="1"/>
          </p:nvPr>
        </p:nvSpPr>
        <p:spPr>
          <a:xfrm>
            <a:off x="899592" y="2132856"/>
            <a:ext cx="7560840" cy="3312368"/>
          </a:xfrm>
        </p:spPr>
        <p:txBody>
          <a:bodyPr>
            <a:normAutofit fontScale="92500" lnSpcReduction="10000"/>
          </a:bodyPr>
          <a:lstStyle/>
          <a:p>
            <a:pPr algn="l" eaLnBrk="1" hangingPunct="1"/>
            <a:r>
              <a:rPr lang="en-CA" altLang="en-US" b="1" dirty="0"/>
              <a:t>Reinforcer - </a:t>
            </a:r>
            <a:r>
              <a:rPr lang="en-US" altLang="en-US" dirty="0"/>
              <a:t>an experience that produces an increase in a certain </a:t>
            </a:r>
            <a:r>
              <a:rPr lang="en-CA" altLang="en-US" dirty="0"/>
              <a:t>behaviour</a:t>
            </a:r>
          </a:p>
          <a:p>
            <a:pPr algn="l" eaLnBrk="1" hangingPunct="1"/>
            <a:endParaRPr lang="en-US" altLang="en-US" dirty="0"/>
          </a:p>
          <a:p>
            <a:pPr algn="l" eaLnBrk="1" hangingPunct="1"/>
            <a:r>
              <a:rPr lang="en-US" altLang="en-US" b="1" dirty="0"/>
              <a:t>Positive reinforcement - </a:t>
            </a:r>
            <a:r>
              <a:rPr lang="en-US" altLang="en-US" dirty="0"/>
              <a:t>presentation of a pleasant consequence following a </a:t>
            </a:r>
            <a:r>
              <a:rPr lang="en-CA" altLang="en-US" dirty="0"/>
              <a:t>behaviour</a:t>
            </a:r>
            <a:r>
              <a:rPr lang="en-US" altLang="en-US" dirty="0"/>
              <a:t> to increase the probability that the </a:t>
            </a:r>
            <a:r>
              <a:rPr lang="en-CA" altLang="en-US" dirty="0"/>
              <a:t>behaviour</a:t>
            </a:r>
            <a:r>
              <a:rPr lang="en-US" altLang="en-US" dirty="0"/>
              <a:t> will reoccur</a:t>
            </a:r>
            <a:endParaRPr lang="en-US" alt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a:xfrm>
            <a:off x="323528" y="620688"/>
            <a:ext cx="8229600" cy="792088"/>
          </a:xfrm>
        </p:spPr>
        <p:txBody>
          <a:bodyPr/>
          <a:lstStyle/>
          <a:p>
            <a:pPr eaLnBrk="1" hangingPunct="1"/>
            <a:r>
              <a:rPr lang="en-US" altLang="en-US" dirty="0"/>
              <a:t>Reinforcement</a:t>
            </a:r>
            <a:endParaRPr lang="en-CA" altLang="en-US" b="1" dirty="0"/>
          </a:p>
        </p:txBody>
      </p:sp>
      <p:sp>
        <p:nvSpPr>
          <p:cNvPr id="35843" name="Rectangle 3"/>
          <p:cNvSpPr>
            <a:spLocks noGrp="1"/>
          </p:cNvSpPr>
          <p:nvPr>
            <p:ph idx="1"/>
          </p:nvPr>
        </p:nvSpPr>
        <p:spPr>
          <a:xfrm>
            <a:off x="467544" y="1772816"/>
            <a:ext cx="8229600" cy="4325112"/>
          </a:xfrm>
        </p:spPr>
        <p:txBody>
          <a:bodyPr>
            <a:normAutofit fontScale="92500"/>
          </a:bodyPr>
          <a:lstStyle/>
          <a:p>
            <a:pPr algn="l" eaLnBrk="1" hangingPunct="1"/>
            <a:r>
              <a:rPr lang="en-US" altLang="en-US" sz="2400" b="1" dirty="0"/>
              <a:t>Negative reinforcement - </a:t>
            </a:r>
            <a:r>
              <a:rPr lang="en-US" altLang="en-US" sz="2400" dirty="0"/>
              <a:t>removal of an unpleasant stimulus after a response to increase the probability that the </a:t>
            </a:r>
            <a:r>
              <a:rPr lang="en-CA" altLang="en-US" sz="2400" dirty="0"/>
              <a:t>behaviour</a:t>
            </a:r>
            <a:r>
              <a:rPr lang="en-US" altLang="en-US" sz="2400" dirty="0"/>
              <a:t> will reoccur</a:t>
            </a:r>
            <a:r>
              <a:rPr lang="en-CA" altLang="en-US" sz="2400" dirty="0"/>
              <a:t> </a:t>
            </a:r>
          </a:p>
          <a:p>
            <a:pPr algn="l" eaLnBrk="1" hangingPunct="1"/>
            <a:endParaRPr lang="en-US" altLang="en-US" sz="2400" dirty="0"/>
          </a:p>
          <a:p>
            <a:pPr lvl="1" algn="l" eaLnBrk="1" hangingPunct="1"/>
            <a:r>
              <a:rPr lang="en-US" altLang="en-US" sz="2400" dirty="0">
                <a:solidFill>
                  <a:schemeClr val="tx1"/>
                </a:solidFill>
              </a:rPr>
              <a:t>If we put on a seatbelt and it stops the constant beeping we are more likely to put the seatbelt on again the next time</a:t>
            </a:r>
          </a:p>
          <a:p>
            <a:pPr lvl="1" algn="l" eaLnBrk="1" hangingPunct="1"/>
            <a:endParaRPr lang="en-US" altLang="en-US" sz="2400" dirty="0">
              <a:solidFill>
                <a:schemeClr val="tx1"/>
              </a:solidFill>
            </a:endParaRPr>
          </a:p>
          <a:p>
            <a:pPr lvl="1" algn="l" eaLnBrk="1" hangingPunct="1"/>
            <a:r>
              <a:rPr lang="en-US" altLang="en-US" sz="2400" dirty="0">
                <a:solidFill>
                  <a:schemeClr val="tx1"/>
                </a:solidFill>
              </a:rPr>
              <a:t>Addicts escape the cravings and other symptoms of withdrawal by taking a drug </a:t>
            </a:r>
          </a:p>
          <a:p>
            <a:pPr lvl="1" algn="l" eaLnBrk="1" hangingPunct="1"/>
            <a:endParaRPr lang="en-US" altLang="en-US" sz="2400" dirty="0">
              <a:solidFill>
                <a:schemeClr val="tx1"/>
              </a:solidFill>
            </a:endParaRPr>
          </a:p>
          <a:p>
            <a:pPr lvl="1" algn="l" eaLnBrk="1" hangingPunct="1"/>
            <a:r>
              <a:rPr lang="en-US" altLang="en-US" sz="2400" dirty="0">
                <a:solidFill>
                  <a:schemeClr val="tx1"/>
                </a:solidFill>
              </a:rPr>
              <a:t>A phobia is maintained as the individual </a:t>
            </a:r>
            <a:r>
              <a:rPr lang="en-US" altLang="en-US" sz="2400" i="1" dirty="0">
                <a:solidFill>
                  <a:schemeClr val="tx1"/>
                </a:solidFill>
              </a:rPr>
              <a:t>escapes</a:t>
            </a:r>
            <a:r>
              <a:rPr lang="en-US" altLang="en-US" sz="2400" dirty="0">
                <a:solidFill>
                  <a:schemeClr val="tx1"/>
                </a:solidFill>
              </a:rPr>
              <a:t> anxiety by avoiding the feared object</a:t>
            </a:r>
            <a:r>
              <a:rPr lang="en-CA" altLang="en-US" dirty="0">
                <a:solidFill>
                  <a:schemeClr val="tx1"/>
                </a:solidFill>
              </a:rPr>
              <a:t> </a:t>
            </a:r>
            <a:endParaRPr lang="en-US" altLang="en-US" sz="2400" dirty="0">
              <a:solidFill>
                <a:schemeClr val="tx1"/>
              </a:solidFill>
            </a:endParaRPr>
          </a:p>
          <a:p>
            <a:pPr algn="l" eaLnBrk="1" hangingPunct="1"/>
            <a:endParaRPr lang="en-CA" alt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528" y="404664"/>
            <a:ext cx="8229600" cy="1066800"/>
          </a:xfrm>
        </p:spPr>
        <p:txBody>
          <a:bodyPr/>
          <a:lstStyle/>
          <a:p>
            <a:pPr eaLnBrk="1" hangingPunct="1"/>
            <a:r>
              <a:rPr lang="en-US" altLang="en-US" dirty="0"/>
              <a:t>Punishment</a:t>
            </a:r>
          </a:p>
        </p:txBody>
      </p:sp>
      <p:sp>
        <p:nvSpPr>
          <p:cNvPr id="36867" name="Rectangle 3"/>
          <p:cNvSpPr>
            <a:spLocks noGrp="1" noChangeArrowheads="1"/>
          </p:cNvSpPr>
          <p:nvPr>
            <p:ph idx="1"/>
          </p:nvPr>
        </p:nvSpPr>
        <p:spPr>
          <a:xfrm>
            <a:off x="323528" y="1340768"/>
            <a:ext cx="8504238" cy="2232248"/>
          </a:xfrm>
        </p:spPr>
        <p:txBody>
          <a:bodyPr>
            <a:normAutofit/>
          </a:bodyPr>
          <a:lstStyle/>
          <a:p>
            <a:pPr algn="l" eaLnBrk="1" hangingPunct="1"/>
            <a:r>
              <a:rPr lang="en-US" altLang="en-US" sz="2400" b="1" dirty="0"/>
              <a:t>Punishment - </a:t>
            </a:r>
            <a:r>
              <a:rPr lang="en-US" altLang="en-US" sz="2400" dirty="0"/>
              <a:t>an experience that produces a decrease in a certain </a:t>
            </a:r>
            <a:r>
              <a:rPr lang="en-CA" altLang="en-US" sz="2400" dirty="0"/>
              <a:t>behaviour </a:t>
            </a:r>
            <a:endParaRPr lang="en-US" altLang="en-US" sz="2400" dirty="0"/>
          </a:p>
          <a:p>
            <a:pPr algn="l"/>
            <a:r>
              <a:rPr lang="en-US" altLang="en-US" sz="2400" b="1" dirty="0">
                <a:solidFill>
                  <a:schemeClr val="tx1"/>
                </a:solidFill>
              </a:rPr>
              <a:t>Positive punishment - </a:t>
            </a:r>
            <a:r>
              <a:rPr lang="en-US" altLang="en-US" sz="2400" dirty="0">
                <a:solidFill>
                  <a:schemeClr val="tx1"/>
                </a:solidFill>
              </a:rPr>
              <a:t>presentation of an unpleasant consequence following a behaviour to decrease the probability of the behaviour being repeated</a:t>
            </a:r>
            <a:r>
              <a:rPr lang="en-CA" altLang="en-US" sz="2400" dirty="0">
                <a:solidFill>
                  <a:schemeClr val="tx1"/>
                </a:solidFill>
              </a:rPr>
              <a:t> </a:t>
            </a:r>
            <a:endParaRPr lang="en-US" altLang="en-US" sz="2400" dirty="0">
              <a:solidFill>
                <a:schemeClr val="tx1"/>
              </a:solidFill>
            </a:endParaRPr>
          </a:p>
        </p:txBody>
      </p:sp>
      <p:pic>
        <p:nvPicPr>
          <p:cNvPr id="2" name="Picture 1"/>
          <p:cNvPicPr>
            <a:picLocks noChangeAspect="1"/>
          </p:cNvPicPr>
          <p:nvPr/>
        </p:nvPicPr>
        <p:blipFill>
          <a:blip r:embed="rId3"/>
          <a:stretch>
            <a:fillRect/>
          </a:stretch>
        </p:blipFill>
        <p:spPr>
          <a:xfrm>
            <a:off x="1979712" y="3573016"/>
            <a:ext cx="4968552" cy="30728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23528" y="404664"/>
            <a:ext cx="8229600" cy="1066800"/>
          </a:xfrm>
        </p:spPr>
        <p:txBody>
          <a:bodyPr/>
          <a:lstStyle/>
          <a:p>
            <a:pPr eaLnBrk="1" hangingPunct="1"/>
            <a:r>
              <a:rPr lang="en-US" altLang="en-US" dirty="0"/>
              <a:t>Punishment</a:t>
            </a:r>
          </a:p>
        </p:txBody>
      </p:sp>
      <p:sp>
        <p:nvSpPr>
          <p:cNvPr id="37891" name="Rectangle 3"/>
          <p:cNvSpPr>
            <a:spLocks noGrp="1" noChangeArrowheads="1"/>
          </p:cNvSpPr>
          <p:nvPr>
            <p:ph idx="1"/>
          </p:nvPr>
        </p:nvSpPr>
        <p:spPr>
          <a:xfrm>
            <a:off x="323528" y="1700808"/>
            <a:ext cx="8504238" cy="3888432"/>
          </a:xfrm>
        </p:spPr>
        <p:txBody>
          <a:bodyPr>
            <a:normAutofit fontScale="92500" lnSpcReduction="10000"/>
          </a:bodyPr>
          <a:lstStyle/>
          <a:p>
            <a:pPr algn="l"/>
            <a:r>
              <a:rPr lang="en-CA" altLang="en-US" b="1" dirty="0">
                <a:solidFill>
                  <a:schemeClr val="tx1"/>
                </a:solidFill>
              </a:rPr>
              <a:t>Negative</a:t>
            </a:r>
            <a:r>
              <a:rPr lang="en-US" altLang="en-US" b="1" dirty="0">
                <a:solidFill>
                  <a:schemeClr val="tx1"/>
                </a:solidFill>
              </a:rPr>
              <a:t> punishment - </a:t>
            </a:r>
            <a:r>
              <a:rPr lang="en-US" altLang="en-US" dirty="0">
                <a:solidFill>
                  <a:schemeClr val="tx1"/>
                </a:solidFill>
              </a:rPr>
              <a:t>removal of a pleasant stimulus as a consequence of a behaviour to decrease the probability of the behaviour being repeated</a:t>
            </a:r>
          </a:p>
          <a:p>
            <a:pPr algn="l"/>
            <a:endParaRPr lang="en-US" altLang="en-US" b="1" dirty="0">
              <a:solidFill>
                <a:schemeClr val="tx1"/>
              </a:solidFill>
            </a:endParaRPr>
          </a:p>
          <a:p>
            <a:pPr lvl="2" algn="l" eaLnBrk="1" hangingPunct="1">
              <a:buFont typeface="Arial" pitchFamily="34" charset="0"/>
              <a:buChar char="•"/>
            </a:pPr>
            <a:r>
              <a:rPr lang="en-US" altLang="en-US" sz="2400" dirty="0">
                <a:solidFill>
                  <a:schemeClr val="tx1"/>
                </a:solidFill>
              </a:rPr>
              <a:t>Silent treatment, no car or phone privileges, or time out will decrease the behaviour from happening again</a:t>
            </a:r>
          </a:p>
          <a:p>
            <a:pPr lvl="2" algn="l" eaLnBrk="1" hangingPunct="1">
              <a:buFont typeface="Arial" pitchFamily="34" charset="0"/>
              <a:buChar char="•"/>
            </a:pPr>
            <a:endParaRPr lang="en-US" altLang="en-US" sz="2400" dirty="0">
              <a:solidFill>
                <a:schemeClr val="tx1"/>
              </a:solidFill>
            </a:endParaRPr>
          </a:p>
          <a:p>
            <a:pPr lvl="2" algn="l" eaLnBrk="1" hangingPunct="1">
              <a:buFont typeface="Arial" pitchFamily="34" charset="0"/>
              <a:buChar char="•"/>
            </a:pPr>
            <a:r>
              <a:rPr lang="en-US" altLang="en-US" sz="2400" dirty="0">
                <a:solidFill>
                  <a:schemeClr val="tx1"/>
                </a:solidFill>
              </a:rPr>
              <a:t>Punishment by removal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9512" y="620688"/>
            <a:ext cx="8689975" cy="914400"/>
          </a:xfrm>
        </p:spPr>
        <p:txBody>
          <a:bodyPr anchor="ctr">
            <a:normAutofit fontScale="90000"/>
          </a:bodyPr>
          <a:lstStyle/>
          <a:p>
            <a:pPr eaLnBrk="1" hangingPunct="1"/>
            <a:r>
              <a:rPr lang="en-US" altLang="en-US" dirty="0"/>
              <a:t>Positive Reinforcement and Punishment</a:t>
            </a:r>
          </a:p>
        </p:txBody>
      </p:sp>
      <p:sp>
        <p:nvSpPr>
          <p:cNvPr id="38915" name="Rectangle 3"/>
          <p:cNvSpPr>
            <a:spLocks noGrp="1" noChangeArrowheads="1"/>
          </p:cNvSpPr>
          <p:nvPr>
            <p:ph idx="1"/>
          </p:nvPr>
        </p:nvSpPr>
        <p:spPr>
          <a:xfrm>
            <a:off x="467544" y="1844824"/>
            <a:ext cx="8229600" cy="4325112"/>
          </a:xfrm>
        </p:spPr>
        <p:txBody>
          <a:bodyPr>
            <a:noAutofit/>
          </a:bodyPr>
          <a:lstStyle/>
          <a:p>
            <a:pPr algn="l" eaLnBrk="1" hangingPunct="1">
              <a:lnSpc>
                <a:spcPct val="90000"/>
              </a:lnSpc>
            </a:pPr>
            <a:r>
              <a:rPr lang="en-US" altLang="en-US" sz="2400" b="1" dirty="0"/>
              <a:t>Positive reinforcement </a:t>
            </a:r>
            <a:r>
              <a:rPr lang="en-US" altLang="en-US" sz="2400" dirty="0"/>
              <a:t>- giving a child a sticker for peeing on the potty</a:t>
            </a:r>
          </a:p>
          <a:p>
            <a:pPr algn="l" eaLnBrk="1" hangingPunct="1">
              <a:lnSpc>
                <a:spcPct val="90000"/>
              </a:lnSpc>
            </a:pPr>
            <a:endParaRPr lang="en-US" altLang="en-US" sz="2400" dirty="0"/>
          </a:p>
          <a:p>
            <a:pPr algn="l" eaLnBrk="1" hangingPunct="1">
              <a:lnSpc>
                <a:spcPct val="90000"/>
              </a:lnSpc>
            </a:pPr>
            <a:r>
              <a:rPr lang="en-US" altLang="en-US" sz="2400" b="1" dirty="0"/>
              <a:t>Positive punishment </a:t>
            </a:r>
            <a:r>
              <a:rPr lang="en-US" altLang="en-US" sz="2400" dirty="0"/>
              <a:t>- yelling at a child if they pee on the potty</a:t>
            </a:r>
          </a:p>
          <a:p>
            <a:pPr algn="l" eaLnBrk="1" hangingPunct="1">
              <a:lnSpc>
                <a:spcPct val="90000"/>
              </a:lnSpc>
            </a:pPr>
            <a:endParaRPr lang="en-US" altLang="en-US" sz="2400" dirty="0"/>
          </a:p>
          <a:p>
            <a:pPr lvl="1" algn="l" eaLnBrk="1" hangingPunct="1">
              <a:lnSpc>
                <a:spcPct val="90000"/>
              </a:lnSpc>
            </a:pPr>
            <a:r>
              <a:rPr lang="en-US" altLang="en-US" sz="2400" dirty="0">
                <a:solidFill>
                  <a:schemeClr val="tx1"/>
                </a:solidFill>
              </a:rPr>
              <a:t>In both examples, you are </a:t>
            </a:r>
            <a:r>
              <a:rPr lang="en-US" altLang="en-US" sz="2400" u="sng" dirty="0">
                <a:solidFill>
                  <a:schemeClr val="tx1"/>
                </a:solidFill>
              </a:rPr>
              <a:t>adding</a:t>
            </a:r>
            <a:r>
              <a:rPr lang="en-US" altLang="en-US" sz="2400" dirty="0">
                <a:solidFill>
                  <a:schemeClr val="tx1"/>
                </a:solidFill>
              </a:rPr>
              <a:t> something (praise or yelling)</a:t>
            </a:r>
          </a:p>
          <a:p>
            <a:pPr lvl="1" algn="l" eaLnBrk="1" hangingPunct="1">
              <a:lnSpc>
                <a:spcPct val="90000"/>
              </a:lnSpc>
            </a:pPr>
            <a:endParaRPr lang="en-US" altLang="en-US"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0" y="404664"/>
            <a:ext cx="8964488" cy="1066800"/>
          </a:xfrm>
        </p:spPr>
        <p:txBody>
          <a:bodyPr>
            <a:noAutofit/>
          </a:bodyPr>
          <a:lstStyle/>
          <a:p>
            <a:r>
              <a:rPr lang="en-US" altLang="en-US" dirty="0"/>
              <a:t>Eight Learning Objectives - Chapter 7</a:t>
            </a:r>
          </a:p>
        </p:txBody>
      </p:sp>
      <p:sp>
        <p:nvSpPr>
          <p:cNvPr id="14339" name="Rectangle 3"/>
          <p:cNvSpPr>
            <a:spLocks noGrp="1"/>
          </p:cNvSpPr>
          <p:nvPr>
            <p:ph idx="1"/>
          </p:nvPr>
        </p:nvSpPr>
        <p:spPr>
          <a:xfrm>
            <a:off x="1187624" y="1772816"/>
            <a:ext cx="7344816" cy="4325112"/>
          </a:xfrm>
        </p:spPr>
        <p:txBody>
          <a:bodyPr>
            <a:normAutofit fontScale="62500" lnSpcReduction="20000"/>
          </a:bodyPr>
          <a:lstStyle/>
          <a:p>
            <a:pPr marL="647700" indent="-647700" algn="l">
              <a:buFont typeface="+mj-lt"/>
              <a:buAutoNum type="arabicPeriod"/>
            </a:pPr>
            <a:r>
              <a:rPr lang="en-US" altLang="en-US" dirty="0">
                <a:latin typeface="Arial"/>
                <a:cs typeface="Arial"/>
              </a:rPr>
              <a:t>Define learning, associative and non associative learning</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r>
              <a:rPr lang="en-US" altLang="en-US" dirty="0">
                <a:latin typeface="Arial"/>
                <a:cs typeface="Arial"/>
              </a:rPr>
              <a:t>Classical Conditioning</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r>
              <a:rPr lang="en-US" altLang="en-US" dirty="0">
                <a:latin typeface="Arial"/>
                <a:cs typeface="Arial"/>
              </a:rPr>
              <a:t>Operant Conditioning</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r>
              <a:rPr lang="en-US" altLang="en-US" dirty="0">
                <a:latin typeface="Arial"/>
                <a:cs typeface="Arial"/>
              </a:rPr>
              <a:t>Observational Learning</a:t>
            </a:r>
          </a:p>
          <a:p>
            <a:pPr marL="647700" indent="-647700" algn="l">
              <a:buFont typeface="+mj-lt"/>
              <a:buAutoNum type="arabicPeriod"/>
            </a:pPr>
            <a:r>
              <a:rPr lang="en-US" altLang="en-US" dirty="0">
                <a:latin typeface="Arial"/>
                <a:cs typeface="Arial"/>
              </a:rPr>
              <a:t>Spatial navigation, implicit, latent and insight learning</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r>
              <a:rPr lang="en-US" altLang="en-US" dirty="0">
                <a:latin typeface="Arial"/>
                <a:cs typeface="Arial"/>
              </a:rPr>
              <a:t>Practices for learning</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r>
              <a:rPr lang="en-US" altLang="en-US" dirty="0">
                <a:latin typeface="Arial"/>
                <a:cs typeface="Arial"/>
              </a:rPr>
              <a:t>Pre and postnatal learning</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r>
              <a:rPr lang="en-US" altLang="en-US" dirty="0">
                <a:latin typeface="Arial"/>
                <a:cs typeface="Arial"/>
              </a:rPr>
              <a:t>Specific learning disorder</a:t>
            </a:r>
          </a:p>
          <a:p>
            <a:pPr marL="647700" indent="-647700" algn="l">
              <a:buFont typeface="+mj-lt"/>
              <a:buAutoNum type="arabicPeriod"/>
            </a:pPr>
            <a:endParaRPr lang="en-US" altLang="en-US" dirty="0">
              <a:latin typeface="Arial"/>
              <a:cs typeface="Arial"/>
            </a:endParaRPr>
          </a:p>
          <a:p>
            <a:pPr marL="647700" indent="-647700" algn="l">
              <a:buFont typeface="+mj-lt"/>
              <a:buAutoNum type="arabicPeriod"/>
            </a:pPr>
            <a:endParaRPr lang="en-US" altLang="en-US"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536" y="476672"/>
            <a:ext cx="8229600" cy="1066800"/>
          </a:xfrm>
        </p:spPr>
        <p:txBody>
          <a:bodyPr anchor="ctr">
            <a:normAutofit fontScale="90000"/>
          </a:bodyPr>
          <a:lstStyle/>
          <a:p>
            <a:pPr eaLnBrk="1" hangingPunct="1"/>
            <a:r>
              <a:rPr lang="en-US" altLang="en-US" dirty="0"/>
              <a:t>Negative Reinforcement and Punishment</a:t>
            </a:r>
          </a:p>
        </p:txBody>
      </p:sp>
      <p:sp>
        <p:nvSpPr>
          <p:cNvPr id="39939" name="Rectangle 3"/>
          <p:cNvSpPr>
            <a:spLocks noGrp="1" noChangeArrowheads="1"/>
          </p:cNvSpPr>
          <p:nvPr>
            <p:ph idx="1"/>
          </p:nvPr>
        </p:nvSpPr>
        <p:spPr>
          <a:xfrm>
            <a:off x="467544" y="1844824"/>
            <a:ext cx="8229600" cy="4325112"/>
          </a:xfrm>
        </p:spPr>
        <p:txBody>
          <a:bodyPr>
            <a:normAutofit/>
          </a:bodyPr>
          <a:lstStyle/>
          <a:p>
            <a:pPr algn="l" eaLnBrk="1" hangingPunct="1">
              <a:lnSpc>
                <a:spcPct val="90000"/>
              </a:lnSpc>
            </a:pPr>
            <a:r>
              <a:rPr lang="en-US" altLang="en-US" sz="2400" b="1" dirty="0"/>
              <a:t>Negative reinforcement </a:t>
            </a:r>
            <a:r>
              <a:rPr lang="en-US" altLang="en-US" sz="2400" dirty="0"/>
              <a:t>- constantly nagging your boyfriend until he buys flowers for you</a:t>
            </a:r>
          </a:p>
          <a:p>
            <a:pPr algn="l" eaLnBrk="1" hangingPunct="1">
              <a:lnSpc>
                <a:spcPct val="90000"/>
              </a:lnSpc>
            </a:pPr>
            <a:endParaRPr lang="en-US" altLang="en-US" sz="2400" dirty="0"/>
          </a:p>
          <a:p>
            <a:pPr algn="l" eaLnBrk="1" hangingPunct="1">
              <a:lnSpc>
                <a:spcPct val="90000"/>
              </a:lnSpc>
            </a:pPr>
            <a:r>
              <a:rPr lang="en-US" altLang="en-US" sz="2400" b="1" dirty="0"/>
              <a:t>Negative punishment </a:t>
            </a:r>
            <a:r>
              <a:rPr lang="en-US" altLang="en-US" sz="2400" dirty="0"/>
              <a:t>- after your boyfriend buys you flowers, you don’t allow him to watch hockey</a:t>
            </a:r>
          </a:p>
          <a:p>
            <a:pPr algn="l" eaLnBrk="1" hangingPunct="1">
              <a:lnSpc>
                <a:spcPct val="90000"/>
              </a:lnSpc>
            </a:pPr>
            <a:endParaRPr lang="en-US" altLang="en-US" sz="2400" dirty="0"/>
          </a:p>
          <a:p>
            <a:pPr lvl="1" algn="l" eaLnBrk="1" hangingPunct="1">
              <a:lnSpc>
                <a:spcPct val="90000"/>
              </a:lnSpc>
            </a:pPr>
            <a:r>
              <a:rPr lang="en-US" altLang="en-US" sz="2400" dirty="0">
                <a:solidFill>
                  <a:schemeClr val="tx1"/>
                </a:solidFill>
              </a:rPr>
              <a:t>In both examples, you are </a:t>
            </a:r>
            <a:r>
              <a:rPr lang="en-US" altLang="en-US" sz="2400" u="sng" dirty="0">
                <a:solidFill>
                  <a:schemeClr val="tx1"/>
                </a:solidFill>
              </a:rPr>
              <a:t>taking away </a:t>
            </a:r>
            <a:r>
              <a:rPr lang="en-US" altLang="en-US" sz="2400" dirty="0">
                <a:solidFill>
                  <a:schemeClr val="tx1"/>
                </a:solidFill>
              </a:rPr>
              <a:t>something (stopping nagging or withholding hockey)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476672"/>
            <a:ext cx="8229600" cy="1066800"/>
          </a:xfrm>
        </p:spPr>
        <p:txBody>
          <a:bodyPr/>
          <a:lstStyle/>
          <a:p>
            <a:pPr eaLnBrk="1" hangingPunct="1"/>
            <a:r>
              <a:rPr lang="en-US" altLang="en-US" dirty="0"/>
              <a:t>Types of </a:t>
            </a:r>
            <a:r>
              <a:rPr lang="en-CA" altLang="en-US" dirty="0" err="1"/>
              <a:t>Reinforcers</a:t>
            </a:r>
            <a:endParaRPr lang="en-CA" altLang="en-US" dirty="0"/>
          </a:p>
        </p:txBody>
      </p:sp>
      <p:sp>
        <p:nvSpPr>
          <p:cNvPr id="41987" name="Rectangle 3"/>
          <p:cNvSpPr>
            <a:spLocks noGrp="1" noChangeArrowheads="1"/>
          </p:cNvSpPr>
          <p:nvPr>
            <p:ph idx="1"/>
          </p:nvPr>
        </p:nvSpPr>
        <p:spPr>
          <a:xfrm>
            <a:off x="539552" y="1628800"/>
            <a:ext cx="8229600" cy="4325112"/>
          </a:xfrm>
        </p:spPr>
        <p:txBody>
          <a:bodyPr>
            <a:normAutofit fontScale="85000" lnSpcReduction="10000"/>
          </a:bodyPr>
          <a:lstStyle/>
          <a:p>
            <a:pPr algn="l" eaLnBrk="1" hangingPunct="1"/>
            <a:r>
              <a:rPr lang="en-US" altLang="en-US" b="1" dirty="0"/>
              <a:t>Primary </a:t>
            </a:r>
            <a:r>
              <a:rPr lang="en-CA" altLang="en-US" b="1" dirty="0" err="1"/>
              <a:t>reinforcers</a:t>
            </a:r>
            <a:r>
              <a:rPr lang="en-CA" altLang="en-US" b="1" dirty="0"/>
              <a:t> - </a:t>
            </a:r>
            <a:r>
              <a:rPr lang="en-US" altLang="en-US" dirty="0"/>
              <a:t>a stimulus that has survival value and is therefore intrinsically rewarding</a:t>
            </a:r>
          </a:p>
          <a:p>
            <a:pPr algn="l" eaLnBrk="1" hangingPunct="1"/>
            <a:endParaRPr lang="en-US" altLang="en-US" dirty="0"/>
          </a:p>
          <a:p>
            <a:pPr lvl="1" algn="l" eaLnBrk="1" hangingPunct="1"/>
            <a:r>
              <a:rPr lang="en-US" altLang="en-US" sz="2400" dirty="0">
                <a:solidFill>
                  <a:schemeClr val="tx1"/>
                </a:solidFill>
              </a:rPr>
              <a:t>Examples: food, water, termination of pain</a:t>
            </a:r>
          </a:p>
          <a:p>
            <a:pPr lvl="1" algn="l" eaLnBrk="1" hangingPunct="1"/>
            <a:endParaRPr lang="en-US" altLang="en-US" sz="2400" dirty="0">
              <a:solidFill>
                <a:schemeClr val="tx1"/>
              </a:solidFill>
            </a:endParaRPr>
          </a:p>
          <a:p>
            <a:pPr algn="l" eaLnBrk="1" hangingPunct="1"/>
            <a:r>
              <a:rPr lang="en-US" altLang="en-US" b="1" dirty="0"/>
              <a:t>Secondary </a:t>
            </a:r>
            <a:r>
              <a:rPr lang="en-US" altLang="en-US" b="1" dirty="0" err="1"/>
              <a:t>reinforcers</a:t>
            </a:r>
            <a:r>
              <a:rPr lang="en-US" altLang="en-US" b="1" dirty="0"/>
              <a:t> - </a:t>
            </a:r>
            <a:r>
              <a:rPr lang="en-US" altLang="en-US" dirty="0"/>
              <a:t>a neutral stimulus that becomes rewarding when associated with a primary </a:t>
            </a:r>
            <a:r>
              <a:rPr lang="en-CA" altLang="en-US" dirty="0" err="1"/>
              <a:t>reinforcer</a:t>
            </a:r>
            <a:r>
              <a:rPr lang="en-US" altLang="en-US" dirty="0"/>
              <a:t>.</a:t>
            </a:r>
          </a:p>
          <a:p>
            <a:pPr algn="l" eaLnBrk="1" hangingPunct="1"/>
            <a:endParaRPr lang="en-US" altLang="en-US" dirty="0"/>
          </a:p>
          <a:p>
            <a:pPr lvl="2" algn="l" eaLnBrk="1" hangingPunct="1"/>
            <a:r>
              <a:rPr lang="en-US" altLang="en-US" sz="2400" dirty="0">
                <a:solidFill>
                  <a:schemeClr val="tx1"/>
                </a:solidFill>
              </a:rPr>
              <a:t>Working earns money, which can be used for food and comfort</a:t>
            </a:r>
          </a:p>
          <a:p>
            <a:pPr lvl="2" algn="l" eaLnBrk="1" hangingPunct="1"/>
            <a:r>
              <a:rPr lang="en-US" altLang="en-US" sz="2400" dirty="0">
                <a:solidFill>
                  <a:schemeClr val="tx1"/>
                </a:solidFill>
              </a:rPr>
              <a:t>Good grades provide praise, approval</a:t>
            </a:r>
          </a:p>
          <a:p>
            <a:pPr lvl="2" algn="l" eaLnBrk="1" hangingPunct="1"/>
            <a:endParaRPr lang="en-US" altLang="en-US" sz="2400" dirty="0">
              <a:solidFill>
                <a:schemeClr val="tx1"/>
              </a:solidFill>
            </a:endParaRPr>
          </a:p>
          <a:p>
            <a:pPr lvl="2" algn="l" eaLnBrk="1" hangingPunct="1"/>
            <a:endParaRPr lang="en-US" altLang="en-US" sz="2400" dirty="0">
              <a:solidFill>
                <a:schemeClr val="tx1"/>
              </a:solidFill>
            </a:endParaRPr>
          </a:p>
          <a:p>
            <a:pPr lvl="2" algn="l" eaLnBrk="1" hangingPunct="1"/>
            <a:endParaRPr lang="en-US" altLang="en-US" sz="24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p:cNvSpPr>
          <p:nvPr>
            <p:ph type="title"/>
          </p:nvPr>
        </p:nvSpPr>
        <p:spPr>
          <a:xfrm>
            <a:off x="395536" y="620688"/>
            <a:ext cx="8229600" cy="720080"/>
          </a:xfrm>
        </p:spPr>
        <p:txBody>
          <a:bodyPr>
            <a:normAutofit fontScale="90000"/>
          </a:bodyPr>
          <a:lstStyle/>
          <a:p>
            <a:pPr eaLnBrk="1" hangingPunct="1"/>
            <a:r>
              <a:rPr lang="en-CA" altLang="en-US" dirty="0"/>
              <a:t>Types of Punishers</a:t>
            </a:r>
          </a:p>
        </p:txBody>
      </p:sp>
      <p:sp>
        <p:nvSpPr>
          <p:cNvPr id="43011" name="Rectangle 3"/>
          <p:cNvSpPr>
            <a:spLocks noGrp="1"/>
          </p:cNvSpPr>
          <p:nvPr>
            <p:ph idx="1"/>
          </p:nvPr>
        </p:nvSpPr>
        <p:spPr>
          <a:xfrm>
            <a:off x="539552" y="1628800"/>
            <a:ext cx="8229600" cy="4325112"/>
          </a:xfrm>
        </p:spPr>
        <p:txBody>
          <a:bodyPr>
            <a:normAutofit fontScale="92500"/>
          </a:bodyPr>
          <a:lstStyle/>
          <a:p>
            <a:pPr algn="l" eaLnBrk="1" hangingPunct="1"/>
            <a:r>
              <a:rPr lang="en-US" altLang="en-US" b="1" dirty="0"/>
              <a:t>Primary punisher</a:t>
            </a:r>
            <a:r>
              <a:rPr lang="en-US" altLang="en-US" dirty="0"/>
              <a:t> - a stimulus that is naturally aversive to an organism</a:t>
            </a:r>
          </a:p>
          <a:p>
            <a:pPr algn="l" eaLnBrk="1" hangingPunct="1"/>
            <a:endParaRPr lang="en-US" altLang="en-US" dirty="0"/>
          </a:p>
          <a:p>
            <a:pPr lvl="1" algn="l" eaLnBrk="1" hangingPunct="1"/>
            <a:r>
              <a:rPr lang="en-US" altLang="en-US" sz="2400" dirty="0">
                <a:solidFill>
                  <a:schemeClr val="tx1"/>
                </a:solidFill>
              </a:rPr>
              <a:t>Slapping, electric shock, extreme temperatures</a:t>
            </a:r>
          </a:p>
          <a:p>
            <a:pPr lvl="1" algn="l" eaLnBrk="1" hangingPunct="1"/>
            <a:endParaRPr lang="en-US" altLang="en-US" sz="2400" dirty="0">
              <a:solidFill>
                <a:schemeClr val="tx1"/>
              </a:solidFill>
            </a:endParaRPr>
          </a:p>
          <a:p>
            <a:pPr algn="l" eaLnBrk="1" hangingPunct="1"/>
            <a:r>
              <a:rPr lang="en-US" altLang="en-US" b="1" dirty="0"/>
              <a:t>Secondary punisher - </a:t>
            </a:r>
            <a:r>
              <a:rPr lang="en-US" altLang="en-US" dirty="0"/>
              <a:t>a stimulus that becomes aversive when associated with a primary punisher</a:t>
            </a:r>
          </a:p>
          <a:p>
            <a:pPr algn="l" eaLnBrk="1" hangingPunct="1"/>
            <a:endParaRPr lang="en-US" altLang="en-US" dirty="0"/>
          </a:p>
          <a:p>
            <a:pPr lvl="1" algn="l" eaLnBrk="1" hangingPunct="1"/>
            <a:r>
              <a:rPr lang="en-CA" altLang="en-US" sz="2400" dirty="0">
                <a:solidFill>
                  <a:schemeClr val="tx1"/>
                </a:solidFill>
              </a:rPr>
              <a:t>Disapproval, criticism, bad grades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7544" y="476672"/>
            <a:ext cx="8229600" cy="1066800"/>
          </a:xfrm>
        </p:spPr>
        <p:txBody>
          <a:bodyPr/>
          <a:lstStyle/>
          <a:p>
            <a:pPr eaLnBrk="1" hangingPunct="1"/>
            <a:r>
              <a:rPr lang="en-US" altLang="en-US" dirty="0"/>
              <a:t>Schedules of Reinforcement</a:t>
            </a:r>
          </a:p>
        </p:txBody>
      </p:sp>
      <p:sp>
        <p:nvSpPr>
          <p:cNvPr id="45059" name="Rectangle 3"/>
          <p:cNvSpPr>
            <a:spLocks noGrp="1" noChangeArrowheads="1"/>
          </p:cNvSpPr>
          <p:nvPr>
            <p:ph idx="1"/>
          </p:nvPr>
        </p:nvSpPr>
        <p:spPr>
          <a:xfrm>
            <a:off x="467544" y="1628800"/>
            <a:ext cx="8229600" cy="4325112"/>
          </a:xfrm>
        </p:spPr>
        <p:txBody>
          <a:bodyPr>
            <a:normAutofit fontScale="92500" lnSpcReduction="10000"/>
          </a:bodyPr>
          <a:lstStyle/>
          <a:p>
            <a:pPr algn="l" eaLnBrk="1" hangingPunct="1"/>
            <a:r>
              <a:rPr lang="en-US" altLang="en-US" b="1" dirty="0"/>
              <a:t>Continuous reinforcement - </a:t>
            </a:r>
            <a:r>
              <a:rPr lang="en-US" altLang="en-US" dirty="0"/>
              <a:t>behaviour is reinforced every time it occurs</a:t>
            </a:r>
          </a:p>
          <a:p>
            <a:pPr algn="l" eaLnBrk="1" hangingPunct="1"/>
            <a:endParaRPr lang="en-US" altLang="en-US" dirty="0"/>
          </a:p>
          <a:p>
            <a:pPr lvl="1" algn="l" eaLnBrk="1" hangingPunct="1"/>
            <a:r>
              <a:rPr lang="en-US" altLang="en-US" sz="2700" dirty="0">
                <a:solidFill>
                  <a:schemeClr val="tx1"/>
                </a:solidFill>
              </a:rPr>
              <a:t>Training occurs more quickly</a:t>
            </a:r>
          </a:p>
          <a:p>
            <a:pPr lvl="1" algn="l" eaLnBrk="1" hangingPunct="1"/>
            <a:endParaRPr lang="en-US" altLang="en-US" sz="2700" b="1" dirty="0">
              <a:solidFill>
                <a:schemeClr val="tx1"/>
              </a:solidFill>
            </a:endParaRPr>
          </a:p>
          <a:p>
            <a:pPr algn="l" eaLnBrk="1" hangingPunct="1"/>
            <a:r>
              <a:rPr lang="en-US" altLang="en-US" b="1" dirty="0"/>
              <a:t>Intermittent reinforcement - </a:t>
            </a:r>
            <a:r>
              <a:rPr lang="en-US" altLang="en-US" dirty="0"/>
              <a:t>behaviour is only followed by reinforcement some of the time</a:t>
            </a:r>
          </a:p>
          <a:p>
            <a:pPr algn="l" eaLnBrk="1" hangingPunct="1"/>
            <a:endParaRPr lang="en-CA" altLang="en-US" dirty="0"/>
          </a:p>
          <a:p>
            <a:pPr lvl="1" algn="l" eaLnBrk="1" hangingPunct="1"/>
            <a:r>
              <a:rPr lang="en-CA" altLang="en-US" sz="2700" dirty="0">
                <a:solidFill>
                  <a:schemeClr val="tx1"/>
                </a:solidFill>
              </a:rPr>
              <a:t>Behaviours</a:t>
            </a:r>
            <a:r>
              <a:rPr lang="en-US" altLang="en-US" sz="2700" dirty="0">
                <a:solidFill>
                  <a:schemeClr val="tx1"/>
                </a:solidFill>
              </a:rPr>
              <a:t> are harder to extinguish</a:t>
            </a:r>
          </a:p>
          <a:p>
            <a:pPr lvl="2" algn="l" eaLnBrk="1" hangingPunct="1"/>
            <a:endParaRPr lang="en-US" alt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p:cNvSpPr>
          <p:nvPr>
            <p:ph type="title"/>
          </p:nvPr>
        </p:nvSpPr>
        <p:spPr>
          <a:xfrm>
            <a:off x="467544" y="548680"/>
            <a:ext cx="8229600" cy="936104"/>
          </a:xfrm>
        </p:spPr>
        <p:txBody>
          <a:bodyPr>
            <a:normAutofit/>
          </a:bodyPr>
          <a:lstStyle/>
          <a:p>
            <a:pPr eaLnBrk="1" hangingPunct="1"/>
            <a:r>
              <a:rPr lang="en-US" altLang="en-US" dirty="0"/>
              <a:t>Intermittent Reinforcement</a:t>
            </a:r>
            <a:endParaRPr lang="en-CA" altLang="en-US" dirty="0"/>
          </a:p>
        </p:txBody>
      </p:sp>
      <p:sp>
        <p:nvSpPr>
          <p:cNvPr id="46083" name="Rectangle 3"/>
          <p:cNvSpPr>
            <a:spLocks noGrp="1"/>
          </p:cNvSpPr>
          <p:nvPr>
            <p:ph idx="1"/>
          </p:nvPr>
        </p:nvSpPr>
        <p:spPr>
          <a:xfrm>
            <a:off x="899592" y="1700808"/>
            <a:ext cx="7632848" cy="4896544"/>
          </a:xfrm>
        </p:spPr>
        <p:txBody>
          <a:bodyPr>
            <a:noAutofit/>
          </a:bodyPr>
          <a:lstStyle/>
          <a:p>
            <a:pPr algn="l" eaLnBrk="1" hangingPunct="1">
              <a:lnSpc>
                <a:spcPct val="90000"/>
              </a:lnSpc>
            </a:pPr>
            <a:r>
              <a:rPr lang="en-US" altLang="en-US" b="1" dirty="0"/>
              <a:t>Ratio schedule</a:t>
            </a:r>
          </a:p>
          <a:p>
            <a:pPr lvl="1" algn="l" eaLnBrk="1" hangingPunct="1">
              <a:lnSpc>
                <a:spcPct val="90000"/>
              </a:lnSpc>
            </a:pPr>
            <a:r>
              <a:rPr lang="en-US" altLang="en-US" sz="2400" b="1" dirty="0">
                <a:solidFill>
                  <a:schemeClr val="tx1"/>
                </a:solidFill>
              </a:rPr>
              <a:t>Fixed ratio schedule</a:t>
            </a:r>
          </a:p>
          <a:p>
            <a:pPr lvl="1" algn="l" eaLnBrk="1" hangingPunct="1">
              <a:lnSpc>
                <a:spcPct val="90000"/>
              </a:lnSpc>
            </a:pPr>
            <a:endParaRPr lang="en-US" altLang="en-US" sz="2400" b="1" dirty="0">
              <a:solidFill>
                <a:schemeClr val="tx1"/>
              </a:solidFill>
            </a:endParaRPr>
          </a:p>
          <a:p>
            <a:pPr lvl="3" algn="l" eaLnBrk="1" hangingPunct="1">
              <a:lnSpc>
                <a:spcPct val="90000"/>
              </a:lnSpc>
            </a:pPr>
            <a:r>
              <a:rPr lang="en-US" altLang="en-US" dirty="0">
                <a:solidFill>
                  <a:schemeClr val="tx1"/>
                </a:solidFill>
              </a:rPr>
              <a:t>Reinforcement occurs after a fixed number of responses</a:t>
            </a:r>
          </a:p>
          <a:p>
            <a:pPr lvl="3" algn="l" eaLnBrk="1" hangingPunct="1">
              <a:lnSpc>
                <a:spcPct val="90000"/>
              </a:lnSpc>
            </a:pPr>
            <a:r>
              <a:rPr lang="en-US" altLang="en-US" dirty="0">
                <a:solidFill>
                  <a:schemeClr val="tx1"/>
                </a:solidFill>
              </a:rPr>
              <a:t>High rate of responding but with pauses</a:t>
            </a:r>
          </a:p>
          <a:p>
            <a:pPr lvl="3" algn="l" eaLnBrk="1" hangingPunct="1">
              <a:lnSpc>
                <a:spcPct val="90000"/>
              </a:lnSpc>
            </a:pPr>
            <a:endParaRPr lang="en-US" altLang="en-US" dirty="0">
              <a:solidFill>
                <a:schemeClr val="tx1"/>
              </a:solidFill>
            </a:endParaRPr>
          </a:p>
          <a:p>
            <a:pPr lvl="1" algn="l" eaLnBrk="1" hangingPunct="1">
              <a:lnSpc>
                <a:spcPct val="90000"/>
              </a:lnSpc>
            </a:pPr>
            <a:r>
              <a:rPr lang="en-US" altLang="en-US" sz="2400" b="1" dirty="0">
                <a:solidFill>
                  <a:schemeClr val="tx1"/>
                </a:solidFill>
              </a:rPr>
              <a:t>Variable ratio schedule</a:t>
            </a:r>
          </a:p>
          <a:p>
            <a:pPr lvl="1" algn="l" eaLnBrk="1" hangingPunct="1">
              <a:lnSpc>
                <a:spcPct val="90000"/>
              </a:lnSpc>
            </a:pPr>
            <a:endParaRPr lang="en-US" altLang="en-US" sz="2400" b="1" dirty="0">
              <a:solidFill>
                <a:schemeClr val="tx1"/>
              </a:solidFill>
            </a:endParaRPr>
          </a:p>
          <a:p>
            <a:pPr lvl="3" algn="l" eaLnBrk="1" hangingPunct="1">
              <a:lnSpc>
                <a:spcPct val="90000"/>
              </a:lnSpc>
            </a:pPr>
            <a:r>
              <a:rPr lang="en-US" altLang="en-US" dirty="0">
                <a:solidFill>
                  <a:schemeClr val="tx1"/>
                </a:solidFill>
              </a:rPr>
              <a:t>Reinforcement occurs after an unpredictable, average number of responses</a:t>
            </a:r>
          </a:p>
          <a:p>
            <a:pPr lvl="3" algn="l" eaLnBrk="1" hangingPunct="1">
              <a:lnSpc>
                <a:spcPct val="90000"/>
              </a:lnSpc>
            </a:pPr>
            <a:r>
              <a:rPr lang="en-US" altLang="en-US" dirty="0">
                <a:solidFill>
                  <a:schemeClr val="tx1"/>
                </a:solidFill>
              </a:rPr>
              <a:t>High, steady rate of responding</a:t>
            </a:r>
          </a:p>
          <a:p>
            <a:pPr algn="l" eaLnBrk="1" hangingPunct="1">
              <a:lnSpc>
                <a:spcPct val="90000"/>
              </a:lnSpc>
            </a:pPr>
            <a:endParaRPr lang="en-CA"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Rectangle 3"/>
          <p:cNvSpPr>
            <a:spLocks noGrp="1"/>
          </p:cNvSpPr>
          <p:nvPr>
            <p:ph idx="1"/>
          </p:nvPr>
        </p:nvSpPr>
        <p:spPr>
          <a:xfrm>
            <a:off x="1043608" y="1844824"/>
            <a:ext cx="7344816" cy="4325112"/>
          </a:xfrm>
        </p:spPr>
        <p:txBody>
          <a:bodyPr>
            <a:normAutofit/>
          </a:bodyPr>
          <a:lstStyle/>
          <a:p>
            <a:pPr algn="l" eaLnBrk="1" hangingPunct="1">
              <a:lnSpc>
                <a:spcPct val="90000"/>
              </a:lnSpc>
            </a:pPr>
            <a:r>
              <a:rPr lang="en-US" altLang="en-US" b="1" dirty="0"/>
              <a:t>Interval schedule</a:t>
            </a:r>
          </a:p>
          <a:p>
            <a:pPr lvl="1" algn="l" eaLnBrk="1" hangingPunct="1">
              <a:lnSpc>
                <a:spcPct val="90000"/>
              </a:lnSpc>
            </a:pPr>
            <a:r>
              <a:rPr lang="en-US" altLang="en-US" sz="2400" b="1" dirty="0">
                <a:solidFill>
                  <a:schemeClr val="tx1"/>
                </a:solidFill>
              </a:rPr>
              <a:t>Fixed interval schedule</a:t>
            </a:r>
          </a:p>
          <a:p>
            <a:pPr lvl="1" algn="l" eaLnBrk="1" hangingPunct="1">
              <a:lnSpc>
                <a:spcPct val="90000"/>
              </a:lnSpc>
            </a:pPr>
            <a:endParaRPr lang="en-US" altLang="en-US" sz="2400" dirty="0">
              <a:solidFill>
                <a:schemeClr val="tx1"/>
              </a:solidFill>
            </a:endParaRPr>
          </a:p>
          <a:p>
            <a:pPr lvl="3" algn="l" eaLnBrk="1" hangingPunct="1">
              <a:lnSpc>
                <a:spcPct val="90000"/>
              </a:lnSpc>
            </a:pPr>
            <a:r>
              <a:rPr lang="en-US" altLang="en-US" dirty="0">
                <a:solidFill>
                  <a:schemeClr val="tx1"/>
                </a:solidFill>
              </a:rPr>
              <a:t>Reinforcement occurs after a fixed time has elapsed</a:t>
            </a:r>
          </a:p>
          <a:p>
            <a:pPr lvl="3" algn="l" eaLnBrk="1" hangingPunct="1">
              <a:lnSpc>
                <a:spcPct val="90000"/>
              </a:lnSpc>
            </a:pPr>
            <a:endParaRPr lang="en-US" altLang="en-US" dirty="0">
              <a:solidFill>
                <a:schemeClr val="tx1"/>
              </a:solidFill>
            </a:endParaRPr>
          </a:p>
          <a:p>
            <a:pPr lvl="1" algn="l" eaLnBrk="1" hangingPunct="1">
              <a:lnSpc>
                <a:spcPct val="90000"/>
              </a:lnSpc>
            </a:pPr>
            <a:r>
              <a:rPr lang="en-US" altLang="en-US" sz="2400" b="1" dirty="0">
                <a:solidFill>
                  <a:schemeClr val="tx1"/>
                </a:solidFill>
              </a:rPr>
              <a:t>Variable interval schedule</a:t>
            </a:r>
          </a:p>
          <a:p>
            <a:pPr lvl="1" algn="l" eaLnBrk="1" hangingPunct="1">
              <a:lnSpc>
                <a:spcPct val="90000"/>
              </a:lnSpc>
            </a:pPr>
            <a:endParaRPr lang="en-US" altLang="en-US" sz="2400" dirty="0">
              <a:solidFill>
                <a:schemeClr val="tx1"/>
              </a:solidFill>
            </a:endParaRPr>
          </a:p>
          <a:p>
            <a:pPr lvl="3" algn="l" eaLnBrk="1" hangingPunct="1">
              <a:lnSpc>
                <a:spcPct val="90000"/>
              </a:lnSpc>
            </a:pPr>
            <a:r>
              <a:rPr lang="en-US" altLang="en-US" dirty="0">
                <a:solidFill>
                  <a:schemeClr val="tx1"/>
                </a:solidFill>
              </a:rPr>
              <a:t>Reinforcement occurs after varying lengths of time</a:t>
            </a:r>
            <a:r>
              <a:rPr lang="en-CA" altLang="en-US" dirty="0">
                <a:solidFill>
                  <a:schemeClr val="tx1"/>
                </a:solidFill>
              </a:rPr>
              <a:t> </a:t>
            </a:r>
            <a:endParaRPr lang="en-US" altLang="en-US" dirty="0">
              <a:solidFill>
                <a:schemeClr val="tx1"/>
              </a:solidFill>
            </a:endParaRPr>
          </a:p>
          <a:p>
            <a:pPr algn="l" eaLnBrk="1" hangingPunct="1">
              <a:lnSpc>
                <a:spcPct val="90000"/>
              </a:lnSpc>
            </a:pPr>
            <a:endParaRPr lang="en-CA" altLang="en-US" dirty="0"/>
          </a:p>
        </p:txBody>
      </p:sp>
      <p:sp>
        <p:nvSpPr>
          <p:cNvPr id="6" name="Rectangle 2"/>
          <p:cNvSpPr txBox="1">
            <a:spLocks/>
          </p:cNvSpPr>
          <p:nvPr/>
        </p:nvSpPr>
        <p:spPr bwMode="auto">
          <a:xfrm>
            <a:off x="467544" y="548680"/>
            <a:ext cx="8229600"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normAutofit/>
          </a:bodyPr>
          <a:lstStyle>
            <a:lvl1pPr algn="ctr" rtl="0" eaLnBrk="1" fontAlgn="base" hangingPunct="1">
              <a:spcBef>
                <a:spcPct val="0"/>
              </a:spcBef>
              <a:spcAft>
                <a:spcPct val="0"/>
              </a:spcAft>
              <a:defRPr sz="3600">
                <a:solidFill>
                  <a:schemeClr val="tx1"/>
                </a:solidFill>
                <a:effectLst>
                  <a:outerShdw blurRad="38100" dist="38100" dir="2700000" algn="tl">
                    <a:srgbClr val="C0C0C0"/>
                  </a:outerShdw>
                </a:effectLst>
                <a:latin typeface="Century Gothic"/>
                <a:ea typeface="+mj-ea"/>
                <a:cs typeface="Century Gothic"/>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a:lstStyle>
          <a:p>
            <a:r>
              <a:rPr lang="en-US" altLang="en-US"/>
              <a:t>Intermittent Reinforcement</a:t>
            </a:r>
            <a:endParaRPr lang="en-CA"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p:cNvSpPr>
          <p:nvPr>
            <p:ph type="title"/>
          </p:nvPr>
        </p:nvSpPr>
        <p:spPr>
          <a:xfrm>
            <a:off x="323528" y="692696"/>
            <a:ext cx="8229600" cy="1066800"/>
          </a:xfrm>
        </p:spPr>
        <p:txBody>
          <a:bodyPr>
            <a:normAutofit fontScale="90000"/>
          </a:bodyPr>
          <a:lstStyle/>
          <a:p>
            <a:pPr eaLnBrk="1" hangingPunct="1"/>
            <a:r>
              <a:rPr lang="en-CA" altLang="en-US" dirty="0"/>
              <a:t>Operant Conditioning and New Behaviours</a:t>
            </a:r>
          </a:p>
        </p:txBody>
      </p:sp>
      <p:sp>
        <p:nvSpPr>
          <p:cNvPr id="47107" name="Rectangle 3"/>
          <p:cNvSpPr>
            <a:spLocks noGrp="1"/>
          </p:cNvSpPr>
          <p:nvPr>
            <p:ph idx="1"/>
          </p:nvPr>
        </p:nvSpPr>
        <p:spPr>
          <a:xfrm>
            <a:off x="755576" y="2204864"/>
            <a:ext cx="7502525" cy="3960440"/>
          </a:xfrm>
        </p:spPr>
        <p:txBody>
          <a:bodyPr>
            <a:normAutofit fontScale="92500" lnSpcReduction="20000"/>
          </a:bodyPr>
          <a:lstStyle/>
          <a:p>
            <a:pPr algn="l" eaLnBrk="1" hangingPunct="1"/>
            <a:r>
              <a:rPr lang="en-US" altLang="en-US" b="1" dirty="0"/>
              <a:t>Shaping - </a:t>
            </a:r>
            <a:r>
              <a:rPr lang="en-US" altLang="en-US" dirty="0"/>
              <a:t>introducing new behaviour by reinforcing </a:t>
            </a:r>
            <a:r>
              <a:rPr lang="en-US" altLang="en-US" i="1" dirty="0"/>
              <a:t>successive approximations</a:t>
            </a:r>
            <a:r>
              <a:rPr lang="en-US" altLang="en-US" dirty="0"/>
              <a:t> of the desired behaviour until the complete </a:t>
            </a:r>
            <a:r>
              <a:rPr lang="en-CA" altLang="en-US" dirty="0"/>
              <a:t>behavioural</a:t>
            </a:r>
            <a:r>
              <a:rPr lang="en-US" altLang="en-US" dirty="0"/>
              <a:t> sequence emerges</a:t>
            </a:r>
            <a:endParaRPr lang="en-CA" altLang="en-US" dirty="0"/>
          </a:p>
          <a:p>
            <a:pPr marL="723900" lvl="1" indent="-342900" algn="l" eaLnBrk="1" hangingPunct="1">
              <a:buFont typeface="Arial"/>
              <a:buChar char="•"/>
            </a:pPr>
            <a:r>
              <a:rPr lang="en-CA" altLang="en-US" sz="2400" dirty="0"/>
              <a:t>Training a dog to roll over</a:t>
            </a:r>
          </a:p>
          <a:p>
            <a:pPr algn="l" eaLnBrk="1" hangingPunct="1"/>
            <a:r>
              <a:rPr lang="en-US" altLang="en-US" b="1" dirty="0"/>
              <a:t>Behaviour modification - </a:t>
            </a:r>
            <a:r>
              <a:rPr lang="en-US" altLang="en-US" dirty="0"/>
              <a:t>a systematic approach to change behaviour using principles of operant conditioning</a:t>
            </a:r>
            <a:endParaRPr lang="en-CA" altLang="en-US" dirty="0"/>
          </a:p>
          <a:p>
            <a:pPr marL="723900" lvl="1" indent="-342900" algn="l" eaLnBrk="1" hangingPunct="1">
              <a:buFont typeface="Arial"/>
              <a:buChar char="•"/>
            </a:pPr>
            <a:r>
              <a:rPr lang="en-CA" altLang="en-US" sz="2400" dirty="0"/>
              <a:t>Teaching new academic, athletic, or social skills</a:t>
            </a:r>
          </a:p>
          <a:p>
            <a:pPr marL="723900" lvl="1" indent="-342900" algn="l" eaLnBrk="1" hangingPunct="1">
              <a:buFont typeface="Arial"/>
              <a:buChar char="•"/>
            </a:pPr>
            <a:r>
              <a:rPr lang="en-CA" altLang="en-US" sz="2400" dirty="0"/>
              <a:t>Modifying undesirable behaviours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55576" y="764704"/>
            <a:ext cx="7645400" cy="638249"/>
          </a:xfrm>
        </p:spPr>
        <p:txBody>
          <a:bodyPr>
            <a:normAutofit fontScale="90000"/>
          </a:bodyPr>
          <a:lstStyle/>
          <a:p>
            <a:pPr eaLnBrk="1" hangingPunct="1"/>
            <a:r>
              <a:rPr lang="en-US" altLang="en-US" sz="4000" dirty="0"/>
              <a:t>Learned Helplessness</a:t>
            </a:r>
          </a:p>
        </p:txBody>
      </p:sp>
      <p:sp>
        <p:nvSpPr>
          <p:cNvPr id="48131" name="Rectangle 3"/>
          <p:cNvSpPr>
            <a:spLocks noGrp="1" noChangeArrowheads="1"/>
          </p:cNvSpPr>
          <p:nvPr>
            <p:ph idx="1"/>
          </p:nvPr>
        </p:nvSpPr>
        <p:spPr>
          <a:xfrm>
            <a:off x="395536" y="2204864"/>
            <a:ext cx="4104456" cy="3312368"/>
          </a:xfrm>
        </p:spPr>
        <p:txBody>
          <a:bodyPr/>
          <a:lstStyle/>
          <a:p>
            <a:pPr algn="l" eaLnBrk="1" hangingPunct="1"/>
            <a:r>
              <a:rPr lang="en-US" altLang="en-US" sz="2700" dirty="0"/>
              <a:t>A situation in which repeated exposure to inescapable punishment eventually produces a failure to make escape attempts</a:t>
            </a:r>
            <a:r>
              <a:rPr lang="en-CA" altLang="en-US" sz="2700" dirty="0"/>
              <a:t> </a:t>
            </a:r>
            <a:endParaRPr lang="en-US" altLang="en-US" sz="2700" dirty="0"/>
          </a:p>
        </p:txBody>
      </p:sp>
      <p:pic>
        <p:nvPicPr>
          <p:cNvPr id="6" name="Picture 5"/>
          <p:cNvPicPr>
            <a:picLocks noChangeAspect="1"/>
          </p:cNvPicPr>
          <p:nvPr/>
        </p:nvPicPr>
        <p:blipFill>
          <a:blip r:embed="rId3"/>
          <a:stretch>
            <a:fillRect/>
          </a:stretch>
        </p:blipFill>
        <p:spPr>
          <a:xfrm>
            <a:off x="4427984" y="1916832"/>
            <a:ext cx="4407768" cy="40501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9672" y="1844824"/>
            <a:ext cx="6190580" cy="4434083"/>
          </a:xfrm>
          <a:prstGeom prst="rect">
            <a:avLst/>
          </a:prstGeom>
        </p:spPr>
      </p:pic>
      <p:sp>
        <p:nvSpPr>
          <p:cNvPr id="7" name="Rectangle 2"/>
          <p:cNvSpPr>
            <a:spLocks noGrp="1" noChangeArrowheads="1"/>
          </p:cNvSpPr>
          <p:nvPr>
            <p:ph type="title"/>
          </p:nvPr>
        </p:nvSpPr>
        <p:spPr>
          <a:xfrm>
            <a:off x="467544" y="476672"/>
            <a:ext cx="8229600" cy="1066800"/>
          </a:xfrm>
        </p:spPr>
        <p:txBody>
          <a:bodyPr/>
          <a:lstStyle/>
          <a:p>
            <a:pPr eaLnBrk="1" hangingPunct="1"/>
            <a:r>
              <a:rPr lang="en-US" altLang="en-US" dirty="0"/>
              <a:t>Observational Learning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476672"/>
            <a:ext cx="8229600" cy="1066800"/>
          </a:xfrm>
        </p:spPr>
        <p:txBody>
          <a:bodyPr/>
          <a:lstStyle/>
          <a:p>
            <a:pPr eaLnBrk="1" hangingPunct="1"/>
            <a:r>
              <a:rPr lang="en-US" altLang="en-US" dirty="0"/>
              <a:t>Observational Learning</a:t>
            </a:r>
          </a:p>
        </p:txBody>
      </p:sp>
      <p:sp>
        <p:nvSpPr>
          <p:cNvPr id="49155" name="Rectangle 3"/>
          <p:cNvSpPr>
            <a:spLocks noGrp="1" noChangeArrowheads="1"/>
          </p:cNvSpPr>
          <p:nvPr>
            <p:ph idx="1"/>
          </p:nvPr>
        </p:nvSpPr>
        <p:spPr>
          <a:xfrm>
            <a:off x="467544" y="1628800"/>
            <a:ext cx="8302823" cy="4248943"/>
          </a:xfrm>
        </p:spPr>
        <p:txBody>
          <a:bodyPr>
            <a:normAutofit/>
          </a:bodyPr>
          <a:lstStyle/>
          <a:p>
            <a:pPr algn="l" eaLnBrk="1" hangingPunct="1"/>
            <a:r>
              <a:rPr lang="en-US" altLang="en-US" sz="2400" b="1" dirty="0"/>
              <a:t>Observational learning or social learning - </a:t>
            </a:r>
            <a:r>
              <a:rPr lang="en-US" altLang="en-US" sz="2400" dirty="0"/>
              <a:t>occurs without overt training in response to watching the behaviour of others, called models</a:t>
            </a:r>
          </a:p>
          <a:p>
            <a:pPr algn="l" eaLnBrk="1" hangingPunct="1"/>
            <a:endParaRPr lang="en-US" altLang="en-US" sz="2400" dirty="0"/>
          </a:p>
          <a:p>
            <a:pPr algn="l" eaLnBrk="1" hangingPunct="1"/>
            <a:r>
              <a:rPr lang="en-US" altLang="en-US" sz="2400" b="1" dirty="0" err="1"/>
              <a:t>Modelling</a:t>
            </a:r>
            <a:r>
              <a:rPr lang="en-US" altLang="en-US" sz="2400" b="1" dirty="0"/>
              <a:t> - </a:t>
            </a:r>
            <a:r>
              <a:rPr lang="en-US" altLang="en-US" sz="2400" dirty="0"/>
              <a:t>occurs when an observer learns from the behaviour of another</a:t>
            </a:r>
          </a:p>
          <a:p>
            <a:pPr algn="l" eaLnBrk="1" hangingPunct="1"/>
            <a:endParaRPr lang="en-CA" altLang="en-US" sz="2400" dirty="0"/>
          </a:p>
          <a:p>
            <a:pPr algn="l" eaLnBrk="1" hangingPunct="1"/>
            <a:r>
              <a:rPr lang="en-US" altLang="en-US" sz="2400" b="1" dirty="0"/>
              <a:t>Vicarious learning - </a:t>
            </a:r>
            <a:r>
              <a:rPr lang="en-US" altLang="en-US" sz="2400" dirty="0"/>
              <a:t>occurs when an individual observes the consequences to another’s actions and then chooses to duplicate the behaviour or refrain from doing so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57200" y="404664"/>
            <a:ext cx="8229600" cy="1066800"/>
          </a:xfrm>
        </p:spPr>
        <p:txBody>
          <a:bodyPr/>
          <a:lstStyle/>
          <a:p>
            <a:pPr eaLnBrk="1" hangingPunct="1"/>
            <a:r>
              <a:rPr lang="en-US" altLang="en-US" dirty="0">
                <a:solidFill>
                  <a:schemeClr val="bg2">
                    <a:lumMod val="25000"/>
                  </a:schemeClr>
                </a:solidFill>
              </a:rPr>
              <a:t>What Is </a:t>
            </a:r>
            <a:r>
              <a:rPr lang="en-US" altLang="en-US" dirty="0"/>
              <a:t>Learning</a:t>
            </a:r>
            <a:r>
              <a:rPr lang="en-US" altLang="en-US" dirty="0">
                <a:solidFill>
                  <a:schemeClr val="bg2">
                    <a:lumMod val="25000"/>
                  </a:schemeClr>
                </a:solidFill>
              </a:rPr>
              <a:t>?</a:t>
            </a:r>
          </a:p>
        </p:txBody>
      </p:sp>
      <p:sp>
        <p:nvSpPr>
          <p:cNvPr id="14339" name="Rectangle 6"/>
          <p:cNvSpPr>
            <a:spLocks noGrp="1" noChangeArrowheads="1"/>
          </p:cNvSpPr>
          <p:nvPr>
            <p:ph idx="1"/>
          </p:nvPr>
        </p:nvSpPr>
        <p:spPr>
          <a:xfrm>
            <a:off x="457200" y="1556792"/>
            <a:ext cx="8229600" cy="1152128"/>
          </a:xfrm>
        </p:spPr>
        <p:txBody>
          <a:bodyPr>
            <a:normAutofit fontScale="85000" lnSpcReduction="10000"/>
          </a:bodyPr>
          <a:lstStyle/>
          <a:p>
            <a:pPr algn="l" eaLnBrk="1" hangingPunct="1"/>
            <a:r>
              <a:rPr lang="en-US" altLang="en-US" b="1" dirty="0"/>
              <a:t>Learning</a:t>
            </a:r>
            <a:r>
              <a:rPr lang="en-US" altLang="en-US" dirty="0"/>
              <a:t> - lasting change as a result of practice, study, or experience. It has to be inferred from behavior</a:t>
            </a:r>
          </a:p>
          <a:p>
            <a:pPr algn="l" eaLnBrk="1" hangingPunct="1"/>
            <a:endParaRPr lang="en-US" altLang="en-US" dirty="0"/>
          </a:p>
          <a:p>
            <a:pPr algn="l" eaLnBrk="1" hangingPunct="1"/>
            <a:endParaRPr lang="en-US" altLang="en-US" dirty="0"/>
          </a:p>
        </p:txBody>
      </p:sp>
      <p:pic>
        <p:nvPicPr>
          <p:cNvPr id="4098" name="Picture 2" descr="C:\Users\efield\AppData\Local\Microsoft\Windows\Temporary Internet Files\Content.IE5\QQHDAULF\2952_Cutting-Costs-on-eLe[1].jpg"/>
          <p:cNvPicPr>
            <a:picLocks noChangeAspect="1" noChangeArrowheads="1"/>
          </p:cNvPicPr>
          <p:nvPr/>
        </p:nvPicPr>
        <p:blipFill>
          <a:blip r:embed="rId3" cstate="print"/>
          <a:srcRect/>
          <a:stretch>
            <a:fillRect/>
          </a:stretch>
        </p:blipFill>
        <p:spPr bwMode="auto">
          <a:xfrm>
            <a:off x="2771800" y="2852936"/>
            <a:ext cx="3456384" cy="345638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55576" y="620688"/>
            <a:ext cx="7645400" cy="710257"/>
          </a:xfrm>
        </p:spPr>
        <p:txBody>
          <a:bodyPr>
            <a:normAutofit fontScale="90000"/>
          </a:bodyPr>
          <a:lstStyle/>
          <a:p>
            <a:pPr eaLnBrk="1" hangingPunct="1"/>
            <a:r>
              <a:rPr lang="en-CA" altLang="en-US" dirty="0" err="1"/>
              <a:t>Bobo</a:t>
            </a:r>
            <a:r>
              <a:rPr lang="en-US" altLang="en-US" dirty="0"/>
              <a:t> Doll Experiment</a:t>
            </a:r>
          </a:p>
        </p:txBody>
      </p:sp>
      <p:grpSp>
        <p:nvGrpSpPr>
          <p:cNvPr id="11" name="Group 10"/>
          <p:cNvGrpSpPr/>
          <p:nvPr/>
        </p:nvGrpSpPr>
        <p:grpSpPr>
          <a:xfrm>
            <a:off x="1979712" y="5877272"/>
            <a:ext cx="5472608" cy="698594"/>
            <a:chOff x="1907704" y="1484784"/>
            <a:chExt cx="5472608" cy="698594"/>
          </a:xfrm>
        </p:grpSpPr>
        <p:sp>
          <p:nvSpPr>
            <p:cNvPr id="8" name="Rectangle 7"/>
            <p:cNvSpPr/>
            <p:nvPr/>
          </p:nvSpPr>
          <p:spPr>
            <a:xfrm>
              <a:off x="1907704" y="1484784"/>
              <a:ext cx="5256584" cy="461665"/>
            </a:xfrm>
            <a:prstGeom prst="rect">
              <a:avLst/>
            </a:prstGeom>
          </p:spPr>
          <p:txBody>
            <a:bodyPr wrap="square">
              <a:spAutoFit/>
            </a:bodyPr>
            <a:lstStyle/>
            <a:p>
              <a:pPr eaLnBrk="1" hangingPunct="1"/>
              <a:r>
                <a:rPr lang="en-US" altLang="en-US" sz="2400" dirty="0"/>
                <a:t>Vicarious Learning - Albert Bandura</a:t>
              </a:r>
            </a:p>
          </p:txBody>
        </p:sp>
        <p:sp>
          <p:nvSpPr>
            <p:cNvPr id="9" name="Rectangle 8"/>
            <p:cNvSpPr/>
            <p:nvPr/>
          </p:nvSpPr>
          <p:spPr>
            <a:xfrm>
              <a:off x="1907704" y="1844824"/>
              <a:ext cx="5472608" cy="338554"/>
            </a:xfrm>
            <a:prstGeom prst="rect">
              <a:avLst/>
            </a:prstGeom>
          </p:spPr>
          <p:txBody>
            <a:bodyPr wrap="square">
              <a:spAutoFit/>
            </a:bodyPr>
            <a:lstStyle/>
            <a:p>
              <a:r>
                <a:rPr lang="en-US" sz="1600" dirty="0">
                  <a:hlinkClick r:id="rId3"/>
                </a:rPr>
                <a:t>https://www.youtube.com/watch?v=dmBqwWlJg8U</a:t>
              </a:r>
              <a:endParaRPr lang="en-US" sz="1600" dirty="0"/>
            </a:p>
          </p:txBody>
        </p:sp>
      </p:grpSp>
      <p:grpSp>
        <p:nvGrpSpPr>
          <p:cNvPr id="14" name="Group 13"/>
          <p:cNvGrpSpPr/>
          <p:nvPr/>
        </p:nvGrpSpPr>
        <p:grpSpPr>
          <a:xfrm>
            <a:off x="899592" y="1484784"/>
            <a:ext cx="7399666" cy="3888432"/>
            <a:chOff x="899592" y="1484784"/>
            <a:chExt cx="7399666" cy="3888432"/>
          </a:xfrm>
        </p:grpSpPr>
        <p:pic>
          <p:nvPicPr>
            <p:cNvPr id="4" name="Picture 3"/>
            <p:cNvPicPr>
              <a:picLocks noChangeAspect="1"/>
            </p:cNvPicPr>
            <p:nvPr/>
          </p:nvPicPr>
          <p:blipFill>
            <a:blip r:embed="rId4"/>
            <a:stretch>
              <a:fillRect/>
            </a:stretch>
          </p:blipFill>
          <p:spPr>
            <a:xfrm>
              <a:off x="899592" y="4365104"/>
              <a:ext cx="2865161" cy="1008112"/>
            </a:xfrm>
            <a:prstGeom prst="rect">
              <a:avLst/>
            </a:prstGeom>
          </p:spPr>
        </p:pic>
        <p:grpSp>
          <p:nvGrpSpPr>
            <p:cNvPr id="12" name="Group 11"/>
            <p:cNvGrpSpPr/>
            <p:nvPr/>
          </p:nvGrpSpPr>
          <p:grpSpPr>
            <a:xfrm>
              <a:off x="899592" y="1484784"/>
              <a:ext cx="7399666" cy="3096344"/>
              <a:chOff x="323528" y="1628800"/>
              <a:chExt cx="7399666" cy="3096344"/>
            </a:xfrm>
          </p:grpSpPr>
          <p:pic>
            <p:nvPicPr>
              <p:cNvPr id="6" name="Picture 5"/>
              <p:cNvPicPr>
                <a:picLocks noChangeAspect="1"/>
              </p:cNvPicPr>
              <p:nvPr/>
            </p:nvPicPr>
            <p:blipFill>
              <a:blip r:embed="rId5"/>
              <a:stretch>
                <a:fillRect/>
              </a:stretch>
            </p:blipFill>
            <p:spPr>
              <a:xfrm>
                <a:off x="323528" y="1628800"/>
                <a:ext cx="3744416" cy="2927452"/>
              </a:xfrm>
              <a:prstGeom prst="rect">
                <a:avLst/>
              </a:prstGeom>
            </p:spPr>
          </p:pic>
          <p:pic>
            <p:nvPicPr>
              <p:cNvPr id="10" name="Picture 9"/>
              <p:cNvPicPr>
                <a:picLocks noChangeAspect="1"/>
              </p:cNvPicPr>
              <p:nvPr/>
            </p:nvPicPr>
            <p:blipFill>
              <a:blip r:embed="rId6"/>
              <a:stretch>
                <a:fillRect/>
              </a:stretch>
            </p:blipFill>
            <p:spPr>
              <a:xfrm>
                <a:off x="4067944" y="1628800"/>
                <a:ext cx="3655250" cy="3096344"/>
              </a:xfrm>
              <a:prstGeom prst="rect">
                <a:avLst/>
              </a:prstGeom>
            </p:spPr>
          </p:pic>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5576" y="692696"/>
            <a:ext cx="7488832" cy="720080"/>
          </a:xfrm>
        </p:spPr>
        <p:txBody>
          <a:bodyPr>
            <a:normAutofit fontScale="90000"/>
          </a:bodyPr>
          <a:lstStyle/>
          <a:p>
            <a:pPr eaLnBrk="1" hangingPunct="1"/>
            <a:r>
              <a:rPr lang="en-CA" altLang="en-US" dirty="0"/>
              <a:t>Learning and Cognition</a:t>
            </a:r>
            <a:endParaRPr lang="en-US" altLang="en-US" dirty="0"/>
          </a:p>
        </p:txBody>
      </p:sp>
      <p:sp>
        <p:nvSpPr>
          <p:cNvPr id="52227" name="Rectangle 3"/>
          <p:cNvSpPr>
            <a:spLocks noGrp="1" noChangeArrowheads="1"/>
          </p:cNvSpPr>
          <p:nvPr>
            <p:ph idx="1"/>
          </p:nvPr>
        </p:nvSpPr>
        <p:spPr>
          <a:xfrm>
            <a:off x="755576" y="1772816"/>
            <a:ext cx="7560840" cy="3888432"/>
          </a:xfrm>
        </p:spPr>
        <p:txBody>
          <a:bodyPr>
            <a:normAutofit/>
          </a:bodyPr>
          <a:lstStyle/>
          <a:p>
            <a:pPr algn="l" eaLnBrk="1" hangingPunct="1">
              <a:defRPr/>
            </a:pPr>
            <a:r>
              <a:rPr lang="en-US" sz="2400" b="1" dirty="0"/>
              <a:t>Implicit learning </a:t>
            </a:r>
            <a:r>
              <a:rPr lang="en-US" sz="2400" dirty="0"/>
              <a:t>-</a:t>
            </a:r>
            <a:r>
              <a:rPr lang="en-US" sz="2400" b="1" dirty="0"/>
              <a:t> </a:t>
            </a:r>
            <a:r>
              <a:rPr lang="en-US" sz="2400" dirty="0"/>
              <a:t>refers to the acquisition of information without awareness</a:t>
            </a:r>
            <a:r>
              <a:rPr lang="en-CA" sz="2400" dirty="0"/>
              <a:t> (e.g., learning to talk or to walk)</a:t>
            </a:r>
          </a:p>
          <a:p>
            <a:pPr algn="l" eaLnBrk="1" hangingPunct="1">
              <a:defRPr/>
            </a:pPr>
            <a:endParaRPr lang="en-US" sz="2400" b="1" dirty="0"/>
          </a:p>
          <a:p>
            <a:pPr algn="l" eaLnBrk="1" hangingPunct="1">
              <a:defRPr/>
            </a:pPr>
            <a:r>
              <a:rPr lang="en-US" sz="2400" b="1" dirty="0"/>
              <a:t>Latent learning</a:t>
            </a:r>
            <a:r>
              <a:rPr lang="en-US" sz="2400" dirty="0"/>
              <a:t> - occurs without reinforcement and is not used until called for; it is not a result of conditioning</a:t>
            </a:r>
          </a:p>
          <a:p>
            <a:pPr algn="l" eaLnBrk="1" hangingPunct="1">
              <a:defRPr/>
            </a:pPr>
            <a:endParaRPr lang="en-US" sz="2400" dirty="0"/>
          </a:p>
          <a:p>
            <a:pPr algn="l" eaLnBrk="1" hangingPunct="1">
              <a:defRPr/>
            </a:pPr>
            <a:r>
              <a:rPr lang="en-US" sz="2400" b="1" dirty="0"/>
              <a:t>Insight learning </a:t>
            </a:r>
            <a:r>
              <a:rPr lang="en-US" sz="2400" dirty="0"/>
              <a:t>-</a:t>
            </a:r>
            <a:r>
              <a:rPr lang="en-US" sz="2400" b="1" dirty="0"/>
              <a:t> </a:t>
            </a:r>
            <a:r>
              <a:rPr lang="en-US" sz="2400" dirty="0"/>
              <a:t>a sudden realization of a solution to a problem or leap in understanding new concepts</a:t>
            </a:r>
          </a:p>
          <a:p>
            <a:pPr lvl="2" algn="l" eaLnBrk="1" hangingPunct="1">
              <a:defRPr/>
            </a:pPr>
            <a:endParaRPr lang="en-US" b="1" dirty="0"/>
          </a:p>
          <a:p>
            <a:pPr lvl="2" algn="l" eaLnBrk="1" hangingPunct="1">
              <a:defRPr/>
            </a:pP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p:cNvSpPr>
          <p:nvPr>
            <p:ph type="title"/>
          </p:nvPr>
        </p:nvSpPr>
        <p:spPr>
          <a:xfrm>
            <a:off x="467544" y="620688"/>
            <a:ext cx="8229600" cy="720080"/>
          </a:xfrm>
        </p:spPr>
        <p:txBody>
          <a:bodyPr>
            <a:normAutofit fontScale="90000"/>
          </a:bodyPr>
          <a:lstStyle/>
          <a:p>
            <a:pPr eaLnBrk="1" hangingPunct="1"/>
            <a:r>
              <a:rPr lang="en-US" altLang="en-US" dirty="0"/>
              <a:t>Latent Learning in Rats</a:t>
            </a:r>
            <a:endParaRPr lang="en-CA" altLang="en-US" dirty="0"/>
          </a:p>
        </p:txBody>
      </p:sp>
      <p:pic>
        <p:nvPicPr>
          <p:cNvPr id="53251" name="Picture 4" descr="07-221-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27584" y="1628800"/>
            <a:ext cx="7510462" cy="4710113"/>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1520" y="476672"/>
            <a:ext cx="8534400" cy="1008063"/>
          </a:xfrm>
        </p:spPr>
        <p:txBody>
          <a:bodyPr>
            <a:noAutofit/>
          </a:bodyPr>
          <a:lstStyle/>
          <a:p>
            <a:pPr eaLnBrk="1" hangingPunct="1"/>
            <a:r>
              <a:rPr lang="en-US" altLang="en-US" dirty="0"/>
              <a:t>Factors that Facilitate Learning</a:t>
            </a:r>
            <a:endParaRPr lang="en-US" altLang="en-US" b="1" dirty="0"/>
          </a:p>
        </p:txBody>
      </p:sp>
      <p:sp>
        <p:nvSpPr>
          <p:cNvPr id="54275" name="Rectangle 3"/>
          <p:cNvSpPr>
            <a:spLocks noGrp="1" noChangeArrowheads="1"/>
          </p:cNvSpPr>
          <p:nvPr>
            <p:ph idx="1"/>
          </p:nvPr>
        </p:nvSpPr>
        <p:spPr>
          <a:xfrm>
            <a:off x="971600" y="1844824"/>
            <a:ext cx="7344816" cy="4325112"/>
          </a:xfrm>
        </p:spPr>
        <p:txBody>
          <a:bodyPr>
            <a:normAutofit/>
          </a:bodyPr>
          <a:lstStyle/>
          <a:p>
            <a:pPr algn="l" eaLnBrk="1" hangingPunct="1"/>
            <a:r>
              <a:rPr lang="en-US" altLang="en-US" b="1" dirty="0"/>
              <a:t>Timing</a:t>
            </a:r>
          </a:p>
          <a:p>
            <a:pPr lvl="1" algn="l" eaLnBrk="1" hangingPunct="1"/>
            <a:r>
              <a:rPr lang="en-US" altLang="en-US" sz="2700" dirty="0">
                <a:solidFill>
                  <a:schemeClr val="tx1"/>
                </a:solidFill>
              </a:rPr>
              <a:t>Multiple exposures separated by time facilitate learning facts</a:t>
            </a:r>
          </a:p>
          <a:p>
            <a:pPr lvl="3" algn="l" eaLnBrk="1" hangingPunct="1"/>
            <a:r>
              <a:rPr lang="en-US" altLang="en-US" sz="2700" dirty="0">
                <a:solidFill>
                  <a:schemeClr val="tx1"/>
                </a:solidFill>
              </a:rPr>
              <a:t>	</a:t>
            </a:r>
          </a:p>
          <a:p>
            <a:pPr algn="l" eaLnBrk="1" hangingPunct="1"/>
            <a:r>
              <a:rPr lang="en-US" altLang="en-US" b="1" dirty="0"/>
              <a:t>Context effect</a:t>
            </a:r>
          </a:p>
          <a:p>
            <a:pPr lvl="1" algn="l" eaLnBrk="1" hangingPunct="1"/>
            <a:r>
              <a:rPr lang="en-US" altLang="en-US" sz="2700" dirty="0">
                <a:solidFill>
                  <a:schemeClr val="tx1"/>
                </a:solidFill>
              </a:rPr>
              <a:t>Studying in several different locations increases the likelihood that you will form strong memories about the information</a:t>
            </a:r>
            <a:r>
              <a:rPr lang="en-CA" altLang="en-US" sz="2700" dirty="0">
                <a:solidFill>
                  <a:schemeClr val="tx1"/>
                </a:solidFill>
              </a:rPr>
              <a:t> </a:t>
            </a:r>
            <a:endParaRPr lang="en-US" altLang="en-US" sz="27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51520" y="476672"/>
            <a:ext cx="8534400" cy="1008063"/>
          </a:xfrm>
        </p:spPr>
        <p:txBody>
          <a:bodyPr>
            <a:noAutofit/>
          </a:bodyPr>
          <a:lstStyle/>
          <a:p>
            <a:pPr eaLnBrk="1" hangingPunct="1"/>
            <a:r>
              <a:rPr lang="en-US" altLang="en-US" dirty="0"/>
              <a:t>Factors that Facilitate Learning</a:t>
            </a:r>
            <a:endParaRPr lang="en-US" altLang="en-US" b="1" dirty="0"/>
          </a:p>
        </p:txBody>
      </p:sp>
      <p:sp>
        <p:nvSpPr>
          <p:cNvPr id="55299" name="Rectangle 3"/>
          <p:cNvSpPr>
            <a:spLocks noGrp="1"/>
          </p:cNvSpPr>
          <p:nvPr>
            <p:ph idx="1"/>
          </p:nvPr>
        </p:nvSpPr>
        <p:spPr>
          <a:xfrm>
            <a:off x="539552" y="1628800"/>
            <a:ext cx="8229600" cy="3960440"/>
          </a:xfrm>
        </p:spPr>
        <p:txBody>
          <a:bodyPr>
            <a:normAutofit/>
          </a:bodyPr>
          <a:lstStyle/>
          <a:p>
            <a:pPr algn="l" eaLnBrk="1" hangingPunct="1"/>
            <a:r>
              <a:rPr lang="en-US" altLang="en-US" b="1" dirty="0"/>
              <a:t>Awareness and attention</a:t>
            </a:r>
          </a:p>
          <a:p>
            <a:pPr lvl="1" algn="l" eaLnBrk="1" hangingPunct="1"/>
            <a:r>
              <a:rPr lang="en-US" altLang="en-US" sz="2500" dirty="0">
                <a:solidFill>
                  <a:schemeClr val="tx1"/>
                </a:solidFill>
              </a:rPr>
              <a:t>Multi-tasking reduces overall performance</a:t>
            </a:r>
          </a:p>
          <a:p>
            <a:pPr lvl="1" algn="l" eaLnBrk="1" hangingPunct="1"/>
            <a:endParaRPr lang="en-US" altLang="en-US" sz="2500" dirty="0">
              <a:solidFill>
                <a:schemeClr val="tx1"/>
              </a:solidFill>
            </a:endParaRPr>
          </a:p>
          <a:p>
            <a:pPr lvl="1" algn="l" eaLnBrk="1" hangingPunct="1"/>
            <a:r>
              <a:rPr lang="en-US" altLang="en-US" sz="2500" dirty="0">
                <a:solidFill>
                  <a:schemeClr val="tx1"/>
                </a:solidFill>
              </a:rPr>
              <a:t>Some types of learning can occur without awareness</a:t>
            </a:r>
          </a:p>
          <a:p>
            <a:pPr lvl="1" algn="l" eaLnBrk="1" hangingPunct="1"/>
            <a:endParaRPr lang="en-US" altLang="en-US" sz="2500" dirty="0">
              <a:solidFill>
                <a:schemeClr val="tx1"/>
              </a:solidFill>
            </a:endParaRPr>
          </a:p>
          <a:p>
            <a:pPr lvl="1" algn="l" eaLnBrk="1" hangingPunct="1"/>
            <a:r>
              <a:rPr lang="en-US" altLang="en-US" sz="2500" dirty="0">
                <a:solidFill>
                  <a:schemeClr val="tx1"/>
                </a:solidFill>
              </a:rPr>
              <a:t>If information is inherently contradictory, attending to one stimulus can block our ability to attend to the relevant one</a:t>
            </a:r>
            <a:r>
              <a:rPr lang="en-CA" altLang="en-US" sz="2500" dirty="0">
                <a:solidFill>
                  <a:schemeClr val="tx1"/>
                </a:solidFil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p:cNvSpPr>
          <p:nvPr>
            <p:ph type="title"/>
          </p:nvPr>
        </p:nvSpPr>
        <p:spPr>
          <a:xfrm>
            <a:off x="467544" y="620688"/>
            <a:ext cx="8229600" cy="792088"/>
          </a:xfrm>
        </p:spPr>
        <p:txBody>
          <a:bodyPr/>
          <a:lstStyle/>
          <a:p>
            <a:pPr eaLnBrk="1" hangingPunct="1"/>
            <a:r>
              <a:rPr lang="en-CA" altLang="en-US" dirty="0" err="1"/>
              <a:t>Stroop</a:t>
            </a:r>
            <a:r>
              <a:rPr lang="en-US" altLang="en-US" dirty="0"/>
              <a:t> Effect</a:t>
            </a:r>
            <a:r>
              <a:rPr lang="en-CA" altLang="en-US" dirty="0"/>
              <a:t> </a:t>
            </a:r>
          </a:p>
        </p:txBody>
      </p:sp>
      <p:sp>
        <p:nvSpPr>
          <p:cNvPr id="56323" name="Rectangle 3"/>
          <p:cNvSpPr>
            <a:spLocks noGrp="1"/>
          </p:cNvSpPr>
          <p:nvPr>
            <p:ph idx="1"/>
          </p:nvPr>
        </p:nvSpPr>
        <p:spPr>
          <a:xfrm>
            <a:off x="683568" y="1556792"/>
            <a:ext cx="7793037" cy="4598988"/>
          </a:xfrm>
        </p:spPr>
        <p:txBody>
          <a:bodyPr>
            <a:normAutofit fontScale="92500" lnSpcReduction="10000"/>
          </a:bodyPr>
          <a:lstStyle/>
          <a:p>
            <a:pPr eaLnBrk="1" hangingPunct="1">
              <a:buFont typeface="Wingdings 2" pitchFamily="18" charset="2"/>
              <a:buNone/>
            </a:pPr>
            <a:r>
              <a:rPr lang="en-CA" altLang="en-US" dirty="0"/>
              <a:t>Name the </a:t>
            </a:r>
            <a:r>
              <a:rPr lang="en-CA" altLang="en-US" u="sng" dirty="0"/>
              <a:t>ink</a:t>
            </a:r>
            <a:r>
              <a:rPr lang="en-CA" altLang="en-US" dirty="0"/>
              <a:t> colours below</a:t>
            </a:r>
          </a:p>
          <a:p>
            <a:pPr eaLnBrk="1" hangingPunct="1">
              <a:buFont typeface="Wingdings 2" pitchFamily="18" charset="2"/>
              <a:buNone/>
            </a:pPr>
            <a:endParaRPr lang="en-CA" altLang="en-US" dirty="0"/>
          </a:p>
          <a:p>
            <a:pPr eaLnBrk="1" hangingPunct="1">
              <a:buFont typeface="Wingdings 2" pitchFamily="18" charset="2"/>
              <a:buNone/>
            </a:pPr>
            <a:r>
              <a:rPr lang="en-CA" altLang="en-US" b="1" dirty="0">
                <a:solidFill>
                  <a:srgbClr val="FF0000"/>
                </a:solidFill>
              </a:rPr>
              <a:t>Green</a:t>
            </a:r>
          </a:p>
          <a:p>
            <a:pPr eaLnBrk="1" hangingPunct="1">
              <a:buFont typeface="Wingdings 2" pitchFamily="18" charset="2"/>
              <a:buNone/>
            </a:pPr>
            <a:endParaRPr lang="en-CA" altLang="en-US" b="1" dirty="0">
              <a:solidFill>
                <a:srgbClr val="FF0000"/>
              </a:solidFill>
            </a:endParaRPr>
          </a:p>
          <a:p>
            <a:pPr eaLnBrk="1" hangingPunct="1">
              <a:buFont typeface="Wingdings 2" pitchFamily="18" charset="2"/>
              <a:buNone/>
            </a:pPr>
            <a:r>
              <a:rPr lang="en-CA" altLang="en-US" b="1" dirty="0">
                <a:solidFill>
                  <a:srgbClr val="0033CC"/>
                </a:solidFill>
              </a:rPr>
              <a:t>Red</a:t>
            </a:r>
          </a:p>
          <a:p>
            <a:pPr eaLnBrk="1" hangingPunct="1">
              <a:buFont typeface="Wingdings 2" pitchFamily="18" charset="2"/>
              <a:buNone/>
            </a:pPr>
            <a:endParaRPr lang="en-CA" altLang="en-US" b="1" dirty="0">
              <a:solidFill>
                <a:srgbClr val="0033CC"/>
              </a:solidFill>
            </a:endParaRPr>
          </a:p>
          <a:p>
            <a:pPr eaLnBrk="1" hangingPunct="1">
              <a:buFont typeface="Wingdings 2" pitchFamily="18" charset="2"/>
              <a:buNone/>
            </a:pPr>
            <a:r>
              <a:rPr lang="en-CA" altLang="en-US" b="1" dirty="0">
                <a:solidFill>
                  <a:srgbClr val="33CC33"/>
                </a:solidFill>
              </a:rPr>
              <a:t>Black</a:t>
            </a:r>
          </a:p>
          <a:p>
            <a:pPr eaLnBrk="1" hangingPunct="1">
              <a:buFont typeface="Wingdings 2" pitchFamily="18" charset="2"/>
              <a:buNone/>
            </a:pPr>
            <a:endParaRPr lang="en-CA" altLang="en-US" b="1" dirty="0">
              <a:solidFill>
                <a:srgbClr val="33CC33"/>
              </a:solidFill>
            </a:endParaRPr>
          </a:p>
          <a:p>
            <a:pPr eaLnBrk="1" hangingPunct="1">
              <a:buFont typeface="Wingdings 2" pitchFamily="18" charset="2"/>
              <a:buNone/>
            </a:pPr>
            <a:r>
              <a:rPr lang="en-CA" altLang="en-US" b="1" dirty="0">
                <a:solidFill>
                  <a:srgbClr val="FF9900"/>
                </a:solidFill>
              </a:rPr>
              <a:t>Blue</a:t>
            </a:r>
          </a:p>
          <a:p>
            <a:pPr eaLnBrk="1" hangingPunct="1">
              <a:buFont typeface="Wingdings 2" pitchFamily="18" charset="2"/>
              <a:buNone/>
            </a:pPr>
            <a:endParaRPr lang="en-CA" altLang="en-US" b="1" dirty="0">
              <a:solidFill>
                <a:srgbClr val="FF9900"/>
              </a:solidFill>
            </a:endParaRPr>
          </a:p>
          <a:p>
            <a:pPr eaLnBrk="1" hangingPunct="1">
              <a:buFont typeface="Wingdings 2" pitchFamily="18" charset="2"/>
              <a:buNone/>
            </a:pPr>
            <a:endParaRPr lang="en-CA"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p:cNvSpPr>
          <p:nvPr>
            <p:ph type="title"/>
          </p:nvPr>
        </p:nvSpPr>
        <p:spPr>
          <a:xfrm>
            <a:off x="467544" y="548680"/>
            <a:ext cx="8229600" cy="936104"/>
          </a:xfrm>
        </p:spPr>
        <p:txBody>
          <a:bodyPr/>
          <a:lstStyle/>
          <a:p>
            <a:pPr eaLnBrk="1" hangingPunct="1"/>
            <a:r>
              <a:rPr lang="en-US" altLang="en-US" dirty="0"/>
              <a:t>Factors that Facilitate Learning</a:t>
            </a:r>
            <a:endParaRPr lang="en-CA" altLang="en-US" dirty="0"/>
          </a:p>
        </p:txBody>
      </p:sp>
      <p:sp>
        <p:nvSpPr>
          <p:cNvPr id="57347" name="Rectangle 3"/>
          <p:cNvSpPr>
            <a:spLocks noGrp="1"/>
          </p:cNvSpPr>
          <p:nvPr>
            <p:ph idx="1"/>
          </p:nvPr>
        </p:nvSpPr>
        <p:spPr>
          <a:xfrm>
            <a:off x="755576" y="1844824"/>
            <a:ext cx="7632848" cy="4325112"/>
          </a:xfrm>
        </p:spPr>
        <p:txBody>
          <a:bodyPr/>
          <a:lstStyle/>
          <a:p>
            <a:pPr algn="l" eaLnBrk="1" hangingPunct="1"/>
            <a:r>
              <a:rPr lang="en-CA" altLang="en-US" b="1" dirty="0"/>
              <a:t>Sleep</a:t>
            </a:r>
          </a:p>
          <a:p>
            <a:pPr lvl="1" algn="l" eaLnBrk="1" hangingPunct="1"/>
            <a:r>
              <a:rPr lang="en-US" altLang="en-US" sz="2700" dirty="0">
                <a:solidFill>
                  <a:schemeClr val="tx1"/>
                </a:solidFill>
              </a:rPr>
              <a:t>Sleep deprivation impairs our abilities to pay attention and learn</a:t>
            </a:r>
          </a:p>
          <a:p>
            <a:pPr lvl="1" algn="l" eaLnBrk="1" hangingPunct="1"/>
            <a:endParaRPr lang="en-US" altLang="en-US" sz="2700" dirty="0">
              <a:solidFill>
                <a:schemeClr val="tx1"/>
              </a:solidFill>
            </a:endParaRPr>
          </a:p>
          <a:p>
            <a:pPr lvl="1" algn="l" eaLnBrk="1" hangingPunct="1"/>
            <a:r>
              <a:rPr lang="en-US" altLang="en-US" sz="2700" dirty="0">
                <a:solidFill>
                  <a:schemeClr val="tx1"/>
                </a:solidFill>
              </a:rPr>
              <a:t>Sleep deprivation can prevent learned information from moving into more permanent long-term memory storage</a:t>
            </a:r>
          </a:p>
          <a:p>
            <a:pPr lvl="1" algn="l" eaLnBrk="1" hangingPunct="1"/>
            <a:endParaRPr lang="en-US" altLang="en-US" sz="2700" dirty="0">
              <a:solidFill>
                <a:schemeClr val="tx1"/>
              </a:solidFill>
            </a:endParaRPr>
          </a:p>
          <a:p>
            <a:pPr algn="l" eaLnBrk="1" hangingPunct="1"/>
            <a:endParaRPr lang="en-CA"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1520" y="548680"/>
            <a:ext cx="8763000" cy="864096"/>
          </a:xfrm>
        </p:spPr>
        <p:txBody>
          <a:bodyPr anchor="ctr">
            <a:normAutofit/>
          </a:bodyPr>
          <a:lstStyle/>
          <a:p>
            <a:pPr eaLnBrk="1" hangingPunct="1"/>
            <a:r>
              <a:rPr lang="en-US" altLang="en-US" dirty="0"/>
              <a:t>Prenatal and Postnatal Learning</a:t>
            </a:r>
          </a:p>
        </p:txBody>
      </p:sp>
      <p:sp>
        <p:nvSpPr>
          <p:cNvPr id="58371" name="Rectangle 3"/>
          <p:cNvSpPr>
            <a:spLocks noGrp="1" noChangeArrowheads="1"/>
          </p:cNvSpPr>
          <p:nvPr>
            <p:ph idx="1"/>
          </p:nvPr>
        </p:nvSpPr>
        <p:spPr>
          <a:xfrm>
            <a:off x="899592" y="1628800"/>
            <a:ext cx="7488832" cy="4325112"/>
          </a:xfrm>
        </p:spPr>
        <p:txBody>
          <a:bodyPr>
            <a:normAutofit lnSpcReduction="10000"/>
          </a:bodyPr>
          <a:lstStyle/>
          <a:p>
            <a:pPr algn="l" eaLnBrk="1" hangingPunct="1"/>
            <a:r>
              <a:rPr lang="en-US" altLang="en-US" b="1" dirty="0"/>
              <a:t>Prenatal learning</a:t>
            </a:r>
          </a:p>
          <a:p>
            <a:pPr lvl="1" algn="l" eaLnBrk="1" hangingPunct="1"/>
            <a:r>
              <a:rPr lang="en-US" altLang="en-US" sz="2400" b="1" dirty="0">
                <a:solidFill>
                  <a:schemeClr val="tx1"/>
                </a:solidFill>
              </a:rPr>
              <a:t>Non-associative </a:t>
            </a:r>
          </a:p>
          <a:p>
            <a:pPr lvl="2" algn="l" eaLnBrk="1" hangingPunct="1"/>
            <a:r>
              <a:rPr lang="en-US" altLang="en-US" sz="2400" dirty="0">
                <a:solidFill>
                  <a:schemeClr val="tx1"/>
                </a:solidFill>
              </a:rPr>
              <a:t>Exhibit habituation and sensitization to sensory stimuli</a:t>
            </a:r>
          </a:p>
          <a:p>
            <a:pPr lvl="1" algn="l" eaLnBrk="1" hangingPunct="1"/>
            <a:r>
              <a:rPr lang="en-US" altLang="en-US" sz="2400" b="1" dirty="0">
                <a:solidFill>
                  <a:schemeClr val="tx1"/>
                </a:solidFill>
              </a:rPr>
              <a:t>Basic associative</a:t>
            </a:r>
          </a:p>
          <a:p>
            <a:pPr lvl="2" algn="l" eaLnBrk="1" hangingPunct="1"/>
            <a:r>
              <a:rPr lang="en-US" altLang="en-US" sz="2400" dirty="0">
                <a:solidFill>
                  <a:schemeClr val="tx1"/>
                </a:solidFill>
              </a:rPr>
              <a:t>Can be classically conditioning</a:t>
            </a:r>
          </a:p>
          <a:p>
            <a:pPr lvl="2" algn="l" eaLnBrk="1" hangingPunct="1"/>
            <a:endParaRPr lang="en-US" altLang="en-US" sz="2400" dirty="0">
              <a:solidFill>
                <a:schemeClr val="tx1"/>
              </a:solidFill>
            </a:endParaRPr>
          </a:p>
          <a:p>
            <a:pPr algn="l" eaLnBrk="1" hangingPunct="1"/>
            <a:r>
              <a:rPr lang="en-US" altLang="en-US" b="1" dirty="0"/>
              <a:t>Postnatal learning</a:t>
            </a:r>
          </a:p>
          <a:p>
            <a:pPr lvl="1" algn="l" eaLnBrk="1" hangingPunct="1"/>
            <a:r>
              <a:rPr lang="en-US" altLang="en-US" sz="2400" dirty="0">
                <a:solidFill>
                  <a:schemeClr val="tx1"/>
                </a:solidFill>
              </a:rPr>
              <a:t>Olfactory learning - newborns exhibit a preference for their mothers’ </a:t>
            </a:r>
            <a:r>
              <a:rPr lang="en-CA" altLang="en-US" sz="2400" dirty="0">
                <a:solidFill>
                  <a:schemeClr val="tx1"/>
                </a:solidFill>
              </a:rPr>
              <a:t>odour</a:t>
            </a:r>
            <a:endParaRPr lang="en-US" altLang="en-US" sz="240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620688"/>
            <a:ext cx="8229600" cy="648072"/>
          </a:xfrm>
        </p:spPr>
        <p:txBody>
          <a:bodyPr>
            <a:normAutofit fontScale="90000"/>
          </a:bodyPr>
          <a:lstStyle/>
          <a:p>
            <a:pPr eaLnBrk="1" hangingPunct="1"/>
            <a:r>
              <a:rPr lang="en-US" altLang="en-US" dirty="0"/>
              <a:t>Specific Learning Disorder</a:t>
            </a:r>
          </a:p>
        </p:txBody>
      </p:sp>
      <p:sp>
        <p:nvSpPr>
          <p:cNvPr id="59395" name="Rectangle 3"/>
          <p:cNvSpPr>
            <a:spLocks noGrp="1" noChangeArrowheads="1"/>
          </p:cNvSpPr>
          <p:nvPr>
            <p:ph idx="1"/>
          </p:nvPr>
        </p:nvSpPr>
        <p:spPr>
          <a:xfrm>
            <a:off x="395536" y="1556792"/>
            <a:ext cx="8504238" cy="3312368"/>
          </a:xfrm>
        </p:spPr>
        <p:txBody>
          <a:bodyPr>
            <a:normAutofit/>
          </a:bodyPr>
          <a:lstStyle/>
          <a:p>
            <a:pPr eaLnBrk="1" hangingPunct="1">
              <a:lnSpc>
                <a:spcPct val="90000"/>
              </a:lnSpc>
            </a:pPr>
            <a:r>
              <a:rPr lang="en-US" altLang="en-US" b="1" dirty="0"/>
              <a:t>Learning Disorder - </a:t>
            </a:r>
            <a:r>
              <a:rPr lang="en-US" altLang="en-US" dirty="0"/>
              <a:t>a specific deficiency in one aspect of cognitive function while other aspects function normally</a:t>
            </a:r>
          </a:p>
          <a:p>
            <a:pPr eaLnBrk="1" hangingPunct="1">
              <a:lnSpc>
                <a:spcPct val="90000"/>
              </a:lnSpc>
            </a:pPr>
            <a:r>
              <a:rPr lang="en-CA" altLang="en-US" dirty="0"/>
              <a:t> </a:t>
            </a:r>
          </a:p>
          <a:p>
            <a:pPr lvl="1" algn="l" eaLnBrk="1" hangingPunct="1">
              <a:lnSpc>
                <a:spcPct val="90000"/>
              </a:lnSpc>
            </a:pPr>
            <a:r>
              <a:rPr lang="en-US" altLang="en-US" sz="2700" b="1" dirty="0">
                <a:solidFill>
                  <a:schemeClr val="tx1"/>
                </a:solidFill>
              </a:rPr>
              <a:t>Dyslexia</a:t>
            </a:r>
          </a:p>
          <a:p>
            <a:pPr lvl="1" algn="l">
              <a:lnSpc>
                <a:spcPct val="90000"/>
              </a:lnSpc>
            </a:pPr>
            <a:r>
              <a:rPr lang="en-US" altLang="en-US" sz="2700" b="1" dirty="0">
                <a:solidFill>
                  <a:schemeClr val="tx1"/>
                </a:solidFill>
              </a:rPr>
              <a:t>Dyscalculia</a:t>
            </a:r>
          </a:p>
          <a:p>
            <a:pPr lvl="1" algn="l">
              <a:lnSpc>
                <a:spcPct val="90000"/>
              </a:lnSpc>
            </a:pPr>
            <a:r>
              <a:rPr lang="en-US" altLang="en-US" sz="2700" b="1" dirty="0" err="1">
                <a:solidFill>
                  <a:schemeClr val="tx1"/>
                </a:solidFill>
              </a:rPr>
              <a:t>Dysgraphia</a:t>
            </a:r>
            <a:endParaRPr lang="en-US" altLang="en-US" sz="2700" b="1" dirty="0">
              <a:solidFill>
                <a:schemeClr val="tx1"/>
              </a:solidFill>
            </a:endParaRPr>
          </a:p>
          <a:p>
            <a:pPr lvl="2" eaLnBrk="1" hangingPunct="1">
              <a:lnSpc>
                <a:spcPct val="90000"/>
              </a:lnSpc>
            </a:pPr>
            <a:endParaRPr lang="en-US" altLang="en-US" sz="2700" dirty="0"/>
          </a:p>
          <a:p>
            <a:pPr lvl="2" eaLnBrk="1" hangingPunct="1">
              <a:lnSpc>
                <a:spcPct val="90000"/>
              </a:lnSpc>
            </a:pPr>
            <a:endParaRPr lang="en-US" altLang="en-US" dirty="0"/>
          </a:p>
          <a:p>
            <a:pPr lvl="2" eaLnBrk="1" hangingPunct="1">
              <a:lnSpc>
                <a:spcPct val="90000"/>
              </a:lnSpc>
            </a:pPr>
            <a:endParaRPr lang="en-US" altLang="en-US" dirty="0"/>
          </a:p>
          <a:p>
            <a:pPr lvl="2" eaLnBrk="1" hangingPunct="1">
              <a:lnSpc>
                <a:spcPct val="90000"/>
              </a:lnSpc>
            </a:pPr>
            <a:endParaRPr lang="en-US" altLang="en-US" dirty="0"/>
          </a:p>
        </p:txBody>
      </p:sp>
      <p:pic>
        <p:nvPicPr>
          <p:cNvPr id="2" name="Picture 1"/>
          <p:cNvPicPr>
            <a:picLocks noChangeAspect="1"/>
          </p:cNvPicPr>
          <p:nvPr/>
        </p:nvPicPr>
        <p:blipFill>
          <a:blip r:embed="rId3"/>
          <a:stretch>
            <a:fillRect/>
          </a:stretch>
        </p:blipFill>
        <p:spPr>
          <a:xfrm>
            <a:off x="3203848" y="2636912"/>
            <a:ext cx="5486400" cy="3695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6"/>
          <p:cNvSpPr>
            <a:spLocks noGrp="1" noChangeArrowheads="1"/>
          </p:cNvSpPr>
          <p:nvPr>
            <p:ph idx="1"/>
          </p:nvPr>
        </p:nvSpPr>
        <p:spPr>
          <a:xfrm>
            <a:off x="457200" y="1871128"/>
            <a:ext cx="8229600" cy="4325112"/>
          </a:xfrm>
        </p:spPr>
        <p:txBody>
          <a:bodyPr/>
          <a:lstStyle/>
          <a:p>
            <a:pPr marL="365760" lvl="1" indent="-256032" algn="l">
              <a:buClr>
                <a:schemeClr val="accent3"/>
              </a:buClr>
            </a:pPr>
            <a:r>
              <a:rPr lang="en-CA" sz="2400" b="1" dirty="0">
                <a:solidFill>
                  <a:schemeClr val="tx1"/>
                </a:solidFill>
              </a:rPr>
              <a:t>Associative learning </a:t>
            </a:r>
            <a:r>
              <a:rPr lang="en-CA" sz="2400" dirty="0">
                <a:solidFill>
                  <a:schemeClr val="tx1"/>
                </a:solidFill>
              </a:rPr>
              <a:t>– a change as a result of experience where two or more stimuli become linked</a:t>
            </a:r>
            <a:endParaRPr lang="en-CA" sz="2400" b="1" dirty="0">
              <a:solidFill>
                <a:schemeClr val="tx1"/>
              </a:solidFill>
            </a:endParaRPr>
          </a:p>
          <a:p>
            <a:pPr marL="365760" lvl="1" indent="-256032" algn="l">
              <a:buClr>
                <a:schemeClr val="accent3"/>
              </a:buClr>
            </a:pPr>
            <a:endParaRPr lang="en-CA" sz="2400" b="1" dirty="0">
              <a:solidFill>
                <a:schemeClr val="tx1"/>
              </a:solidFill>
            </a:endParaRPr>
          </a:p>
          <a:p>
            <a:pPr marL="365760" lvl="1" indent="-256032" algn="l">
              <a:buClr>
                <a:schemeClr val="accent3"/>
              </a:buClr>
            </a:pPr>
            <a:r>
              <a:rPr lang="en-CA" sz="2400" b="1" dirty="0">
                <a:solidFill>
                  <a:schemeClr val="tx1"/>
                </a:solidFill>
              </a:rPr>
              <a:t>Non-associative</a:t>
            </a:r>
            <a:r>
              <a:rPr lang="en-US" sz="2400" b="1" dirty="0">
                <a:solidFill>
                  <a:schemeClr val="tx1"/>
                </a:solidFill>
              </a:rPr>
              <a:t> learning </a:t>
            </a:r>
            <a:r>
              <a:rPr lang="en-US" sz="2400" dirty="0">
                <a:solidFill>
                  <a:schemeClr val="tx1"/>
                </a:solidFill>
              </a:rPr>
              <a:t>- learning that does not involve forming associations between stimuli; it is change resulting from experiences with a single sensory cue</a:t>
            </a:r>
          </a:p>
          <a:p>
            <a:pPr algn="l" eaLnBrk="1" hangingPunct="1"/>
            <a:endParaRPr lang="en-US" altLang="en-US" dirty="0"/>
          </a:p>
        </p:txBody>
      </p:sp>
      <p:sp>
        <p:nvSpPr>
          <p:cNvPr id="5" name="Rectangle 2"/>
          <p:cNvSpPr txBox="1">
            <a:spLocks noChangeArrowheads="1"/>
          </p:cNvSpPr>
          <p:nvPr/>
        </p:nvSpPr>
        <p:spPr>
          <a:xfrm>
            <a:off x="251520" y="764704"/>
            <a:ext cx="8534400" cy="608013"/>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olidFill>
                <a:effectLst/>
                <a:uLnTx/>
                <a:uFillTx/>
                <a:latin typeface="Century Gothic"/>
                <a:ea typeface="+mj-ea"/>
                <a:cs typeface="Century Gothic"/>
              </a:rPr>
              <a:t>Two Types of Learning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528" y="692696"/>
            <a:ext cx="8534400" cy="608013"/>
          </a:xfrm>
        </p:spPr>
        <p:txBody>
          <a:bodyPr>
            <a:noAutofit/>
          </a:bodyPr>
          <a:lstStyle/>
          <a:p>
            <a:pPr eaLnBrk="1" hangingPunct="1"/>
            <a:r>
              <a:rPr lang="en-US" altLang="en-US" dirty="0"/>
              <a:t>Non-associative learning</a:t>
            </a:r>
          </a:p>
        </p:txBody>
      </p:sp>
      <p:sp>
        <p:nvSpPr>
          <p:cNvPr id="16387" name="Rectangle 3"/>
          <p:cNvSpPr>
            <a:spLocks noGrp="1" noChangeArrowheads="1"/>
          </p:cNvSpPr>
          <p:nvPr>
            <p:ph idx="1"/>
          </p:nvPr>
        </p:nvSpPr>
        <p:spPr>
          <a:xfrm>
            <a:off x="304800" y="1604665"/>
            <a:ext cx="4123184" cy="4992687"/>
          </a:xfrm>
        </p:spPr>
        <p:txBody>
          <a:bodyPr>
            <a:normAutofit lnSpcReduction="10000"/>
          </a:bodyPr>
          <a:lstStyle/>
          <a:p>
            <a:pPr algn="l">
              <a:lnSpc>
                <a:spcPct val="90000"/>
              </a:lnSpc>
              <a:defRPr/>
            </a:pPr>
            <a:r>
              <a:rPr lang="en-US" sz="2400" b="1" dirty="0" err="1">
                <a:solidFill>
                  <a:schemeClr val="tx1"/>
                </a:solidFill>
              </a:rPr>
              <a:t>Dishabituation</a:t>
            </a:r>
            <a:r>
              <a:rPr lang="en-US" sz="2400" dirty="0">
                <a:solidFill>
                  <a:schemeClr val="tx1"/>
                </a:solidFill>
              </a:rPr>
              <a:t> - a form of non-associative learning whereby there is a recovery of attention to a novel stimulus following habitation</a:t>
            </a:r>
          </a:p>
          <a:p>
            <a:pPr lvl="2" algn="l" eaLnBrk="1" hangingPunct="1">
              <a:lnSpc>
                <a:spcPct val="90000"/>
              </a:lnSpc>
              <a:buClr>
                <a:schemeClr val="accent2"/>
              </a:buClr>
              <a:defRPr/>
            </a:pPr>
            <a:endParaRPr lang="en-US" dirty="0">
              <a:solidFill>
                <a:schemeClr val="tx1"/>
              </a:solidFill>
            </a:endParaRPr>
          </a:p>
          <a:p>
            <a:pPr algn="l">
              <a:lnSpc>
                <a:spcPct val="90000"/>
              </a:lnSpc>
              <a:defRPr/>
            </a:pPr>
            <a:r>
              <a:rPr lang="en-US" sz="2400" b="1" dirty="0">
                <a:solidFill>
                  <a:schemeClr val="tx1"/>
                </a:solidFill>
              </a:rPr>
              <a:t>Habituation</a:t>
            </a:r>
            <a:r>
              <a:rPr lang="en-US" sz="2400" dirty="0">
                <a:solidFill>
                  <a:schemeClr val="tx1"/>
                </a:solidFill>
              </a:rPr>
              <a:t> - weakening of response to a stimulus after repeated presentation</a:t>
            </a:r>
          </a:p>
          <a:p>
            <a:pPr lvl="2" algn="l" eaLnBrk="1" hangingPunct="1">
              <a:lnSpc>
                <a:spcPct val="90000"/>
              </a:lnSpc>
              <a:buClr>
                <a:schemeClr val="accent2"/>
              </a:buClr>
              <a:defRPr/>
            </a:pPr>
            <a:endParaRPr lang="en-US" dirty="0">
              <a:solidFill>
                <a:schemeClr val="tx1"/>
              </a:solidFill>
            </a:endParaRPr>
          </a:p>
          <a:p>
            <a:pPr algn="l">
              <a:lnSpc>
                <a:spcPct val="90000"/>
              </a:lnSpc>
              <a:defRPr/>
            </a:pPr>
            <a:r>
              <a:rPr lang="en-US" sz="2400" b="1" dirty="0">
                <a:solidFill>
                  <a:schemeClr val="tx1"/>
                </a:solidFill>
              </a:rPr>
              <a:t>Sensitization</a:t>
            </a:r>
            <a:r>
              <a:rPr lang="en-US" sz="2400" dirty="0">
                <a:solidFill>
                  <a:schemeClr val="tx1"/>
                </a:solidFill>
              </a:rPr>
              <a:t> - a strong stimulus results in an exaggerated response to the subsequent presentation of weaker stimuli</a:t>
            </a:r>
          </a:p>
          <a:p>
            <a:pPr lvl="3" algn="l" eaLnBrk="1" hangingPunct="1">
              <a:lnSpc>
                <a:spcPct val="90000"/>
              </a:lnSpc>
              <a:defRPr/>
            </a:pPr>
            <a:endParaRPr lang="en-US" sz="2400" dirty="0"/>
          </a:p>
          <a:p>
            <a:pPr lvl="1" algn="l" eaLnBrk="1" hangingPunct="1">
              <a:lnSpc>
                <a:spcPct val="90000"/>
              </a:lnSpc>
              <a:defRPr/>
            </a:pPr>
            <a:endParaRPr lang="en-US" sz="2400" dirty="0"/>
          </a:p>
        </p:txBody>
      </p:sp>
      <p:pic>
        <p:nvPicPr>
          <p:cNvPr id="2" name="Picture 1"/>
          <p:cNvPicPr>
            <a:picLocks noChangeAspect="1"/>
          </p:cNvPicPr>
          <p:nvPr/>
        </p:nvPicPr>
        <p:blipFill>
          <a:blip r:embed="rId3"/>
          <a:stretch>
            <a:fillRect/>
          </a:stretch>
        </p:blipFill>
        <p:spPr>
          <a:xfrm>
            <a:off x="4572000" y="1677144"/>
            <a:ext cx="4208264" cy="3176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a:xfrm>
            <a:off x="467544" y="404664"/>
            <a:ext cx="8229600" cy="1066800"/>
          </a:xfrm>
        </p:spPr>
        <p:txBody>
          <a:bodyPr/>
          <a:lstStyle/>
          <a:p>
            <a:pPr eaLnBrk="1" hangingPunct="1"/>
            <a:r>
              <a:rPr lang="en-US" altLang="en-US" dirty="0"/>
              <a:t>Associative Learning</a:t>
            </a:r>
            <a:endParaRPr lang="en-CA" altLang="en-US" dirty="0"/>
          </a:p>
        </p:txBody>
      </p:sp>
      <p:sp>
        <p:nvSpPr>
          <p:cNvPr id="17411" name="Rectangle 3"/>
          <p:cNvSpPr>
            <a:spLocks noGrp="1"/>
          </p:cNvSpPr>
          <p:nvPr>
            <p:ph idx="1"/>
          </p:nvPr>
        </p:nvSpPr>
        <p:spPr>
          <a:xfrm>
            <a:off x="323528" y="1628800"/>
            <a:ext cx="4608512" cy="4680520"/>
          </a:xfrm>
        </p:spPr>
        <p:txBody>
          <a:bodyPr/>
          <a:lstStyle/>
          <a:p>
            <a:pPr lvl="1" algn="l" eaLnBrk="1" hangingPunct="1">
              <a:buClr>
                <a:schemeClr val="accent1"/>
              </a:buClr>
            </a:pPr>
            <a:r>
              <a:rPr lang="en-US" altLang="en-US" sz="2600" b="1" dirty="0">
                <a:solidFill>
                  <a:schemeClr val="tx1"/>
                </a:solidFill>
              </a:rPr>
              <a:t>Associative learning - </a:t>
            </a:r>
            <a:r>
              <a:rPr lang="en-US" altLang="en-US" sz="2400" dirty="0">
                <a:solidFill>
                  <a:schemeClr val="tx1"/>
                </a:solidFill>
              </a:rPr>
              <a:t>connections are formed   between two or more stimuli</a:t>
            </a:r>
          </a:p>
          <a:p>
            <a:pPr lvl="1" algn="l" eaLnBrk="1" hangingPunct="1">
              <a:buClr>
                <a:schemeClr val="accent1"/>
              </a:buClr>
            </a:pPr>
            <a:endParaRPr lang="en-US" altLang="en-US" sz="2400" dirty="0">
              <a:solidFill>
                <a:schemeClr val="tx1"/>
              </a:solidFill>
            </a:endParaRPr>
          </a:p>
          <a:p>
            <a:pPr lvl="2" algn="l" eaLnBrk="1" hangingPunct="1">
              <a:buClr>
                <a:schemeClr val="accent2"/>
              </a:buClr>
            </a:pPr>
            <a:r>
              <a:rPr lang="en-US" altLang="en-US" sz="2400" b="1" dirty="0">
                <a:solidFill>
                  <a:schemeClr val="tx1"/>
                </a:solidFill>
              </a:rPr>
              <a:t>Classical conditioning</a:t>
            </a:r>
          </a:p>
          <a:p>
            <a:pPr lvl="2" algn="l" eaLnBrk="1" hangingPunct="1">
              <a:buClr>
                <a:schemeClr val="accent2"/>
              </a:buClr>
            </a:pPr>
            <a:endParaRPr lang="en-US" altLang="en-US" sz="2400" b="1" dirty="0">
              <a:solidFill>
                <a:schemeClr val="tx1"/>
              </a:solidFill>
            </a:endParaRPr>
          </a:p>
          <a:p>
            <a:pPr lvl="2" algn="l" eaLnBrk="1" hangingPunct="1">
              <a:buClr>
                <a:schemeClr val="accent2"/>
              </a:buClr>
            </a:pPr>
            <a:r>
              <a:rPr lang="en-US" altLang="en-US" sz="2400" b="1" dirty="0">
                <a:solidFill>
                  <a:schemeClr val="tx1"/>
                </a:solidFill>
              </a:rPr>
              <a:t>Operant conditioning</a:t>
            </a:r>
          </a:p>
          <a:p>
            <a:pPr algn="l" eaLnBrk="1" hangingPunct="1"/>
            <a:endParaRPr lang="en-CA" altLang="en-US" sz="2400" dirty="0"/>
          </a:p>
        </p:txBody>
      </p:sp>
      <p:pic>
        <p:nvPicPr>
          <p:cNvPr id="2" name="Picture 1"/>
          <p:cNvPicPr>
            <a:picLocks noChangeAspect="1"/>
          </p:cNvPicPr>
          <p:nvPr/>
        </p:nvPicPr>
        <p:blipFill>
          <a:blip r:embed="rId3"/>
          <a:stretch>
            <a:fillRect/>
          </a:stretch>
        </p:blipFill>
        <p:spPr>
          <a:xfrm>
            <a:off x="5076056" y="1700808"/>
            <a:ext cx="3696223" cy="43924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8864" y="476672"/>
            <a:ext cx="8229600" cy="1066800"/>
          </a:xfrm>
        </p:spPr>
        <p:txBody>
          <a:bodyPr/>
          <a:lstStyle/>
          <a:p>
            <a:pPr eaLnBrk="1" hangingPunct="1"/>
            <a:r>
              <a:rPr lang="en-US" altLang="en-US" dirty="0"/>
              <a:t>Classical Conditioning</a:t>
            </a:r>
          </a:p>
        </p:txBody>
      </p:sp>
      <p:sp>
        <p:nvSpPr>
          <p:cNvPr id="18435" name="Rectangle 3"/>
          <p:cNvSpPr>
            <a:spLocks noGrp="1" noChangeArrowheads="1"/>
          </p:cNvSpPr>
          <p:nvPr>
            <p:ph idx="1"/>
          </p:nvPr>
        </p:nvSpPr>
        <p:spPr>
          <a:xfrm>
            <a:off x="467544" y="1412776"/>
            <a:ext cx="8229600" cy="1080120"/>
          </a:xfrm>
        </p:spPr>
        <p:txBody>
          <a:bodyPr>
            <a:normAutofit lnSpcReduction="10000"/>
          </a:bodyPr>
          <a:lstStyle/>
          <a:p>
            <a:pPr eaLnBrk="1" hangingPunct="1"/>
            <a:r>
              <a:rPr lang="en-US" altLang="en-US" dirty="0"/>
              <a:t>The association of two stimuli</a:t>
            </a:r>
          </a:p>
          <a:p>
            <a:pPr eaLnBrk="1" hangingPunct="1"/>
            <a:r>
              <a:rPr lang="en-US" altLang="en-US" dirty="0"/>
              <a:t>Founded by Ivan Pavlov</a:t>
            </a:r>
          </a:p>
        </p:txBody>
      </p:sp>
      <p:pic>
        <p:nvPicPr>
          <p:cNvPr id="2" name="Picture 1"/>
          <p:cNvPicPr>
            <a:picLocks noChangeAspect="1"/>
          </p:cNvPicPr>
          <p:nvPr/>
        </p:nvPicPr>
        <p:blipFill>
          <a:blip r:embed="rId3"/>
          <a:stretch>
            <a:fillRect/>
          </a:stretch>
        </p:blipFill>
        <p:spPr>
          <a:xfrm>
            <a:off x="2123728" y="2492896"/>
            <a:ext cx="5157068" cy="4051982"/>
          </a:xfrm>
          <a:prstGeom prst="rect">
            <a:avLst/>
          </a:prstGeom>
        </p:spPr>
      </p:pic>
      <p:sp>
        <p:nvSpPr>
          <p:cNvPr id="3" name="TextBox 2"/>
          <p:cNvSpPr txBox="1"/>
          <p:nvPr/>
        </p:nvSpPr>
        <p:spPr>
          <a:xfrm>
            <a:off x="549478" y="5589240"/>
            <a:ext cx="1082348" cy="369332"/>
          </a:xfrm>
          <a:prstGeom prst="rect">
            <a:avLst/>
          </a:prstGeom>
          <a:noFill/>
        </p:spPr>
        <p:txBody>
          <a:bodyPr wrap="none" rtlCol="0">
            <a:spAutoFit/>
          </a:bodyPr>
          <a:lstStyle/>
          <a:p>
            <a:r>
              <a:rPr lang="en-CA" dirty="0">
                <a:hlinkClick r:id="rId4"/>
              </a:rPr>
              <a:t>Example</a:t>
            </a:r>
            <a:endParaRPr lang="en-CA" dirty="0"/>
          </a:p>
        </p:txBody>
      </p:sp>
      <p:sp>
        <p:nvSpPr>
          <p:cNvPr id="4" name="TextBox 3"/>
          <p:cNvSpPr txBox="1"/>
          <p:nvPr/>
        </p:nvSpPr>
        <p:spPr>
          <a:xfrm>
            <a:off x="549478" y="6093296"/>
            <a:ext cx="1274708" cy="369332"/>
          </a:xfrm>
          <a:prstGeom prst="rect">
            <a:avLst/>
          </a:prstGeom>
          <a:noFill/>
        </p:spPr>
        <p:txBody>
          <a:bodyPr wrap="none" rtlCol="0">
            <a:spAutoFit/>
          </a:bodyPr>
          <a:lstStyle/>
          <a:p>
            <a:r>
              <a:rPr lang="en-CA" dirty="0">
                <a:hlinkClick r:id="rId5"/>
              </a:rPr>
              <a:t>Example 2</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a:xfrm>
            <a:off x="467544" y="620688"/>
            <a:ext cx="8229600" cy="648072"/>
          </a:xfrm>
        </p:spPr>
        <p:txBody>
          <a:bodyPr>
            <a:normAutofit fontScale="90000"/>
          </a:bodyPr>
          <a:lstStyle/>
          <a:p>
            <a:pPr eaLnBrk="1" hangingPunct="1"/>
            <a:r>
              <a:rPr lang="en-US" altLang="en-US" dirty="0"/>
              <a:t>Pavlov’s Dog</a:t>
            </a:r>
            <a:endParaRPr lang="en-CA" altLang="en-US" dirty="0"/>
          </a:p>
        </p:txBody>
      </p:sp>
      <p:pic>
        <p:nvPicPr>
          <p:cNvPr id="3" name="Picture 2"/>
          <p:cNvPicPr>
            <a:picLocks noChangeAspect="1"/>
          </p:cNvPicPr>
          <p:nvPr/>
        </p:nvPicPr>
        <p:blipFill>
          <a:blip r:embed="rId3"/>
          <a:stretch>
            <a:fillRect/>
          </a:stretch>
        </p:blipFill>
        <p:spPr>
          <a:xfrm>
            <a:off x="899592" y="1556792"/>
            <a:ext cx="7363333" cy="4962748"/>
          </a:xfrm>
          <a:prstGeom prst="rect">
            <a:avLst/>
          </a:prstGeom>
        </p:spPr>
      </p:pic>
    </p:spTree>
  </p:cSld>
  <p:clrMapOvr>
    <a:masterClrMapping/>
  </p:clrMapOvr>
</p:sld>
</file>

<file path=ppt/theme/theme1.xml><?xml version="1.0" encoding="utf-8"?>
<a:theme xmlns:a="http://schemas.openxmlformats.org/drawingml/2006/main" name="Comer PPT Theme">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Slide">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and Conten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Text and Clip Ar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Text and Clip Ar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lip 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Clip Art and Tex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Clip Art and Tex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Clip Art an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Only">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Only">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Comer PPT Theme.thmx</Template>
  <TotalTime>8723</TotalTime>
  <Words>3160</Words>
  <Application>Microsoft Office PowerPoint</Application>
  <PresentationFormat>On-screen Show (4:3)</PresentationFormat>
  <Paragraphs>317</Paragraphs>
  <Slides>48</Slides>
  <Notes>45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48</vt:i4>
      </vt:variant>
    </vt:vector>
  </HeadingPairs>
  <TitlesOfParts>
    <vt:vector size="65" baseType="lpstr">
      <vt:lpstr>Arial</vt:lpstr>
      <vt:lpstr>Avenir Heavy</vt:lpstr>
      <vt:lpstr>Calibri</vt:lpstr>
      <vt:lpstr>Century Gothic</vt:lpstr>
      <vt:lpstr>Georgia</vt:lpstr>
      <vt:lpstr>Gill Sans</vt:lpstr>
      <vt:lpstr>Verdana</vt:lpstr>
      <vt:lpstr>Wingdings</vt:lpstr>
      <vt:lpstr>Wingdings 2</vt:lpstr>
      <vt:lpstr>ヒラギノ明朝 ProN W3</vt:lpstr>
      <vt:lpstr>ヒラギノ角ゴ ProN W3</vt:lpstr>
      <vt:lpstr>Comer PPT Theme</vt:lpstr>
      <vt:lpstr>Custom Design</vt:lpstr>
      <vt:lpstr>Default - Title and Content</vt:lpstr>
      <vt:lpstr>Default - Title, Text and Clip Art</vt:lpstr>
      <vt:lpstr>Default - Title, Clip Art and Text</vt:lpstr>
      <vt:lpstr>Default - Title Only</vt:lpstr>
      <vt:lpstr>PowerPoint Presentation</vt:lpstr>
      <vt:lpstr>Lecture Opener:  Learned Helplessness – Why do they stay?</vt:lpstr>
      <vt:lpstr>Eight Learning Objectives - Chapter 7</vt:lpstr>
      <vt:lpstr>What Is Learning?</vt:lpstr>
      <vt:lpstr>PowerPoint Presentation</vt:lpstr>
      <vt:lpstr>Non-associative learning</vt:lpstr>
      <vt:lpstr>Associative Learning</vt:lpstr>
      <vt:lpstr>Classical Conditioning</vt:lpstr>
      <vt:lpstr>Pavlov’s Dog</vt:lpstr>
      <vt:lpstr>Pavlov’s Dog</vt:lpstr>
      <vt:lpstr>Classical Conditioning</vt:lpstr>
      <vt:lpstr>Classical Conditioning</vt:lpstr>
      <vt:lpstr>Classical Conditioning</vt:lpstr>
      <vt:lpstr>Major Conditioning Processes</vt:lpstr>
      <vt:lpstr>Major Conditioning Processes</vt:lpstr>
      <vt:lpstr>Major Conditioning Processes</vt:lpstr>
      <vt:lpstr>Classical Conditioning, Drug  Tolerance, and Death</vt:lpstr>
      <vt:lpstr>Classical Conditioning and Fear</vt:lpstr>
      <vt:lpstr>Phobias</vt:lpstr>
      <vt:lpstr>Phobias</vt:lpstr>
      <vt:lpstr>Classical Conditioning and Taste Aversion</vt:lpstr>
      <vt:lpstr>Operant Conditioning</vt:lpstr>
      <vt:lpstr>Thorndike’s Puzzle Box</vt:lpstr>
      <vt:lpstr>Operant Conditioning and Behaviourism</vt:lpstr>
      <vt:lpstr>Reinforcement</vt:lpstr>
      <vt:lpstr>Reinforcement</vt:lpstr>
      <vt:lpstr>Punishment</vt:lpstr>
      <vt:lpstr>Punishment</vt:lpstr>
      <vt:lpstr>Positive Reinforcement and Punishment</vt:lpstr>
      <vt:lpstr>Negative Reinforcement and Punishment</vt:lpstr>
      <vt:lpstr>Types of Reinforcers</vt:lpstr>
      <vt:lpstr>Types of Punishers</vt:lpstr>
      <vt:lpstr>Schedules of Reinforcement</vt:lpstr>
      <vt:lpstr>Intermittent Reinforcement</vt:lpstr>
      <vt:lpstr>PowerPoint Presentation</vt:lpstr>
      <vt:lpstr>Operant Conditioning and New Behaviours</vt:lpstr>
      <vt:lpstr>Learned Helplessness</vt:lpstr>
      <vt:lpstr>Observational Learning</vt:lpstr>
      <vt:lpstr>Observational Learning</vt:lpstr>
      <vt:lpstr>Bobo Doll Experiment</vt:lpstr>
      <vt:lpstr>Learning and Cognition</vt:lpstr>
      <vt:lpstr>Latent Learning in Rats</vt:lpstr>
      <vt:lpstr>Factors that Facilitate Learning</vt:lpstr>
      <vt:lpstr>Factors that Facilitate Learning</vt:lpstr>
      <vt:lpstr>Stroop Effect </vt:lpstr>
      <vt:lpstr>Factors that Facilitate Learning</vt:lpstr>
      <vt:lpstr>Prenatal and Postnatal Learning</vt:lpstr>
      <vt:lpstr>Specific Learning Disorder</vt:lpstr>
    </vt:vector>
  </TitlesOfParts>
  <Company>MITCHELL ELEMENTARY PTA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lynn conrad</dc:creator>
  <cp:lastModifiedBy>capitan\marchante</cp:lastModifiedBy>
  <cp:revision>168</cp:revision>
  <dcterms:created xsi:type="dcterms:W3CDTF">2009-11-13T15:19:20Z</dcterms:created>
  <dcterms:modified xsi:type="dcterms:W3CDTF">2016-11-17T00:02:25Z</dcterms:modified>
</cp:coreProperties>
</file>