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48" r:id="rId2"/>
    <p:sldMasterId id="2147483760" r:id="rId3"/>
    <p:sldMasterId id="2147483772" r:id="rId4"/>
    <p:sldMasterId id="2147483784" r:id="rId5"/>
    <p:sldMasterId id="2147483796" r:id="rId6"/>
  </p:sldMasterIdLst>
  <p:notesMasterIdLst>
    <p:notesMasterId r:id="rId52"/>
  </p:notesMasterIdLst>
  <p:handoutMasterIdLst>
    <p:handoutMasterId r:id="rId53"/>
  </p:handoutMasterIdLst>
  <p:sldIdLst>
    <p:sldId id="321" r:id="rId7"/>
    <p:sldId id="320" r:id="rId8"/>
    <p:sldId id="323" r:id="rId9"/>
    <p:sldId id="260" r:id="rId10"/>
    <p:sldId id="324" r:id="rId11"/>
    <p:sldId id="311" r:id="rId12"/>
    <p:sldId id="312" r:id="rId13"/>
    <p:sldId id="325" r:id="rId14"/>
    <p:sldId id="326" r:id="rId15"/>
    <p:sldId id="261" r:id="rId16"/>
    <p:sldId id="327" r:id="rId17"/>
    <p:sldId id="288" r:id="rId18"/>
    <p:sldId id="328" r:id="rId19"/>
    <p:sldId id="329" r:id="rId20"/>
    <p:sldId id="285" r:id="rId21"/>
    <p:sldId id="293" r:id="rId22"/>
    <p:sldId id="330" r:id="rId23"/>
    <p:sldId id="295" r:id="rId24"/>
    <p:sldId id="331" r:id="rId25"/>
    <p:sldId id="296" r:id="rId26"/>
    <p:sldId id="314" r:id="rId27"/>
    <p:sldId id="332" r:id="rId28"/>
    <p:sldId id="315" r:id="rId29"/>
    <p:sldId id="333" r:id="rId30"/>
    <p:sldId id="334" r:id="rId31"/>
    <p:sldId id="316" r:id="rId32"/>
    <p:sldId id="302" r:id="rId33"/>
    <p:sldId id="303" r:id="rId34"/>
    <p:sldId id="306" r:id="rId35"/>
    <p:sldId id="308" r:id="rId36"/>
    <p:sldId id="289" r:id="rId37"/>
    <p:sldId id="290" r:id="rId38"/>
    <p:sldId id="335" r:id="rId39"/>
    <p:sldId id="292" r:id="rId40"/>
    <p:sldId id="317" r:id="rId41"/>
    <p:sldId id="309" r:id="rId42"/>
    <p:sldId id="310" r:id="rId43"/>
    <p:sldId id="339" r:id="rId44"/>
    <p:sldId id="338" r:id="rId45"/>
    <p:sldId id="343" r:id="rId46"/>
    <p:sldId id="336" r:id="rId47"/>
    <p:sldId id="337" r:id="rId48"/>
    <p:sldId id="345" r:id="rId49"/>
    <p:sldId id="346" r:id="rId50"/>
    <p:sldId id="318" r:id="rId51"/>
  </p:sldIdLst>
  <p:sldSz cx="9144000" cy="6858000" type="screen4x3"/>
  <p:notesSz cx="7077075" cy="9385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8" autoAdjust="0"/>
    <p:restoredTop sz="93774" autoAdjust="0"/>
  </p:normalViewPr>
  <p:slideViewPr>
    <p:cSldViewPr>
      <p:cViewPr varScale="1">
        <p:scale>
          <a:sx n="74" d="100"/>
          <a:sy n="74" d="100"/>
        </p:scale>
        <p:origin x="173"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5059"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ChangeArrowheads="1"/>
          </p:cNvSpPr>
          <p:nvPr>
            <p:ph type="ftr" sz="quarter" idx="2"/>
          </p:nvPr>
        </p:nvSpPr>
        <p:spPr bwMode="auto">
          <a:xfrm>
            <a:off x="0" y="8913813"/>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5061" name="Rectangle 5"/>
          <p:cNvSpPr>
            <a:spLocks noGrp="1" noChangeArrowheads="1"/>
          </p:cNvSpPr>
          <p:nvPr>
            <p:ph type="sldNum" sz="quarter" idx="3"/>
          </p:nvPr>
        </p:nvSpPr>
        <p:spPr bwMode="auto">
          <a:xfrm>
            <a:off x="4008438" y="8913813"/>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1A9263C-EF77-4B1C-B253-A2954B948A26}" type="slidenum">
              <a:rPr lang="en-US"/>
              <a:pPr>
                <a:defRPr/>
              </a:pPr>
              <a:t>‹#›</a:t>
            </a:fld>
            <a:endParaRPr lang="en-US"/>
          </a:p>
        </p:txBody>
      </p:sp>
    </p:spTree>
    <p:extLst>
      <p:ext uri="{BB962C8B-B14F-4D97-AF65-F5344CB8AC3E}">
        <p14:creationId xmlns:p14="http://schemas.microsoft.com/office/powerpoint/2010/main" val="2854639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defTabSz="941388">
              <a:defRPr sz="1200"/>
            </a:lvl1pPr>
          </a:lstStyle>
          <a:p>
            <a:pPr>
              <a:defRPr/>
            </a:pPr>
            <a:endParaRPr lang="en-US"/>
          </a:p>
        </p:txBody>
      </p:sp>
      <p:sp>
        <p:nvSpPr>
          <p:cNvPr id="4099"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lvl1pPr algn="r" defTabSz="941388">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25" y="4457700"/>
            <a:ext cx="5661025" cy="4224338"/>
          </a:xfrm>
          <a:prstGeom prst="rect">
            <a:avLst/>
          </a:prstGeom>
          <a:noFill/>
          <a:ln w="9525">
            <a:noFill/>
            <a:miter lim="800000"/>
            <a:headEnd/>
            <a:tailEnd/>
          </a:ln>
          <a:effectLst/>
        </p:spPr>
        <p:txBody>
          <a:bodyPr vert="horz" wrap="square" lIns="94064" tIns="47032" rIns="94064" bIns="470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13813"/>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defTabSz="941388">
              <a:defRPr sz="1200"/>
            </a:lvl1pPr>
          </a:lstStyle>
          <a:p>
            <a:pPr>
              <a:defRPr/>
            </a:pPr>
            <a:endParaRPr lang="en-US"/>
          </a:p>
        </p:txBody>
      </p:sp>
      <p:sp>
        <p:nvSpPr>
          <p:cNvPr id="4103" name="Rectangle 7"/>
          <p:cNvSpPr>
            <a:spLocks noGrp="1" noChangeArrowheads="1"/>
          </p:cNvSpPr>
          <p:nvPr>
            <p:ph type="sldNum" sz="quarter" idx="5"/>
          </p:nvPr>
        </p:nvSpPr>
        <p:spPr bwMode="auto">
          <a:xfrm>
            <a:off x="4008438" y="8913813"/>
            <a:ext cx="3067050" cy="469900"/>
          </a:xfrm>
          <a:prstGeom prst="rect">
            <a:avLst/>
          </a:prstGeom>
          <a:noFill/>
          <a:ln w="9525">
            <a:noFill/>
            <a:miter lim="800000"/>
            <a:headEnd/>
            <a:tailEnd/>
          </a:ln>
          <a:effectLst/>
        </p:spPr>
        <p:txBody>
          <a:bodyPr vert="horz" wrap="square" lIns="94064" tIns="47032" rIns="94064" bIns="47032" numCol="1" anchor="b" anchorCtr="0" compatLnSpc="1">
            <a:prstTxWarp prst="textNoShape">
              <a:avLst/>
            </a:prstTxWarp>
          </a:bodyPr>
          <a:lstStyle>
            <a:lvl1pPr algn="r" defTabSz="941388">
              <a:defRPr sz="1200"/>
            </a:lvl1pPr>
          </a:lstStyle>
          <a:p>
            <a:pPr>
              <a:defRPr/>
            </a:pPr>
            <a:fld id="{0AC993A3-48E5-4933-91BD-14B29D5AB15F}" type="slidenum">
              <a:rPr lang="en-US"/>
              <a:pPr>
                <a:defRPr/>
              </a:pPr>
              <a:t>‹#›</a:t>
            </a:fld>
            <a:endParaRPr lang="en-US"/>
          </a:p>
        </p:txBody>
      </p:sp>
    </p:spTree>
    <p:extLst>
      <p:ext uri="{BB962C8B-B14F-4D97-AF65-F5344CB8AC3E}">
        <p14:creationId xmlns:p14="http://schemas.microsoft.com/office/powerpoint/2010/main" val="2499147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85513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altLang="en-US" b="1" dirty="0"/>
              <a:t>Sleep needs of various animals:</a:t>
            </a:r>
            <a:r>
              <a:rPr lang="en-CA" altLang="en-US" dirty="0"/>
              <a:t> Animals vary greatly in how much sleep they need each day. Their sleep needs are related in part to how much awake time is needed to obtain food and protect themselves from predators (Siegel, 2005).</a:t>
            </a:r>
          </a:p>
          <a:p>
            <a:pPr eaLnBrk="1" hangingPunct="1"/>
            <a:endParaRPr lang="en-CA"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387DF08F-422C-406E-8E35-650531004A0D}" type="slidenum">
              <a:rPr lang="en-US" altLang="en-US" smtClean="0"/>
              <a:pPr eaLnBrk="1" hangingPunct="1"/>
              <a:t>15</a:t>
            </a:fld>
            <a:endParaRPr lang="en-US" altLang="en-US"/>
          </a:p>
        </p:txBody>
      </p:sp>
    </p:spTree>
    <p:extLst>
      <p:ext uri="{BB962C8B-B14F-4D97-AF65-F5344CB8AC3E}">
        <p14:creationId xmlns:p14="http://schemas.microsoft.com/office/powerpoint/2010/main" val="235066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Lecture expanders:</a:t>
            </a:r>
            <a:r>
              <a:rPr lang="en-US" altLang="en-US" dirty="0"/>
              <a:t> Ask</a:t>
            </a:r>
            <a:r>
              <a:rPr lang="en-US" altLang="en-US" baseline="0" dirty="0"/>
              <a:t> students to come up with different types of circadian rhythms.  Discuss experiments that can test whether light is essential for setting our circadian rhythm. For example: </a:t>
            </a:r>
            <a:r>
              <a:rPr lang="en-US" altLang="en-US" dirty="0"/>
              <a:t>Maurizio </a:t>
            </a:r>
            <a:r>
              <a:rPr lang="en-CA" altLang="en-US" dirty="0" err="1"/>
              <a:t>Montalbini</a:t>
            </a:r>
            <a:r>
              <a:rPr lang="en-US" altLang="en-US" dirty="0"/>
              <a:t> spent months living in a cavern with no external light or means of telling the time to study the circadian rhythms free of external or artificial influences. </a:t>
            </a:r>
            <a:r>
              <a:rPr lang="en-CA" altLang="en-US" dirty="0"/>
              <a:t>In such settings, the SCN extends the body’s “day,” by as much as an hour, to about 25 hours </a:t>
            </a:r>
            <a:endParaRPr lang="en-US" altLang="en-US" dirty="0"/>
          </a:p>
          <a:p>
            <a:endParaRPr lang="en-US" altLang="en-US" dirty="0"/>
          </a:p>
        </p:txBody>
      </p:sp>
    </p:spTree>
    <p:extLst>
      <p:ext uri="{BB962C8B-B14F-4D97-AF65-F5344CB8AC3E}">
        <p14:creationId xmlns:p14="http://schemas.microsoft.com/office/powerpoint/2010/main" val="349963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88642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1580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61431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17986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a:t>Activation-synthesis: </a:t>
            </a:r>
            <a:r>
              <a:rPr lang="en-CA" altLang="en-US"/>
              <a:t>According to the activation-synthesis theory of dreaming, neurons in the brainstem activate neurons in other areas throughout the brain. The brain combines these various signals into a story, or dream.</a:t>
            </a:r>
          </a:p>
        </p:txBody>
      </p:sp>
    </p:spTree>
    <p:extLst>
      <p:ext uri="{BB962C8B-B14F-4D97-AF65-F5344CB8AC3E}">
        <p14:creationId xmlns:p14="http://schemas.microsoft.com/office/powerpoint/2010/main" val="261153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72254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85030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Discussion Question:</a:t>
            </a:r>
            <a:r>
              <a:rPr lang="en-US" altLang="en-US" dirty="0"/>
              <a:t> Ask students how much sleep they get a night and how they feel when they do not get enough sleep.  You might want to talk about professions where people do not get enough sleep and the repercussions of that.  For example, medical students often are forced to stay up for 48</a:t>
            </a:r>
            <a:r>
              <a:rPr lang="en-US" altLang="en-US" dirty="0">
                <a:latin typeface="Georgia" charset="0"/>
              </a:rPr>
              <a:t>–</a:t>
            </a:r>
            <a:r>
              <a:rPr lang="en-US" altLang="en-US" dirty="0"/>
              <a:t>72 hours straight.  When this happens, they can make dangerous mistakes.  For example: some surgeons have fallen asleep while suturing someone up.</a:t>
            </a:r>
          </a:p>
        </p:txBody>
      </p:sp>
    </p:spTree>
    <p:extLst>
      <p:ext uri="{BB962C8B-B14F-4D97-AF65-F5344CB8AC3E}">
        <p14:creationId xmlns:p14="http://schemas.microsoft.com/office/powerpoint/2010/main" val="101045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2830BFA3-12C7-4FAE-A5C7-526434452ABF}" type="slidenum">
              <a:rPr lang="en-US" altLang="en-US" smtClean="0"/>
              <a:pPr eaLnBrk="1" hangingPunct="1"/>
              <a:t>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In-Class Activity:</a:t>
            </a:r>
            <a:r>
              <a:rPr lang="en-US" altLang="en-US"/>
              <a:t> Ask students to take out a slip of paper and write down every little thing that goes through their heads.  Reassure them that you will not collect these, so they should be honest and specific.  After students have written down their streams of consciousness for a minute or two, ask for a few students to volunteer to read what they wrote.  Then you can discuss why William James said that consciousness is like a stream of consciousness.  Our consciousness flips and floats from one topic to the next very quickly.  </a:t>
            </a:r>
          </a:p>
        </p:txBody>
      </p:sp>
    </p:spTree>
    <p:extLst>
      <p:ext uri="{BB962C8B-B14F-4D97-AF65-F5344CB8AC3E}">
        <p14:creationId xmlns:p14="http://schemas.microsoft.com/office/powerpoint/2010/main" val="148089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Lecture Expander:</a:t>
            </a:r>
            <a:r>
              <a:rPr lang="en-US" altLang="en-US"/>
              <a:t> 25% of children suffer sleep disturbances</a:t>
            </a:r>
          </a:p>
          <a:p>
            <a:r>
              <a:rPr lang="en-US" altLang="en-US" b="1"/>
              <a:t>Insomnia:</a:t>
            </a:r>
            <a:r>
              <a:rPr lang="en-US" altLang="en-US"/>
              <a:t> 43% adults are affected. One way to treat it is to get the person to associate bed with sleep rather than reading, watching TV, or talking on the phone.  Relaxation training is often used, and decrease use of drugs/alcohol, which can disrupt normal sleep cycles.</a:t>
            </a:r>
          </a:p>
          <a:p>
            <a:r>
              <a:rPr lang="en-US" altLang="en-US" b="1"/>
              <a:t>Sleep apnea:</a:t>
            </a:r>
            <a:r>
              <a:rPr lang="en-US" altLang="en-US"/>
              <a:t>  Carbon dioxide builds up in the blood causing momentary awakening in which sleeper gulps in air. Breathing may stop for 10 seconds or long enough to turn blue. Possible to have over 300 attacks per night. Have no recollection of it, but feel sleepy.  </a:t>
            </a:r>
            <a:r>
              <a:rPr lang="en-CA" altLang="en-US"/>
              <a:t>54% of married Canadians say their partners snore while sleeping. </a:t>
            </a:r>
            <a:r>
              <a:rPr lang="en-US" altLang="en-US"/>
              <a:t>Treatment: </a:t>
            </a:r>
            <a:r>
              <a:rPr lang="en-CA" altLang="en-US"/>
              <a:t>Use a positive flow ventilator that keeps throat tissue open</a:t>
            </a:r>
            <a:r>
              <a:rPr lang="en-US" altLang="en-US"/>
              <a:t>.</a:t>
            </a:r>
          </a:p>
          <a:p>
            <a:r>
              <a:rPr lang="en-US" altLang="en-US" b="1"/>
              <a:t>Sleepwalking:</a:t>
            </a:r>
            <a:r>
              <a:rPr lang="en-US" altLang="en-US"/>
              <a:t>  </a:t>
            </a:r>
            <a:r>
              <a:rPr lang="en-CA" altLang="en-US"/>
              <a:t>Up to 5% of children experience this disorder for a period of time and up to 17% have at least one episode. </a:t>
            </a:r>
            <a:endParaRPr lang="en-US" altLang="en-US"/>
          </a:p>
          <a:p>
            <a:endParaRPr lang="en-US" altLang="en-US"/>
          </a:p>
        </p:txBody>
      </p:sp>
    </p:spTree>
    <p:extLst>
      <p:ext uri="{BB962C8B-B14F-4D97-AF65-F5344CB8AC3E}">
        <p14:creationId xmlns:p14="http://schemas.microsoft.com/office/powerpoint/2010/main" val="391447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42975" y="4457700"/>
            <a:ext cx="5191125" cy="4224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Picture: </a:t>
            </a:r>
            <a:r>
              <a:rPr lang="en-CA" altLang="en-US" dirty="0"/>
              <a:t>Tucker, seen here before and during a sudden narcoleptic episode.</a:t>
            </a:r>
            <a:endParaRPr lang="en-US" altLang="en-US" dirty="0"/>
          </a:p>
          <a:p>
            <a:r>
              <a:rPr lang="en-US" altLang="en-US" b="1" dirty="0"/>
              <a:t>Lecture Expander:</a:t>
            </a:r>
          </a:p>
          <a:p>
            <a:r>
              <a:rPr lang="en-US" altLang="en-US" b="1" dirty="0"/>
              <a:t>Narcolepsy</a:t>
            </a:r>
            <a:r>
              <a:rPr lang="en-US" altLang="en-US" dirty="0"/>
              <a:t>: Brief lapse of sleep lasting less than 1 hour.</a:t>
            </a:r>
          </a:p>
          <a:p>
            <a:r>
              <a:rPr lang="en-US" altLang="en-US" dirty="0"/>
              <a:t>Sleep attacks last several minutes</a:t>
            </a:r>
            <a:r>
              <a:rPr lang="en-US" altLang="en-US" dirty="0">
                <a:latin typeface="Georgia" charset="0"/>
              </a:rPr>
              <a:t>—</a:t>
            </a:r>
            <a:r>
              <a:rPr lang="en-US" altLang="en-US" dirty="0"/>
              <a:t>instantly enter REM sleep and experience sleep paralysis; muscles go limp and the person collapses.</a:t>
            </a:r>
          </a:p>
          <a:p>
            <a:r>
              <a:rPr lang="en-US" altLang="en-US" dirty="0"/>
              <a:t>Onset is in adolescence and the condition is chronic.</a:t>
            </a:r>
          </a:p>
          <a:p>
            <a:r>
              <a:rPr lang="en-US" altLang="en-US" b="1" dirty="0"/>
              <a:t>Sleepwalking</a:t>
            </a:r>
            <a:r>
              <a:rPr lang="en-US" altLang="en-US" dirty="0"/>
              <a:t>: Typically occurs within 3 hours of falling asleep. Person moves about in a slow, poorly coordinated manner with a blank look on their face. Can navigate around objects without difficulty.  They dress, eat, go to the bathroom in wrong places. Wake up unaware of what happened. Can be hard to wake them, but they do respond to verbal suggestion.  </a:t>
            </a:r>
          </a:p>
          <a:p>
            <a:endParaRPr lang="en-US" altLang="en-US" dirty="0"/>
          </a:p>
        </p:txBody>
      </p:sp>
    </p:spTree>
    <p:extLst>
      <p:ext uri="{BB962C8B-B14F-4D97-AF65-F5344CB8AC3E}">
        <p14:creationId xmlns:p14="http://schemas.microsoft.com/office/powerpoint/2010/main" val="2538594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42975" y="4457700"/>
            <a:ext cx="5191125" cy="4224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Lecture Expander:</a:t>
            </a:r>
          </a:p>
          <a:p>
            <a:r>
              <a:rPr lang="en-US" altLang="en-US" b="1"/>
              <a:t>Night terrors:</a:t>
            </a:r>
            <a:r>
              <a:rPr lang="en-US" altLang="en-US"/>
              <a:t> The child will abruptly sit up in bed and scream in panic.  They will look terrified and disoriented. The child is in Stage 4 sleep the whole time and will not remember waking up.  </a:t>
            </a:r>
          </a:p>
          <a:p>
            <a:endParaRPr lang="en-US" altLang="en-US"/>
          </a:p>
          <a:p>
            <a:endParaRPr lang="en-US" altLang="en-US"/>
          </a:p>
        </p:txBody>
      </p:sp>
    </p:spTree>
    <p:extLst>
      <p:ext uri="{BB962C8B-B14F-4D97-AF65-F5344CB8AC3E}">
        <p14:creationId xmlns:p14="http://schemas.microsoft.com/office/powerpoint/2010/main" val="1333539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625948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49722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226165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1026023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574052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r>
              <a:rPr lang="en-US" altLang="en-US" sz="1000" b="1" dirty="0"/>
              <a:t>Lecture Expander:</a:t>
            </a:r>
          </a:p>
          <a:p>
            <a:pPr lvl="1">
              <a:buFont typeface="Wingdings" charset="2"/>
              <a:buNone/>
            </a:pPr>
            <a:r>
              <a:rPr lang="en-US" altLang="en-US" sz="1000" b="1" dirty="0"/>
              <a:t>Depressants: </a:t>
            </a:r>
            <a:r>
              <a:rPr lang="en-US" altLang="en-US" sz="1000" dirty="0"/>
              <a:t>The more a person drinks, the more their central nervous system is depressed.  If they drink too much, they will depress major organs and this will result in death.  Alcohol affects the encoding of new memories, causing black outs.</a:t>
            </a:r>
          </a:p>
          <a:p>
            <a:pPr lvl="1">
              <a:buFont typeface="Wingdings" charset="2"/>
              <a:buNone/>
            </a:pPr>
            <a:r>
              <a:rPr lang="en-US" altLang="en-US" sz="1000" b="1" dirty="0"/>
              <a:t>Stimulants</a:t>
            </a:r>
            <a:r>
              <a:rPr lang="en-US" altLang="en-US" sz="1000" dirty="0"/>
              <a:t>: Mimic the effects of the neurotransmitter epinephrine, which triggers the nervous system.</a:t>
            </a:r>
          </a:p>
          <a:p>
            <a:pPr lvl="1"/>
            <a:r>
              <a:rPr lang="en-US" altLang="en-US" sz="1000" dirty="0"/>
              <a:t>Causes increased energy, HR, blood pressure, suppression of hunger and digestion.</a:t>
            </a:r>
          </a:p>
          <a:p>
            <a:pPr lvl="1"/>
            <a:r>
              <a:rPr lang="en-US" altLang="en-US" sz="1000" dirty="0"/>
              <a:t>Too much can raise HR and blood pressure to a dangerous level!</a:t>
            </a:r>
          </a:p>
          <a:p>
            <a:pPr lvl="1"/>
            <a:r>
              <a:rPr lang="en-CA" altLang="en-US" sz="1000" b="1" dirty="0"/>
              <a:t>Hallucinogens</a:t>
            </a:r>
            <a:r>
              <a:rPr lang="en-US" altLang="en-US" sz="1000" dirty="0"/>
              <a:t>: Receptors for THC are in the hippocampus, which explains short-term memory loss.</a:t>
            </a:r>
          </a:p>
          <a:p>
            <a:pPr lvl="1"/>
            <a:r>
              <a:rPr lang="en-US" altLang="en-US" sz="1000" dirty="0"/>
              <a:t>Also helps to alleviate nausea and improve appetite.</a:t>
            </a:r>
          </a:p>
          <a:p>
            <a:pPr lvl="1">
              <a:buFont typeface="Wingdings" charset="2"/>
              <a:buNone/>
            </a:pPr>
            <a:r>
              <a:rPr lang="en-US" altLang="en-US" sz="1000" b="1" dirty="0"/>
              <a:t>Opiates:</a:t>
            </a:r>
            <a:r>
              <a:rPr lang="en-US" altLang="en-US" sz="1000" dirty="0"/>
              <a:t> Morphine and heroin mimic the effects of the brain’s own endorphins.  </a:t>
            </a:r>
            <a:r>
              <a:rPr lang="en-US" altLang="en-US" dirty="0"/>
              <a:t>Endorphins are chemicals that relieve pain and make you feel good.  Exercise also releases endorphins.</a:t>
            </a:r>
          </a:p>
          <a:p>
            <a:pPr lvl="1">
              <a:buFont typeface="Wingdings" charset="2"/>
              <a:buNone/>
            </a:pPr>
            <a:r>
              <a:rPr lang="en-US" altLang="en-US" sz="1000" dirty="0"/>
              <a:t>The limbic system controls emotions. Opiates change the limbic system to produce increased feelings of pleasure. </a:t>
            </a:r>
          </a:p>
          <a:p>
            <a:pPr lvl="1">
              <a:buFont typeface="Wingdings" charset="2"/>
              <a:buNone/>
            </a:pPr>
            <a:r>
              <a:rPr lang="en-US" altLang="en-US" sz="1000" dirty="0"/>
              <a:t>The brainstem controls breathing/coughing. Opiates can act on the brainstem to stop coughing or slow breathing. </a:t>
            </a:r>
          </a:p>
          <a:p>
            <a:pPr lvl="1">
              <a:buFont typeface="Wingdings" charset="2"/>
              <a:buNone/>
            </a:pPr>
            <a:r>
              <a:rPr lang="en-US" altLang="en-US" sz="1000" dirty="0"/>
              <a:t>The spinal cord transmits pain signals from the body. Opiates block pain messages.	</a:t>
            </a:r>
          </a:p>
          <a:p>
            <a:pPr lvl="1">
              <a:buFont typeface="Wingdings" charset="2"/>
              <a:buNone/>
            </a:pPr>
            <a:r>
              <a:rPr lang="en-US" altLang="en-US" sz="1000" dirty="0"/>
              <a:t>Opiates taken regularly will completely suppress our natural ability to make endorphins.</a:t>
            </a:r>
          </a:p>
          <a:p>
            <a:r>
              <a:rPr lang="en-US" altLang="en-US" sz="1000" dirty="0"/>
              <a:t>	</a:t>
            </a:r>
          </a:p>
        </p:txBody>
      </p:sp>
    </p:spTree>
    <p:extLst>
      <p:ext uri="{BB962C8B-B14F-4D97-AF65-F5344CB8AC3E}">
        <p14:creationId xmlns:p14="http://schemas.microsoft.com/office/powerpoint/2010/main" val="1815440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endParaRPr lang="en-US" altLang="en-US" sz="1000" dirty="0"/>
          </a:p>
        </p:txBody>
      </p:sp>
    </p:spTree>
    <p:extLst>
      <p:ext uri="{BB962C8B-B14F-4D97-AF65-F5344CB8AC3E}">
        <p14:creationId xmlns:p14="http://schemas.microsoft.com/office/powerpoint/2010/main" val="241128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2830BFA3-12C7-4FAE-A5C7-526434452ABF}" type="slidenum">
              <a:rPr lang="en-US" altLang="en-US" smtClean="0"/>
              <a:pPr eaLnBrk="1" hangingPunct="1"/>
              <a:t>5</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In-Class Activity:</a:t>
            </a:r>
            <a:r>
              <a:rPr lang="en-US" altLang="en-US" dirty="0"/>
              <a:t> Ask students to take out a slip of paper and write down every little thing that goes through their heads.  Reassure them that you will not collect these, so they should be honest and specific.  After students have written down their streams of consciousness for a minute or two, ask for a few students to volunteer to read what they wrote.  Then you can discuss why William James said that consciousness is like a stream of consciousness.  Our consciousness flips and floats from one topic to the next very quickly.  </a:t>
            </a:r>
          </a:p>
        </p:txBody>
      </p:sp>
    </p:spTree>
    <p:extLst>
      <p:ext uri="{BB962C8B-B14F-4D97-AF65-F5344CB8AC3E}">
        <p14:creationId xmlns:p14="http://schemas.microsoft.com/office/powerpoint/2010/main" val="2283798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endParaRPr lang="en-US" altLang="en-US" sz="1000" dirty="0"/>
          </a:p>
        </p:txBody>
      </p:sp>
    </p:spTree>
    <p:extLst>
      <p:ext uri="{BB962C8B-B14F-4D97-AF65-F5344CB8AC3E}">
        <p14:creationId xmlns:p14="http://schemas.microsoft.com/office/powerpoint/2010/main" val="2447509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endParaRPr lang="en-US" altLang="en-US" sz="1000" dirty="0"/>
          </a:p>
        </p:txBody>
      </p:sp>
    </p:spTree>
    <p:extLst>
      <p:ext uri="{BB962C8B-B14F-4D97-AF65-F5344CB8AC3E}">
        <p14:creationId xmlns:p14="http://schemas.microsoft.com/office/powerpoint/2010/main" val="3183025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endParaRPr lang="en-US" altLang="en-US" sz="1000" dirty="0"/>
          </a:p>
        </p:txBody>
      </p:sp>
    </p:spTree>
    <p:extLst>
      <p:ext uri="{BB962C8B-B14F-4D97-AF65-F5344CB8AC3E}">
        <p14:creationId xmlns:p14="http://schemas.microsoft.com/office/powerpoint/2010/main" val="1334692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 typeface="Wingdings" charset="2"/>
              <a:buNone/>
            </a:pPr>
            <a:endParaRPr lang="en-US" altLang="en-US" sz="1000" dirty="0"/>
          </a:p>
        </p:txBody>
      </p:sp>
    </p:spTree>
    <p:extLst>
      <p:ext uri="{BB962C8B-B14F-4D97-AF65-F5344CB8AC3E}">
        <p14:creationId xmlns:p14="http://schemas.microsoft.com/office/powerpoint/2010/main" val="311914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t>Discussion Question: Are there different states of consciousness?</a:t>
            </a:r>
            <a:r>
              <a:rPr lang="en-US" altLang="en-US"/>
              <a:t>  Students might say being in a coma.  Is that really conscious?  Is sleeping really conscious?  When you are sleeping and someone calls your name, do you wake up?  Probably.  Why? Because some part of your brain is still conscious and paying attention to your surroundings.  Thus you might discuss different levels of consciousness from heightened awareness to low levels of consciousness.</a:t>
            </a:r>
          </a:p>
          <a:p>
            <a:r>
              <a:rPr lang="en-US" altLang="en-US"/>
              <a:t>Highest level of awareness:</a:t>
            </a:r>
          </a:p>
          <a:p>
            <a:pPr lvl="1"/>
            <a:r>
              <a:rPr lang="en-US" altLang="en-US" sz="1300"/>
              <a:t>focused attention</a:t>
            </a:r>
          </a:p>
          <a:p>
            <a:r>
              <a:rPr lang="en-US" altLang="en-US"/>
              <a:t>Middle level of awareness:</a:t>
            </a:r>
          </a:p>
          <a:p>
            <a:pPr lvl="1"/>
            <a:r>
              <a:rPr lang="en-US" altLang="en-US" sz="1300"/>
              <a:t>Automatic processes</a:t>
            </a:r>
            <a:r>
              <a:rPr lang="en-US" altLang="en-US" sz="1300">
                <a:latin typeface="Georgia" charset="0"/>
              </a:rPr>
              <a:t>—</a:t>
            </a:r>
            <a:r>
              <a:rPr lang="en-US" altLang="en-US" sz="1300"/>
              <a:t>requires minimal attention to do (like driving, eating)</a:t>
            </a:r>
          </a:p>
          <a:p>
            <a:pPr lvl="1"/>
            <a:r>
              <a:rPr lang="en-US" altLang="en-US" sz="1300"/>
              <a:t>Daydreaming</a:t>
            </a:r>
          </a:p>
          <a:p>
            <a:r>
              <a:rPr lang="en-US" altLang="en-US"/>
              <a:t>Low level of awareness:</a:t>
            </a:r>
          </a:p>
          <a:p>
            <a:pPr lvl="1"/>
            <a:r>
              <a:rPr lang="en-US" altLang="en-US" sz="1300"/>
              <a:t>Unconscious mind</a:t>
            </a:r>
            <a:r>
              <a:rPr lang="en-US" altLang="en-US" sz="1300">
                <a:latin typeface="Georgia" charset="0"/>
              </a:rPr>
              <a:t>—</a:t>
            </a:r>
            <a:r>
              <a:rPr lang="en-US" altLang="en-US" sz="1300"/>
              <a:t>painful memories or thoughts and feelings that you repress or don’t think about</a:t>
            </a:r>
          </a:p>
          <a:p>
            <a:pPr lvl="1"/>
            <a:r>
              <a:rPr lang="en-US" altLang="en-US" sz="1300"/>
              <a:t>Unconscious body</a:t>
            </a:r>
            <a:r>
              <a:rPr lang="en-US" altLang="en-US" sz="1300">
                <a:latin typeface="Georgia" charset="0"/>
              </a:rPr>
              <a:t>—c</a:t>
            </a:r>
            <a:r>
              <a:rPr lang="en-US" altLang="en-US" sz="1300"/>
              <a:t>oma, etc.</a:t>
            </a:r>
          </a:p>
          <a:p>
            <a:pPr lvl="1"/>
            <a:r>
              <a:rPr lang="en-US" altLang="en-US" sz="1300"/>
              <a:t>Sleep (some call this an altered state of consciousness)</a:t>
            </a:r>
          </a:p>
          <a:p>
            <a:pPr eaLnBrk="1" hangingPunct="1"/>
            <a:endParaRPr lang="en-US" altLang="en-US"/>
          </a:p>
          <a:p>
            <a:endParaRPr lang="en-US" altLang="en-US"/>
          </a:p>
          <a:p>
            <a:endParaRPr lang="en-CA" altLang="en-US"/>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A059DC95-B7A5-4FE0-A5EB-1D7D5A91E48B}" type="slidenum">
              <a:rPr lang="en-US" altLang="en-US" smtClean="0"/>
              <a:pPr eaLnBrk="1" hangingPunct="1"/>
              <a:t>6</a:t>
            </a:fld>
            <a:endParaRPr lang="en-US" altLang="en-US"/>
          </a:p>
        </p:txBody>
      </p:sp>
    </p:spTree>
    <p:extLst>
      <p:ext uri="{BB962C8B-B14F-4D97-AF65-F5344CB8AC3E}">
        <p14:creationId xmlns:p14="http://schemas.microsoft.com/office/powerpoint/2010/main" val="78659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eaLnBrk="0" hangingPunct="0">
              <a:defRPr>
                <a:solidFill>
                  <a:schemeClr val="tx1"/>
                </a:solidFill>
                <a:latin typeface="Arial" charset="0"/>
              </a:defRPr>
            </a:lvl1pPr>
            <a:lvl2pPr marL="742950" indent="-285750" defTabSz="941388" eaLnBrk="0" hangingPunct="0">
              <a:defRPr>
                <a:solidFill>
                  <a:schemeClr val="tx1"/>
                </a:solidFill>
                <a:latin typeface="Arial" charset="0"/>
              </a:defRPr>
            </a:lvl2pPr>
            <a:lvl3pPr marL="1143000" indent="-228600" defTabSz="941388" eaLnBrk="0" hangingPunct="0">
              <a:defRPr>
                <a:solidFill>
                  <a:schemeClr val="tx1"/>
                </a:solidFill>
                <a:latin typeface="Arial" charset="0"/>
              </a:defRPr>
            </a:lvl3pPr>
            <a:lvl4pPr marL="1600200" indent="-228600" defTabSz="941388" eaLnBrk="0" hangingPunct="0">
              <a:defRPr>
                <a:solidFill>
                  <a:schemeClr val="tx1"/>
                </a:solidFill>
                <a:latin typeface="Arial" charset="0"/>
              </a:defRPr>
            </a:lvl4pPr>
            <a:lvl5pPr marL="2057400" indent="-228600" defTabSz="941388" eaLnBrk="0" hangingPunct="0">
              <a:defRPr>
                <a:solidFill>
                  <a:schemeClr val="tx1"/>
                </a:solidFill>
                <a:latin typeface="Arial" charset="0"/>
              </a:defRPr>
            </a:lvl5pPr>
            <a:lvl6pPr marL="2514600" indent="-228600" defTabSz="941388" eaLnBrk="0" fontAlgn="base" hangingPunct="0">
              <a:spcBef>
                <a:spcPct val="0"/>
              </a:spcBef>
              <a:spcAft>
                <a:spcPct val="0"/>
              </a:spcAft>
              <a:defRPr>
                <a:solidFill>
                  <a:schemeClr val="tx1"/>
                </a:solidFill>
                <a:latin typeface="Arial" charset="0"/>
              </a:defRPr>
            </a:lvl6pPr>
            <a:lvl7pPr marL="2971800" indent="-228600" defTabSz="941388" eaLnBrk="0" fontAlgn="base" hangingPunct="0">
              <a:spcBef>
                <a:spcPct val="0"/>
              </a:spcBef>
              <a:spcAft>
                <a:spcPct val="0"/>
              </a:spcAft>
              <a:defRPr>
                <a:solidFill>
                  <a:schemeClr val="tx1"/>
                </a:solidFill>
                <a:latin typeface="Arial" charset="0"/>
              </a:defRPr>
            </a:lvl7pPr>
            <a:lvl8pPr marL="3429000" indent="-228600" defTabSz="941388" eaLnBrk="0" fontAlgn="base" hangingPunct="0">
              <a:spcBef>
                <a:spcPct val="0"/>
              </a:spcBef>
              <a:spcAft>
                <a:spcPct val="0"/>
              </a:spcAft>
              <a:defRPr>
                <a:solidFill>
                  <a:schemeClr val="tx1"/>
                </a:solidFill>
                <a:latin typeface="Arial" charset="0"/>
              </a:defRPr>
            </a:lvl8pPr>
            <a:lvl9pPr marL="3886200" indent="-228600" defTabSz="941388" eaLnBrk="0" fontAlgn="base" hangingPunct="0">
              <a:spcBef>
                <a:spcPct val="0"/>
              </a:spcBef>
              <a:spcAft>
                <a:spcPct val="0"/>
              </a:spcAft>
              <a:defRPr>
                <a:solidFill>
                  <a:schemeClr val="tx1"/>
                </a:solidFill>
                <a:latin typeface="Arial" charset="0"/>
              </a:defRPr>
            </a:lvl9pPr>
          </a:lstStyle>
          <a:p>
            <a:pPr eaLnBrk="1" hangingPunct="1"/>
            <a:fld id="{A059DC95-B7A5-4FE0-A5EB-1D7D5A91E48B}" type="slidenum">
              <a:rPr lang="en-US" altLang="en-US" smtClean="0"/>
              <a:pPr eaLnBrk="1" hangingPunct="1"/>
              <a:t>9</a:t>
            </a:fld>
            <a:endParaRPr lang="en-US" altLang="en-US"/>
          </a:p>
        </p:txBody>
      </p:sp>
    </p:spTree>
    <p:extLst>
      <p:ext uri="{BB962C8B-B14F-4D97-AF65-F5344CB8AC3E}">
        <p14:creationId xmlns:p14="http://schemas.microsoft.com/office/powerpoint/2010/main" val="199322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Discussion Question: Are there different states of consciousness?</a:t>
            </a:r>
            <a:r>
              <a:rPr lang="en-US" altLang="en-US" dirty="0"/>
              <a:t>  Students might say being in a coma.  Is that really conscious?  Is sleeping really conscious?  When you are sleeping and someone calls your name, do you wake up?  Probably.  Why? Because some part of your brain is still conscious and paying attention to your surroundings.  Thus you might discuss different levels of consciousness from heightened awareness to low levels of consciousness.</a:t>
            </a:r>
          </a:p>
          <a:p>
            <a:r>
              <a:rPr lang="en-US" altLang="en-US" dirty="0"/>
              <a:t>Highest level of awareness:</a:t>
            </a:r>
          </a:p>
          <a:p>
            <a:pPr lvl="1"/>
            <a:r>
              <a:rPr lang="en-US" altLang="en-US" sz="1300" dirty="0"/>
              <a:t>focused attention</a:t>
            </a:r>
          </a:p>
          <a:p>
            <a:r>
              <a:rPr lang="en-US" altLang="en-US" dirty="0"/>
              <a:t>Middle level of awareness:</a:t>
            </a:r>
          </a:p>
          <a:p>
            <a:pPr lvl="1"/>
            <a:r>
              <a:rPr lang="en-US" altLang="en-US" sz="1300" dirty="0"/>
              <a:t>Automatic processes</a:t>
            </a:r>
            <a:r>
              <a:rPr lang="en-US" altLang="en-US" sz="1300" dirty="0">
                <a:latin typeface="Georgia" charset="0"/>
              </a:rPr>
              <a:t>—</a:t>
            </a:r>
            <a:r>
              <a:rPr lang="en-US" altLang="en-US" sz="1300" dirty="0"/>
              <a:t>requires minimal attention to do (like driving, eating)</a:t>
            </a:r>
          </a:p>
          <a:p>
            <a:pPr lvl="1"/>
            <a:r>
              <a:rPr lang="en-US" altLang="en-US" sz="1300" dirty="0"/>
              <a:t>Daydreaming</a:t>
            </a:r>
          </a:p>
          <a:p>
            <a:r>
              <a:rPr lang="en-US" altLang="en-US" dirty="0"/>
              <a:t>Low level of awareness:</a:t>
            </a:r>
          </a:p>
          <a:p>
            <a:pPr lvl="1"/>
            <a:r>
              <a:rPr lang="en-US" altLang="en-US" sz="1300" dirty="0"/>
              <a:t>Unconscious mind</a:t>
            </a:r>
            <a:r>
              <a:rPr lang="en-US" altLang="en-US" sz="1300" dirty="0">
                <a:latin typeface="Georgia" charset="0"/>
              </a:rPr>
              <a:t>—</a:t>
            </a:r>
            <a:r>
              <a:rPr lang="en-US" altLang="en-US" sz="1300" dirty="0"/>
              <a:t>painful memories or thoughts and feelings that you repress or don’t think about</a:t>
            </a:r>
          </a:p>
          <a:p>
            <a:pPr lvl="1"/>
            <a:r>
              <a:rPr lang="en-US" altLang="en-US" sz="1300" dirty="0"/>
              <a:t>Unconscious body</a:t>
            </a:r>
            <a:r>
              <a:rPr lang="en-US" altLang="en-US" sz="1300" dirty="0">
                <a:latin typeface="Georgia" charset="0"/>
              </a:rPr>
              <a:t>—c</a:t>
            </a:r>
            <a:r>
              <a:rPr lang="en-US" altLang="en-US" sz="1300" dirty="0"/>
              <a:t>oma, etc.</a:t>
            </a:r>
          </a:p>
          <a:p>
            <a:pPr lvl="1"/>
            <a:r>
              <a:rPr lang="en-US" altLang="en-US" sz="1300" dirty="0"/>
              <a:t>Sleep (some call this an altered state of consciousness)</a:t>
            </a:r>
          </a:p>
          <a:p>
            <a:pPr eaLnBrk="1" hangingPunct="1"/>
            <a:endParaRPr lang="en-US" altLang="en-US" dirty="0"/>
          </a:p>
          <a:p>
            <a:endParaRPr lang="en-US" altLang="en-US" dirty="0"/>
          </a:p>
          <a:p>
            <a:endParaRPr lang="en-CA" altLang="en-US" dirty="0"/>
          </a:p>
          <a:p>
            <a:r>
              <a:rPr lang="en-US" altLang="en-US" b="1" dirty="0"/>
              <a:t>Discussion Question: Are there different states of consciousness?</a:t>
            </a:r>
            <a:r>
              <a:rPr lang="en-US" altLang="en-US" dirty="0"/>
              <a:t>  Students might say being in a coma.  Is that really conscious?  Is sleeping really conscious?  When you are sleeping and someone calls your name, do you wake up?  Probably.  Why? Because some part of your brain is still conscious and paying attention to your surroundings.  Thus you might discuss different levels of consciousness from heightened awareness to low levels of consciousness.</a:t>
            </a:r>
          </a:p>
          <a:p>
            <a:r>
              <a:rPr lang="en-US" altLang="en-US" dirty="0"/>
              <a:t>Highest level of awareness:</a:t>
            </a:r>
          </a:p>
          <a:p>
            <a:pPr lvl="1"/>
            <a:r>
              <a:rPr lang="en-US" altLang="en-US" sz="1300" dirty="0"/>
              <a:t>focused attention</a:t>
            </a:r>
          </a:p>
          <a:p>
            <a:r>
              <a:rPr lang="en-US" altLang="en-US" dirty="0"/>
              <a:t>Middle level of awareness:</a:t>
            </a:r>
          </a:p>
          <a:p>
            <a:pPr lvl="1"/>
            <a:r>
              <a:rPr lang="en-US" altLang="en-US" sz="1300" dirty="0"/>
              <a:t>Automatic processes</a:t>
            </a:r>
            <a:r>
              <a:rPr lang="en-US" altLang="en-US" sz="1300" dirty="0">
                <a:latin typeface="Georgia" charset="0"/>
              </a:rPr>
              <a:t>—</a:t>
            </a:r>
            <a:r>
              <a:rPr lang="en-US" altLang="en-US" sz="1300" dirty="0"/>
              <a:t>requires minimal attention to do (like driving, eating)</a:t>
            </a:r>
          </a:p>
          <a:p>
            <a:pPr lvl="1"/>
            <a:r>
              <a:rPr lang="en-US" altLang="en-US" sz="1300" dirty="0"/>
              <a:t>Daydreaming</a:t>
            </a:r>
          </a:p>
          <a:p>
            <a:r>
              <a:rPr lang="en-US" altLang="en-US" dirty="0"/>
              <a:t>Low level of awareness:</a:t>
            </a:r>
          </a:p>
          <a:p>
            <a:pPr lvl="1"/>
            <a:r>
              <a:rPr lang="en-US" altLang="en-US" sz="1300" dirty="0"/>
              <a:t>Unconscious mind</a:t>
            </a:r>
            <a:r>
              <a:rPr lang="en-US" altLang="en-US" sz="1300" dirty="0">
                <a:latin typeface="Georgia" charset="0"/>
              </a:rPr>
              <a:t>—</a:t>
            </a:r>
            <a:r>
              <a:rPr lang="en-US" altLang="en-US" sz="1300" dirty="0"/>
              <a:t>painful memories or thoughts and feelings that you repress or don’t think about</a:t>
            </a:r>
          </a:p>
          <a:p>
            <a:pPr lvl="1"/>
            <a:r>
              <a:rPr lang="en-US" altLang="en-US" sz="1300" dirty="0"/>
              <a:t>Unconscious body</a:t>
            </a:r>
            <a:r>
              <a:rPr lang="en-US" altLang="en-US" sz="1300" dirty="0">
                <a:latin typeface="Georgia" charset="0"/>
              </a:rPr>
              <a:t>—c</a:t>
            </a:r>
            <a:r>
              <a:rPr lang="en-US" altLang="en-US" sz="1300" dirty="0"/>
              <a:t>oma, etc.</a:t>
            </a:r>
          </a:p>
          <a:p>
            <a:pPr lvl="1"/>
            <a:r>
              <a:rPr lang="en-US" altLang="en-US" sz="1300" dirty="0"/>
              <a:t>Sleep (some call this an altered state of consciousness)</a:t>
            </a:r>
          </a:p>
          <a:p>
            <a:pPr eaLnBrk="1" hangingPunct="1"/>
            <a:endParaRPr lang="en-US" altLang="en-US" dirty="0"/>
          </a:p>
          <a:p>
            <a:endParaRPr lang="en-US" altLang="en-US" dirty="0"/>
          </a:p>
          <a:p>
            <a:endParaRPr lang="en-CA" altLang="en-US" dirty="0"/>
          </a:p>
          <a:p>
            <a:endParaRPr lang="en-CA" altLang="en-US" dirty="0"/>
          </a:p>
        </p:txBody>
      </p:sp>
    </p:spTree>
    <p:extLst>
      <p:ext uri="{BB962C8B-B14F-4D97-AF65-F5344CB8AC3E}">
        <p14:creationId xmlns:p14="http://schemas.microsoft.com/office/powerpoint/2010/main" val="321573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Discussion Question:</a:t>
            </a:r>
            <a:r>
              <a:rPr lang="en-US" altLang="en-US" dirty="0"/>
              <a:t> Have students try to generate examples of explicit and implicit memories</a:t>
            </a:r>
            <a:r>
              <a:rPr lang="en-US" altLang="en-US" baseline="0" dirty="0"/>
              <a:t> and explain why they categorized them as one type of memory or the other.</a:t>
            </a:r>
            <a:endParaRPr lang="en-US" altLang="en-US" dirty="0"/>
          </a:p>
        </p:txBody>
      </p:sp>
    </p:spTree>
    <p:extLst>
      <p:ext uri="{BB962C8B-B14F-4D97-AF65-F5344CB8AC3E}">
        <p14:creationId xmlns:p14="http://schemas.microsoft.com/office/powerpoint/2010/main" val="146388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Discussion Question:</a:t>
            </a:r>
            <a:r>
              <a:rPr lang="en-US" altLang="en-US" dirty="0"/>
              <a:t> What is unconscious decision making?</a:t>
            </a:r>
            <a:r>
              <a:rPr lang="en-US" altLang="en-US" baseline="0" dirty="0"/>
              <a:t>  If we make decisions unconsciously what does this say about our ability to make choices based on conscious free will?</a:t>
            </a:r>
            <a:endParaRPr lang="en-US" altLang="en-US" dirty="0"/>
          </a:p>
        </p:txBody>
      </p:sp>
    </p:spTree>
    <p:extLst>
      <p:ext uri="{BB962C8B-B14F-4D97-AF65-F5344CB8AC3E}">
        <p14:creationId xmlns:p14="http://schemas.microsoft.com/office/powerpoint/2010/main" val="42565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Lecture Expander: </a:t>
            </a:r>
            <a:r>
              <a:rPr lang="en-US" dirty="0"/>
              <a:t>ask if students</a:t>
            </a:r>
            <a:r>
              <a:rPr lang="en-US" baseline="0" dirty="0"/>
              <a:t> have ever experienced a slip of the tongue or </a:t>
            </a:r>
            <a:r>
              <a:rPr lang="en-US" i="1" baseline="0" dirty="0"/>
              <a:t>Freudian slip.  </a:t>
            </a:r>
            <a:r>
              <a:rPr lang="en-US" i="0" baseline="0" dirty="0"/>
              <a:t>There are always one or two students that are willing to share a funny story or two relating to this topic.</a:t>
            </a:r>
            <a:endParaRPr lang="en-US" dirty="0"/>
          </a:p>
        </p:txBody>
      </p:sp>
      <p:sp>
        <p:nvSpPr>
          <p:cNvPr id="4" name="Slide Number Placeholder 3"/>
          <p:cNvSpPr>
            <a:spLocks noGrp="1"/>
          </p:cNvSpPr>
          <p:nvPr>
            <p:ph type="sldNum" sz="quarter" idx="10"/>
          </p:nvPr>
        </p:nvSpPr>
        <p:spPr/>
        <p:txBody>
          <a:bodyPr/>
          <a:lstStyle/>
          <a:p>
            <a:pPr>
              <a:defRPr/>
            </a:pPr>
            <a:fld id="{0AC993A3-48E5-4933-91BD-14B29D5AB15F}" type="slidenum">
              <a:rPr lang="en-US" smtClean="0"/>
              <a:pPr>
                <a:defRPr/>
              </a:pPr>
              <a:t>14</a:t>
            </a:fld>
            <a:endParaRPr lang="en-US"/>
          </a:p>
        </p:txBody>
      </p:sp>
    </p:spTree>
    <p:extLst>
      <p:ext uri="{BB962C8B-B14F-4D97-AF65-F5344CB8AC3E}">
        <p14:creationId xmlns:p14="http://schemas.microsoft.com/office/powerpoint/2010/main" val="848197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836712"/>
            <a:ext cx="9144000" cy="3168352"/>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Box 3"/>
          <p:cNvSpPr txBox="1">
            <a:spLocks noGrp="1" noChangeArrowheads="1"/>
          </p:cNvSpPr>
          <p:nvPr>
            <p:ph type="sldNum" sz="quarter" idx="10"/>
          </p:nvPr>
        </p:nvSpPr>
        <p:spPr>
          <a:ln/>
        </p:spPr>
        <p:txBody>
          <a:bodyPr/>
          <a:lstStyle>
            <a:lvl1pPr>
              <a:defRPr/>
            </a:lvl1pPr>
          </a:lstStyle>
          <a:p>
            <a:pPr>
              <a:defRPr/>
            </a:pPr>
            <a:fld id="{F556D5CA-29EA-492D-9F09-144E11DE31BD}" type="slidenum">
              <a:rPr lang="en-US" smtClean="0"/>
              <a:pPr>
                <a:defRPr/>
              </a:pPr>
              <a:t>‹#›</a:t>
            </a:fld>
            <a:endParaRPr lang="en-US"/>
          </a:p>
        </p:txBody>
      </p:sp>
      <p:sp>
        <p:nvSpPr>
          <p:cNvPr id="3" name="Rectangle 2"/>
          <p:cNvSpPr/>
          <p:nvPr/>
        </p:nvSpPr>
        <p:spPr>
          <a:xfrm>
            <a:off x="-3989" y="4005064"/>
            <a:ext cx="9144000" cy="2852936"/>
          </a:xfrm>
          <a:prstGeom prst="rect">
            <a:avLst/>
          </a:prstGeom>
          <a:solidFill>
            <a:srgbClr val="7962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er2ce_CoverFinal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04663"/>
            <a:ext cx="3280675" cy="4248473"/>
          </a:xfrm>
          <a:prstGeom prst="rect">
            <a:avLst/>
          </a:prstGeom>
        </p:spPr>
      </p:pic>
      <p:pic>
        <p:nvPicPr>
          <p:cNvPr id="5" name="Picture 4" descr="WILEY_White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6309320"/>
            <a:ext cx="1431813" cy="300360"/>
          </a:xfrm>
          <a:prstGeom prst="rect">
            <a:avLst/>
          </a:prstGeom>
        </p:spPr>
      </p:pic>
      <p:grpSp>
        <p:nvGrpSpPr>
          <p:cNvPr id="10" name="Group 9"/>
          <p:cNvGrpSpPr/>
          <p:nvPr/>
        </p:nvGrpSpPr>
        <p:grpSpPr>
          <a:xfrm>
            <a:off x="179512" y="980728"/>
            <a:ext cx="5544616" cy="2883228"/>
            <a:chOff x="107504" y="1314053"/>
            <a:chExt cx="5544616" cy="2883228"/>
          </a:xfrm>
        </p:grpSpPr>
        <p:sp>
          <p:nvSpPr>
            <p:cNvPr id="2" name="TextBox 1"/>
            <p:cNvSpPr txBox="1"/>
            <p:nvPr userDrawn="1"/>
          </p:nvSpPr>
          <p:spPr>
            <a:xfrm>
              <a:off x="179512" y="1314053"/>
              <a:ext cx="4248472" cy="1538883"/>
            </a:xfrm>
            <a:prstGeom prst="rect">
              <a:avLst/>
            </a:prstGeom>
            <a:noFill/>
          </p:spPr>
          <p:txBody>
            <a:bodyPr wrap="square" rtlCol="0">
              <a:spAutoFit/>
            </a:bodyPr>
            <a:lstStyle/>
            <a:p>
              <a:r>
                <a:rPr lang="en-US" sz="4400" b="1" dirty="0">
                  <a:solidFill>
                    <a:srgbClr val="253E85"/>
                  </a:solidFill>
                  <a:latin typeface="Century Gothic"/>
                  <a:cs typeface="Century Gothic"/>
                </a:rPr>
                <a:t>PSYCHOLOGY</a:t>
              </a:r>
              <a:br>
                <a:rPr lang="en-US" sz="4400" b="1" dirty="0">
                  <a:solidFill>
                    <a:schemeClr val="tx2">
                      <a:lumMod val="75000"/>
                    </a:schemeClr>
                  </a:solidFill>
                  <a:latin typeface="Century Gothic"/>
                  <a:cs typeface="Century Gothic"/>
                </a:rPr>
              </a:br>
              <a:r>
                <a:rPr lang="en-US" sz="5000" dirty="0">
                  <a:solidFill>
                    <a:schemeClr val="bg1"/>
                  </a:solidFill>
                  <a:latin typeface="Century Gothic"/>
                  <a:cs typeface="Century Gothic"/>
                </a:rPr>
                <a:t>AROUND US</a:t>
              </a:r>
              <a:endParaRPr lang="en-US" sz="5000" dirty="0"/>
            </a:p>
          </p:txBody>
        </p:sp>
        <p:sp>
          <p:nvSpPr>
            <p:cNvPr id="8" name="TextBox 7"/>
            <p:cNvSpPr txBox="1"/>
            <p:nvPr userDrawn="1"/>
          </p:nvSpPr>
          <p:spPr>
            <a:xfrm>
              <a:off x="107504" y="2996952"/>
              <a:ext cx="5544616" cy="1200329"/>
            </a:xfrm>
            <a:prstGeom prst="rect">
              <a:avLst/>
            </a:prstGeom>
            <a:noFill/>
          </p:spPr>
          <p:txBody>
            <a:bodyPr wrap="square" rtlCol="0">
              <a:spAutoFit/>
            </a:bodyPr>
            <a:lstStyle/>
            <a:p>
              <a:r>
                <a:rPr lang="en-US" dirty="0">
                  <a:solidFill>
                    <a:srgbClr val="FFFFFF"/>
                  </a:solidFill>
                  <a:latin typeface="Avenir Heavy"/>
                  <a:cs typeface="Avenir Heavy"/>
                </a:rPr>
                <a:t>RONALD</a:t>
              </a:r>
              <a:r>
                <a:rPr lang="en-US" baseline="0" dirty="0">
                  <a:solidFill>
                    <a:srgbClr val="FFFFFF"/>
                  </a:solidFill>
                  <a:latin typeface="Avenir Heavy"/>
                  <a:cs typeface="Avenir Heavy"/>
                </a:rPr>
                <a:t> COMER</a:t>
              </a:r>
            </a:p>
            <a:p>
              <a:r>
                <a:rPr lang="en-US" baseline="0" dirty="0">
                  <a:solidFill>
                    <a:srgbClr val="FFFFFF"/>
                  </a:solidFill>
                  <a:latin typeface="Avenir Heavy"/>
                  <a:cs typeface="Avenir Heavy"/>
                </a:rPr>
                <a:t>NANCY OGDEN</a:t>
              </a:r>
            </a:p>
            <a:p>
              <a:r>
                <a:rPr lang="en-US" baseline="0" dirty="0">
                  <a:solidFill>
                    <a:srgbClr val="FFFFFF"/>
                  </a:solidFill>
                  <a:latin typeface="Avenir Heavy"/>
                  <a:cs typeface="Avenir Heavy"/>
                </a:rPr>
                <a:t>MICHAEL BOYES</a:t>
              </a:r>
            </a:p>
            <a:p>
              <a:r>
                <a:rPr lang="en-US" baseline="0" dirty="0">
                  <a:solidFill>
                    <a:srgbClr val="FFFFFF"/>
                  </a:solidFill>
                  <a:latin typeface="Avenir Heavy"/>
                  <a:cs typeface="Avenir Heavy"/>
                </a:rPr>
                <a:t>ELIZABETH GOULD</a:t>
              </a:r>
              <a:endParaRPr lang="en-US" dirty="0">
                <a:solidFill>
                  <a:srgbClr val="FFFFFF"/>
                </a:solidFill>
                <a:latin typeface="Avenir Heavy"/>
                <a:cs typeface="Avenir Heavy"/>
              </a:endParaRPr>
            </a:p>
          </p:txBody>
        </p:sp>
        <p:sp>
          <p:nvSpPr>
            <p:cNvPr id="9" name="TextBox 8"/>
            <p:cNvSpPr txBox="1"/>
            <p:nvPr userDrawn="1"/>
          </p:nvSpPr>
          <p:spPr>
            <a:xfrm>
              <a:off x="179512" y="2689175"/>
              <a:ext cx="2880320" cy="307777"/>
            </a:xfrm>
            <a:prstGeom prst="rect">
              <a:avLst/>
            </a:prstGeom>
            <a:noFill/>
          </p:spPr>
          <p:txBody>
            <a:bodyPr wrap="square" rtlCol="0">
              <a:spAutoFit/>
            </a:bodyPr>
            <a:lstStyle/>
            <a:p>
              <a:r>
                <a:rPr lang="en-US" sz="1400" dirty="0">
                  <a:solidFill>
                    <a:schemeClr val="bg1">
                      <a:lumMod val="50000"/>
                    </a:schemeClr>
                  </a:solidFill>
                </a:rPr>
                <a:t>SECOND</a:t>
              </a:r>
              <a:r>
                <a:rPr lang="en-US" sz="1400" baseline="0" dirty="0">
                  <a:solidFill>
                    <a:schemeClr val="bg1">
                      <a:lumMod val="50000"/>
                    </a:schemeClr>
                  </a:solidFill>
                </a:rPr>
                <a:t> CANADIAN EDITION</a:t>
              </a:r>
              <a:endParaRPr lang="en-US" sz="1400" dirty="0">
                <a:solidFill>
                  <a:schemeClr val="bg1">
                    <a:lumMod val="50000"/>
                  </a:schemeClr>
                </a:solidFill>
              </a:endParaRPr>
            </a:p>
          </p:txBody>
        </p:sp>
      </p:grpSp>
    </p:spTree>
    <p:extLst>
      <p:ext uri="{BB962C8B-B14F-4D97-AF65-F5344CB8AC3E}">
        <p14:creationId xmlns:p14="http://schemas.microsoft.com/office/powerpoint/2010/main" val="40201429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36DB7BE-BBE1-43E7-B456-A47E27100377}" type="slidenum">
              <a:rPr lang="en-US" smtClean="0"/>
              <a:pPr>
                <a:defRPr/>
              </a:pPr>
              <a:t>‹#›</a:t>
            </a:fld>
            <a:endParaRPr lang="en-US"/>
          </a:p>
        </p:txBody>
      </p:sp>
    </p:spTree>
    <p:extLst>
      <p:ext uri="{BB962C8B-B14F-4D97-AF65-F5344CB8AC3E}">
        <p14:creationId xmlns:p14="http://schemas.microsoft.com/office/powerpoint/2010/main" val="40538034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AE1A5B9F-4FE2-4A18-A9CA-E6B236B9853A}" type="slidenum">
              <a:rPr lang="en-US" smtClean="0"/>
              <a:pPr>
                <a:defRPr/>
              </a:pPr>
              <a:t>‹#›</a:t>
            </a:fld>
            <a:endParaRPr lang="en-US"/>
          </a:p>
        </p:txBody>
      </p:sp>
    </p:spTree>
    <p:extLst>
      <p:ext uri="{BB962C8B-B14F-4D97-AF65-F5344CB8AC3E}">
        <p14:creationId xmlns:p14="http://schemas.microsoft.com/office/powerpoint/2010/main" val="7566786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6838" y="1998663"/>
            <a:ext cx="1911350" cy="4859337"/>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712788" y="1998663"/>
            <a:ext cx="5581650" cy="4859337"/>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FAC02A71-3954-4410-9F2E-12AB473D30A7}" type="slidenum">
              <a:rPr lang="en-US" smtClean="0"/>
              <a:pPr>
                <a:defRPr/>
              </a:pPr>
              <a:t>‹#›</a:t>
            </a:fld>
            <a:endParaRPr lang="en-US"/>
          </a:p>
        </p:txBody>
      </p:sp>
    </p:spTree>
    <p:extLst>
      <p:ext uri="{BB962C8B-B14F-4D97-AF65-F5344CB8AC3E}">
        <p14:creationId xmlns:p14="http://schemas.microsoft.com/office/powerpoint/2010/main" val="5929787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0842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40420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7628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68736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BE8762E-5269-574C-9949-9EE5CB2866AF}"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777734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BE8762E-5269-574C-9949-9EE5CB2866AF}"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366081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8762E-5269-574C-9949-9EE5CB2866AF}"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77007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2788" y="1062559"/>
            <a:ext cx="7645400" cy="638249"/>
          </a:xfrm>
        </p:spPr>
        <p:txBody>
          <a:bodyPr/>
          <a:lstStyle/>
          <a:p>
            <a:r>
              <a:rPr lang="en-CA"/>
              <a:t>Click to edit Master title style</a:t>
            </a:r>
          </a:p>
        </p:txBody>
      </p:sp>
      <p:sp>
        <p:nvSpPr>
          <p:cNvPr id="3" name="Content Placeholder 2"/>
          <p:cNvSpPr>
            <a:spLocks noGrp="1"/>
          </p:cNvSpPr>
          <p:nvPr>
            <p:ph idx="1"/>
          </p:nvPr>
        </p:nvSpPr>
        <p:spPr>
          <a:xfrm>
            <a:off x="755576" y="2085380"/>
            <a:ext cx="7502525" cy="3935908"/>
          </a:xfr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3F16C30D-B93D-4552-93FE-484EE75DD451}" type="slidenum">
              <a:rPr lang="en-US" smtClean="0"/>
              <a:pPr>
                <a:defRPr/>
              </a:pPr>
              <a:t>‹#›</a:t>
            </a:fld>
            <a:endParaRPr lang="en-US"/>
          </a:p>
        </p:txBody>
      </p:sp>
      <p:sp>
        <p:nvSpPr>
          <p:cNvPr id="5" name="Rectangle 4"/>
          <p:cNvSpPr/>
          <p:nvPr/>
        </p:nvSpPr>
        <p:spPr bwMode="auto">
          <a:xfrm>
            <a:off x="0" y="0"/>
            <a:ext cx="9144000" cy="404664"/>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49652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3897793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8762E-5269-574C-9949-9EE5CB2866AF}"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425787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2601660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BE8762E-5269-574C-9949-9EE5CB2866AF}"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39773-EF10-7549-ADC2-ABFF0A2A202D}" type="slidenum">
              <a:rPr lang="en-US" smtClean="0"/>
              <a:t>‹#›</a:t>
            </a:fld>
            <a:endParaRPr lang="en-US"/>
          </a:p>
        </p:txBody>
      </p:sp>
    </p:spTree>
    <p:extLst>
      <p:ext uri="{BB962C8B-B14F-4D97-AF65-F5344CB8AC3E}">
        <p14:creationId xmlns:p14="http://schemas.microsoft.com/office/powerpoint/2010/main" val="1857363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2DB946E4-4A8F-4CCE-AC4C-1F7E6AD84DA3}" type="slidenum">
              <a:rPr lang="en-US" altLang="en-US"/>
              <a:pPr>
                <a:defRPr/>
              </a:pPr>
              <a:t>‹#›</a:t>
            </a:fld>
            <a:endParaRPr lang="en-US" altLang="en-US"/>
          </a:p>
        </p:txBody>
      </p:sp>
    </p:spTree>
    <p:extLst>
      <p:ext uri="{BB962C8B-B14F-4D97-AF65-F5344CB8AC3E}">
        <p14:creationId xmlns:p14="http://schemas.microsoft.com/office/powerpoint/2010/main" val="175053504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CBAC38F-D1E6-4A73-958D-47C050DACED6}" type="slidenum">
              <a:rPr lang="en-US" altLang="en-US"/>
              <a:pPr>
                <a:defRPr/>
              </a:pPr>
              <a:t>‹#›</a:t>
            </a:fld>
            <a:endParaRPr lang="en-US" altLang="en-US"/>
          </a:p>
        </p:txBody>
      </p:sp>
    </p:spTree>
    <p:extLst>
      <p:ext uri="{BB962C8B-B14F-4D97-AF65-F5344CB8AC3E}">
        <p14:creationId xmlns:p14="http://schemas.microsoft.com/office/powerpoint/2010/main" val="10988256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8D088C36-B6CA-4963-8DEF-1CA9BBA0C09F}" type="slidenum">
              <a:rPr lang="en-US" altLang="en-US"/>
              <a:pPr>
                <a:defRPr/>
              </a:pPr>
              <a:t>‹#›</a:t>
            </a:fld>
            <a:endParaRPr lang="en-US" altLang="en-US"/>
          </a:p>
        </p:txBody>
      </p:sp>
    </p:spTree>
    <p:extLst>
      <p:ext uri="{BB962C8B-B14F-4D97-AF65-F5344CB8AC3E}">
        <p14:creationId xmlns:p14="http://schemas.microsoft.com/office/powerpoint/2010/main" val="295206396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1E727AEB-103C-48EF-8D5D-E806577238E1}" type="slidenum">
              <a:rPr lang="en-US" altLang="en-US"/>
              <a:pPr>
                <a:defRPr/>
              </a:pPr>
              <a:t>‹#›</a:t>
            </a:fld>
            <a:endParaRPr lang="en-US" altLang="en-US"/>
          </a:p>
        </p:txBody>
      </p:sp>
    </p:spTree>
    <p:extLst>
      <p:ext uri="{BB962C8B-B14F-4D97-AF65-F5344CB8AC3E}">
        <p14:creationId xmlns:p14="http://schemas.microsoft.com/office/powerpoint/2010/main" val="1039191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5ECCE7D1-893B-4B4F-85E9-AC02D40BC057}" type="slidenum">
              <a:rPr lang="en-US" altLang="en-US"/>
              <a:pPr>
                <a:defRPr/>
              </a:pPr>
              <a:t>‹#›</a:t>
            </a:fld>
            <a:endParaRPr lang="en-US" altLang="en-US"/>
          </a:p>
        </p:txBody>
      </p:sp>
    </p:spTree>
    <p:extLst>
      <p:ext uri="{BB962C8B-B14F-4D97-AF65-F5344CB8AC3E}">
        <p14:creationId xmlns:p14="http://schemas.microsoft.com/office/powerpoint/2010/main" val="13747520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F4AB9731-7F39-49DF-8B6A-A9496583EEEF}" type="slidenum">
              <a:rPr lang="en-US" altLang="en-US"/>
              <a:pPr>
                <a:defRPr/>
              </a:pPr>
              <a:t>‹#›</a:t>
            </a:fld>
            <a:endParaRPr lang="en-US" altLang="en-US"/>
          </a:p>
        </p:txBody>
      </p:sp>
    </p:spTree>
    <p:extLst>
      <p:ext uri="{BB962C8B-B14F-4D97-AF65-F5344CB8AC3E}">
        <p14:creationId xmlns:p14="http://schemas.microsoft.com/office/powerpoint/2010/main" val="8384042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p:cNvSpPr/>
          <p:nvPr/>
        </p:nvSpPr>
        <p:spPr bwMode="auto">
          <a:xfrm>
            <a:off x="0" y="764704"/>
            <a:ext cx="9144000" cy="1584176"/>
          </a:xfrm>
          <a:prstGeom prst="rect">
            <a:avLst/>
          </a:pr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Slide Number Placeholder 2"/>
          <p:cNvSpPr>
            <a:spLocks noGrp="1"/>
          </p:cNvSpPr>
          <p:nvPr>
            <p:ph type="sldNum" sz="quarter" idx="10"/>
          </p:nvPr>
        </p:nvSpPr>
        <p:spPr/>
        <p:txBody>
          <a:bodyPr/>
          <a:lstStyle/>
          <a:p>
            <a:pPr>
              <a:defRPr/>
            </a:pPr>
            <a:fld id="{F556D5CA-29EA-492D-9F09-144E11DE31BD}" type="slidenum">
              <a:rPr lang="en-US" smtClean="0"/>
              <a:pPr>
                <a:defRPr/>
              </a:pPr>
              <a:t>‹#›</a:t>
            </a:fld>
            <a:endParaRPr lang="en-US"/>
          </a:p>
        </p:txBody>
      </p:sp>
      <p:sp>
        <p:nvSpPr>
          <p:cNvPr id="4" name="Rectangle 5"/>
          <p:cNvSpPr>
            <a:spLocks noGrp="1" noChangeArrowheads="1"/>
          </p:cNvSpPr>
          <p:nvPr>
            <p:ph type="body" idx="1"/>
          </p:nvPr>
        </p:nvSpPr>
        <p:spPr>
          <a:xfrm>
            <a:off x="1259632" y="2708920"/>
            <a:ext cx="6553200" cy="3350096"/>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atin typeface="Century Gothic"/>
                <a:cs typeface="Century Gothic"/>
              </a:defRPr>
            </a:lvl1pPr>
          </a:lstStyle>
          <a:p>
            <a:pPr lvl="0" algn="just" eaLnBrk="1" hangingPunct="1">
              <a:lnSpc>
                <a:spcPct val="80000"/>
              </a:lnSpc>
              <a:spcBef>
                <a:spcPct val="0"/>
              </a:spcBef>
            </a:pPr>
            <a:r>
              <a:rPr lang="en-CA" altLang="en-US" sz="2000">
                <a:solidFill>
                  <a:schemeClr val="tx1"/>
                </a:solidFill>
              </a:rPr>
              <a:t>Click to edit Master text styles</a:t>
            </a:r>
          </a:p>
        </p:txBody>
      </p:sp>
      <p:sp>
        <p:nvSpPr>
          <p:cNvPr id="7" name="TextBox 6"/>
          <p:cNvSpPr txBox="1"/>
          <p:nvPr/>
        </p:nvSpPr>
        <p:spPr>
          <a:xfrm>
            <a:off x="2339752" y="1124744"/>
            <a:ext cx="4176464" cy="1200329"/>
          </a:xfrm>
          <a:prstGeom prst="rect">
            <a:avLst/>
          </a:prstGeom>
          <a:noFill/>
        </p:spPr>
        <p:txBody>
          <a:bodyPr wrap="square" rtlCol="0">
            <a:spAutoFit/>
          </a:bodyPr>
          <a:lstStyle/>
          <a:p>
            <a:r>
              <a:rPr lang="en-US" sz="5400" b="1" i="0" dirty="0">
                <a:solidFill>
                  <a:srgbClr val="FFFFFF"/>
                </a:solidFill>
                <a:latin typeface="Century Gothic"/>
                <a:cs typeface="Century Gothic"/>
              </a:rPr>
              <a:t>COPYRIGHT</a:t>
            </a:r>
          </a:p>
          <a:p>
            <a:endParaRPr lang="en-US" dirty="0"/>
          </a:p>
        </p:txBody>
      </p:sp>
      <p:pic>
        <p:nvPicPr>
          <p:cNvPr id="2" name="Picture 1" descr="WILEY_Blk_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6165304"/>
            <a:ext cx="1373046" cy="288032"/>
          </a:xfrm>
          <a:prstGeom prst="rect">
            <a:avLst/>
          </a:prstGeom>
        </p:spPr>
      </p:pic>
    </p:spTree>
    <p:extLst>
      <p:ext uri="{BB962C8B-B14F-4D97-AF65-F5344CB8AC3E}">
        <p14:creationId xmlns:p14="http://schemas.microsoft.com/office/powerpoint/2010/main" val="3578487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8163968" presetClass="entr" presetSubtype="72015104"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E850186-14FD-4FB7-BBD0-FF63A2F62373}" type="slidenum">
              <a:rPr lang="en-US" altLang="en-US"/>
              <a:pPr>
                <a:defRPr/>
              </a:pPr>
              <a:t>‹#›</a:t>
            </a:fld>
            <a:endParaRPr lang="en-US" altLang="en-US"/>
          </a:p>
        </p:txBody>
      </p:sp>
    </p:spTree>
    <p:extLst>
      <p:ext uri="{BB962C8B-B14F-4D97-AF65-F5344CB8AC3E}">
        <p14:creationId xmlns:p14="http://schemas.microsoft.com/office/powerpoint/2010/main" val="374638830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F4ECF34-4A4D-480E-BB17-2FDDF87CDE15}" type="slidenum">
              <a:rPr lang="en-US" altLang="en-US"/>
              <a:pPr>
                <a:defRPr/>
              </a:pPr>
              <a:t>‹#›</a:t>
            </a:fld>
            <a:endParaRPr lang="en-US" altLang="en-US"/>
          </a:p>
        </p:txBody>
      </p:sp>
    </p:spTree>
    <p:extLst>
      <p:ext uri="{BB962C8B-B14F-4D97-AF65-F5344CB8AC3E}">
        <p14:creationId xmlns:p14="http://schemas.microsoft.com/office/powerpoint/2010/main" val="39557087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1637E0C-856D-43F3-B507-C61B4794F503}" type="slidenum">
              <a:rPr lang="en-US" altLang="en-US"/>
              <a:pPr>
                <a:defRPr/>
              </a:pPr>
              <a:t>‹#›</a:t>
            </a:fld>
            <a:endParaRPr lang="en-US" altLang="en-US"/>
          </a:p>
        </p:txBody>
      </p:sp>
    </p:spTree>
    <p:extLst>
      <p:ext uri="{BB962C8B-B14F-4D97-AF65-F5344CB8AC3E}">
        <p14:creationId xmlns:p14="http://schemas.microsoft.com/office/powerpoint/2010/main" val="14550615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B9C3261E-BC07-4D8B-B726-F2EA2AEEDBB8}" type="slidenum">
              <a:rPr lang="en-US" altLang="en-US"/>
              <a:pPr>
                <a:defRPr/>
              </a:pPr>
              <a:t>‹#›</a:t>
            </a:fld>
            <a:endParaRPr lang="en-US" altLang="en-US"/>
          </a:p>
        </p:txBody>
      </p:sp>
    </p:spTree>
    <p:extLst>
      <p:ext uri="{BB962C8B-B14F-4D97-AF65-F5344CB8AC3E}">
        <p14:creationId xmlns:p14="http://schemas.microsoft.com/office/powerpoint/2010/main" val="38791009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0"/>
            <a:ext cx="213836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303213" y="0"/>
            <a:ext cx="6264275"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7453B444-37FD-47A2-9505-A000C907E054}" type="slidenum">
              <a:rPr lang="en-US" altLang="en-US"/>
              <a:pPr>
                <a:defRPr/>
              </a:pPr>
              <a:t>‹#›</a:t>
            </a:fld>
            <a:endParaRPr lang="en-US" altLang="en-US"/>
          </a:p>
        </p:txBody>
      </p:sp>
    </p:spTree>
    <p:extLst>
      <p:ext uri="{BB962C8B-B14F-4D97-AF65-F5344CB8AC3E}">
        <p14:creationId xmlns:p14="http://schemas.microsoft.com/office/powerpoint/2010/main" val="36825251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962D0B9-871B-40CC-8A4E-5ED4E3169BB7}" type="slidenum">
              <a:rPr lang="en-US" altLang="en-US"/>
              <a:pPr>
                <a:defRPr/>
              </a:pPr>
              <a:t>‹#›</a:t>
            </a:fld>
            <a:endParaRPr lang="en-US" altLang="en-US"/>
          </a:p>
        </p:txBody>
      </p:sp>
    </p:spTree>
    <p:extLst>
      <p:ext uri="{BB962C8B-B14F-4D97-AF65-F5344CB8AC3E}">
        <p14:creationId xmlns:p14="http://schemas.microsoft.com/office/powerpoint/2010/main" val="3298557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6DB40267-BA75-44BE-97C0-0B0D5DB9FECA}" type="slidenum">
              <a:rPr lang="en-US" altLang="en-US"/>
              <a:pPr>
                <a:defRPr/>
              </a:pPr>
              <a:t>‹#›</a:t>
            </a:fld>
            <a:endParaRPr lang="en-US" altLang="en-US"/>
          </a:p>
        </p:txBody>
      </p:sp>
    </p:spTree>
    <p:extLst>
      <p:ext uri="{BB962C8B-B14F-4D97-AF65-F5344CB8AC3E}">
        <p14:creationId xmlns:p14="http://schemas.microsoft.com/office/powerpoint/2010/main" val="288732343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78F19ADF-A404-4D95-84F0-8FC7D6B72BE7}" type="slidenum">
              <a:rPr lang="en-US" altLang="en-US"/>
              <a:pPr>
                <a:defRPr/>
              </a:pPr>
              <a:t>‹#›</a:t>
            </a:fld>
            <a:endParaRPr lang="en-US" altLang="en-US"/>
          </a:p>
        </p:txBody>
      </p:sp>
    </p:spTree>
    <p:extLst>
      <p:ext uri="{BB962C8B-B14F-4D97-AF65-F5344CB8AC3E}">
        <p14:creationId xmlns:p14="http://schemas.microsoft.com/office/powerpoint/2010/main" val="412413280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1370013" y="1827213"/>
            <a:ext cx="1712912"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32353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550447BF-7D7A-410A-91AA-96DDDF474F52}" type="slidenum">
              <a:rPr lang="en-US" altLang="en-US"/>
              <a:pPr>
                <a:defRPr/>
              </a:pPr>
              <a:t>‹#›</a:t>
            </a:fld>
            <a:endParaRPr lang="en-US" altLang="en-US"/>
          </a:p>
        </p:txBody>
      </p:sp>
    </p:spTree>
    <p:extLst>
      <p:ext uri="{BB962C8B-B14F-4D97-AF65-F5344CB8AC3E}">
        <p14:creationId xmlns:p14="http://schemas.microsoft.com/office/powerpoint/2010/main" val="327898409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14845C53-B891-4995-82D6-E4528C2C79C9}" type="slidenum">
              <a:rPr lang="en-US" altLang="en-US"/>
              <a:pPr>
                <a:defRPr/>
              </a:pPr>
              <a:t>‹#›</a:t>
            </a:fld>
            <a:endParaRPr lang="en-US" altLang="en-US"/>
          </a:p>
        </p:txBody>
      </p:sp>
    </p:spTree>
    <p:extLst>
      <p:ext uri="{BB962C8B-B14F-4D97-AF65-F5344CB8AC3E}">
        <p14:creationId xmlns:p14="http://schemas.microsoft.com/office/powerpoint/2010/main" val="3077021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9C41753-198D-421D-A122-F278F3695FF2}" type="slidenum">
              <a:rPr lang="en-US" smtClean="0"/>
              <a:pPr>
                <a:defRPr/>
              </a:pPr>
              <a:t>‹#›</a:t>
            </a:fld>
            <a:endParaRPr lang="en-US"/>
          </a:p>
        </p:txBody>
      </p:sp>
    </p:spTree>
    <p:extLst>
      <p:ext uri="{BB962C8B-B14F-4D97-AF65-F5344CB8AC3E}">
        <p14:creationId xmlns:p14="http://schemas.microsoft.com/office/powerpoint/2010/main" val="232417148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A5B472E8-363F-4285-A850-171090792D95}" type="slidenum">
              <a:rPr lang="en-US" altLang="en-US"/>
              <a:pPr>
                <a:defRPr/>
              </a:pPr>
              <a:t>‹#›</a:t>
            </a:fld>
            <a:endParaRPr lang="en-US" altLang="en-US"/>
          </a:p>
        </p:txBody>
      </p:sp>
    </p:spTree>
    <p:extLst>
      <p:ext uri="{BB962C8B-B14F-4D97-AF65-F5344CB8AC3E}">
        <p14:creationId xmlns:p14="http://schemas.microsoft.com/office/powerpoint/2010/main" val="315741458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08D827EF-2A34-46B5-B6F7-94A95401D898}" type="slidenum">
              <a:rPr lang="en-US" altLang="en-US"/>
              <a:pPr>
                <a:defRPr/>
              </a:pPr>
              <a:t>‹#›</a:t>
            </a:fld>
            <a:endParaRPr lang="en-US" altLang="en-US"/>
          </a:p>
        </p:txBody>
      </p:sp>
    </p:spTree>
    <p:extLst>
      <p:ext uri="{BB962C8B-B14F-4D97-AF65-F5344CB8AC3E}">
        <p14:creationId xmlns:p14="http://schemas.microsoft.com/office/powerpoint/2010/main" val="9013084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233C02AB-120A-4C40-8220-9D4D7EF1B964}" type="slidenum">
              <a:rPr lang="en-US" altLang="en-US"/>
              <a:pPr>
                <a:defRPr/>
              </a:pPr>
              <a:t>‹#›</a:t>
            </a:fld>
            <a:endParaRPr lang="en-US" altLang="en-US"/>
          </a:p>
        </p:txBody>
      </p:sp>
    </p:spTree>
    <p:extLst>
      <p:ext uri="{BB962C8B-B14F-4D97-AF65-F5344CB8AC3E}">
        <p14:creationId xmlns:p14="http://schemas.microsoft.com/office/powerpoint/2010/main" val="29741199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465B519-1257-4D1C-ADAA-2BF43747AD55}" type="slidenum">
              <a:rPr lang="en-US" altLang="en-US"/>
              <a:pPr>
                <a:defRPr/>
              </a:pPr>
              <a:t>‹#›</a:t>
            </a:fld>
            <a:endParaRPr lang="en-US" altLang="en-US"/>
          </a:p>
        </p:txBody>
      </p:sp>
    </p:spTree>
    <p:extLst>
      <p:ext uri="{BB962C8B-B14F-4D97-AF65-F5344CB8AC3E}">
        <p14:creationId xmlns:p14="http://schemas.microsoft.com/office/powerpoint/2010/main" val="40202021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58507F5-B0F6-44B5-8FBD-ED2984FAD16F}" type="slidenum">
              <a:rPr lang="en-US" altLang="en-US"/>
              <a:pPr>
                <a:defRPr/>
              </a:pPr>
              <a:t>‹#›</a:t>
            </a:fld>
            <a:endParaRPr lang="en-US" altLang="en-US"/>
          </a:p>
        </p:txBody>
      </p:sp>
    </p:spTree>
    <p:extLst>
      <p:ext uri="{BB962C8B-B14F-4D97-AF65-F5344CB8AC3E}">
        <p14:creationId xmlns:p14="http://schemas.microsoft.com/office/powerpoint/2010/main" val="34295569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C60FCBC7-635D-4584-8223-7783FE6444F2}" type="slidenum">
              <a:rPr lang="en-US" altLang="en-US"/>
              <a:pPr>
                <a:defRPr/>
              </a:pPr>
              <a:t>‹#›</a:t>
            </a:fld>
            <a:endParaRPr lang="en-US" altLang="en-US"/>
          </a:p>
        </p:txBody>
      </p:sp>
    </p:spTree>
    <p:extLst>
      <p:ext uri="{BB962C8B-B14F-4D97-AF65-F5344CB8AC3E}">
        <p14:creationId xmlns:p14="http://schemas.microsoft.com/office/powerpoint/2010/main" val="32442691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3"/>
          <p:cNvSpPr txBox="1">
            <a:spLocks noGrp="1" noChangeArrowheads="1"/>
          </p:cNvSpPr>
          <p:nvPr>
            <p:ph type="sldNum" sz="quarter" idx="10"/>
          </p:nvPr>
        </p:nvSpPr>
        <p:spPr>
          <a:ln/>
        </p:spPr>
        <p:txBody>
          <a:bodyPr/>
          <a:lstStyle>
            <a:lvl1pPr>
              <a:defRPr/>
            </a:lvl1pPr>
          </a:lstStyle>
          <a:p>
            <a:pPr>
              <a:defRPr/>
            </a:pPr>
            <a:fld id="{FFC646C1-CA49-49D3-9106-7A3737776B51}" type="slidenum">
              <a:rPr lang="en-US" altLang="en-US"/>
              <a:pPr>
                <a:defRPr/>
              </a:pPr>
              <a:t>‹#›</a:t>
            </a:fld>
            <a:endParaRPr lang="en-US" altLang="en-US"/>
          </a:p>
        </p:txBody>
      </p:sp>
    </p:spTree>
    <p:extLst>
      <p:ext uri="{BB962C8B-B14F-4D97-AF65-F5344CB8AC3E}">
        <p14:creationId xmlns:p14="http://schemas.microsoft.com/office/powerpoint/2010/main" val="422970236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1388EF3C-8CDA-44EF-99F8-23E25D34C509}" type="slidenum">
              <a:rPr lang="en-US" altLang="en-US"/>
              <a:pPr>
                <a:defRPr/>
              </a:pPr>
              <a:t>‹#›</a:t>
            </a:fld>
            <a:endParaRPr lang="en-US" altLang="en-US"/>
          </a:p>
        </p:txBody>
      </p:sp>
    </p:spTree>
    <p:extLst>
      <p:ext uri="{BB962C8B-B14F-4D97-AF65-F5344CB8AC3E}">
        <p14:creationId xmlns:p14="http://schemas.microsoft.com/office/powerpoint/2010/main" val="293332421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9E2DB1DA-2D86-4F86-95D7-F1CF418755C3}" type="slidenum">
              <a:rPr lang="en-US" altLang="en-US"/>
              <a:pPr>
                <a:defRPr/>
              </a:pPr>
              <a:t>‹#›</a:t>
            </a:fld>
            <a:endParaRPr lang="en-US" altLang="en-US"/>
          </a:p>
        </p:txBody>
      </p:sp>
    </p:spTree>
    <p:extLst>
      <p:ext uri="{BB962C8B-B14F-4D97-AF65-F5344CB8AC3E}">
        <p14:creationId xmlns:p14="http://schemas.microsoft.com/office/powerpoint/2010/main" val="179739685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51022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6969125" y="1827213"/>
            <a:ext cx="17145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92D8E9F9-B51F-4888-8544-1F25DC31104F}" type="slidenum">
              <a:rPr lang="en-US" altLang="en-US"/>
              <a:pPr>
                <a:defRPr/>
              </a:pPr>
              <a:t>‹#›</a:t>
            </a:fld>
            <a:endParaRPr lang="en-US" altLang="en-US"/>
          </a:p>
        </p:txBody>
      </p:sp>
    </p:spTree>
    <p:extLst>
      <p:ext uri="{BB962C8B-B14F-4D97-AF65-F5344CB8AC3E}">
        <p14:creationId xmlns:p14="http://schemas.microsoft.com/office/powerpoint/2010/main" val="10812033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784225" y="3786188"/>
            <a:ext cx="3675063"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11688" y="3786188"/>
            <a:ext cx="3675062" cy="3071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3"/>
          <p:cNvSpPr txBox="1">
            <a:spLocks noGrp="1" noChangeArrowheads="1"/>
          </p:cNvSpPr>
          <p:nvPr>
            <p:ph type="sldNum" sz="quarter" idx="10"/>
          </p:nvPr>
        </p:nvSpPr>
        <p:spPr>
          <a:ln/>
        </p:spPr>
        <p:txBody>
          <a:bodyPr/>
          <a:lstStyle>
            <a:lvl1pPr>
              <a:defRPr/>
            </a:lvl1pPr>
          </a:lstStyle>
          <a:p>
            <a:pPr>
              <a:defRPr/>
            </a:pPr>
            <a:fld id="{F556D5CA-29EA-492D-9F09-144E11DE31BD}" type="slidenum">
              <a:rPr lang="en-US" smtClean="0"/>
              <a:pPr>
                <a:defRPr/>
              </a:pPr>
              <a:t>‹#›</a:t>
            </a:fld>
            <a:endParaRPr lang="en-US"/>
          </a:p>
        </p:txBody>
      </p:sp>
    </p:spTree>
    <p:extLst>
      <p:ext uri="{BB962C8B-B14F-4D97-AF65-F5344CB8AC3E}">
        <p14:creationId xmlns:p14="http://schemas.microsoft.com/office/powerpoint/2010/main" val="1728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94D34A24-2F17-4BE3-86A3-3F93811BCA9C}" type="slidenum">
              <a:rPr lang="en-US" altLang="en-US"/>
              <a:pPr>
                <a:defRPr/>
              </a:pPr>
              <a:t>‹#›</a:t>
            </a:fld>
            <a:endParaRPr lang="en-US" altLang="en-US"/>
          </a:p>
        </p:txBody>
      </p:sp>
    </p:spTree>
    <p:extLst>
      <p:ext uri="{BB962C8B-B14F-4D97-AF65-F5344CB8AC3E}">
        <p14:creationId xmlns:p14="http://schemas.microsoft.com/office/powerpoint/2010/main" val="217630499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9A9EC630-2C1A-4181-9A2B-AD864B2394F8}" type="slidenum">
              <a:rPr lang="en-US" altLang="en-US"/>
              <a:pPr>
                <a:defRPr/>
              </a:pPr>
              <a:t>‹#›</a:t>
            </a:fld>
            <a:endParaRPr lang="en-US" altLang="en-US"/>
          </a:p>
        </p:txBody>
      </p:sp>
    </p:spTree>
    <p:extLst>
      <p:ext uri="{BB962C8B-B14F-4D97-AF65-F5344CB8AC3E}">
        <p14:creationId xmlns:p14="http://schemas.microsoft.com/office/powerpoint/2010/main" val="271671228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BEB46D6-E2AE-4B89-8BD1-3F69D1E02846}" type="slidenum">
              <a:rPr lang="en-US" altLang="en-US"/>
              <a:pPr>
                <a:defRPr/>
              </a:pPr>
              <a:t>‹#›</a:t>
            </a:fld>
            <a:endParaRPr lang="en-US" altLang="en-US"/>
          </a:p>
        </p:txBody>
      </p:sp>
    </p:spTree>
    <p:extLst>
      <p:ext uri="{BB962C8B-B14F-4D97-AF65-F5344CB8AC3E}">
        <p14:creationId xmlns:p14="http://schemas.microsoft.com/office/powerpoint/2010/main" val="192053846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58F260-A3DA-4600-AAD4-4A08B42D4A39}" type="slidenum">
              <a:rPr lang="en-US" altLang="en-US"/>
              <a:pPr>
                <a:defRPr/>
              </a:pPr>
              <a:t>‹#›</a:t>
            </a:fld>
            <a:endParaRPr lang="en-US" altLang="en-US"/>
          </a:p>
        </p:txBody>
      </p:sp>
    </p:spTree>
    <p:extLst>
      <p:ext uri="{BB962C8B-B14F-4D97-AF65-F5344CB8AC3E}">
        <p14:creationId xmlns:p14="http://schemas.microsoft.com/office/powerpoint/2010/main" val="196759795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52C2DE5-4BF0-4DC6-BB25-B11249B12351}" type="slidenum">
              <a:rPr lang="en-US" altLang="en-US"/>
              <a:pPr>
                <a:defRPr/>
              </a:pPr>
              <a:t>‹#›</a:t>
            </a:fld>
            <a:endParaRPr lang="en-US" altLang="en-US"/>
          </a:p>
        </p:txBody>
      </p:sp>
    </p:spTree>
    <p:extLst>
      <p:ext uri="{BB962C8B-B14F-4D97-AF65-F5344CB8AC3E}">
        <p14:creationId xmlns:p14="http://schemas.microsoft.com/office/powerpoint/2010/main" val="25620964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DEBF139F-82A6-41FF-BDE3-8F0A06BA5F92}" type="slidenum">
              <a:rPr lang="en-US" altLang="en-US"/>
              <a:pPr>
                <a:defRPr/>
              </a:pPr>
              <a:t>‹#›</a:t>
            </a:fld>
            <a:endParaRPr lang="en-US" altLang="en-US"/>
          </a:p>
        </p:txBody>
      </p:sp>
    </p:spTree>
    <p:extLst>
      <p:ext uri="{BB962C8B-B14F-4D97-AF65-F5344CB8AC3E}">
        <p14:creationId xmlns:p14="http://schemas.microsoft.com/office/powerpoint/2010/main" val="366699090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0"/>
            <a:ext cx="1827212" cy="6858000"/>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1370013" y="0"/>
            <a:ext cx="5334000" cy="68580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3"/>
          <p:cNvSpPr txBox="1">
            <a:spLocks noGrp="1" noChangeArrowheads="1"/>
          </p:cNvSpPr>
          <p:nvPr>
            <p:ph type="sldNum" sz="quarter" idx="10"/>
          </p:nvPr>
        </p:nvSpPr>
        <p:spPr>
          <a:ln/>
        </p:spPr>
        <p:txBody>
          <a:bodyPr/>
          <a:lstStyle>
            <a:lvl1pPr>
              <a:defRPr/>
            </a:lvl1pPr>
          </a:lstStyle>
          <a:p>
            <a:pPr>
              <a:defRPr/>
            </a:pPr>
            <a:fld id="{923D5DEC-1D71-4842-AEFA-6160DB70E3F3}" type="slidenum">
              <a:rPr lang="en-US" altLang="en-US"/>
              <a:pPr>
                <a:defRPr/>
              </a:pPr>
              <a:t>‹#›</a:t>
            </a:fld>
            <a:endParaRPr lang="en-US" altLang="en-US"/>
          </a:p>
        </p:txBody>
      </p:sp>
    </p:spTree>
    <p:extLst>
      <p:ext uri="{BB962C8B-B14F-4D97-AF65-F5344CB8AC3E}">
        <p14:creationId xmlns:p14="http://schemas.microsoft.com/office/powerpoint/2010/main" val="16764119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p>
        </p:txBody>
      </p:sp>
      <p:sp>
        <p:nvSpPr>
          <p:cNvPr id="4" name="Text Box 2"/>
          <p:cNvSpPr txBox="1">
            <a:spLocks noGrp="1" noChangeArrowheads="1"/>
          </p:cNvSpPr>
          <p:nvPr>
            <p:ph type="sldNum" sz="quarter" idx="10"/>
          </p:nvPr>
        </p:nvSpPr>
        <p:spPr>
          <a:ln/>
        </p:spPr>
        <p:txBody>
          <a:bodyPr/>
          <a:lstStyle>
            <a:lvl1pPr>
              <a:defRPr/>
            </a:lvl1pPr>
          </a:lstStyle>
          <a:p>
            <a:pPr>
              <a:defRPr/>
            </a:pPr>
            <a:fld id="{D1E24836-C12B-42DB-9A26-7CF5BF71DA5A}" type="slidenum">
              <a:rPr lang="en-US" altLang="en-US"/>
              <a:pPr>
                <a:defRPr/>
              </a:pPr>
              <a:t>‹#›</a:t>
            </a:fld>
            <a:endParaRPr lang="en-US" altLang="en-US"/>
          </a:p>
        </p:txBody>
      </p:sp>
    </p:spTree>
    <p:extLst>
      <p:ext uri="{BB962C8B-B14F-4D97-AF65-F5344CB8AC3E}">
        <p14:creationId xmlns:p14="http://schemas.microsoft.com/office/powerpoint/2010/main" val="407455777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40247801-1580-47BC-95BA-56E5725ACFD2}" type="slidenum">
              <a:rPr lang="en-US" altLang="en-US"/>
              <a:pPr>
                <a:defRPr/>
              </a:pPr>
              <a:t>‹#›</a:t>
            </a:fld>
            <a:endParaRPr lang="en-US" altLang="en-US"/>
          </a:p>
        </p:txBody>
      </p:sp>
    </p:spTree>
    <p:extLst>
      <p:ext uri="{BB962C8B-B14F-4D97-AF65-F5344CB8AC3E}">
        <p14:creationId xmlns:p14="http://schemas.microsoft.com/office/powerpoint/2010/main" val="3788419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D866328-6123-4AB6-8802-B66D76B3940D}" type="slidenum">
              <a:rPr lang="en-US" altLang="en-US"/>
              <a:pPr>
                <a:defRPr/>
              </a:pPr>
              <a:t>‹#›</a:t>
            </a:fld>
            <a:endParaRPr lang="en-US" altLang="en-US"/>
          </a:p>
        </p:txBody>
      </p:sp>
    </p:spTree>
    <p:extLst>
      <p:ext uri="{BB962C8B-B14F-4D97-AF65-F5344CB8AC3E}">
        <p14:creationId xmlns:p14="http://schemas.microsoft.com/office/powerpoint/2010/main" val="38309815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3"/>
          <p:cNvSpPr txBox="1">
            <a:spLocks noGrp="1" noChangeArrowheads="1"/>
          </p:cNvSpPr>
          <p:nvPr>
            <p:ph type="sldNum" sz="quarter" idx="10"/>
          </p:nvPr>
        </p:nvSpPr>
        <p:spPr>
          <a:ln/>
        </p:spPr>
        <p:txBody>
          <a:bodyPr/>
          <a:lstStyle>
            <a:lvl1pPr>
              <a:defRPr/>
            </a:lvl1pPr>
          </a:lstStyle>
          <a:p>
            <a:pPr>
              <a:defRPr/>
            </a:pPr>
            <a:fld id="{B3E4CB3A-A834-482F-9347-187231DF56FA}" type="slidenum">
              <a:rPr lang="en-US" smtClean="0"/>
              <a:pPr>
                <a:defRPr/>
              </a:pPr>
              <a:t>‹#›</a:t>
            </a:fld>
            <a:endParaRPr lang="en-US"/>
          </a:p>
        </p:txBody>
      </p:sp>
    </p:spTree>
    <p:extLst>
      <p:ext uri="{BB962C8B-B14F-4D97-AF65-F5344CB8AC3E}">
        <p14:creationId xmlns:p14="http://schemas.microsoft.com/office/powerpoint/2010/main" val="124841216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Box 2"/>
          <p:cNvSpPr txBox="1">
            <a:spLocks noGrp="1" noChangeArrowheads="1"/>
          </p:cNvSpPr>
          <p:nvPr>
            <p:ph type="sldNum" sz="quarter" idx="10"/>
          </p:nvPr>
        </p:nvSpPr>
        <p:spPr>
          <a:ln/>
        </p:spPr>
        <p:txBody>
          <a:bodyPr/>
          <a:lstStyle>
            <a:lvl1pPr>
              <a:defRPr/>
            </a:lvl1pPr>
          </a:lstStyle>
          <a:p>
            <a:pPr>
              <a:defRPr/>
            </a:pPr>
            <a:fld id="{A22D22C8-1DD5-4A11-92C7-1404EE9E5F26}" type="slidenum">
              <a:rPr lang="en-US" altLang="en-US"/>
              <a:pPr>
                <a:defRPr/>
              </a:pPr>
              <a:t>‹#›</a:t>
            </a:fld>
            <a:endParaRPr lang="en-US" altLang="en-US"/>
          </a:p>
        </p:txBody>
      </p:sp>
    </p:spTree>
    <p:extLst>
      <p:ext uri="{BB962C8B-B14F-4D97-AF65-F5344CB8AC3E}">
        <p14:creationId xmlns:p14="http://schemas.microsoft.com/office/powerpoint/2010/main" val="18164397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Text Box 2"/>
          <p:cNvSpPr txBox="1">
            <a:spLocks noGrp="1" noChangeArrowheads="1"/>
          </p:cNvSpPr>
          <p:nvPr>
            <p:ph type="sldNum" sz="quarter" idx="10"/>
          </p:nvPr>
        </p:nvSpPr>
        <p:spPr>
          <a:ln/>
        </p:spPr>
        <p:txBody>
          <a:bodyPr/>
          <a:lstStyle>
            <a:lvl1pPr>
              <a:defRPr/>
            </a:lvl1pPr>
          </a:lstStyle>
          <a:p>
            <a:pPr>
              <a:defRPr/>
            </a:pPr>
            <a:fld id="{27E9A8BF-5575-4AE0-B5D4-4529FF2459BE}" type="slidenum">
              <a:rPr lang="en-US" altLang="en-US"/>
              <a:pPr>
                <a:defRPr/>
              </a:pPr>
              <a:t>‹#›</a:t>
            </a:fld>
            <a:endParaRPr lang="en-US" altLang="en-US"/>
          </a:p>
        </p:txBody>
      </p:sp>
    </p:spTree>
    <p:extLst>
      <p:ext uri="{BB962C8B-B14F-4D97-AF65-F5344CB8AC3E}">
        <p14:creationId xmlns:p14="http://schemas.microsoft.com/office/powerpoint/2010/main" val="377012576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2"/>
          <p:cNvSpPr txBox="1">
            <a:spLocks noGrp="1" noChangeArrowheads="1"/>
          </p:cNvSpPr>
          <p:nvPr>
            <p:ph type="sldNum" sz="quarter" idx="10"/>
          </p:nvPr>
        </p:nvSpPr>
        <p:spPr>
          <a:ln/>
        </p:spPr>
        <p:txBody>
          <a:bodyPr/>
          <a:lstStyle>
            <a:lvl1pPr>
              <a:defRPr/>
            </a:lvl1pPr>
          </a:lstStyle>
          <a:p>
            <a:pPr>
              <a:defRPr/>
            </a:pPr>
            <a:fld id="{652047FC-1F36-4B4D-8575-4EA8B1EACDC9}" type="slidenum">
              <a:rPr lang="en-US" altLang="en-US"/>
              <a:pPr>
                <a:defRPr/>
              </a:pPr>
              <a:t>‹#›</a:t>
            </a:fld>
            <a:endParaRPr lang="en-US" altLang="en-US"/>
          </a:p>
        </p:txBody>
      </p:sp>
    </p:spTree>
    <p:extLst>
      <p:ext uri="{BB962C8B-B14F-4D97-AF65-F5344CB8AC3E}">
        <p14:creationId xmlns:p14="http://schemas.microsoft.com/office/powerpoint/2010/main" val="11291609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0DBEB5AF-ECE7-4690-8B14-2683D886984A}" type="slidenum">
              <a:rPr lang="en-US" altLang="en-US"/>
              <a:pPr>
                <a:defRPr/>
              </a:pPr>
              <a:t>‹#›</a:t>
            </a:fld>
            <a:endParaRPr lang="en-US" altLang="en-US"/>
          </a:p>
        </p:txBody>
      </p:sp>
    </p:spTree>
    <p:extLst>
      <p:ext uri="{BB962C8B-B14F-4D97-AF65-F5344CB8AC3E}">
        <p14:creationId xmlns:p14="http://schemas.microsoft.com/office/powerpoint/2010/main" val="24849525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CD5252AD-1A2F-49D4-8E43-079942A89F27}" type="slidenum">
              <a:rPr lang="en-US" altLang="en-US"/>
              <a:pPr>
                <a:defRPr/>
              </a:pPr>
              <a:t>‹#›</a:t>
            </a:fld>
            <a:endParaRPr lang="en-US" altLang="en-US"/>
          </a:p>
        </p:txBody>
      </p:sp>
    </p:spTree>
    <p:extLst>
      <p:ext uri="{BB962C8B-B14F-4D97-AF65-F5344CB8AC3E}">
        <p14:creationId xmlns:p14="http://schemas.microsoft.com/office/powerpoint/2010/main" val="126592811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a:sym typeface="Georgia" charset="0"/>
              </a:rPr>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B007C5F-9FE7-46EB-91A1-E23D72FEBA25}" type="slidenum">
              <a:rPr lang="en-US" altLang="en-US"/>
              <a:pPr>
                <a:defRPr/>
              </a:pPr>
              <a:t>‹#›</a:t>
            </a:fld>
            <a:endParaRPr lang="en-US" altLang="en-US"/>
          </a:p>
        </p:txBody>
      </p:sp>
    </p:spTree>
    <p:extLst>
      <p:ext uri="{BB962C8B-B14F-4D97-AF65-F5344CB8AC3E}">
        <p14:creationId xmlns:p14="http://schemas.microsoft.com/office/powerpoint/2010/main" val="62262161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34A6A8B8-6A9B-4E7B-996C-A94D59526A0B}" type="slidenum">
              <a:rPr lang="en-US" altLang="en-US"/>
              <a:pPr>
                <a:defRPr/>
              </a:pPr>
              <a:t>‹#›</a:t>
            </a:fld>
            <a:endParaRPr lang="en-US" altLang="en-US"/>
          </a:p>
        </p:txBody>
      </p:sp>
    </p:spTree>
    <p:extLst>
      <p:ext uri="{BB962C8B-B14F-4D97-AF65-F5344CB8AC3E}">
        <p14:creationId xmlns:p14="http://schemas.microsoft.com/office/powerpoint/2010/main" val="22338030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96875"/>
            <a:ext cx="2057400" cy="5729288"/>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396875"/>
            <a:ext cx="6019800" cy="5729288"/>
          </a:xfrm>
          <a:prstGeom prst="rect">
            <a:avLst/>
          </a:prstGeo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Box 2"/>
          <p:cNvSpPr txBox="1">
            <a:spLocks noGrp="1" noChangeArrowheads="1"/>
          </p:cNvSpPr>
          <p:nvPr>
            <p:ph type="sldNum" sz="quarter" idx="10"/>
          </p:nvPr>
        </p:nvSpPr>
        <p:spPr>
          <a:ln/>
        </p:spPr>
        <p:txBody>
          <a:bodyPr/>
          <a:lstStyle>
            <a:lvl1pPr>
              <a:defRPr/>
            </a:lvl1pPr>
          </a:lstStyle>
          <a:p>
            <a:pPr>
              <a:defRPr/>
            </a:pPr>
            <a:fld id="{90E3724B-D512-4BF1-A5CE-A1AA01D68C6A}" type="slidenum">
              <a:rPr lang="en-US" altLang="en-US"/>
              <a:pPr>
                <a:defRPr/>
              </a:pPr>
              <a:t>‹#›</a:t>
            </a:fld>
            <a:endParaRPr lang="en-US" altLang="en-US"/>
          </a:p>
        </p:txBody>
      </p:sp>
    </p:spTree>
    <p:extLst>
      <p:ext uri="{BB962C8B-B14F-4D97-AF65-F5344CB8AC3E}">
        <p14:creationId xmlns:p14="http://schemas.microsoft.com/office/powerpoint/2010/main" val="31052805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Text Box 3"/>
          <p:cNvSpPr txBox="1">
            <a:spLocks noGrp="1" noChangeArrowheads="1"/>
          </p:cNvSpPr>
          <p:nvPr>
            <p:ph type="sldNum" sz="quarter" idx="10"/>
          </p:nvPr>
        </p:nvSpPr>
        <p:spPr>
          <a:ln/>
        </p:spPr>
        <p:txBody>
          <a:bodyPr/>
          <a:lstStyle>
            <a:lvl1pPr>
              <a:defRPr/>
            </a:lvl1pPr>
          </a:lstStyle>
          <a:p>
            <a:pPr>
              <a:defRPr/>
            </a:pPr>
            <a:fld id="{012CF218-2840-4508-ABF3-1377C629026F}" type="slidenum">
              <a:rPr lang="en-US" smtClean="0"/>
              <a:pPr>
                <a:defRPr/>
              </a:pPr>
              <a:t>‹#›</a:t>
            </a:fld>
            <a:endParaRPr lang="en-US"/>
          </a:p>
        </p:txBody>
      </p:sp>
    </p:spTree>
    <p:extLst>
      <p:ext uri="{BB962C8B-B14F-4D97-AF65-F5344CB8AC3E}">
        <p14:creationId xmlns:p14="http://schemas.microsoft.com/office/powerpoint/2010/main" val="33693673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EEEFB28-970C-42A7-8B41-1C1C3C1C6150}" type="slidenum">
              <a:rPr lang="en-US" smtClean="0"/>
              <a:pPr>
                <a:defRPr/>
              </a:pPr>
              <a:t>‹#›</a:t>
            </a:fld>
            <a:endParaRPr lang="en-US"/>
          </a:p>
        </p:txBody>
      </p:sp>
    </p:spTree>
    <p:extLst>
      <p:ext uri="{BB962C8B-B14F-4D97-AF65-F5344CB8AC3E}">
        <p14:creationId xmlns:p14="http://schemas.microsoft.com/office/powerpoint/2010/main" val="33726851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556D5CA-29EA-492D-9F09-144E11DE31BD}" type="slidenum">
              <a:rPr lang="en-US" smtClean="0"/>
              <a:pPr>
                <a:defRPr/>
              </a:pPr>
              <a:t>‹#›</a:t>
            </a:fld>
            <a:endParaRPr lang="en-US"/>
          </a:p>
        </p:txBody>
      </p:sp>
    </p:spTree>
    <p:extLst>
      <p:ext uri="{BB962C8B-B14F-4D97-AF65-F5344CB8AC3E}">
        <p14:creationId xmlns:p14="http://schemas.microsoft.com/office/powerpoint/2010/main" val="191865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12788" y="1998663"/>
            <a:ext cx="7645400" cy="178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dirty="0">
              <a:sym typeface="Georgia" charset="0"/>
            </a:endParaRPr>
          </a:p>
        </p:txBody>
      </p:sp>
      <p:sp>
        <p:nvSpPr>
          <p:cNvPr id="1027" name="Rectangle 2"/>
          <p:cNvSpPr>
            <a:spLocks noGrp="1" noChangeArrowheads="1"/>
          </p:cNvSpPr>
          <p:nvPr>
            <p:ph type="body" idx="1"/>
          </p:nvPr>
        </p:nvSpPr>
        <p:spPr bwMode="auto">
          <a:xfrm>
            <a:off x="784225" y="3786188"/>
            <a:ext cx="7502525" cy="307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dirty="0">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F556D5CA-29EA-492D-9F09-144E11DE31B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fade/>
  </p:transition>
  <p:txStyles>
    <p:titleStyle>
      <a:lvl1pPr algn="ctr" rtl="0" eaLnBrk="1" fontAlgn="base" hangingPunct="1">
        <a:spcBef>
          <a:spcPct val="0"/>
        </a:spcBef>
        <a:spcAft>
          <a:spcPct val="0"/>
        </a:spcAft>
        <a:defRPr sz="3600">
          <a:solidFill>
            <a:schemeClr val="tx1"/>
          </a:solidFill>
          <a:effectLst>
            <a:outerShdw blurRad="38100" dist="38100" dir="2700000" algn="tl">
              <a:srgbClr val="C0C0C0"/>
            </a:outerShdw>
          </a:effectLst>
          <a:latin typeface="Century Gothic"/>
          <a:ea typeface="+mj-ea"/>
          <a:cs typeface="Century Gothic"/>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algn="ctr" rtl="0" eaLnBrk="1" fontAlgn="base" hangingPunct="1">
        <a:spcBef>
          <a:spcPts val="600"/>
        </a:spcBef>
        <a:spcAft>
          <a:spcPct val="0"/>
        </a:spcAft>
        <a:defRPr sz="2400">
          <a:solidFill>
            <a:srgbClr val="424456"/>
          </a:solidFill>
          <a:latin typeface="+mn-lt"/>
          <a:ea typeface="+mn-ea"/>
          <a:cs typeface="+mn-cs"/>
          <a:sym typeface="Georgia" charset="0"/>
        </a:defRPr>
      </a:lvl1pPr>
      <a:lvl2pPr marL="381000" algn="ctr" rtl="0" eaLnBrk="1" fontAlgn="base" hangingPunct="1">
        <a:spcBef>
          <a:spcPts val="700"/>
        </a:spcBef>
        <a:spcAft>
          <a:spcPct val="0"/>
        </a:spcAft>
        <a:defRPr sz="2800">
          <a:solidFill>
            <a:srgbClr val="878787"/>
          </a:solidFill>
          <a:latin typeface="+mn-lt"/>
          <a:ea typeface="+mn-ea"/>
          <a:cs typeface="+mn-cs"/>
          <a:sym typeface="Georgia" charset="0"/>
        </a:defRPr>
      </a:lvl2pPr>
      <a:lvl3pPr marL="838200" algn="ctr" rtl="0" eaLnBrk="1" fontAlgn="base" hangingPunct="1">
        <a:spcBef>
          <a:spcPts val="600"/>
        </a:spcBef>
        <a:spcAft>
          <a:spcPct val="0"/>
        </a:spcAft>
        <a:defRPr sz="2600">
          <a:solidFill>
            <a:srgbClr val="878787"/>
          </a:solidFill>
          <a:latin typeface="+mn-lt"/>
          <a:ea typeface="+mn-ea"/>
          <a:cs typeface="+mn-cs"/>
          <a:sym typeface="Georgia" charset="0"/>
        </a:defRPr>
      </a:lvl3pPr>
      <a:lvl4pPr marL="1295400" algn="ctr" rtl="0" eaLnBrk="1" fontAlgn="base" hangingPunct="1">
        <a:spcBef>
          <a:spcPts val="600"/>
        </a:spcBef>
        <a:spcAft>
          <a:spcPct val="0"/>
        </a:spcAft>
        <a:defRPr sz="2400">
          <a:solidFill>
            <a:srgbClr val="878787"/>
          </a:solidFill>
          <a:latin typeface="+mn-lt"/>
          <a:ea typeface="+mn-ea"/>
          <a:cs typeface="+mn-cs"/>
          <a:sym typeface="Georgia" charset="0"/>
        </a:defRPr>
      </a:lvl4pPr>
      <a:lvl5pPr marL="1752600" algn="ctr" rtl="0" eaLnBrk="1" fontAlgn="base" hangingPunct="1">
        <a:spcBef>
          <a:spcPts val="500"/>
        </a:spcBef>
        <a:spcAft>
          <a:spcPct val="0"/>
        </a:spcAft>
        <a:defRPr sz="2000">
          <a:solidFill>
            <a:srgbClr val="878787"/>
          </a:solidFill>
          <a:latin typeface="+mn-lt"/>
          <a:ea typeface="+mn-ea"/>
          <a:cs typeface="+mn-cs"/>
          <a:sym typeface="Georgia" charset="0"/>
        </a:defRPr>
      </a:lvl5pPr>
      <a:lvl6pPr marL="2209800" algn="ctr" rtl="0" eaLnBrk="1" fontAlgn="base" hangingPunct="1">
        <a:spcBef>
          <a:spcPts val="500"/>
        </a:spcBef>
        <a:spcAft>
          <a:spcPct val="0"/>
        </a:spcAft>
        <a:defRPr sz="2000">
          <a:solidFill>
            <a:srgbClr val="878787"/>
          </a:solidFill>
          <a:latin typeface="+mn-lt"/>
          <a:ea typeface="+mn-ea"/>
          <a:cs typeface="+mn-cs"/>
          <a:sym typeface="Georgia" charset="0"/>
        </a:defRPr>
      </a:lvl6pPr>
      <a:lvl7pPr marL="2667000" algn="ctr" rtl="0" eaLnBrk="1" fontAlgn="base" hangingPunct="1">
        <a:spcBef>
          <a:spcPts val="500"/>
        </a:spcBef>
        <a:spcAft>
          <a:spcPct val="0"/>
        </a:spcAft>
        <a:defRPr sz="2000">
          <a:solidFill>
            <a:srgbClr val="878787"/>
          </a:solidFill>
          <a:latin typeface="+mn-lt"/>
          <a:ea typeface="+mn-ea"/>
          <a:cs typeface="+mn-cs"/>
          <a:sym typeface="Georgia" charset="0"/>
        </a:defRPr>
      </a:lvl7pPr>
      <a:lvl8pPr marL="3124200" algn="ctr" rtl="0" eaLnBrk="1" fontAlgn="base" hangingPunct="1">
        <a:spcBef>
          <a:spcPts val="500"/>
        </a:spcBef>
        <a:spcAft>
          <a:spcPct val="0"/>
        </a:spcAft>
        <a:defRPr sz="2000">
          <a:solidFill>
            <a:srgbClr val="878787"/>
          </a:solidFill>
          <a:latin typeface="+mn-lt"/>
          <a:ea typeface="+mn-ea"/>
          <a:cs typeface="+mn-cs"/>
          <a:sym typeface="Georgia" charset="0"/>
        </a:defRPr>
      </a:lvl8pPr>
      <a:lvl9pPr marL="3581400" algn="ctr" rtl="0" eaLnBrk="1" fontAlgn="base" hangingPunct="1">
        <a:spcBef>
          <a:spcPts val="500"/>
        </a:spcBef>
        <a:spcAft>
          <a:spcPct val="0"/>
        </a:spcAft>
        <a:defRPr sz="2000">
          <a:solidFill>
            <a:srgbClr val="878787"/>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8762E-5269-574C-9949-9EE5CB2866AF}" type="datetimeFigureOut">
              <a:rPr lang="en-US" smtClean="0"/>
              <a:t>8/25/2016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39773-EF10-7549-ADC2-ABFF0A2A202D}" type="slidenum">
              <a:rPr lang="en-US" smtClean="0"/>
              <a:t>‹#›</a:t>
            </a:fld>
            <a:endParaRPr lang="en-US"/>
          </a:p>
        </p:txBody>
      </p:sp>
    </p:spTree>
    <p:extLst>
      <p:ext uri="{BB962C8B-B14F-4D97-AF65-F5344CB8AC3E}">
        <p14:creationId xmlns:p14="http://schemas.microsoft.com/office/powerpoint/2010/main" val="12160914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Rectangle 2"/>
          <p:cNvSpPr>
            <a:spLocks noGrp="1" noChangeArrowheads="1"/>
          </p:cNvSpPr>
          <p:nvPr>
            <p:ph type="title"/>
          </p:nvPr>
        </p:nvSpPr>
        <p:spPr bwMode="auto">
          <a:xfrm>
            <a:off x="303213" y="0"/>
            <a:ext cx="8555037" cy="150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2051"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06EF9FDB-FA3F-4ECF-9491-B24ADB2C18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3075" name="Rectangle 2"/>
          <p:cNvSpPr>
            <a:spLocks noGrp="1" noChangeArrowheads="1"/>
          </p:cNvSpPr>
          <p:nvPr>
            <p:ph type="body" idx="1"/>
          </p:nvPr>
        </p:nvSpPr>
        <p:spPr bwMode="auto">
          <a:xfrm>
            <a:off x="1370013" y="1827213"/>
            <a:ext cx="3579812"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4262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FDA5A864-52F8-4EBA-950E-8C26C2A6A6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370013" y="0"/>
            <a:ext cx="731361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4099" name="Rectangle 2"/>
          <p:cNvSpPr>
            <a:spLocks noGrp="1" noChangeArrowheads="1"/>
          </p:cNvSpPr>
          <p:nvPr>
            <p:ph type="body" idx="1"/>
          </p:nvPr>
        </p:nvSpPr>
        <p:spPr bwMode="auto">
          <a:xfrm>
            <a:off x="5102225" y="1827213"/>
            <a:ext cx="3581400" cy="503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CA" altLang="en-US">
                <a:sym typeface="Georgia" charset="0"/>
              </a:rPr>
              <a:t>Click to edit Master text styles</a:t>
            </a:r>
          </a:p>
          <a:p>
            <a:pPr lvl="1"/>
            <a:r>
              <a:rPr lang="en-CA" altLang="en-US">
                <a:sym typeface="Georgia" charset="0"/>
              </a:rPr>
              <a:t>Second level</a:t>
            </a:r>
          </a:p>
          <a:p>
            <a:pPr lvl="2"/>
            <a:r>
              <a:rPr lang="en-CA" altLang="en-US">
                <a:sym typeface="Georgia" charset="0"/>
              </a:rPr>
              <a:t>Third level</a:t>
            </a:r>
          </a:p>
          <a:p>
            <a:pPr lvl="3"/>
            <a:r>
              <a:rPr lang="en-CA" altLang="en-US">
                <a:sym typeface="Georgia" charset="0"/>
              </a:rPr>
              <a:t>Fourth level</a:t>
            </a:r>
          </a:p>
          <a:p>
            <a:pPr lvl="4"/>
            <a:r>
              <a:rPr lang="en-CA" altLang="en-US">
                <a:sym typeface="Georgia" charset="0"/>
              </a:rPr>
              <a:t>Fifth level</a:t>
            </a:r>
            <a:endParaRPr lang="en-US" altLang="en-US">
              <a:sym typeface="Georgia" charset="0"/>
            </a:endParaRPr>
          </a:p>
        </p:txBody>
      </p:sp>
      <p:sp>
        <p:nvSpPr>
          <p:cNvPr id="2" name="Text Box 3"/>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A1E4D828-C80E-4D83-A632-AC7A6EF515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hf hdr="0" ftr="0" dt="0"/>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42900"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666750"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066800"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524000"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19812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4384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28956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3528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810000"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98475" y="396875"/>
            <a:ext cx="818832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CA" altLang="en-US">
                <a:sym typeface="Georgia" charset="0"/>
              </a:rPr>
              <a:t>Click to edit Master title style</a:t>
            </a:r>
            <a:endParaRPr lang="en-US" altLang="en-US">
              <a:sym typeface="Georgia" charset="0"/>
            </a:endParaRPr>
          </a:p>
        </p:txBody>
      </p:sp>
      <p:sp>
        <p:nvSpPr>
          <p:cNvPr id="5122" name="Text Box 2"/>
          <p:cNvSpPr txBox="1">
            <a:spLocks noGrp="1" noChangeArrowheads="1"/>
          </p:cNvSpPr>
          <p:nvPr>
            <p:ph type="sldNum" sz="quarter" idx="4"/>
          </p:nvPr>
        </p:nvSpPr>
        <p:spPr bwMode="auto">
          <a:xfrm>
            <a:off x="8389938" y="6578600"/>
            <a:ext cx="3079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ctr">
              <a:defRPr smtClean="0">
                <a:solidFill>
                  <a:schemeClr val="tx1"/>
                </a:solidFill>
                <a:latin typeface="Verdana" charset="0"/>
                <a:ea typeface="Verdana" charset="0"/>
                <a:cs typeface="Verdana" charset="0"/>
                <a:sym typeface="Verdana" charset="0"/>
              </a:defRPr>
            </a:lvl1pPr>
          </a:lstStyle>
          <a:p>
            <a:pPr>
              <a:defRPr/>
            </a:pPr>
            <a:fld id="{E8C35B05-9442-4868-B7D5-0346978469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p:hf hdr="0" ftr="0" dt="0"/>
  <p:txStyles>
    <p:titleStyle>
      <a:lvl1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sym typeface="Georgia" charset="0"/>
        </a:defRPr>
      </a:lvl1pPr>
      <a:lvl2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5pPr>
      <a:lvl6pPr marL="4572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6pPr>
      <a:lvl7pPr marL="9144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7pPr>
      <a:lvl8pPr marL="13716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8pPr>
      <a:lvl9pPr marL="1828800" algn="l" rtl="0" eaLnBrk="1" fontAlgn="base" hangingPunct="1">
        <a:spcBef>
          <a:spcPct val="0"/>
        </a:spcBef>
        <a:spcAft>
          <a:spcPct val="0"/>
        </a:spcAft>
        <a:defRPr sz="4400">
          <a:solidFill>
            <a:schemeClr val="tx1"/>
          </a:solidFill>
          <a:effectLst>
            <a:outerShdw blurRad="38100" dist="38100" dir="2700000" algn="tl">
              <a:srgbClr val="C0C0C0"/>
            </a:outerShdw>
          </a:effectLst>
          <a:latin typeface="Georgia" charset="0"/>
          <a:ea typeface="ヒラギノ明朝 ProN W3" charset="0"/>
          <a:cs typeface="ヒラギノ明朝 ProN W3" charset="0"/>
          <a:sym typeface="Georgia" charset="0"/>
        </a:defRPr>
      </a:lvl9pPr>
    </p:titleStyle>
    <p:bodyStyle>
      <a:lvl1pPr marL="382588" indent="-342900" algn="l" rtl="0" eaLnBrk="1" fontAlgn="base" hangingPunct="1">
        <a:spcBef>
          <a:spcPts val="800"/>
        </a:spcBef>
        <a:spcAft>
          <a:spcPct val="0"/>
        </a:spcAft>
        <a:buClr>
          <a:srgbClr val="424456"/>
        </a:buClr>
        <a:buSzPct val="100000"/>
        <a:buFont typeface="Arial" charset="0"/>
        <a:buChar char="•"/>
        <a:defRPr sz="3200">
          <a:solidFill>
            <a:srgbClr val="424456"/>
          </a:solidFill>
          <a:latin typeface="+mn-lt"/>
          <a:ea typeface="+mn-ea"/>
          <a:cs typeface="+mn-cs"/>
          <a:sym typeface="Georgia" charset="0"/>
        </a:defRPr>
      </a:lvl1pPr>
      <a:lvl2pPr marL="782638" indent="-285750" algn="l" rtl="0" eaLnBrk="1" fontAlgn="base" hangingPunct="1">
        <a:spcBef>
          <a:spcPts val="700"/>
        </a:spcBef>
        <a:spcAft>
          <a:spcPct val="0"/>
        </a:spcAft>
        <a:buClr>
          <a:srgbClr val="484979"/>
        </a:buClr>
        <a:buSzPct val="100000"/>
        <a:buFont typeface="Arial" charset="0"/>
        <a:buChar char="•"/>
        <a:defRPr sz="2800">
          <a:solidFill>
            <a:schemeClr val="tx1"/>
          </a:solidFill>
          <a:latin typeface="+mn-lt"/>
          <a:ea typeface="+mn-ea"/>
          <a:cs typeface="+mn-cs"/>
          <a:sym typeface="Georgia" charset="0"/>
        </a:defRPr>
      </a:lvl2pPr>
      <a:lvl3pPr marL="1182688" indent="-228600" algn="l" rtl="0" eaLnBrk="1" fontAlgn="base" hangingPunct="1">
        <a:spcBef>
          <a:spcPts val="600"/>
        </a:spcBef>
        <a:spcAft>
          <a:spcPct val="0"/>
        </a:spcAft>
        <a:buClr>
          <a:srgbClr val="424456"/>
        </a:buClr>
        <a:buSzPct val="100000"/>
        <a:buFont typeface="Arial" charset="0"/>
        <a:buChar char="•"/>
        <a:defRPr sz="2600">
          <a:solidFill>
            <a:schemeClr val="tx1"/>
          </a:solidFill>
          <a:latin typeface="+mn-lt"/>
          <a:ea typeface="+mn-ea"/>
          <a:cs typeface="+mn-cs"/>
          <a:sym typeface="Georgia" charset="0"/>
        </a:defRPr>
      </a:lvl3pPr>
      <a:lvl4pPr marL="1639888" indent="-228600" algn="l" rtl="0" eaLnBrk="1" fontAlgn="base" hangingPunct="1">
        <a:spcBef>
          <a:spcPts val="600"/>
        </a:spcBef>
        <a:spcAft>
          <a:spcPct val="0"/>
        </a:spcAft>
        <a:buClr>
          <a:srgbClr val="484979"/>
        </a:buClr>
        <a:buSzPct val="100000"/>
        <a:buFont typeface="Arial" charset="0"/>
        <a:buChar char="•"/>
        <a:defRPr sz="2400">
          <a:solidFill>
            <a:schemeClr val="tx1"/>
          </a:solidFill>
          <a:latin typeface="+mn-lt"/>
          <a:ea typeface="+mn-ea"/>
          <a:cs typeface="+mn-cs"/>
          <a:sym typeface="Georgia" charset="0"/>
        </a:defRPr>
      </a:lvl4pPr>
      <a:lvl5pPr marL="20970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5pPr>
      <a:lvl6pPr marL="25542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6pPr>
      <a:lvl7pPr marL="30114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7pPr>
      <a:lvl8pPr marL="34686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8pPr>
      <a:lvl9pPr marL="3925888" indent="-228600" algn="l" rtl="0" eaLnBrk="1" fontAlgn="base" hangingPunct="1">
        <a:spcBef>
          <a:spcPts val="500"/>
        </a:spcBef>
        <a:spcAft>
          <a:spcPct val="0"/>
        </a:spcAft>
        <a:buClr>
          <a:srgbClr val="424456"/>
        </a:buClr>
        <a:buSzPct val="100000"/>
        <a:buFont typeface="Arial" charset="0"/>
        <a:buChar char="•"/>
        <a:defRPr sz="2000">
          <a:solidFill>
            <a:schemeClr val="tx1"/>
          </a:solidFill>
          <a:latin typeface="+mn-lt"/>
          <a:ea typeface="+mn-ea"/>
          <a:cs typeface="+mn-cs"/>
          <a:sym typeface="Georgi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h7LcupAEN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RdgYhpqqS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FXYRQ9xPUA"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Myaonferpl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www.youtube.com/watch?v=X0h2nleWTwI"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9Il_D3Xt9W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youtube.com/watch?v=KWodyapGNxI"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wQe_FH1i1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712788" y="630511"/>
            <a:ext cx="7645400" cy="638249"/>
          </a:xfrm>
        </p:spPr>
        <p:txBody>
          <a:bodyPr>
            <a:normAutofit/>
          </a:bodyPr>
          <a:lstStyle/>
          <a:p>
            <a:r>
              <a:rPr lang="en-US" altLang="en-US" dirty="0"/>
              <a:t>Learning Objectives</a:t>
            </a:r>
          </a:p>
        </p:txBody>
      </p:sp>
      <p:sp>
        <p:nvSpPr>
          <p:cNvPr id="14339" name="Rectangle 3"/>
          <p:cNvSpPr>
            <a:spLocks noGrp="1"/>
          </p:cNvSpPr>
          <p:nvPr>
            <p:ph idx="1"/>
          </p:nvPr>
        </p:nvSpPr>
        <p:spPr>
          <a:xfrm>
            <a:off x="755576" y="2060848"/>
            <a:ext cx="7502525" cy="3672408"/>
          </a:xfrm>
        </p:spPr>
        <p:txBody>
          <a:bodyPr/>
          <a:lstStyle/>
          <a:p>
            <a:pPr marL="647700" indent="-647700" algn="l">
              <a:buFont typeface="+mj-lt"/>
              <a:buAutoNum type="arabicPeriod"/>
            </a:pPr>
            <a:r>
              <a:rPr lang="en-US" altLang="en-US" sz="2200" dirty="0"/>
              <a:t>Define consciousness and describe key brain areas involved</a:t>
            </a:r>
          </a:p>
          <a:p>
            <a:pPr marL="647700" indent="-647700" algn="l">
              <a:buFont typeface="+mj-lt"/>
              <a:buAutoNum type="arabicPeriod"/>
            </a:pPr>
            <a:r>
              <a:rPr lang="en-US" altLang="en-US" sz="2200" dirty="0"/>
              <a:t>Preconscious and unconscious states</a:t>
            </a:r>
          </a:p>
          <a:p>
            <a:pPr marL="647700" indent="-647700" algn="l">
              <a:buFont typeface="+mj-lt"/>
              <a:buAutoNum type="arabicPeriod"/>
            </a:pPr>
            <a:r>
              <a:rPr lang="en-US" altLang="en-US" sz="2200" dirty="0"/>
              <a:t>Why we sleep and dreaming – problems </a:t>
            </a:r>
          </a:p>
          <a:p>
            <a:pPr marL="647700" indent="-647700" algn="l">
              <a:buFont typeface="+mj-lt"/>
              <a:buAutoNum type="arabicPeriod"/>
            </a:pPr>
            <a:r>
              <a:rPr lang="en-US" altLang="en-US" sz="2200" dirty="0"/>
              <a:t>Hypnosis – what it is and how it can be used</a:t>
            </a:r>
          </a:p>
          <a:p>
            <a:pPr marL="647700" indent="-647700" algn="l">
              <a:buFont typeface="+mj-lt"/>
              <a:buAutoNum type="arabicPeriod"/>
            </a:pPr>
            <a:r>
              <a:rPr lang="en-US" altLang="en-US" sz="2200" dirty="0"/>
              <a:t>Techniques and effects of mediation</a:t>
            </a:r>
          </a:p>
          <a:p>
            <a:pPr marL="647700" indent="-647700" algn="l">
              <a:buFont typeface="+mj-lt"/>
              <a:buAutoNum type="arabicPeriod"/>
            </a:pPr>
            <a:r>
              <a:rPr lang="en-US" altLang="en-US" sz="2200" dirty="0"/>
              <a:t>Psychoactive drugs</a:t>
            </a:r>
          </a:p>
          <a:p>
            <a:pPr marL="647700" indent="-647700" algn="l">
              <a:buFont typeface="+mj-lt"/>
              <a:buAutoNum type="arabicPeriod"/>
            </a:pPr>
            <a:endParaRPr lang="en-US" altLang="en-US" sz="2200" dirty="0"/>
          </a:p>
          <a:p>
            <a:pPr marL="647700" indent="-647700" algn="l">
              <a:buFont typeface="+mj-lt"/>
              <a:buAutoNum type="arabicPeriod"/>
            </a:pPr>
            <a:endParaRPr lang="en-US" altLang="en-US" sz="22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2788" y="692696"/>
            <a:ext cx="7645400" cy="638249"/>
          </a:xfrm>
        </p:spPr>
        <p:txBody>
          <a:bodyPr>
            <a:normAutofit fontScale="90000"/>
          </a:bodyPr>
          <a:lstStyle/>
          <a:p>
            <a:pPr marL="628650" indent="-628650" eaLnBrk="1" hangingPunct="1"/>
            <a:r>
              <a:rPr lang="en-US" altLang="en-US" dirty="0"/>
              <a:t>Preconscious and Unconscious States</a:t>
            </a:r>
          </a:p>
        </p:txBody>
      </p:sp>
      <p:sp>
        <p:nvSpPr>
          <p:cNvPr id="16387" name="Rectangle 3"/>
          <p:cNvSpPr>
            <a:spLocks noGrp="1" noChangeArrowheads="1"/>
          </p:cNvSpPr>
          <p:nvPr>
            <p:ph idx="1"/>
          </p:nvPr>
        </p:nvSpPr>
        <p:spPr>
          <a:xfrm>
            <a:off x="755576" y="1988840"/>
            <a:ext cx="7502525" cy="3935908"/>
          </a:xfrm>
        </p:spPr>
        <p:txBody>
          <a:bodyPr>
            <a:normAutofit/>
          </a:bodyPr>
          <a:lstStyle/>
          <a:p>
            <a:pPr algn="l">
              <a:lnSpc>
                <a:spcPct val="90000"/>
              </a:lnSpc>
              <a:buClr>
                <a:srgbClr val="FF0000"/>
              </a:buClr>
              <a:defRPr/>
            </a:pPr>
            <a:r>
              <a:rPr lang="en-US" b="1" dirty="0" err="1">
                <a:solidFill>
                  <a:schemeClr val="tx1"/>
                </a:solidFill>
              </a:rPr>
              <a:t>Preconsciousness</a:t>
            </a:r>
            <a:r>
              <a:rPr lang="en-US" dirty="0">
                <a:solidFill>
                  <a:schemeClr val="tx1"/>
                </a:solidFill>
              </a:rPr>
              <a:t> — level of awareness in which information can become readily available to consciousness if necessary</a:t>
            </a:r>
          </a:p>
          <a:p>
            <a:pPr lvl="1" algn="l" eaLnBrk="1" hangingPunct="1">
              <a:lnSpc>
                <a:spcPct val="90000"/>
              </a:lnSpc>
              <a:buClr>
                <a:srgbClr val="FF0000"/>
              </a:buClr>
              <a:buSzTx/>
              <a:buNone/>
              <a:defRPr/>
            </a:pPr>
            <a:endParaRPr lang="en-US" sz="2400" dirty="0">
              <a:solidFill>
                <a:schemeClr val="tx1"/>
              </a:solidFill>
            </a:endParaRPr>
          </a:p>
          <a:p>
            <a:pPr marL="838200" lvl="1" indent="-457200" algn="l" eaLnBrk="1" hangingPunct="1">
              <a:lnSpc>
                <a:spcPct val="90000"/>
              </a:lnSpc>
              <a:buSzTx/>
              <a:buFont typeface="Arial"/>
              <a:buChar char="•"/>
              <a:defRPr/>
            </a:pPr>
            <a:r>
              <a:rPr lang="en-US" sz="2400" dirty="0">
                <a:solidFill>
                  <a:schemeClr val="tx2"/>
                </a:solidFill>
              </a:rPr>
              <a:t>Example: What did you do last weekend?</a:t>
            </a:r>
          </a:p>
          <a:p>
            <a:pPr lvl="2" algn="l" eaLnBrk="1" hangingPunct="1">
              <a:lnSpc>
                <a:spcPct val="90000"/>
              </a:lnSpc>
              <a:buNone/>
              <a:defRPr/>
            </a:pPr>
            <a:endParaRPr lang="en-US" sz="2400" dirty="0"/>
          </a:p>
          <a:p>
            <a:pPr algn="l">
              <a:lnSpc>
                <a:spcPct val="90000"/>
              </a:lnSpc>
              <a:defRPr/>
            </a:pPr>
            <a:r>
              <a:rPr lang="en-US" b="1" dirty="0">
                <a:solidFill>
                  <a:schemeClr val="tx1"/>
                </a:solidFill>
              </a:rPr>
              <a:t>Unconscious state </a:t>
            </a:r>
            <a:r>
              <a:rPr lang="en-US" dirty="0">
                <a:solidFill>
                  <a:schemeClr val="tx1"/>
                </a:solidFill>
              </a:rPr>
              <a:t>— state in which information is not easily accessible to conscious awareness</a:t>
            </a:r>
          </a:p>
          <a:p>
            <a:pPr lvl="1" algn="l" eaLnBrk="1" hangingPunct="1">
              <a:lnSpc>
                <a:spcPct val="90000"/>
              </a:lnSpc>
              <a:buSzTx/>
              <a:buNone/>
              <a:defRPr/>
            </a:pPr>
            <a:endParaRPr lang="en-US" sz="2400" dirty="0">
              <a:solidFill>
                <a:schemeClr val="tx1"/>
              </a:solidFill>
            </a:endParaRPr>
          </a:p>
          <a:p>
            <a:pPr marL="838200" lvl="1" indent="-457200" algn="l" eaLnBrk="1" hangingPunct="1">
              <a:lnSpc>
                <a:spcPct val="90000"/>
              </a:lnSpc>
              <a:buSzTx/>
              <a:buFont typeface="Arial"/>
              <a:buChar char="•"/>
              <a:defRPr/>
            </a:pPr>
            <a:r>
              <a:rPr lang="en-US" sz="2400" dirty="0">
                <a:solidFill>
                  <a:schemeClr val="tx2"/>
                </a:solidFill>
              </a:rPr>
              <a:t>Example: What did you eat last weekend?</a:t>
            </a:r>
          </a:p>
          <a:p>
            <a:pPr lvl="1" algn="l" eaLnBrk="1" hangingPunct="1">
              <a:lnSpc>
                <a:spcPct val="90000"/>
              </a:lnSpc>
              <a:buClr>
                <a:srgbClr val="FF0000"/>
              </a:buClr>
              <a:buSzTx/>
              <a:buNone/>
              <a:defRPr/>
            </a:pPr>
            <a:endParaRPr lang="en-US" sz="2400" dirty="0">
              <a:solidFill>
                <a:schemeClr val="tx1"/>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2788" y="620688"/>
            <a:ext cx="7645400" cy="638249"/>
          </a:xfrm>
        </p:spPr>
        <p:txBody>
          <a:bodyPr>
            <a:normAutofit fontScale="90000"/>
          </a:bodyPr>
          <a:lstStyle/>
          <a:p>
            <a:pPr marL="628650" indent="-628650" eaLnBrk="1" hangingPunct="1"/>
            <a:r>
              <a:rPr lang="en-US" altLang="en-US" dirty="0"/>
              <a:t>Preconscious and Unconscious States</a:t>
            </a:r>
          </a:p>
        </p:txBody>
      </p:sp>
      <p:sp>
        <p:nvSpPr>
          <p:cNvPr id="3" name="Content Placeholder 2"/>
          <p:cNvSpPr>
            <a:spLocks noGrp="1"/>
          </p:cNvSpPr>
          <p:nvPr>
            <p:ph idx="1"/>
          </p:nvPr>
        </p:nvSpPr>
        <p:spPr>
          <a:xfrm>
            <a:off x="755576" y="1412776"/>
            <a:ext cx="7502525" cy="936104"/>
          </a:xfrm>
        </p:spPr>
        <p:txBody>
          <a:bodyPr/>
          <a:lstStyle/>
          <a:p>
            <a:pPr algn="l">
              <a:buNone/>
            </a:pPr>
            <a:r>
              <a:rPr lang="en-US" b="1" dirty="0"/>
              <a:t>Automatic </a:t>
            </a:r>
            <a:r>
              <a:rPr lang="en-US" b="1" dirty="0" err="1"/>
              <a:t>Behaviours</a:t>
            </a:r>
            <a:r>
              <a:rPr lang="en-US" b="1" dirty="0"/>
              <a:t> </a:t>
            </a:r>
            <a:r>
              <a:rPr lang="en-US" dirty="0"/>
              <a:t>– Do you remember every time you brushed your teeth last week?</a:t>
            </a:r>
          </a:p>
        </p:txBody>
      </p:sp>
      <p:pic>
        <p:nvPicPr>
          <p:cNvPr id="2" name="Picture 1"/>
          <p:cNvPicPr>
            <a:picLocks noChangeAspect="1"/>
          </p:cNvPicPr>
          <p:nvPr/>
        </p:nvPicPr>
        <p:blipFill>
          <a:blip r:embed="rId2"/>
          <a:stretch>
            <a:fillRect/>
          </a:stretch>
        </p:blipFill>
        <p:spPr>
          <a:xfrm>
            <a:off x="1619672" y="2490129"/>
            <a:ext cx="5889848" cy="41792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a:xfrm>
            <a:off x="712788" y="620688"/>
            <a:ext cx="7645400" cy="638249"/>
          </a:xfrm>
        </p:spPr>
        <p:txBody>
          <a:bodyPr>
            <a:normAutofit fontScale="90000"/>
          </a:bodyPr>
          <a:lstStyle/>
          <a:p>
            <a:pPr eaLnBrk="1" hangingPunct="1"/>
            <a:r>
              <a:rPr lang="en-US" altLang="en-US" dirty="0"/>
              <a:t>Cognitive Views of the Unconscious</a:t>
            </a:r>
          </a:p>
        </p:txBody>
      </p:sp>
      <p:sp>
        <p:nvSpPr>
          <p:cNvPr id="17411" name="Rectangle 3"/>
          <p:cNvSpPr>
            <a:spLocks noGrp="1"/>
          </p:cNvSpPr>
          <p:nvPr>
            <p:ph idx="1"/>
          </p:nvPr>
        </p:nvSpPr>
        <p:spPr>
          <a:xfrm>
            <a:off x="755576" y="1628800"/>
            <a:ext cx="7502525" cy="4536504"/>
          </a:xfrm>
        </p:spPr>
        <p:txBody>
          <a:bodyPr>
            <a:noAutofit/>
          </a:bodyPr>
          <a:lstStyle/>
          <a:p>
            <a:pPr algn="l" eaLnBrk="1" hangingPunct="1">
              <a:buNone/>
            </a:pPr>
            <a:r>
              <a:rPr lang="en-US" altLang="en-US" dirty="0"/>
              <a:t>We have two main types of memory:</a:t>
            </a:r>
          </a:p>
          <a:p>
            <a:pPr algn="l" eaLnBrk="1" hangingPunct="1">
              <a:buNone/>
            </a:pPr>
            <a:endParaRPr lang="en-US" altLang="en-US" dirty="0"/>
          </a:p>
          <a:p>
            <a:pPr marL="342900" indent="-342900" algn="l" eaLnBrk="1" hangingPunct="1">
              <a:buFont typeface="Arial"/>
              <a:buChar char="•"/>
            </a:pPr>
            <a:r>
              <a:rPr lang="en-US" altLang="en-US" b="1" dirty="0">
                <a:solidFill>
                  <a:schemeClr val="tx1"/>
                </a:solidFill>
              </a:rPr>
              <a:t>Explicit memory </a:t>
            </a:r>
            <a:r>
              <a:rPr lang="en-US" altLang="en-US" dirty="0">
                <a:solidFill>
                  <a:schemeClr val="tx1"/>
                </a:solidFill>
              </a:rPr>
              <a:t>– involves pieces of knowledge that we are fully aware of</a:t>
            </a:r>
          </a:p>
          <a:p>
            <a:pPr lvl="1" algn="l" eaLnBrk="1" hangingPunct="1">
              <a:buNone/>
            </a:pPr>
            <a:r>
              <a:rPr lang="en-US" altLang="en-US" sz="2400" b="1" dirty="0">
                <a:solidFill>
                  <a:schemeClr val="tx2"/>
                </a:solidFill>
              </a:rPr>
              <a:t>EXAMPLES?</a:t>
            </a:r>
          </a:p>
          <a:p>
            <a:pPr lvl="1" algn="l" eaLnBrk="1" hangingPunct="1">
              <a:buNone/>
            </a:pPr>
            <a:endParaRPr lang="en-US" altLang="en-US" sz="2400" dirty="0">
              <a:solidFill>
                <a:schemeClr val="tx1"/>
              </a:solidFill>
            </a:endParaRPr>
          </a:p>
          <a:p>
            <a:pPr marL="342900" indent="-342900" algn="l">
              <a:buFont typeface="Arial"/>
              <a:buChar char="•"/>
            </a:pPr>
            <a:r>
              <a:rPr lang="en-US" altLang="en-US" b="1" dirty="0">
                <a:solidFill>
                  <a:schemeClr val="tx1"/>
                </a:solidFill>
              </a:rPr>
              <a:t>Implicit memory </a:t>
            </a:r>
            <a:r>
              <a:rPr lang="en-US" altLang="en-US" dirty="0">
                <a:solidFill>
                  <a:schemeClr val="tx1"/>
                </a:solidFill>
              </a:rPr>
              <a:t>– knowledge that we have stored in memory that we are not typically aware of or able to recall at will.</a:t>
            </a:r>
          </a:p>
          <a:p>
            <a:pPr lvl="1" algn="l">
              <a:buNone/>
            </a:pPr>
            <a:r>
              <a:rPr lang="en-US" altLang="en-US" sz="2400" b="1" dirty="0">
                <a:solidFill>
                  <a:schemeClr val="tx2"/>
                </a:solidFill>
              </a:rPr>
              <a:t>EXAMPLES?</a:t>
            </a:r>
          </a:p>
          <a:p>
            <a:pPr lvl="1" algn="l" eaLnBrk="1" hangingPunct="1">
              <a:buNone/>
            </a:pPr>
            <a:endParaRPr lang="en-US" altLang="en-US" sz="2400" dirty="0">
              <a:solidFill>
                <a:schemeClr val="tx1"/>
              </a:solidFill>
            </a:endParaRPr>
          </a:p>
          <a:p>
            <a:pPr lvl="1" algn="l" eaLnBrk="1" hangingPunct="1">
              <a:buNone/>
            </a:pPr>
            <a:endParaRPr lang="en-US" altLang="en-US" sz="2400" dirty="0">
              <a:solidFill>
                <a:schemeClr val="tx1"/>
              </a:solidFill>
            </a:endParaRPr>
          </a:p>
          <a:p>
            <a:pPr lvl="1" algn="l" eaLnBrk="1" hangingPunct="1">
              <a:buNone/>
            </a:pPr>
            <a:endParaRPr lang="en-US" altLang="en-US" sz="2400" dirty="0">
              <a:solidFill>
                <a:schemeClr val="tx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p:cNvSpPr>
          <p:nvPr>
            <p:ph type="title"/>
          </p:nvPr>
        </p:nvSpPr>
        <p:spPr>
          <a:xfrm>
            <a:off x="712788" y="692696"/>
            <a:ext cx="7645400" cy="638249"/>
          </a:xfrm>
        </p:spPr>
        <p:txBody>
          <a:bodyPr>
            <a:normAutofit fontScale="90000"/>
          </a:bodyPr>
          <a:lstStyle/>
          <a:p>
            <a:pPr eaLnBrk="1" hangingPunct="1"/>
            <a:r>
              <a:rPr lang="en-US" altLang="en-US" dirty="0"/>
              <a:t>Cognitive Views of the Unconscious</a:t>
            </a:r>
          </a:p>
        </p:txBody>
      </p:sp>
      <p:sp>
        <p:nvSpPr>
          <p:cNvPr id="17411" name="Rectangle 3"/>
          <p:cNvSpPr>
            <a:spLocks noGrp="1"/>
          </p:cNvSpPr>
          <p:nvPr>
            <p:ph idx="1"/>
          </p:nvPr>
        </p:nvSpPr>
        <p:spPr/>
        <p:txBody>
          <a:bodyPr>
            <a:normAutofit/>
          </a:bodyPr>
          <a:lstStyle/>
          <a:p>
            <a:pPr lvl="1" eaLnBrk="1" hangingPunct="1">
              <a:buNone/>
            </a:pPr>
            <a:r>
              <a:rPr lang="en-US" altLang="en-US" dirty="0">
                <a:solidFill>
                  <a:schemeClr val="tx1"/>
                </a:solidFill>
              </a:rPr>
              <a:t>Are there decisions that we make unconsciously?</a:t>
            </a:r>
          </a:p>
          <a:p>
            <a:pPr lvl="1" eaLnBrk="1" hangingPunct="1">
              <a:buNone/>
            </a:pPr>
            <a:endParaRPr lang="en-US" altLang="en-US" dirty="0">
              <a:solidFill>
                <a:schemeClr val="tx1"/>
              </a:solidFill>
            </a:endParaRPr>
          </a:p>
          <a:p>
            <a:pPr lvl="1" eaLnBrk="1" hangingPunct="1">
              <a:buNone/>
            </a:pPr>
            <a:endParaRPr lang="en-US" altLang="en-US" dirty="0">
              <a:solidFill>
                <a:schemeClr val="tx1"/>
              </a:solidFill>
            </a:endParaRPr>
          </a:p>
          <a:p>
            <a:pPr lvl="1" eaLnBrk="1" hangingPunct="1">
              <a:buNone/>
            </a:pPr>
            <a:endParaRPr lang="en-US" altLang="en-US" dirty="0">
              <a:solidFill>
                <a:schemeClr val="tx1"/>
              </a:solidFill>
            </a:endParaRPr>
          </a:p>
        </p:txBody>
      </p:sp>
      <p:sp>
        <p:nvSpPr>
          <p:cNvPr id="8" name="Rectangle 7"/>
          <p:cNvSpPr/>
          <p:nvPr/>
        </p:nvSpPr>
        <p:spPr>
          <a:xfrm>
            <a:off x="467544" y="5951021"/>
            <a:ext cx="8208912" cy="646331"/>
          </a:xfrm>
          <a:prstGeom prst="rect">
            <a:avLst/>
          </a:prstGeom>
        </p:spPr>
        <p:txBody>
          <a:bodyPr wrap="square">
            <a:spAutoFit/>
          </a:bodyPr>
          <a:lstStyle/>
          <a:p>
            <a:r>
              <a:rPr lang="en-US" dirty="0"/>
              <a:t>Eric </a:t>
            </a:r>
            <a:r>
              <a:rPr lang="en-US" dirty="0" err="1"/>
              <a:t>Kandel</a:t>
            </a:r>
            <a:r>
              <a:rPr lang="en-US" dirty="0"/>
              <a:t> (Nobel Prize Winner – Medicine) Unconscious Decision Making</a:t>
            </a:r>
          </a:p>
          <a:p>
            <a:r>
              <a:rPr lang="en-US" dirty="0">
                <a:hlinkClick r:id="rId3"/>
              </a:rPr>
              <a:t>https://www.youtube.com/watch?v=ph7LcupAENw</a:t>
            </a:r>
            <a:endParaRPr lang="en-US" dirty="0"/>
          </a:p>
        </p:txBody>
      </p:sp>
      <p:pic>
        <p:nvPicPr>
          <p:cNvPr id="2" name="Picture 1"/>
          <p:cNvPicPr>
            <a:picLocks noChangeAspect="1"/>
          </p:cNvPicPr>
          <p:nvPr/>
        </p:nvPicPr>
        <p:blipFill>
          <a:blip r:embed="rId4"/>
          <a:stretch>
            <a:fillRect/>
          </a:stretch>
        </p:blipFill>
        <p:spPr>
          <a:xfrm>
            <a:off x="1979712" y="1772816"/>
            <a:ext cx="5186660" cy="3698467"/>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txBox="1">
            <a:spLocks/>
          </p:cNvSpPr>
          <p:nvPr/>
        </p:nvSpPr>
        <p:spPr>
          <a:xfrm>
            <a:off x="467544" y="692696"/>
            <a:ext cx="8229600" cy="86409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0" i="0" u="none" strike="noStrike" kern="1200" cap="none" spc="0" normalizeH="0" baseline="0" noProof="0" dirty="0">
                <a:ln>
                  <a:noFill/>
                </a:ln>
                <a:solidFill>
                  <a:schemeClr val="tx2"/>
                </a:solidFill>
                <a:effectLst/>
                <a:uLnTx/>
                <a:uFillTx/>
                <a:latin typeface="Century Gothic"/>
                <a:ea typeface="+mj-ea"/>
                <a:cs typeface="Century Gothic"/>
              </a:rPr>
              <a:t>Freud’s View of the Unconscious</a:t>
            </a:r>
          </a:p>
        </p:txBody>
      </p:sp>
      <p:pic>
        <p:nvPicPr>
          <p:cNvPr id="5122" name="Picture 2"/>
          <p:cNvPicPr>
            <a:picLocks noChangeAspect="1" noChangeArrowheads="1"/>
          </p:cNvPicPr>
          <p:nvPr/>
        </p:nvPicPr>
        <p:blipFill>
          <a:blip r:embed="rId3" cstate="print"/>
          <a:srcRect/>
          <a:stretch>
            <a:fillRect/>
          </a:stretch>
        </p:blipFill>
        <p:spPr bwMode="auto">
          <a:xfrm>
            <a:off x="2339752" y="1484784"/>
            <a:ext cx="4207346" cy="4570944"/>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5436096" y="6093296"/>
            <a:ext cx="1121668" cy="2728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2788" y="476672"/>
            <a:ext cx="7645400" cy="638249"/>
          </a:xfrm>
        </p:spPr>
        <p:txBody>
          <a:bodyPr/>
          <a:lstStyle/>
          <a:p>
            <a:pPr marL="628650" indent="-628650" eaLnBrk="1" hangingPunct="1"/>
            <a:r>
              <a:rPr lang="en-US" altLang="en-US" dirty="0"/>
              <a:t>When We Are Asleep </a:t>
            </a:r>
          </a:p>
        </p:txBody>
      </p:sp>
      <p:sp>
        <p:nvSpPr>
          <p:cNvPr id="18435" name="Rectangle 3"/>
          <p:cNvSpPr>
            <a:spLocks noGrp="1" noChangeArrowheads="1"/>
          </p:cNvSpPr>
          <p:nvPr>
            <p:ph idx="1"/>
          </p:nvPr>
        </p:nvSpPr>
        <p:spPr>
          <a:xfrm>
            <a:off x="395536" y="1340768"/>
            <a:ext cx="4320480" cy="4320480"/>
          </a:xfrm>
        </p:spPr>
        <p:txBody>
          <a:bodyPr>
            <a:normAutofit lnSpcReduction="10000"/>
          </a:bodyPr>
          <a:lstStyle/>
          <a:p>
            <a:pPr algn="l" eaLnBrk="1" hangingPunct="1">
              <a:buNone/>
            </a:pPr>
            <a:r>
              <a:rPr lang="en-US" altLang="en-US" sz="2400" dirty="0"/>
              <a:t>Why do we sleep?</a:t>
            </a:r>
          </a:p>
          <a:p>
            <a:pPr algn="l" eaLnBrk="1" hangingPunct="1">
              <a:buNone/>
            </a:pPr>
            <a:endParaRPr lang="en-US" altLang="en-US" b="1" dirty="0">
              <a:solidFill>
                <a:schemeClr val="tx1"/>
              </a:solidFill>
            </a:endParaRPr>
          </a:p>
          <a:p>
            <a:pPr marL="342900" indent="-342900" algn="l" eaLnBrk="1" hangingPunct="1">
              <a:buFont typeface="Arial"/>
              <a:buChar char="•"/>
            </a:pPr>
            <a:r>
              <a:rPr lang="en-US" altLang="en-US" sz="2400" b="1" dirty="0">
                <a:solidFill>
                  <a:schemeClr val="tx1"/>
                </a:solidFill>
              </a:rPr>
              <a:t>Adaptive theory of sleep – </a:t>
            </a:r>
            <a:r>
              <a:rPr lang="en-US" altLang="en-US" sz="2400" dirty="0">
                <a:solidFill>
                  <a:schemeClr val="tx1"/>
                </a:solidFill>
              </a:rPr>
              <a:t>theory that organisms sleep for the purpose of self-preservation, to keep away from predators</a:t>
            </a:r>
          </a:p>
          <a:p>
            <a:pPr algn="l" eaLnBrk="1" hangingPunct="1">
              <a:buNone/>
            </a:pPr>
            <a:endParaRPr lang="en-US" altLang="en-US" sz="2400" dirty="0">
              <a:solidFill>
                <a:schemeClr val="tx1"/>
              </a:solidFill>
            </a:endParaRPr>
          </a:p>
          <a:p>
            <a:pPr marL="342900" indent="-342900" algn="l" eaLnBrk="1" hangingPunct="1">
              <a:buFont typeface="Arial"/>
              <a:buChar char="•"/>
            </a:pPr>
            <a:r>
              <a:rPr lang="en-US" altLang="en-US" sz="2400" b="1" dirty="0">
                <a:solidFill>
                  <a:schemeClr val="tx1"/>
                </a:solidFill>
              </a:rPr>
              <a:t>Restoration theory - </a:t>
            </a:r>
            <a:r>
              <a:rPr lang="en-US" altLang="en-US" sz="2400" dirty="0">
                <a:solidFill>
                  <a:schemeClr val="tx1"/>
                </a:solidFill>
              </a:rPr>
              <a:t>holds that sleep restores our brains and bodies</a:t>
            </a:r>
          </a:p>
          <a:p>
            <a:pPr algn="l" eaLnBrk="1" hangingPunct="1">
              <a:buNone/>
            </a:pPr>
            <a:endParaRPr lang="en-US" altLang="en-US" sz="2400" dirty="0"/>
          </a:p>
          <a:p>
            <a:pPr algn="l" eaLnBrk="1" hangingPunct="1">
              <a:lnSpc>
                <a:spcPct val="90000"/>
              </a:lnSpc>
              <a:buNone/>
            </a:pPr>
            <a:endParaRPr lang="en-US" altLang="en-US" sz="2400" dirty="0"/>
          </a:p>
        </p:txBody>
      </p:sp>
      <p:pic>
        <p:nvPicPr>
          <p:cNvPr id="5" name="Picture 4" descr="06-177-0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5076056" y="1556792"/>
            <a:ext cx="3754924" cy="3888432"/>
          </a:xfrm>
          <a:prstGeom prst="rect">
            <a:avLst/>
          </a:prstGeom>
        </p:spPr>
      </p:pic>
      <p:sp>
        <p:nvSpPr>
          <p:cNvPr id="6" name="Rectangle 5"/>
          <p:cNvSpPr/>
          <p:nvPr/>
        </p:nvSpPr>
        <p:spPr>
          <a:xfrm>
            <a:off x="395536" y="6084584"/>
            <a:ext cx="8352928" cy="584776"/>
          </a:xfrm>
          <a:prstGeom prst="rect">
            <a:avLst/>
          </a:prstGeom>
        </p:spPr>
        <p:txBody>
          <a:bodyPr wrap="square">
            <a:spAutoFit/>
          </a:bodyPr>
          <a:lstStyle/>
          <a:p>
            <a:r>
              <a:rPr lang="en-US" sz="1600" b="1" dirty="0"/>
              <a:t>Russell Foster – Why do we Sleep?  The Role of Sleep in Brain Function</a:t>
            </a:r>
            <a:endParaRPr lang="en-US" sz="1600" dirty="0">
              <a:hlinkClick r:id="rId4"/>
            </a:endParaRPr>
          </a:p>
          <a:p>
            <a:r>
              <a:rPr lang="en-US" sz="1600" dirty="0">
                <a:hlinkClick r:id="rId4"/>
              </a:rPr>
              <a:t>https://www.youtube.com/watch?v=RdgYhpqqSP4</a:t>
            </a:r>
            <a:endParaRPr lang="en-US" sz="1600" dirty="0"/>
          </a:p>
        </p:txBody>
      </p:sp>
      <p:pic>
        <p:nvPicPr>
          <p:cNvPr id="2" name="Picture 1"/>
          <p:cNvPicPr>
            <a:picLocks noChangeAspect="1"/>
          </p:cNvPicPr>
          <p:nvPr/>
        </p:nvPicPr>
        <p:blipFill>
          <a:blip r:embed="rId5"/>
          <a:stretch>
            <a:fillRect/>
          </a:stretch>
        </p:blipFill>
        <p:spPr>
          <a:xfrm>
            <a:off x="7706116" y="5445224"/>
            <a:ext cx="1180931" cy="288032"/>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p:cNvSpPr>
          <p:nvPr>
            <p:ph type="title"/>
          </p:nvPr>
        </p:nvSpPr>
        <p:spPr>
          <a:xfrm>
            <a:off x="712788" y="692696"/>
            <a:ext cx="7645400" cy="998289"/>
          </a:xfrm>
        </p:spPr>
        <p:txBody>
          <a:bodyPr>
            <a:normAutofit fontScale="90000"/>
          </a:bodyPr>
          <a:lstStyle/>
          <a:p>
            <a:pPr eaLnBrk="1" hangingPunct="1"/>
            <a:r>
              <a:rPr lang="en-US" altLang="en-US" dirty="0"/>
              <a:t>When We Are Asleep : Circadian Rhythm</a:t>
            </a:r>
          </a:p>
        </p:txBody>
      </p:sp>
      <p:sp>
        <p:nvSpPr>
          <p:cNvPr id="20483" name="Rectangle 3"/>
          <p:cNvSpPr>
            <a:spLocks noGrp="1"/>
          </p:cNvSpPr>
          <p:nvPr>
            <p:ph idx="1"/>
          </p:nvPr>
        </p:nvSpPr>
        <p:spPr>
          <a:xfrm>
            <a:off x="683568" y="1916832"/>
            <a:ext cx="3168351" cy="3935908"/>
          </a:xfrm>
        </p:spPr>
        <p:txBody>
          <a:bodyPr>
            <a:normAutofit/>
          </a:bodyPr>
          <a:lstStyle/>
          <a:p>
            <a:pPr algn="l" eaLnBrk="1" hangingPunct="1">
              <a:buNone/>
            </a:pPr>
            <a:r>
              <a:rPr lang="en-US" altLang="en-US" dirty="0"/>
              <a:t>Circadian rhythm (biological clock) is a 24-hour cycle of which the sleep/wake cycle is one. The sleep/wake cycle is </a:t>
            </a:r>
            <a:r>
              <a:rPr lang="en-US" altLang="en-US" dirty="0">
                <a:solidFill>
                  <a:schemeClr val="tx1"/>
                </a:solidFill>
              </a:rPr>
              <a:t>controlled by the </a:t>
            </a:r>
            <a:r>
              <a:rPr lang="en-US" altLang="en-US" b="1" dirty="0" err="1">
                <a:solidFill>
                  <a:schemeClr val="tx1"/>
                </a:solidFill>
              </a:rPr>
              <a:t>suprachiasmatic</a:t>
            </a:r>
            <a:r>
              <a:rPr lang="en-US" altLang="en-US" b="1" dirty="0">
                <a:solidFill>
                  <a:schemeClr val="tx1"/>
                </a:solidFill>
              </a:rPr>
              <a:t> nucleus (SCN) of the hypothalamus</a:t>
            </a:r>
          </a:p>
          <a:p>
            <a:pPr lvl="1" algn="l" eaLnBrk="1" hangingPunct="1">
              <a:lnSpc>
                <a:spcPct val="90000"/>
              </a:lnSpc>
              <a:buNone/>
            </a:pPr>
            <a:endParaRPr lang="en-US" altLang="en-US" sz="2400" dirty="0">
              <a:solidFill>
                <a:schemeClr val="tx1"/>
              </a:solidFill>
            </a:endParaRPr>
          </a:p>
        </p:txBody>
      </p:sp>
      <p:grpSp>
        <p:nvGrpSpPr>
          <p:cNvPr id="3" name="Group 2"/>
          <p:cNvGrpSpPr/>
          <p:nvPr/>
        </p:nvGrpSpPr>
        <p:grpSpPr>
          <a:xfrm>
            <a:off x="4355976" y="1988840"/>
            <a:ext cx="4459063" cy="3888432"/>
            <a:chOff x="2411760" y="2564904"/>
            <a:chExt cx="4459063" cy="3888432"/>
          </a:xfrm>
        </p:grpSpPr>
        <p:pic>
          <p:nvPicPr>
            <p:cNvPr id="7170" name="Picture 2"/>
            <p:cNvPicPr>
              <a:picLocks noChangeAspect="1" noChangeArrowheads="1"/>
            </p:cNvPicPr>
            <p:nvPr/>
          </p:nvPicPr>
          <p:blipFill>
            <a:blip r:embed="rId3" cstate="print"/>
            <a:srcRect/>
            <a:stretch>
              <a:fillRect/>
            </a:stretch>
          </p:blipFill>
          <p:spPr bwMode="auto">
            <a:xfrm>
              <a:off x="2411760" y="2564904"/>
              <a:ext cx="4439654" cy="3600400"/>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5627738" y="6165304"/>
              <a:ext cx="1243085" cy="288032"/>
            </a:xfrm>
            <a:prstGeom prst="rect">
              <a:avLst/>
            </a:prstGeom>
          </p:spPr>
        </p:pic>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788" y="620688"/>
            <a:ext cx="7645400" cy="638249"/>
          </a:xfrm>
        </p:spPr>
        <p:txBody>
          <a:bodyPr/>
          <a:lstStyle/>
          <a:p>
            <a:r>
              <a:rPr lang="en-US" dirty="0"/>
              <a:t>Sleep – Wake Rhythms</a:t>
            </a:r>
          </a:p>
        </p:txBody>
      </p:sp>
      <p:sp>
        <p:nvSpPr>
          <p:cNvPr id="3" name="Content Placeholder 2"/>
          <p:cNvSpPr>
            <a:spLocks noGrp="1"/>
          </p:cNvSpPr>
          <p:nvPr>
            <p:ph idx="1"/>
          </p:nvPr>
        </p:nvSpPr>
        <p:spPr>
          <a:xfrm>
            <a:off x="395536" y="1988840"/>
            <a:ext cx="8280920" cy="1008112"/>
          </a:xfrm>
        </p:spPr>
        <p:txBody>
          <a:bodyPr/>
          <a:lstStyle/>
          <a:p>
            <a:pPr>
              <a:lnSpc>
                <a:spcPct val="90000"/>
              </a:lnSpc>
              <a:buNone/>
            </a:pPr>
            <a:r>
              <a:rPr lang="en-US" altLang="en-US" dirty="0"/>
              <a:t>What causes our circadian rhythm?</a:t>
            </a:r>
          </a:p>
          <a:p>
            <a:pPr lvl="1">
              <a:lnSpc>
                <a:spcPct val="90000"/>
              </a:lnSpc>
              <a:buNone/>
            </a:pPr>
            <a:r>
              <a:rPr lang="en-US" altLang="en-US" sz="2400" b="1" dirty="0">
                <a:solidFill>
                  <a:schemeClr val="tx1"/>
                </a:solidFill>
              </a:rPr>
              <a:t>Genetic differences? 	Environmental differences?</a:t>
            </a:r>
          </a:p>
        </p:txBody>
      </p:sp>
      <p:pic>
        <p:nvPicPr>
          <p:cNvPr id="4" name="Picture 3"/>
          <p:cNvPicPr>
            <a:picLocks noChangeAspect="1"/>
          </p:cNvPicPr>
          <p:nvPr/>
        </p:nvPicPr>
        <p:blipFill>
          <a:blip r:embed="rId2"/>
          <a:stretch>
            <a:fillRect/>
          </a:stretch>
        </p:blipFill>
        <p:spPr>
          <a:xfrm>
            <a:off x="611560" y="3140968"/>
            <a:ext cx="7596336" cy="28147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p:cNvSpPr>
          <p:nvPr>
            <p:ph type="title"/>
          </p:nvPr>
        </p:nvSpPr>
        <p:spPr>
          <a:xfrm>
            <a:off x="712788" y="692696"/>
            <a:ext cx="7645400" cy="638249"/>
          </a:xfrm>
        </p:spPr>
        <p:txBody>
          <a:bodyPr/>
          <a:lstStyle/>
          <a:p>
            <a:pPr eaLnBrk="1" hangingPunct="1"/>
            <a:r>
              <a:rPr lang="en-US" altLang="en-US" dirty="0"/>
              <a:t>Sleep Cycle(s)  </a:t>
            </a:r>
          </a:p>
        </p:txBody>
      </p:sp>
      <p:pic>
        <p:nvPicPr>
          <p:cNvPr id="21508" name="Picture 7" descr="figure 6-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924" b="924"/>
          <a:stretch>
            <a:fillRect/>
          </a:stretch>
        </p:blipFill>
        <p:spPr>
          <a:xfrm>
            <a:off x="1547664" y="1556792"/>
            <a:ext cx="6176690" cy="3240360"/>
          </a:xfrm>
        </p:spPr>
      </p:pic>
      <p:sp>
        <p:nvSpPr>
          <p:cNvPr id="21507" name="Rectangle 3"/>
          <p:cNvSpPr>
            <a:spLocks noGrp="1"/>
          </p:cNvSpPr>
          <p:nvPr>
            <p:ph type="body" sz="half" idx="4294967295"/>
          </p:nvPr>
        </p:nvSpPr>
        <p:spPr>
          <a:xfrm>
            <a:off x="323528" y="5085184"/>
            <a:ext cx="5113338" cy="1524000"/>
          </a:xfrm>
        </p:spPr>
        <p:txBody>
          <a:bodyPr>
            <a:normAutofit/>
          </a:bodyPr>
          <a:lstStyle/>
          <a:p>
            <a:pPr marL="342900" indent="-342900" algn="l" eaLnBrk="1" hangingPunct="1">
              <a:lnSpc>
                <a:spcPct val="90000"/>
              </a:lnSpc>
              <a:buFont typeface="Arial"/>
              <a:buChar char="•"/>
            </a:pPr>
            <a:r>
              <a:rPr lang="en-US" altLang="en-US" sz="2000" dirty="0">
                <a:latin typeface="Arial"/>
                <a:cs typeface="Arial"/>
              </a:rPr>
              <a:t>90–100 minutes per  sleep cycle</a:t>
            </a:r>
          </a:p>
          <a:p>
            <a:pPr marL="342900" indent="-342900" algn="l" eaLnBrk="1" hangingPunct="1">
              <a:lnSpc>
                <a:spcPct val="90000"/>
              </a:lnSpc>
              <a:buFont typeface="Arial"/>
              <a:buChar char="•"/>
            </a:pPr>
            <a:r>
              <a:rPr lang="en-US" altLang="en-US" sz="2000" dirty="0">
                <a:solidFill>
                  <a:schemeClr val="tx1"/>
                </a:solidFill>
                <a:latin typeface="Arial"/>
                <a:cs typeface="Arial"/>
              </a:rPr>
              <a:t>One cycle goes through Stage 1, 2, 3, 4, and REM sleep</a:t>
            </a:r>
          </a:p>
          <a:p>
            <a:pPr marL="342900" indent="-342900" algn="l" eaLnBrk="1" hangingPunct="1">
              <a:lnSpc>
                <a:spcPct val="90000"/>
              </a:lnSpc>
              <a:buFont typeface="Arial"/>
              <a:buChar char="•"/>
            </a:pPr>
            <a:r>
              <a:rPr lang="en-US" altLang="en-US" sz="2000" dirty="0">
                <a:solidFill>
                  <a:schemeClr val="tx1"/>
                </a:solidFill>
                <a:latin typeface="Arial"/>
                <a:cs typeface="Arial"/>
              </a:rPr>
              <a:t>We have about five cycles a night</a:t>
            </a:r>
          </a:p>
        </p:txBody>
      </p:sp>
      <p:pic>
        <p:nvPicPr>
          <p:cNvPr id="2" name="Picture 1"/>
          <p:cNvPicPr>
            <a:picLocks noChangeAspect="1"/>
          </p:cNvPicPr>
          <p:nvPr/>
        </p:nvPicPr>
        <p:blipFill>
          <a:blip r:embed="rId4"/>
          <a:stretch>
            <a:fillRect/>
          </a:stretch>
        </p:blipFill>
        <p:spPr>
          <a:xfrm>
            <a:off x="6660232" y="4725144"/>
            <a:ext cx="1024260" cy="310097"/>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p:cNvSpPr>
          <p:nvPr>
            <p:ph type="title"/>
          </p:nvPr>
        </p:nvSpPr>
        <p:spPr>
          <a:xfrm>
            <a:off x="712788" y="692696"/>
            <a:ext cx="7645400" cy="638249"/>
          </a:xfrm>
        </p:spPr>
        <p:txBody>
          <a:bodyPr/>
          <a:lstStyle/>
          <a:p>
            <a:pPr eaLnBrk="1" hangingPunct="1"/>
            <a:r>
              <a:rPr lang="en-US" altLang="en-US" dirty="0"/>
              <a:t>Stages of Sleep</a:t>
            </a:r>
          </a:p>
        </p:txBody>
      </p:sp>
      <p:sp>
        <p:nvSpPr>
          <p:cNvPr id="22531" name="Rectangle 3"/>
          <p:cNvSpPr>
            <a:spLocks noGrp="1"/>
          </p:cNvSpPr>
          <p:nvPr>
            <p:ph idx="1"/>
          </p:nvPr>
        </p:nvSpPr>
        <p:spPr>
          <a:xfrm>
            <a:off x="755576" y="1772816"/>
            <a:ext cx="7502525" cy="4536504"/>
          </a:xfrm>
        </p:spPr>
        <p:txBody>
          <a:bodyPr/>
          <a:lstStyle/>
          <a:p>
            <a:pPr algn="l" eaLnBrk="1" hangingPunct="1">
              <a:buNone/>
            </a:pPr>
            <a:r>
              <a:rPr lang="en-US" altLang="en-US" b="1" dirty="0">
                <a:solidFill>
                  <a:srgbClr val="000000"/>
                </a:solidFill>
              </a:rPr>
              <a:t>Stage 1</a:t>
            </a:r>
            <a:r>
              <a:rPr lang="en-US" altLang="en-US" dirty="0">
                <a:solidFill>
                  <a:srgbClr val="000000"/>
                </a:solidFill>
              </a:rPr>
              <a:t> - transition into sleep (5 min)</a:t>
            </a:r>
          </a:p>
          <a:p>
            <a:pPr marL="342900" indent="-342900" algn="l" eaLnBrk="1" hangingPunct="1">
              <a:buFont typeface="Arial"/>
              <a:buChar char="•"/>
            </a:pPr>
            <a:r>
              <a:rPr lang="en-US" altLang="en-US" dirty="0">
                <a:solidFill>
                  <a:srgbClr val="000000"/>
                </a:solidFill>
              </a:rPr>
              <a:t>At sleep, alpha waves change to theta waves</a:t>
            </a:r>
          </a:p>
          <a:p>
            <a:pPr marL="342900" indent="-342900" algn="l" eaLnBrk="1" hangingPunct="1">
              <a:buFont typeface="Arial"/>
              <a:buChar char="•"/>
            </a:pPr>
            <a:r>
              <a:rPr lang="en-US" altLang="en-US" dirty="0">
                <a:solidFill>
                  <a:srgbClr val="000000"/>
                </a:solidFill>
              </a:rPr>
              <a:t>HR slows, BP decreases</a:t>
            </a:r>
          </a:p>
          <a:p>
            <a:pPr lvl="1" algn="l" eaLnBrk="1" hangingPunct="1">
              <a:buNone/>
            </a:pPr>
            <a:endParaRPr lang="en-US" altLang="en-US" sz="2400" dirty="0">
              <a:solidFill>
                <a:srgbClr val="000000"/>
              </a:solidFill>
            </a:endParaRPr>
          </a:p>
          <a:p>
            <a:pPr marL="457200" indent="-457200" algn="l">
              <a:buFont typeface="Arial"/>
              <a:buChar char="•"/>
            </a:pPr>
            <a:r>
              <a:rPr lang="en-US" altLang="en-US" b="1" dirty="0" err="1">
                <a:solidFill>
                  <a:srgbClr val="000000"/>
                </a:solidFill>
              </a:rPr>
              <a:t>Hypnagogic</a:t>
            </a:r>
            <a:r>
              <a:rPr lang="en-US" altLang="en-US" b="1" dirty="0">
                <a:solidFill>
                  <a:srgbClr val="000000"/>
                </a:solidFill>
              </a:rPr>
              <a:t> state, </a:t>
            </a:r>
            <a:r>
              <a:rPr lang="en-US" altLang="en-US" b="1" dirty="0" err="1">
                <a:solidFill>
                  <a:srgbClr val="000000"/>
                </a:solidFill>
              </a:rPr>
              <a:t>hypnagogic</a:t>
            </a:r>
            <a:r>
              <a:rPr lang="en-US" altLang="en-US" b="1" dirty="0">
                <a:solidFill>
                  <a:srgbClr val="000000"/>
                </a:solidFill>
              </a:rPr>
              <a:t> hallucinations and </a:t>
            </a:r>
            <a:r>
              <a:rPr lang="en-US" altLang="en-US" b="1" dirty="0" err="1">
                <a:solidFill>
                  <a:srgbClr val="000000"/>
                </a:solidFill>
              </a:rPr>
              <a:t>myclonic</a:t>
            </a:r>
            <a:r>
              <a:rPr lang="en-US" altLang="en-US" b="1" dirty="0">
                <a:solidFill>
                  <a:srgbClr val="000000"/>
                </a:solidFill>
              </a:rPr>
              <a:t> jerks</a:t>
            </a:r>
          </a:p>
          <a:p>
            <a:pPr lvl="1" algn="l" eaLnBrk="1" hangingPunct="1">
              <a:buNone/>
            </a:pPr>
            <a:endParaRPr lang="en-US" altLang="en-US" sz="2400" dirty="0">
              <a:solidFill>
                <a:srgbClr val="000000"/>
              </a:solidFill>
            </a:endParaRPr>
          </a:p>
          <a:p>
            <a:pPr algn="l" eaLnBrk="1" hangingPunct="1">
              <a:buNone/>
            </a:pPr>
            <a:r>
              <a:rPr lang="en-US" altLang="en-US" b="1" dirty="0">
                <a:solidFill>
                  <a:srgbClr val="000000"/>
                </a:solidFill>
              </a:rPr>
              <a:t>Stage 2</a:t>
            </a:r>
            <a:r>
              <a:rPr lang="en-US" altLang="en-US" dirty="0">
                <a:solidFill>
                  <a:srgbClr val="000000"/>
                </a:solidFill>
              </a:rPr>
              <a:t> - harder to wake (15-20 min)</a:t>
            </a:r>
          </a:p>
          <a:p>
            <a:pPr marL="342900" indent="-342900" algn="l" eaLnBrk="1" hangingPunct="1">
              <a:buFont typeface="Arial"/>
              <a:buChar char="•"/>
            </a:pPr>
            <a:r>
              <a:rPr lang="en-US" altLang="en-US" dirty="0">
                <a:solidFill>
                  <a:srgbClr val="000000"/>
                </a:solidFill>
              </a:rPr>
              <a:t>More relaxed</a:t>
            </a:r>
          </a:p>
          <a:p>
            <a:pPr marL="342900" indent="-342900" algn="l" eaLnBrk="1" hangingPunct="1">
              <a:buFont typeface="Arial"/>
              <a:buChar char="•"/>
            </a:pPr>
            <a:r>
              <a:rPr lang="en-US" altLang="en-US" dirty="0">
                <a:solidFill>
                  <a:srgbClr val="000000"/>
                </a:solidFill>
              </a:rPr>
              <a:t>Sleep spindles (burst of rapid brain waves)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8578" y="548680"/>
            <a:ext cx="7645400" cy="638249"/>
          </a:xfrm>
        </p:spPr>
        <p:txBody>
          <a:bodyPr>
            <a:normAutofit fontScale="90000"/>
          </a:bodyPr>
          <a:lstStyle/>
          <a:p>
            <a:pPr algn="ctr"/>
            <a:r>
              <a:rPr lang="en-US" dirty="0"/>
              <a:t>Lecture Opener: </a:t>
            </a:r>
            <a:br>
              <a:rPr lang="en-US" dirty="0"/>
            </a:br>
            <a:r>
              <a:rPr lang="en-US" dirty="0"/>
              <a:t>Consciousness and the Online World</a:t>
            </a:r>
          </a:p>
        </p:txBody>
      </p:sp>
      <p:sp>
        <p:nvSpPr>
          <p:cNvPr id="4" name="Content Placeholder 3"/>
          <p:cNvSpPr>
            <a:spLocks noGrp="1"/>
          </p:cNvSpPr>
          <p:nvPr>
            <p:ph idx="1"/>
          </p:nvPr>
        </p:nvSpPr>
        <p:spPr>
          <a:xfrm>
            <a:off x="738578" y="2063004"/>
            <a:ext cx="7502525" cy="3935908"/>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899592" y="1700808"/>
            <a:ext cx="5058544" cy="3702246"/>
          </a:xfrm>
          <a:prstGeom prst="rect">
            <a:avLst/>
          </a:prstGeom>
          <a:noFill/>
          <a:ln w="9525">
            <a:noFill/>
            <a:miter lim="800000"/>
            <a:headEnd/>
            <a:tailEnd/>
          </a:ln>
        </p:spPr>
      </p:pic>
      <p:sp>
        <p:nvSpPr>
          <p:cNvPr id="5" name="Title 1"/>
          <p:cNvSpPr txBox="1">
            <a:spLocks/>
          </p:cNvSpPr>
          <p:nvPr/>
        </p:nvSpPr>
        <p:spPr>
          <a:xfrm>
            <a:off x="72008" y="5661248"/>
            <a:ext cx="9071992" cy="1066800"/>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2"/>
                </a:solidFill>
                <a:effectLst/>
                <a:uLnTx/>
                <a:uFillTx/>
                <a:latin typeface="Arial"/>
                <a:ea typeface="+mj-ea"/>
                <a:cs typeface="Arial"/>
              </a:rPr>
              <a:t>Who is Eugene </a:t>
            </a:r>
            <a:r>
              <a:rPr kumimoji="0" lang="en-US" sz="2000" b="0" i="0" u="none" strike="noStrike" kern="1200" cap="none" spc="0" normalizeH="0" baseline="0" noProof="0" dirty="0" err="1">
                <a:ln>
                  <a:noFill/>
                </a:ln>
                <a:solidFill>
                  <a:schemeClr val="tx2"/>
                </a:solidFill>
                <a:effectLst/>
                <a:uLnTx/>
                <a:uFillTx/>
                <a:latin typeface="Arial"/>
                <a:ea typeface="+mj-ea"/>
                <a:cs typeface="Arial"/>
              </a:rPr>
              <a:t>Goostman</a:t>
            </a:r>
            <a:r>
              <a:rPr kumimoji="0" lang="en-US" sz="2000" b="0" i="0" u="none" strike="noStrike" kern="1200" cap="none" spc="0" normalizeH="0" baseline="0" noProof="0" dirty="0">
                <a:ln>
                  <a:noFill/>
                </a:ln>
                <a:solidFill>
                  <a:schemeClr val="tx2"/>
                </a:solidFill>
                <a:effectLst/>
                <a:uLnTx/>
                <a:uFillTx/>
                <a:latin typeface="Arial"/>
                <a:ea typeface="+mj-ea"/>
                <a:cs typeface="Arial"/>
              </a:rPr>
              <a:t>?</a:t>
            </a:r>
          </a:p>
        </p:txBody>
      </p:sp>
      <p:pic>
        <p:nvPicPr>
          <p:cNvPr id="1026" name="Picture 2" descr="The Imitation Game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16832"/>
            <a:ext cx="173355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p:cNvSpPr>
          <p:nvPr>
            <p:ph type="title"/>
          </p:nvPr>
        </p:nvSpPr>
        <p:spPr>
          <a:xfrm>
            <a:off x="683568" y="702519"/>
            <a:ext cx="7645400" cy="638249"/>
          </a:xfrm>
        </p:spPr>
        <p:txBody>
          <a:bodyPr/>
          <a:lstStyle/>
          <a:p>
            <a:pPr eaLnBrk="1" hangingPunct="1"/>
            <a:r>
              <a:rPr lang="en-US" altLang="en-US" dirty="0"/>
              <a:t>Stages of Sleep</a:t>
            </a:r>
          </a:p>
        </p:txBody>
      </p:sp>
      <p:sp>
        <p:nvSpPr>
          <p:cNvPr id="22531" name="Rectangle 3"/>
          <p:cNvSpPr>
            <a:spLocks noGrp="1"/>
          </p:cNvSpPr>
          <p:nvPr>
            <p:ph idx="1"/>
          </p:nvPr>
        </p:nvSpPr>
        <p:spPr>
          <a:xfrm>
            <a:off x="755577" y="2085380"/>
            <a:ext cx="6768752" cy="3935908"/>
          </a:xfrm>
        </p:spPr>
        <p:txBody>
          <a:bodyPr/>
          <a:lstStyle/>
          <a:p>
            <a:pPr algn="l" eaLnBrk="1" hangingPunct="1">
              <a:buNone/>
            </a:pPr>
            <a:r>
              <a:rPr lang="en-US" altLang="en-US" sz="2300" b="1" dirty="0">
                <a:solidFill>
                  <a:srgbClr val="000000"/>
                </a:solidFill>
              </a:rPr>
              <a:t>Stage 3 </a:t>
            </a:r>
            <a:r>
              <a:rPr lang="en-US" altLang="en-US" sz="2300" dirty="0">
                <a:solidFill>
                  <a:srgbClr val="000000"/>
                </a:solidFill>
              </a:rPr>
              <a:t>- deeper sleep (5-15 min)</a:t>
            </a:r>
          </a:p>
          <a:p>
            <a:pPr marL="342900" indent="-342900" algn="l" eaLnBrk="1" hangingPunct="1">
              <a:buFont typeface="Arial"/>
              <a:buChar char="•"/>
            </a:pPr>
            <a:r>
              <a:rPr lang="en-US" altLang="en-US" sz="2000" dirty="0">
                <a:solidFill>
                  <a:srgbClr val="000000"/>
                </a:solidFill>
              </a:rPr>
              <a:t>Theta waves and delta waves</a:t>
            </a:r>
          </a:p>
          <a:p>
            <a:pPr lvl="1" algn="l" eaLnBrk="1" hangingPunct="1">
              <a:buNone/>
            </a:pPr>
            <a:endParaRPr lang="en-US" altLang="en-US" sz="2000" dirty="0">
              <a:solidFill>
                <a:srgbClr val="000000"/>
              </a:solidFill>
            </a:endParaRPr>
          </a:p>
          <a:p>
            <a:pPr algn="l" eaLnBrk="1" hangingPunct="1">
              <a:buNone/>
            </a:pPr>
            <a:r>
              <a:rPr lang="en-US" altLang="en-US" sz="2300" b="1" dirty="0">
                <a:solidFill>
                  <a:srgbClr val="000000"/>
                </a:solidFill>
              </a:rPr>
              <a:t>Stage 4 </a:t>
            </a:r>
            <a:r>
              <a:rPr lang="en-US" altLang="en-US" sz="2300" dirty="0">
                <a:solidFill>
                  <a:srgbClr val="000000"/>
                </a:solidFill>
              </a:rPr>
              <a:t>- deepest sleep (20-30 min)</a:t>
            </a:r>
          </a:p>
          <a:p>
            <a:pPr marL="342900" indent="-342900" algn="l" eaLnBrk="1" hangingPunct="1">
              <a:buFont typeface="Arial"/>
              <a:buChar char="•"/>
            </a:pPr>
            <a:r>
              <a:rPr lang="en-US" altLang="en-US" sz="2000" dirty="0">
                <a:solidFill>
                  <a:srgbClr val="000000"/>
                </a:solidFill>
              </a:rPr>
              <a:t>Slow HR, brain and body in total relaxation (20-30 min)</a:t>
            </a:r>
          </a:p>
          <a:p>
            <a:pPr marL="342900" indent="-342900" algn="l" eaLnBrk="1" hangingPunct="1">
              <a:buFont typeface="Arial"/>
              <a:buChar char="•"/>
            </a:pPr>
            <a:r>
              <a:rPr lang="en-US" altLang="en-US" sz="2000" dirty="0">
                <a:solidFill>
                  <a:srgbClr val="000000"/>
                </a:solidFill>
              </a:rPr>
              <a:t>Deepest sleep</a:t>
            </a:r>
          </a:p>
          <a:p>
            <a:pPr marL="342900" indent="-342900" algn="l" eaLnBrk="1" hangingPunct="1">
              <a:buFont typeface="Arial"/>
              <a:buChar char="•"/>
            </a:pPr>
            <a:r>
              <a:rPr lang="en-US" altLang="en-US" sz="2000" dirty="0">
                <a:solidFill>
                  <a:srgbClr val="000000"/>
                </a:solidFill>
              </a:rPr>
              <a:t>Mostly delta waves</a:t>
            </a:r>
          </a:p>
          <a:p>
            <a:pPr marL="342900" indent="-342900" algn="l" eaLnBrk="1" hangingPunct="1">
              <a:buFont typeface="Arial"/>
              <a:buChar char="•"/>
            </a:pPr>
            <a:r>
              <a:rPr lang="en-US" altLang="en-US" sz="2000" dirty="0">
                <a:solidFill>
                  <a:srgbClr val="000000"/>
                </a:solidFill>
              </a:rPr>
              <a:t>Sleep walking and bed wetting are more likely</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p:cNvSpPr>
          <p:nvPr>
            <p:ph type="title"/>
          </p:nvPr>
        </p:nvSpPr>
        <p:spPr>
          <a:xfrm>
            <a:off x="712788" y="692696"/>
            <a:ext cx="7645400" cy="638249"/>
          </a:xfrm>
        </p:spPr>
        <p:txBody>
          <a:bodyPr/>
          <a:lstStyle/>
          <a:p>
            <a:pPr eaLnBrk="1" hangingPunct="1"/>
            <a:r>
              <a:rPr lang="en-CA" altLang="en-US" dirty="0"/>
              <a:t>Rapid Eye Movement (REM) Sleep</a:t>
            </a:r>
          </a:p>
        </p:txBody>
      </p:sp>
      <p:sp>
        <p:nvSpPr>
          <p:cNvPr id="23555" name="Rectangle 3"/>
          <p:cNvSpPr>
            <a:spLocks noGrp="1"/>
          </p:cNvSpPr>
          <p:nvPr>
            <p:ph idx="1"/>
          </p:nvPr>
        </p:nvSpPr>
        <p:spPr>
          <a:xfrm>
            <a:off x="755576" y="1484784"/>
            <a:ext cx="7502525" cy="3935908"/>
          </a:xfrm>
        </p:spPr>
        <p:txBody>
          <a:bodyPr>
            <a:normAutofit/>
          </a:bodyPr>
          <a:lstStyle/>
          <a:p>
            <a:pPr algn="l" eaLnBrk="1" hangingPunct="1">
              <a:buNone/>
            </a:pPr>
            <a:r>
              <a:rPr lang="en-CA" altLang="en-US" sz="2400" dirty="0"/>
              <a:t>A stage of sleep is associated with rapid and jagged brain wave patterns, increased heart rate, rapid and irregular breathing, rapid eye movements, and dreaming.</a:t>
            </a:r>
          </a:p>
          <a:p>
            <a:pPr algn="l" eaLnBrk="1" hangingPunct="1">
              <a:buNone/>
            </a:pPr>
            <a:endParaRPr lang="en-CA" altLang="en-US" sz="2400" dirty="0"/>
          </a:p>
          <a:p>
            <a:pPr algn="l" eaLnBrk="1" hangingPunct="1">
              <a:buNone/>
            </a:pPr>
            <a:endParaRPr lang="en-CA" altLang="en-US" sz="2400" dirty="0"/>
          </a:p>
        </p:txBody>
      </p:sp>
      <p:pic>
        <p:nvPicPr>
          <p:cNvPr id="9218" name="Picture 2"/>
          <p:cNvPicPr>
            <a:picLocks noChangeAspect="1" noChangeArrowheads="1"/>
          </p:cNvPicPr>
          <p:nvPr/>
        </p:nvPicPr>
        <p:blipFill>
          <a:blip r:embed="rId2" cstate="print"/>
          <a:srcRect/>
          <a:stretch>
            <a:fillRect/>
          </a:stretch>
        </p:blipFill>
        <p:spPr bwMode="auto">
          <a:xfrm>
            <a:off x="2411760" y="2939846"/>
            <a:ext cx="4248472" cy="2793409"/>
          </a:xfrm>
          <a:prstGeom prst="rect">
            <a:avLst/>
          </a:prstGeom>
          <a:noFill/>
          <a:ln w="9525">
            <a:noFill/>
            <a:miter lim="800000"/>
            <a:headEnd/>
            <a:tailEnd/>
          </a:ln>
        </p:spPr>
      </p:pic>
      <p:sp>
        <p:nvSpPr>
          <p:cNvPr id="6" name="Rectangle 5"/>
          <p:cNvSpPr/>
          <p:nvPr/>
        </p:nvSpPr>
        <p:spPr>
          <a:xfrm>
            <a:off x="1637928" y="5949280"/>
            <a:ext cx="6102424" cy="584776"/>
          </a:xfrm>
          <a:prstGeom prst="rect">
            <a:avLst/>
          </a:prstGeom>
        </p:spPr>
        <p:txBody>
          <a:bodyPr wrap="square">
            <a:spAutoFit/>
          </a:bodyPr>
          <a:lstStyle/>
          <a:p>
            <a:r>
              <a:rPr lang="en-US" sz="1600" b="1" dirty="0"/>
              <a:t>REM Sleep Disorder</a:t>
            </a:r>
          </a:p>
          <a:p>
            <a:r>
              <a:rPr lang="en-US" sz="1600" dirty="0">
                <a:hlinkClick r:id="rId3"/>
              </a:rPr>
              <a:t>https://www.youtube.com/watch?v=rFXYRQ9xPUA</a:t>
            </a:r>
            <a:endParaRPr lang="en-US" sz="1600" dirty="0"/>
          </a:p>
        </p:txBody>
      </p:sp>
      <p:pic>
        <p:nvPicPr>
          <p:cNvPr id="2" name="Picture 1"/>
          <p:cNvPicPr>
            <a:picLocks noChangeAspect="1"/>
          </p:cNvPicPr>
          <p:nvPr/>
        </p:nvPicPr>
        <p:blipFill>
          <a:blip r:embed="rId4"/>
          <a:stretch>
            <a:fillRect/>
          </a:stretch>
        </p:blipFill>
        <p:spPr>
          <a:xfrm>
            <a:off x="5436096" y="5733256"/>
            <a:ext cx="1244104" cy="247322"/>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a:xfrm>
            <a:off x="611560" y="764704"/>
            <a:ext cx="7645400" cy="1142305"/>
          </a:xfrm>
        </p:spPr>
        <p:txBody>
          <a:bodyPr>
            <a:normAutofit fontScale="90000"/>
          </a:bodyPr>
          <a:lstStyle/>
          <a:p>
            <a:pPr eaLnBrk="1" hangingPunct="1"/>
            <a:r>
              <a:rPr lang="en-US" altLang="en-US" dirty="0"/>
              <a:t>Information Processing </a:t>
            </a:r>
            <a:br>
              <a:rPr lang="en-US" altLang="en-US" dirty="0"/>
            </a:br>
            <a:r>
              <a:rPr lang="en-US" altLang="en-US" dirty="0"/>
              <a:t>Theory of Dreaming</a:t>
            </a:r>
          </a:p>
        </p:txBody>
      </p:sp>
      <p:sp>
        <p:nvSpPr>
          <p:cNvPr id="24579" name="Rectangle 3"/>
          <p:cNvSpPr>
            <a:spLocks noGrp="1"/>
          </p:cNvSpPr>
          <p:nvPr>
            <p:ph idx="1"/>
          </p:nvPr>
        </p:nvSpPr>
        <p:spPr/>
        <p:txBody>
          <a:bodyPr>
            <a:normAutofit/>
          </a:bodyPr>
          <a:lstStyle/>
          <a:p>
            <a:pPr algn="l" eaLnBrk="1" hangingPunct="1">
              <a:lnSpc>
                <a:spcPct val="90000"/>
              </a:lnSpc>
              <a:buNone/>
            </a:pPr>
            <a:endParaRPr lang="en-US" altLang="en-US" sz="2400" dirty="0"/>
          </a:p>
          <a:p>
            <a:pPr lvl="1" algn="l" eaLnBrk="1" hangingPunct="1">
              <a:lnSpc>
                <a:spcPct val="90000"/>
              </a:lnSpc>
              <a:buNone/>
            </a:pPr>
            <a:r>
              <a:rPr lang="en-US" altLang="en-US" sz="2400" dirty="0">
                <a:solidFill>
                  <a:schemeClr val="tx1"/>
                </a:solidFill>
              </a:rPr>
              <a:t>Dreams involve processing information from the day (i.e., encoding memory and problem solving)</a:t>
            </a:r>
          </a:p>
          <a:p>
            <a:pPr lvl="1" algn="l" eaLnBrk="1" hangingPunct="1">
              <a:lnSpc>
                <a:spcPct val="90000"/>
              </a:lnSpc>
              <a:buNone/>
            </a:pPr>
            <a:endParaRPr lang="en-US" altLang="en-US" sz="2400" dirty="0">
              <a:solidFill>
                <a:schemeClr val="tx1"/>
              </a:solidFill>
            </a:endParaRPr>
          </a:p>
          <a:p>
            <a:pPr lvl="1" algn="l" eaLnBrk="1" hangingPunct="1">
              <a:lnSpc>
                <a:spcPct val="90000"/>
              </a:lnSpc>
              <a:buNone/>
            </a:pPr>
            <a:r>
              <a:rPr lang="en-US" altLang="en-US" sz="2400" dirty="0">
                <a:solidFill>
                  <a:schemeClr val="tx1"/>
                </a:solidFill>
              </a:rPr>
              <a:t>Dreams could be a mental realm where we can solve problems and think creatively</a:t>
            </a:r>
          </a:p>
          <a:p>
            <a:pPr lvl="1" algn="l" eaLnBrk="1" hangingPunct="1">
              <a:lnSpc>
                <a:spcPct val="90000"/>
              </a:lnSpc>
              <a:buNone/>
            </a:pPr>
            <a:endParaRPr lang="en-US" altLang="en-US" sz="2400" dirty="0">
              <a:solidFill>
                <a:schemeClr val="tx1"/>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p:cNvSpPr>
          <p:nvPr>
            <p:ph type="title"/>
          </p:nvPr>
        </p:nvSpPr>
        <p:spPr>
          <a:xfrm>
            <a:off x="323528" y="620688"/>
            <a:ext cx="8358188" cy="1080120"/>
          </a:xfrm>
        </p:spPr>
        <p:txBody>
          <a:bodyPr>
            <a:normAutofit fontScale="90000"/>
          </a:bodyPr>
          <a:lstStyle/>
          <a:p>
            <a:pPr eaLnBrk="1" hangingPunct="1"/>
            <a:r>
              <a:rPr lang="en-US" altLang="en-US" dirty="0"/>
              <a:t>Activation-Synthesis Model of Dreaming</a:t>
            </a:r>
            <a:endParaRPr lang="en-CA" altLang="en-US" dirty="0"/>
          </a:p>
        </p:txBody>
      </p:sp>
      <p:pic>
        <p:nvPicPr>
          <p:cNvPr id="25603" name="Picture 4" descr="06-182-01"/>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48" r="-24"/>
          <a:stretch/>
        </p:blipFill>
        <p:spPr>
          <a:xfrm>
            <a:off x="3995936" y="1988840"/>
            <a:ext cx="4521200" cy="3935908"/>
          </a:xfrm>
        </p:spPr>
      </p:pic>
      <p:sp>
        <p:nvSpPr>
          <p:cNvPr id="5" name="Rectangle 4"/>
          <p:cNvSpPr/>
          <p:nvPr/>
        </p:nvSpPr>
        <p:spPr>
          <a:xfrm>
            <a:off x="179512" y="1844824"/>
            <a:ext cx="3672408" cy="4087272"/>
          </a:xfrm>
          <a:prstGeom prst="rect">
            <a:avLst/>
          </a:prstGeom>
        </p:spPr>
        <p:txBody>
          <a:bodyPr wrap="square">
            <a:spAutoFit/>
          </a:bodyPr>
          <a:lstStyle/>
          <a:p>
            <a:pPr>
              <a:lnSpc>
                <a:spcPct val="90000"/>
              </a:lnSpc>
            </a:pPr>
            <a:r>
              <a:rPr lang="en-US" altLang="en-US" sz="2400" dirty="0">
                <a:latin typeface="Arial"/>
                <a:cs typeface="Arial"/>
              </a:rPr>
              <a:t>During sleep the brain has a lot of random activity via brainstem activity that activates the sensory systems of the cortex.</a:t>
            </a:r>
          </a:p>
          <a:p>
            <a:pPr lvl="1" eaLnBrk="1" hangingPunct="1">
              <a:lnSpc>
                <a:spcPct val="90000"/>
              </a:lnSpc>
              <a:buNone/>
            </a:pPr>
            <a:endParaRPr lang="en-US" altLang="en-US" sz="2400" dirty="0">
              <a:latin typeface="Arial"/>
              <a:cs typeface="Arial"/>
            </a:endParaRPr>
          </a:p>
          <a:p>
            <a:pPr>
              <a:lnSpc>
                <a:spcPct val="90000"/>
              </a:lnSpc>
            </a:pPr>
            <a:r>
              <a:rPr lang="en-US" altLang="en-US" sz="2400" dirty="0">
                <a:latin typeface="Arial"/>
                <a:cs typeface="Arial"/>
              </a:rPr>
              <a:t>Dreams reflect the brains efforts to make sense out of or find meaning in the neural activity that takes place during sleep</a:t>
            </a:r>
          </a:p>
        </p:txBody>
      </p:sp>
      <p:pic>
        <p:nvPicPr>
          <p:cNvPr id="2" name="Picture 1"/>
          <p:cNvPicPr>
            <a:picLocks noChangeAspect="1"/>
          </p:cNvPicPr>
          <p:nvPr/>
        </p:nvPicPr>
        <p:blipFill>
          <a:blip r:embed="rId4"/>
          <a:stretch>
            <a:fillRect/>
          </a:stretch>
        </p:blipFill>
        <p:spPr>
          <a:xfrm>
            <a:off x="7587842" y="5877272"/>
            <a:ext cx="884670" cy="288032"/>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normAutofit/>
          </a:bodyPr>
          <a:lstStyle/>
          <a:p>
            <a:pPr eaLnBrk="1" hangingPunct="1"/>
            <a:r>
              <a:rPr lang="en-US" altLang="en-US" dirty="0"/>
              <a:t>Freudian Dream Theory</a:t>
            </a:r>
          </a:p>
        </p:txBody>
      </p:sp>
      <p:sp>
        <p:nvSpPr>
          <p:cNvPr id="24579" name="Rectangle 3"/>
          <p:cNvSpPr>
            <a:spLocks noGrp="1"/>
          </p:cNvSpPr>
          <p:nvPr>
            <p:ph idx="1"/>
          </p:nvPr>
        </p:nvSpPr>
        <p:spPr>
          <a:xfrm>
            <a:off x="755576" y="2445420"/>
            <a:ext cx="7502525" cy="2783780"/>
          </a:xfrm>
        </p:spPr>
        <p:txBody>
          <a:bodyPr>
            <a:normAutofit/>
          </a:bodyPr>
          <a:lstStyle/>
          <a:p>
            <a:pPr algn="l" eaLnBrk="1" hangingPunct="1">
              <a:lnSpc>
                <a:spcPct val="90000"/>
              </a:lnSpc>
              <a:buNone/>
            </a:pPr>
            <a:endParaRPr lang="en-US" altLang="en-US" sz="2400" dirty="0"/>
          </a:p>
          <a:p>
            <a:pPr lvl="1" algn="l" eaLnBrk="1" hangingPunct="1">
              <a:lnSpc>
                <a:spcPct val="90000"/>
              </a:lnSpc>
              <a:buNone/>
            </a:pPr>
            <a:r>
              <a:rPr lang="en-US" altLang="en-US" sz="2400" dirty="0">
                <a:solidFill>
                  <a:schemeClr val="tx1"/>
                </a:solidFill>
              </a:rPr>
              <a:t>Dreams represent the expression of unconscious wishes or desires</a:t>
            </a:r>
          </a:p>
          <a:p>
            <a:pPr lvl="1" algn="l" eaLnBrk="1" hangingPunct="1">
              <a:lnSpc>
                <a:spcPct val="90000"/>
              </a:lnSpc>
              <a:buNone/>
            </a:pPr>
            <a:endParaRPr lang="en-US" altLang="en-US" sz="2400" dirty="0">
              <a:solidFill>
                <a:schemeClr val="tx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normAutofit fontScale="90000"/>
          </a:bodyPr>
          <a:lstStyle/>
          <a:p>
            <a:pPr eaLnBrk="1" hangingPunct="1"/>
            <a:r>
              <a:rPr lang="en-US" altLang="en-US" dirty="0"/>
              <a:t>Nightmares, Lucid Dreams </a:t>
            </a:r>
            <a:br>
              <a:rPr lang="en-US" altLang="en-US" dirty="0"/>
            </a:br>
            <a:r>
              <a:rPr lang="en-US" altLang="en-US" dirty="0"/>
              <a:t>and Daydreams</a:t>
            </a:r>
          </a:p>
        </p:txBody>
      </p:sp>
      <p:sp>
        <p:nvSpPr>
          <p:cNvPr id="24579" name="Rectangle 3"/>
          <p:cNvSpPr>
            <a:spLocks noGrp="1"/>
          </p:cNvSpPr>
          <p:nvPr>
            <p:ph idx="1"/>
          </p:nvPr>
        </p:nvSpPr>
        <p:spPr/>
        <p:txBody>
          <a:bodyPr>
            <a:normAutofit/>
          </a:bodyPr>
          <a:lstStyle/>
          <a:p>
            <a:pPr algn="l" eaLnBrk="1" hangingPunct="1">
              <a:lnSpc>
                <a:spcPct val="90000"/>
              </a:lnSpc>
              <a:buNone/>
            </a:pPr>
            <a:endParaRPr lang="en-US" altLang="en-US" sz="2400" dirty="0"/>
          </a:p>
          <a:p>
            <a:pPr lvl="1" algn="l" eaLnBrk="1" hangingPunct="1">
              <a:lnSpc>
                <a:spcPct val="90000"/>
              </a:lnSpc>
              <a:buNone/>
            </a:pPr>
            <a:r>
              <a:rPr lang="en-US" altLang="en-US" sz="2400" b="1" dirty="0">
                <a:solidFill>
                  <a:schemeClr val="tx1"/>
                </a:solidFill>
              </a:rPr>
              <a:t>Nightmares</a:t>
            </a:r>
            <a:r>
              <a:rPr lang="en-US" altLang="en-US" sz="2400" dirty="0">
                <a:solidFill>
                  <a:schemeClr val="tx1"/>
                </a:solidFill>
              </a:rPr>
              <a:t> – dreams filled with intense anxiety</a:t>
            </a:r>
          </a:p>
          <a:p>
            <a:pPr lvl="1" algn="l" eaLnBrk="1" hangingPunct="1">
              <a:lnSpc>
                <a:spcPct val="90000"/>
              </a:lnSpc>
              <a:buNone/>
            </a:pPr>
            <a:endParaRPr lang="en-US" altLang="en-US" sz="2400" dirty="0">
              <a:solidFill>
                <a:schemeClr val="tx1"/>
              </a:solidFill>
            </a:endParaRPr>
          </a:p>
          <a:p>
            <a:pPr lvl="1" algn="l" eaLnBrk="1" hangingPunct="1">
              <a:lnSpc>
                <a:spcPct val="90000"/>
              </a:lnSpc>
              <a:buNone/>
            </a:pPr>
            <a:r>
              <a:rPr lang="en-US" altLang="en-US" sz="2400" b="1" dirty="0">
                <a:solidFill>
                  <a:schemeClr val="tx1"/>
                </a:solidFill>
              </a:rPr>
              <a:t>Lucid Dreams </a:t>
            </a:r>
            <a:r>
              <a:rPr lang="en-US" altLang="en-US" sz="2400" dirty="0">
                <a:solidFill>
                  <a:schemeClr val="tx1"/>
                </a:solidFill>
              </a:rPr>
              <a:t>– the sleeper fully recognizes that her or she is dreaming and occasionally actively guides the outcome of the dream.</a:t>
            </a:r>
          </a:p>
          <a:p>
            <a:pPr lvl="1" algn="l" eaLnBrk="1" hangingPunct="1">
              <a:lnSpc>
                <a:spcPct val="90000"/>
              </a:lnSpc>
              <a:buNone/>
            </a:pPr>
            <a:endParaRPr lang="en-US" altLang="en-US" sz="2400" dirty="0">
              <a:solidFill>
                <a:schemeClr val="tx1"/>
              </a:solidFill>
            </a:endParaRPr>
          </a:p>
          <a:p>
            <a:pPr lvl="1" algn="l" eaLnBrk="1" hangingPunct="1">
              <a:lnSpc>
                <a:spcPct val="90000"/>
              </a:lnSpc>
              <a:buNone/>
            </a:pPr>
            <a:r>
              <a:rPr lang="en-US" altLang="en-US" sz="2400" b="1" dirty="0">
                <a:solidFill>
                  <a:schemeClr val="tx1"/>
                </a:solidFill>
              </a:rPr>
              <a:t>Daydreams</a:t>
            </a:r>
            <a:r>
              <a:rPr lang="en-US" altLang="en-US" sz="2400" dirty="0">
                <a:solidFill>
                  <a:schemeClr val="tx1"/>
                </a:solidFill>
              </a:rPr>
              <a:t> – fantasies that occur while one is awake and aware of external reality but is not fully conscious</a:t>
            </a:r>
          </a:p>
          <a:p>
            <a:pPr lvl="1" algn="l" eaLnBrk="1" hangingPunct="1">
              <a:lnSpc>
                <a:spcPct val="90000"/>
              </a:lnSpc>
              <a:buNone/>
            </a:pPr>
            <a:endParaRPr lang="en-US" altLang="en-US" sz="2400" dirty="0">
              <a:solidFill>
                <a:schemeClr val="tx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p:cNvSpPr>
          <p:nvPr>
            <p:ph type="title"/>
          </p:nvPr>
        </p:nvSpPr>
        <p:spPr>
          <a:xfrm>
            <a:off x="712788" y="764704"/>
            <a:ext cx="7645400" cy="638249"/>
          </a:xfrm>
        </p:spPr>
        <p:txBody>
          <a:bodyPr/>
          <a:lstStyle/>
          <a:p>
            <a:pPr eaLnBrk="1" hangingPunct="1"/>
            <a:r>
              <a:rPr lang="en-CA" altLang="en-US" dirty="0"/>
              <a:t>Sleep and Age</a:t>
            </a:r>
          </a:p>
        </p:txBody>
      </p:sp>
      <p:pic>
        <p:nvPicPr>
          <p:cNvPr id="26627" name="Picture 4" descr="06-184-01"/>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144" r="-222"/>
          <a:stretch/>
        </p:blipFill>
        <p:spPr>
          <a:xfrm>
            <a:off x="1547664" y="1916832"/>
            <a:ext cx="5770880" cy="3935908"/>
          </a:xfrm>
        </p:spPr>
      </p:pic>
      <p:pic>
        <p:nvPicPr>
          <p:cNvPr id="2" name="Picture 1"/>
          <p:cNvPicPr>
            <a:picLocks noChangeAspect="1"/>
          </p:cNvPicPr>
          <p:nvPr/>
        </p:nvPicPr>
        <p:blipFill>
          <a:blip r:embed="rId3"/>
          <a:stretch>
            <a:fillRect/>
          </a:stretch>
        </p:blipFill>
        <p:spPr>
          <a:xfrm>
            <a:off x="6228184" y="5949280"/>
            <a:ext cx="1079500" cy="2794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p:cNvSpPr>
          <p:nvPr>
            <p:ph type="title"/>
          </p:nvPr>
        </p:nvSpPr>
        <p:spPr>
          <a:xfrm>
            <a:off x="712788" y="620688"/>
            <a:ext cx="7645400" cy="638249"/>
          </a:xfrm>
        </p:spPr>
        <p:txBody>
          <a:bodyPr/>
          <a:lstStyle/>
          <a:p>
            <a:pPr eaLnBrk="1" hangingPunct="1"/>
            <a:r>
              <a:rPr lang="en-US" altLang="en-US" dirty="0"/>
              <a:t>Sleep Deprivation</a:t>
            </a:r>
          </a:p>
        </p:txBody>
      </p:sp>
      <p:sp>
        <p:nvSpPr>
          <p:cNvPr id="27651" name="Rectangle 3"/>
          <p:cNvSpPr>
            <a:spLocks noGrp="1"/>
          </p:cNvSpPr>
          <p:nvPr>
            <p:ph idx="1"/>
          </p:nvPr>
        </p:nvSpPr>
        <p:spPr>
          <a:xfrm>
            <a:off x="381843" y="1556792"/>
            <a:ext cx="4334173" cy="4320480"/>
          </a:xfrm>
        </p:spPr>
        <p:txBody>
          <a:bodyPr>
            <a:noAutofit/>
          </a:bodyPr>
          <a:lstStyle/>
          <a:p>
            <a:pPr algn="l" eaLnBrk="1" hangingPunct="1">
              <a:lnSpc>
                <a:spcPct val="90000"/>
              </a:lnSpc>
              <a:buNone/>
            </a:pPr>
            <a:r>
              <a:rPr lang="en-US" altLang="en-US" sz="2000" dirty="0"/>
              <a:t>If we could sleep as long as we wanted, most people would sleep 9–10 hours</a:t>
            </a:r>
          </a:p>
          <a:p>
            <a:pPr algn="l" eaLnBrk="1" hangingPunct="1">
              <a:lnSpc>
                <a:spcPct val="90000"/>
              </a:lnSpc>
              <a:buNone/>
            </a:pPr>
            <a:r>
              <a:rPr lang="en-US" altLang="en-US" sz="2000" b="1" dirty="0"/>
              <a:t>Chronic sleep loss results in:</a:t>
            </a:r>
          </a:p>
          <a:p>
            <a:pPr algn="l" eaLnBrk="1" hangingPunct="1">
              <a:lnSpc>
                <a:spcPct val="90000"/>
              </a:lnSpc>
              <a:buNone/>
            </a:pPr>
            <a:endParaRPr lang="en-US" altLang="en-US" sz="2000" dirty="0"/>
          </a:p>
          <a:p>
            <a:pPr marL="838200" lvl="1" indent="-457200" algn="l" eaLnBrk="1" hangingPunct="1">
              <a:lnSpc>
                <a:spcPct val="90000"/>
              </a:lnSpc>
              <a:buFont typeface="Arial"/>
              <a:buChar char="•"/>
            </a:pPr>
            <a:r>
              <a:rPr lang="en-US" altLang="en-US" sz="2000" dirty="0">
                <a:solidFill>
                  <a:schemeClr val="tx1"/>
                </a:solidFill>
              </a:rPr>
              <a:t>General depressed state</a:t>
            </a:r>
          </a:p>
          <a:p>
            <a:pPr marL="838200" lvl="1" indent="-457200" algn="l" eaLnBrk="1" hangingPunct="1">
              <a:lnSpc>
                <a:spcPct val="90000"/>
              </a:lnSpc>
              <a:buFont typeface="Arial"/>
              <a:buChar char="•"/>
            </a:pPr>
            <a:r>
              <a:rPr lang="en-US" altLang="en-US" sz="2000" dirty="0">
                <a:solidFill>
                  <a:schemeClr val="tx1"/>
                </a:solidFill>
              </a:rPr>
              <a:t>Lower immune system</a:t>
            </a:r>
          </a:p>
          <a:p>
            <a:pPr marL="838200" lvl="1" indent="-457200" algn="l" eaLnBrk="1" hangingPunct="1">
              <a:lnSpc>
                <a:spcPct val="90000"/>
              </a:lnSpc>
              <a:buFont typeface="Arial"/>
              <a:buChar char="•"/>
            </a:pPr>
            <a:r>
              <a:rPr lang="en-US" altLang="en-US" sz="2000" dirty="0">
                <a:solidFill>
                  <a:schemeClr val="tx1"/>
                </a:solidFill>
              </a:rPr>
              <a:t>Lower ability to concentrate</a:t>
            </a:r>
          </a:p>
          <a:p>
            <a:pPr marL="838200" lvl="1" indent="-457200" algn="l" eaLnBrk="1" hangingPunct="1">
              <a:lnSpc>
                <a:spcPct val="90000"/>
              </a:lnSpc>
              <a:buFont typeface="Arial"/>
              <a:buChar char="•"/>
            </a:pPr>
            <a:r>
              <a:rPr lang="en-US" altLang="en-US" sz="2000" dirty="0">
                <a:solidFill>
                  <a:schemeClr val="tx1"/>
                </a:solidFill>
              </a:rPr>
              <a:t>Higher incidence of accidents</a:t>
            </a:r>
          </a:p>
          <a:p>
            <a:pPr marL="838200" lvl="1" indent="-457200" algn="l" eaLnBrk="1" hangingPunct="1">
              <a:lnSpc>
                <a:spcPct val="90000"/>
              </a:lnSpc>
              <a:buFont typeface="Arial"/>
              <a:buChar char="•"/>
            </a:pPr>
            <a:r>
              <a:rPr lang="en-US" altLang="en-US" sz="2000" dirty="0">
                <a:solidFill>
                  <a:schemeClr val="tx1"/>
                </a:solidFill>
              </a:rPr>
              <a:t>Lower productivity and higher likelihood of making mistakes</a:t>
            </a:r>
          </a:p>
        </p:txBody>
      </p:sp>
      <p:pic>
        <p:nvPicPr>
          <p:cNvPr id="2" name="Picture 1"/>
          <p:cNvPicPr>
            <a:picLocks noChangeAspect="1"/>
          </p:cNvPicPr>
          <p:nvPr/>
        </p:nvPicPr>
        <p:blipFill>
          <a:blip r:embed="rId3"/>
          <a:stretch>
            <a:fillRect/>
          </a:stretch>
        </p:blipFill>
        <p:spPr>
          <a:xfrm>
            <a:off x="4860032" y="2375081"/>
            <a:ext cx="4009132" cy="3214159"/>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p:cNvSpPr>
          <p:nvPr>
            <p:ph type="title"/>
          </p:nvPr>
        </p:nvSpPr>
        <p:spPr>
          <a:xfrm>
            <a:off x="712788" y="548680"/>
            <a:ext cx="7645400" cy="638249"/>
          </a:xfrm>
        </p:spPr>
        <p:txBody>
          <a:bodyPr/>
          <a:lstStyle/>
          <a:p>
            <a:pPr eaLnBrk="1" hangingPunct="1"/>
            <a:r>
              <a:rPr lang="en-US" altLang="en-US" dirty="0"/>
              <a:t>Common Sleep Disorders</a:t>
            </a:r>
          </a:p>
        </p:txBody>
      </p:sp>
      <p:sp>
        <p:nvSpPr>
          <p:cNvPr id="28675" name="Rectangle 3"/>
          <p:cNvSpPr>
            <a:spLocks noGrp="1"/>
          </p:cNvSpPr>
          <p:nvPr>
            <p:ph idx="1"/>
          </p:nvPr>
        </p:nvSpPr>
        <p:spPr>
          <a:xfrm>
            <a:off x="539552" y="1412776"/>
            <a:ext cx="4608512" cy="4968552"/>
          </a:xfrm>
        </p:spPr>
        <p:txBody>
          <a:bodyPr>
            <a:normAutofit fontScale="92500"/>
          </a:bodyPr>
          <a:lstStyle/>
          <a:p>
            <a:pPr algn="l" eaLnBrk="1" hangingPunct="1">
              <a:lnSpc>
                <a:spcPct val="90000"/>
              </a:lnSpc>
              <a:buNone/>
            </a:pPr>
            <a:r>
              <a:rPr lang="en-US" altLang="en-US" sz="2300" b="1" dirty="0"/>
              <a:t>Insomnia</a:t>
            </a:r>
          </a:p>
          <a:p>
            <a:pPr marL="723900" lvl="1" indent="-342900" algn="l" eaLnBrk="1" hangingPunct="1">
              <a:lnSpc>
                <a:spcPct val="90000"/>
              </a:lnSpc>
              <a:buFont typeface="Arial"/>
              <a:buChar char="•"/>
            </a:pPr>
            <a:r>
              <a:rPr lang="en-US" altLang="en-US" sz="2300" dirty="0">
                <a:solidFill>
                  <a:schemeClr val="tx1"/>
                </a:solidFill>
              </a:rPr>
              <a:t>Most common</a:t>
            </a:r>
          </a:p>
          <a:p>
            <a:pPr marL="723900" lvl="1" indent="-342900" algn="l" eaLnBrk="1" hangingPunct="1">
              <a:lnSpc>
                <a:spcPct val="90000"/>
              </a:lnSpc>
              <a:buFont typeface="Arial"/>
              <a:buChar char="•"/>
            </a:pPr>
            <a:r>
              <a:rPr lang="en-US" altLang="en-US" sz="2300" dirty="0">
                <a:solidFill>
                  <a:schemeClr val="tx1"/>
                </a:solidFill>
              </a:rPr>
              <a:t>Difficulty going to sleep, staying asleep, or wake early</a:t>
            </a:r>
          </a:p>
          <a:p>
            <a:pPr marL="723900" lvl="1" indent="-342900" algn="l" eaLnBrk="1" hangingPunct="1">
              <a:lnSpc>
                <a:spcPct val="90000"/>
              </a:lnSpc>
              <a:buFont typeface="Arial"/>
              <a:buChar char="•"/>
            </a:pPr>
            <a:r>
              <a:rPr lang="en-US" altLang="en-US" sz="2300" dirty="0">
                <a:solidFill>
                  <a:schemeClr val="tx1"/>
                </a:solidFill>
              </a:rPr>
              <a:t>Caused by stress, drug dependence, pain, depression</a:t>
            </a:r>
          </a:p>
          <a:p>
            <a:pPr lvl="1" algn="l" eaLnBrk="1" hangingPunct="1">
              <a:lnSpc>
                <a:spcPct val="90000"/>
              </a:lnSpc>
              <a:buNone/>
            </a:pPr>
            <a:endParaRPr lang="en-US" altLang="en-US" sz="2300" dirty="0">
              <a:solidFill>
                <a:schemeClr val="tx1"/>
              </a:solidFill>
            </a:endParaRPr>
          </a:p>
          <a:p>
            <a:pPr algn="l" eaLnBrk="1" hangingPunct="1">
              <a:lnSpc>
                <a:spcPct val="90000"/>
              </a:lnSpc>
              <a:buNone/>
            </a:pPr>
            <a:r>
              <a:rPr lang="en-US" altLang="en-US" sz="2300" b="1" dirty="0"/>
              <a:t>Sleep apnea</a:t>
            </a:r>
          </a:p>
          <a:p>
            <a:pPr marL="723900" lvl="1" indent="-342900" algn="l" eaLnBrk="1" hangingPunct="1">
              <a:lnSpc>
                <a:spcPct val="90000"/>
              </a:lnSpc>
              <a:buFont typeface="Arial"/>
              <a:buChar char="•"/>
            </a:pPr>
            <a:r>
              <a:rPr lang="en-US" altLang="en-US" sz="2300" dirty="0">
                <a:solidFill>
                  <a:schemeClr val="tx1"/>
                </a:solidFill>
              </a:rPr>
              <a:t>Second most common</a:t>
            </a:r>
          </a:p>
          <a:p>
            <a:pPr marL="723900" lvl="1" indent="-342900" algn="l" eaLnBrk="1" hangingPunct="1">
              <a:lnSpc>
                <a:spcPct val="90000"/>
              </a:lnSpc>
              <a:buFont typeface="Arial"/>
              <a:buChar char="•"/>
            </a:pPr>
            <a:r>
              <a:rPr lang="en-US" altLang="en-US" sz="2300" dirty="0">
                <a:solidFill>
                  <a:schemeClr val="tx1"/>
                </a:solidFill>
              </a:rPr>
              <a:t>Repeatedly stops breathing during night</a:t>
            </a:r>
          </a:p>
          <a:p>
            <a:pPr marL="723900" lvl="1" indent="-342900" algn="l" eaLnBrk="1" hangingPunct="1">
              <a:lnSpc>
                <a:spcPct val="90000"/>
              </a:lnSpc>
              <a:buFont typeface="Arial"/>
              <a:buChar char="•"/>
            </a:pPr>
            <a:r>
              <a:rPr lang="en-US" altLang="en-US" sz="2300" dirty="0">
                <a:solidFill>
                  <a:schemeClr val="tx1"/>
                </a:solidFill>
              </a:rPr>
              <a:t>Possible to have hundreds of attacks per night</a:t>
            </a:r>
          </a:p>
          <a:p>
            <a:pPr marL="723900" lvl="1" indent="-342900" algn="l" eaLnBrk="1" hangingPunct="1">
              <a:lnSpc>
                <a:spcPct val="90000"/>
              </a:lnSpc>
              <a:buFont typeface="Arial"/>
              <a:buChar char="•"/>
            </a:pPr>
            <a:r>
              <a:rPr lang="en-CA" altLang="en-US" sz="2300" dirty="0">
                <a:solidFill>
                  <a:schemeClr val="tx1"/>
                </a:solidFill>
              </a:rPr>
              <a:t>Can lead to cardiac arrest </a:t>
            </a:r>
            <a:endParaRPr lang="en-US" altLang="en-US" sz="2300" dirty="0">
              <a:solidFill>
                <a:schemeClr val="tx1"/>
              </a:solidFill>
            </a:endParaRPr>
          </a:p>
        </p:txBody>
      </p:sp>
      <p:pic>
        <p:nvPicPr>
          <p:cNvPr id="2" name="Picture 1"/>
          <p:cNvPicPr>
            <a:picLocks noChangeAspect="1"/>
          </p:cNvPicPr>
          <p:nvPr/>
        </p:nvPicPr>
        <p:blipFill>
          <a:blip r:embed="rId3"/>
          <a:stretch>
            <a:fillRect/>
          </a:stretch>
        </p:blipFill>
        <p:spPr>
          <a:xfrm>
            <a:off x="5436096" y="1772817"/>
            <a:ext cx="3488006" cy="3168351"/>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p:cNvSpPr>
          <p:nvPr>
            <p:ph type="title"/>
          </p:nvPr>
        </p:nvSpPr>
        <p:spPr>
          <a:xfrm>
            <a:off x="712788" y="692696"/>
            <a:ext cx="7645400" cy="638249"/>
          </a:xfrm>
        </p:spPr>
        <p:txBody>
          <a:bodyPr/>
          <a:lstStyle/>
          <a:p>
            <a:pPr eaLnBrk="1" hangingPunct="1"/>
            <a:r>
              <a:rPr lang="en-US" altLang="en-US" dirty="0"/>
              <a:t>Sleep Disorders</a:t>
            </a:r>
          </a:p>
        </p:txBody>
      </p:sp>
      <p:sp>
        <p:nvSpPr>
          <p:cNvPr id="29699" name="Rectangle 3"/>
          <p:cNvSpPr>
            <a:spLocks noGrp="1"/>
          </p:cNvSpPr>
          <p:nvPr>
            <p:ph idx="1"/>
          </p:nvPr>
        </p:nvSpPr>
        <p:spPr>
          <a:xfrm>
            <a:off x="467545" y="1772816"/>
            <a:ext cx="4464496" cy="3935908"/>
          </a:xfrm>
        </p:spPr>
        <p:txBody>
          <a:bodyPr>
            <a:normAutofit fontScale="85000" lnSpcReduction="20000"/>
          </a:bodyPr>
          <a:lstStyle/>
          <a:p>
            <a:pPr algn="l" eaLnBrk="1" hangingPunct="1">
              <a:buNone/>
            </a:pPr>
            <a:r>
              <a:rPr lang="en-US" altLang="en-US" sz="2300" b="1" dirty="0"/>
              <a:t>Narcolepsy</a:t>
            </a:r>
          </a:p>
          <a:p>
            <a:pPr marL="723900" lvl="1" indent="-342900" algn="l" eaLnBrk="1" hangingPunct="1">
              <a:buFont typeface="Arial"/>
              <a:buChar char="•"/>
            </a:pPr>
            <a:r>
              <a:rPr lang="en-US" altLang="en-US" sz="2300" dirty="0">
                <a:solidFill>
                  <a:schemeClr val="tx1"/>
                </a:solidFill>
              </a:rPr>
              <a:t>Excessive daytime sleepiness</a:t>
            </a:r>
          </a:p>
          <a:p>
            <a:pPr marL="723900" lvl="1" indent="-342900" algn="l" eaLnBrk="1" hangingPunct="1">
              <a:buFont typeface="Arial"/>
              <a:buChar char="•"/>
            </a:pPr>
            <a:r>
              <a:rPr lang="en-CA" altLang="en-US" sz="2300" dirty="0">
                <a:solidFill>
                  <a:schemeClr val="tx1"/>
                </a:solidFill>
              </a:rPr>
              <a:t>Suddenly fall into REM sleep during the day</a:t>
            </a:r>
          </a:p>
          <a:p>
            <a:pPr marL="723900" lvl="1" indent="-342900" algn="l" eaLnBrk="1" hangingPunct="1">
              <a:buFont typeface="Arial"/>
              <a:buChar char="•"/>
            </a:pPr>
            <a:r>
              <a:rPr lang="en-CA" altLang="en-US" sz="2300" dirty="0">
                <a:solidFill>
                  <a:schemeClr val="tx1"/>
                </a:solidFill>
              </a:rPr>
              <a:t>Can last up to 15 minutes </a:t>
            </a:r>
          </a:p>
          <a:p>
            <a:pPr marL="723900" lvl="1" indent="-342900" algn="l" eaLnBrk="1" hangingPunct="1">
              <a:buFont typeface="Arial"/>
              <a:buChar char="•"/>
            </a:pPr>
            <a:r>
              <a:rPr lang="en-US" altLang="en-US" sz="2300" dirty="0">
                <a:solidFill>
                  <a:schemeClr val="tx1"/>
                </a:solidFill>
              </a:rPr>
              <a:t>Genetic factors involved</a:t>
            </a:r>
          </a:p>
          <a:p>
            <a:pPr marL="723900" lvl="1" indent="-342900" algn="l" eaLnBrk="1" hangingPunct="1">
              <a:buFont typeface="Arial"/>
              <a:buChar char="•"/>
            </a:pPr>
            <a:r>
              <a:rPr lang="en-US" altLang="en-US" sz="2300" dirty="0">
                <a:solidFill>
                  <a:schemeClr val="tx1"/>
                </a:solidFill>
              </a:rPr>
              <a:t>No cure</a:t>
            </a:r>
          </a:p>
          <a:p>
            <a:pPr lvl="1" algn="l" eaLnBrk="1" hangingPunct="1">
              <a:buNone/>
            </a:pPr>
            <a:endParaRPr lang="en-US" altLang="en-US" sz="2300" dirty="0">
              <a:solidFill>
                <a:schemeClr val="tx1"/>
              </a:solidFill>
            </a:endParaRPr>
          </a:p>
          <a:p>
            <a:pPr algn="l" eaLnBrk="1" hangingPunct="1">
              <a:buNone/>
            </a:pPr>
            <a:r>
              <a:rPr lang="en-US" altLang="en-US" sz="2300" b="1" dirty="0"/>
              <a:t>Sleepwalking</a:t>
            </a:r>
          </a:p>
          <a:p>
            <a:pPr marL="723900" lvl="1" indent="-342900" algn="l" eaLnBrk="1" hangingPunct="1">
              <a:buFont typeface="Arial"/>
              <a:buChar char="•"/>
            </a:pPr>
            <a:r>
              <a:rPr lang="en-US" altLang="en-US" sz="2300" dirty="0">
                <a:solidFill>
                  <a:schemeClr val="tx1"/>
                </a:solidFill>
              </a:rPr>
              <a:t>Most common in children</a:t>
            </a:r>
          </a:p>
          <a:p>
            <a:pPr marL="723900" lvl="1" indent="-342900" algn="l" eaLnBrk="1" hangingPunct="1">
              <a:buFont typeface="Arial"/>
              <a:buChar char="•"/>
            </a:pPr>
            <a:r>
              <a:rPr lang="en-US" altLang="en-US" sz="2300" dirty="0">
                <a:solidFill>
                  <a:schemeClr val="tx1"/>
                </a:solidFill>
              </a:rPr>
              <a:t>Occurs in Stages 3 or 4</a:t>
            </a:r>
          </a:p>
          <a:p>
            <a:pPr marL="723900" lvl="1" indent="-342900" algn="l" eaLnBrk="1" hangingPunct="1">
              <a:buFont typeface="Arial"/>
              <a:buChar char="•"/>
            </a:pPr>
            <a:r>
              <a:rPr lang="en-US" altLang="en-US" sz="2300" dirty="0">
                <a:solidFill>
                  <a:schemeClr val="tx1"/>
                </a:solidFill>
              </a:rPr>
              <a:t>Appears to be inherited</a:t>
            </a:r>
          </a:p>
          <a:p>
            <a:pPr algn="l" eaLnBrk="1" hangingPunct="1">
              <a:buNone/>
            </a:pPr>
            <a:endParaRPr lang="en-US" altLang="en-US" sz="2300" b="1" dirty="0"/>
          </a:p>
        </p:txBody>
      </p:sp>
      <p:sp>
        <p:nvSpPr>
          <p:cNvPr id="6" name="Rectangle 5"/>
          <p:cNvSpPr/>
          <p:nvPr/>
        </p:nvSpPr>
        <p:spPr>
          <a:xfrm>
            <a:off x="4932040" y="4881934"/>
            <a:ext cx="3744416" cy="923330"/>
          </a:xfrm>
          <a:prstGeom prst="rect">
            <a:avLst/>
          </a:prstGeom>
        </p:spPr>
        <p:txBody>
          <a:bodyPr wrap="square">
            <a:spAutoFit/>
          </a:bodyPr>
          <a:lstStyle/>
          <a:p>
            <a:r>
              <a:rPr lang="en-US" b="1" dirty="0"/>
              <a:t>Narcoleptic Dog </a:t>
            </a:r>
            <a:r>
              <a:rPr lang="en-US" b="1" dirty="0" err="1"/>
              <a:t>Skeeter</a:t>
            </a:r>
            <a:r>
              <a:rPr lang="en-US" b="1" dirty="0"/>
              <a:t> - Video</a:t>
            </a:r>
            <a:endParaRPr lang="en-US" b="1" dirty="0">
              <a:hlinkClick r:id="rId3"/>
            </a:endParaRPr>
          </a:p>
          <a:p>
            <a:r>
              <a:rPr lang="en-US" dirty="0">
                <a:hlinkClick r:id="rId4"/>
              </a:rPr>
              <a:t>https://www.youtube.com/watch?v=X0h2nleWTwI</a:t>
            </a:r>
            <a:endParaRPr lang="en-US" dirty="0"/>
          </a:p>
        </p:txBody>
      </p:sp>
      <p:pic>
        <p:nvPicPr>
          <p:cNvPr id="2" name="Picture 1"/>
          <p:cNvPicPr>
            <a:picLocks noChangeAspect="1"/>
          </p:cNvPicPr>
          <p:nvPr/>
        </p:nvPicPr>
        <p:blipFill>
          <a:blip r:embed="rId5"/>
          <a:stretch>
            <a:fillRect/>
          </a:stretch>
        </p:blipFill>
        <p:spPr>
          <a:xfrm>
            <a:off x="4932040" y="2032786"/>
            <a:ext cx="3744416" cy="274352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and Conscious Awareness</a:t>
            </a:r>
          </a:p>
        </p:txBody>
      </p:sp>
      <p:sp>
        <p:nvSpPr>
          <p:cNvPr id="3" name="Content Placeholder 2"/>
          <p:cNvSpPr>
            <a:spLocks noGrp="1"/>
          </p:cNvSpPr>
          <p:nvPr>
            <p:ph idx="1"/>
          </p:nvPr>
        </p:nvSpPr>
        <p:spPr>
          <a:xfrm>
            <a:off x="1043608" y="2805460"/>
            <a:ext cx="7056784" cy="3287836"/>
          </a:xfrm>
        </p:spPr>
        <p:txBody>
          <a:bodyPr/>
          <a:lstStyle/>
          <a:p>
            <a:pPr algn="l"/>
            <a:r>
              <a:rPr lang="en-US" dirty="0"/>
              <a:t>“Before we can be conscious of something . . . we have to pay attention to it.” John </a:t>
            </a:r>
            <a:r>
              <a:rPr lang="en-US" dirty="0" err="1"/>
              <a:t>Ratey</a:t>
            </a:r>
            <a:r>
              <a:rPr lang="en-US" dirty="0"/>
              <a:t> (2001) </a:t>
            </a:r>
          </a:p>
          <a:p>
            <a:pPr algn="l">
              <a:buNone/>
            </a:pPr>
            <a:endParaRPr lang="en-US" dirty="0"/>
          </a:p>
          <a:p>
            <a:pPr algn="l">
              <a:buNone/>
            </a:pPr>
            <a:endParaRPr lang="en-US" dirty="0"/>
          </a:p>
          <a:p>
            <a:pPr algn="l">
              <a:buNone/>
            </a:pPr>
            <a:endParaRPr lang="en-US" dirty="0"/>
          </a:p>
          <a:p>
            <a:pPr algn="l"/>
            <a:r>
              <a:rPr lang="en-US" dirty="0"/>
              <a:t>Daniel Simons and Attention – TED talk at UIUC</a:t>
            </a:r>
          </a:p>
          <a:p>
            <a:pPr algn="l">
              <a:buNone/>
            </a:pPr>
            <a:r>
              <a:rPr lang="en-US" dirty="0">
                <a:hlinkClick r:id="rId2"/>
              </a:rPr>
              <a:t>https://www.youtube.com/watch?v=9Il_D3Xt9W0</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712788" y="620688"/>
            <a:ext cx="7645400" cy="638249"/>
          </a:xfrm>
        </p:spPr>
        <p:txBody>
          <a:bodyPr/>
          <a:lstStyle/>
          <a:p>
            <a:pPr eaLnBrk="1" hangingPunct="1"/>
            <a:r>
              <a:rPr lang="en-US" altLang="en-US" dirty="0"/>
              <a:t>Sleep Disorders</a:t>
            </a:r>
          </a:p>
        </p:txBody>
      </p:sp>
      <p:sp>
        <p:nvSpPr>
          <p:cNvPr id="30723" name="Rectangle 3"/>
          <p:cNvSpPr>
            <a:spLocks noGrp="1"/>
          </p:cNvSpPr>
          <p:nvPr>
            <p:ph idx="1"/>
          </p:nvPr>
        </p:nvSpPr>
        <p:spPr>
          <a:xfrm>
            <a:off x="467544" y="1556792"/>
            <a:ext cx="4104456" cy="4896544"/>
          </a:xfrm>
        </p:spPr>
        <p:txBody>
          <a:bodyPr>
            <a:normAutofit fontScale="92500" lnSpcReduction="20000"/>
          </a:bodyPr>
          <a:lstStyle/>
          <a:p>
            <a:pPr algn="l" eaLnBrk="1" hangingPunct="1">
              <a:buNone/>
            </a:pPr>
            <a:r>
              <a:rPr lang="en-US" altLang="en-US" sz="2300" b="1" dirty="0"/>
              <a:t>Night terrors </a:t>
            </a:r>
          </a:p>
          <a:p>
            <a:pPr marL="723900" lvl="1" indent="-342900" algn="l" eaLnBrk="1" hangingPunct="1">
              <a:buFont typeface="Arial"/>
              <a:buChar char="•"/>
            </a:pPr>
            <a:r>
              <a:rPr lang="en-US" altLang="en-US" sz="2300" dirty="0">
                <a:solidFill>
                  <a:schemeClr val="tx1"/>
                </a:solidFill>
              </a:rPr>
              <a:t>Stages 3 or 4</a:t>
            </a:r>
          </a:p>
          <a:p>
            <a:pPr marL="723900" lvl="1" indent="-342900" algn="l" eaLnBrk="1" hangingPunct="1">
              <a:buFont typeface="Arial"/>
              <a:buChar char="•"/>
            </a:pPr>
            <a:r>
              <a:rPr lang="en-US" altLang="en-US" sz="2300" dirty="0">
                <a:solidFill>
                  <a:schemeClr val="tx1"/>
                </a:solidFill>
              </a:rPr>
              <a:t>Child screams in panic; goes back to sleep immediately and does not </a:t>
            </a:r>
            <a:r>
              <a:rPr lang="en-US" altLang="en-US" sz="2300" dirty="0">
                <a:solidFill>
                  <a:schemeClr val="tx1"/>
                </a:solidFill>
                <a:latin typeface="Arial" pitchFamily="34" charset="0"/>
                <a:cs typeface="Arial" pitchFamily="34" charset="0"/>
              </a:rPr>
              <a:t>remember</a:t>
            </a:r>
            <a:r>
              <a:rPr lang="en-US" altLang="en-US" sz="2300" dirty="0">
                <a:solidFill>
                  <a:schemeClr val="tx1"/>
                </a:solidFill>
              </a:rPr>
              <a:t> the event in the morning</a:t>
            </a:r>
          </a:p>
          <a:p>
            <a:pPr marL="723900" lvl="1" indent="-342900" algn="l" eaLnBrk="1" hangingPunct="1">
              <a:buFont typeface="Arial"/>
              <a:buChar char="•"/>
            </a:pPr>
            <a:r>
              <a:rPr lang="en-US" altLang="en-US" sz="2300" dirty="0">
                <a:solidFill>
                  <a:schemeClr val="tx1"/>
                </a:solidFill>
              </a:rPr>
              <a:t>Resolves by adolescence</a:t>
            </a:r>
          </a:p>
          <a:p>
            <a:pPr lvl="1" algn="l" eaLnBrk="1" hangingPunct="1">
              <a:buNone/>
            </a:pPr>
            <a:endParaRPr lang="en-US" altLang="en-US" sz="2300" dirty="0">
              <a:solidFill>
                <a:schemeClr val="tx1"/>
              </a:solidFill>
            </a:endParaRPr>
          </a:p>
          <a:p>
            <a:pPr algn="l" eaLnBrk="1" hangingPunct="1">
              <a:buNone/>
            </a:pPr>
            <a:r>
              <a:rPr lang="en-US" altLang="en-US" sz="2300" b="1" dirty="0"/>
              <a:t>Nightmare disorder</a:t>
            </a:r>
          </a:p>
          <a:p>
            <a:pPr marL="723900" lvl="1" indent="-342900" algn="l" eaLnBrk="1" hangingPunct="1">
              <a:buFont typeface="Arial"/>
              <a:buChar char="•"/>
            </a:pPr>
            <a:r>
              <a:rPr lang="en-US" altLang="en-US" sz="2300" dirty="0">
                <a:solidFill>
                  <a:schemeClr val="tx1"/>
                </a:solidFill>
              </a:rPr>
              <a:t>Experience frequent nightmares</a:t>
            </a:r>
          </a:p>
          <a:p>
            <a:pPr marL="723900" lvl="1" indent="-342900" algn="l" eaLnBrk="1" hangingPunct="1">
              <a:buFont typeface="Arial"/>
              <a:buChar char="•"/>
            </a:pPr>
            <a:r>
              <a:rPr lang="en-US" altLang="en-US" sz="2300" dirty="0">
                <a:solidFill>
                  <a:schemeClr val="tx1"/>
                </a:solidFill>
              </a:rPr>
              <a:t>Nightmares are more common when stressed and in children</a:t>
            </a:r>
          </a:p>
        </p:txBody>
      </p:sp>
      <p:pic>
        <p:nvPicPr>
          <p:cNvPr id="2" name="Picture 1"/>
          <p:cNvPicPr>
            <a:picLocks noChangeAspect="1"/>
          </p:cNvPicPr>
          <p:nvPr/>
        </p:nvPicPr>
        <p:blipFill>
          <a:blip r:embed="rId3"/>
          <a:stretch>
            <a:fillRect/>
          </a:stretch>
        </p:blipFill>
        <p:spPr>
          <a:xfrm>
            <a:off x="4644008" y="1628800"/>
            <a:ext cx="4328597" cy="3133080"/>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p:cNvSpPr>
          <p:nvPr>
            <p:ph type="title"/>
          </p:nvPr>
        </p:nvSpPr>
        <p:spPr>
          <a:xfrm>
            <a:off x="712788" y="620688"/>
            <a:ext cx="7645400" cy="638249"/>
          </a:xfrm>
        </p:spPr>
        <p:txBody>
          <a:bodyPr>
            <a:normAutofit/>
          </a:bodyPr>
          <a:lstStyle/>
          <a:p>
            <a:pPr eaLnBrk="1" hangingPunct="1"/>
            <a:r>
              <a:rPr lang="en-US" altLang="en-US" dirty="0"/>
              <a:t>Hypnosis</a:t>
            </a:r>
          </a:p>
        </p:txBody>
      </p:sp>
      <p:sp>
        <p:nvSpPr>
          <p:cNvPr id="31747" name="Rectangle 3"/>
          <p:cNvSpPr>
            <a:spLocks noGrp="1"/>
          </p:cNvSpPr>
          <p:nvPr>
            <p:ph idx="1"/>
          </p:nvPr>
        </p:nvSpPr>
        <p:spPr>
          <a:xfrm>
            <a:off x="467545" y="1556792"/>
            <a:ext cx="3744416" cy="4320480"/>
          </a:xfrm>
        </p:spPr>
        <p:txBody>
          <a:bodyPr>
            <a:noAutofit/>
          </a:bodyPr>
          <a:lstStyle/>
          <a:p>
            <a:pPr marL="447675" indent="-447675" algn="l" eaLnBrk="1" hangingPunct="1">
              <a:lnSpc>
                <a:spcPct val="90000"/>
              </a:lnSpc>
              <a:buNone/>
            </a:pPr>
            <a:r>
              <a:rPr lang="en-US" altLang="en-US" sz="2000" b="1" dirty="0">
                <a:cs typeface="Arial" pitchFamily="34" charset="0"/>
              </a:rPr>
              <a:t>Hypnosis - </a:t>
            </a:r>
            <a:r>
              <a:rPr lang="en-CA" altLang="en-US" sz="2000" dirty="0">
                <a:cs typeface="Arial" pitchFamily="34" charset="0"/>
              </a:rPr>
              <a:t>altered state of consciousness with </a:t>
            </a:r>
            <a:r>
              <a:rPr lang="en-US" altLang="en-US" sz="2000" dirty="0">
                <a:cs typeface="Arial" pitchFamily="34" charset="0"/>
              </a:rPr>
              <a:t>heightened suggestibility, deep relaxation, and intense focus</a:t>
            </a:r>
          </a:p>
          <a:p>
            <a:pPr marL="447675" indent="-447675" algn="l" eaLnBrk="1" hangingPunct="1">
              <a:lnSpc>
                <a:spcPct val="90000"/>
              </a:lnSpc>
              <a:buNone/>
            </a:pPr>
            <a:endParaRPr lang="en-US" altLang="en-US" sz="2000" dirty="0">
              <a:cs typeface="Arial" pitchFamily="34" charset="0"/>
            </a:endParaRPr>
          </a:p>
          <a:p>
            <a:pPr marL="687387" lvl="1" indent="-342900" algn="l" eaLnBrk="1" hangingPunct="1">
              <a:lnSpc>
                <a:spcPct val="90000"/>
              </a:lnSpc>
              <a:buFont typeface="Arial"/>
              <a:buChar char="•"/>
            </a:pPr>
            <a:r>
              <a:rPr lang="en-CA" altLang="en-US" sz="2000" dirty="0">
                <a:solidFill>
                  <a:schemeClr val="tx1"/>
                </a:solidFill>
                <a:cs typeface="Arial" pitchFamily="34" charset="0"/>
              </a:rPr>
              <a:t>Posthypnotic responses </a:t>
            </a:r>
          </a:p>
          <a:p>
            <a:pPr marL="687387" lvl="1" indent="-342900" algn="l" eaLnBrk="1" hangingPunct="1">
              <a:lnSpc>
                <a:spcPct val="90000"/>
              </a:lnSpc>
              <a:buFont typeface="Arial"/>
              <a:buChar char="•"/>
            </a:pPr>
            <a:r>
              <a:rPr lang="en-CA" altLang="en-US" sz="2000" dirty="0">
                <a:solidFill>
                  <a:schemeClr val="tx1"/>
                </a:solidFill>
                <a:cs typeface="Arial" pitchFamily="34" charset="0"/>
              </a:rPr>
              <a:t>Posthypnotic amnesia </a:t>
            </a:r>
          </a:p>
          <a:p>
            <a:pPr marL="687387" lvl="1" indent="-342900" algn="l" eaLnBrk="1" hangingPunct="1">
              <a:lnSpc>
                <a:spcPct val="90000"/>
              </a:lnSpc>
              <a:buFont typeface="Arial"/>
              <a:buChar char="•"/>
            </a:pPr>
            <a:r>
              <a:rPr lang="en-CA" altLang="en-US" sz="2000" dirty="0">
                <a:solidFill>
                  <a:schemeClr val="tx1"/>
                </a:solidFill>
                <a:cs typeface="Arial" pitchFamily="34" charset="0"/>
              </a:rPr>
              <a:t>Hypnotic hallucinations</a:t>
            </a:r>
          </a:p>
          <a:p>
            <a:pPr marL="687387" lvl="1" indent="-342900" algn="l" eaLnBrk="1" hangingPunct="1">
              <a:lnSpc>
                <a:spcPct val="90000"/>
              </a:lnSpc>
              <a:buFont typeface="Arial"/>
              <a:buChar char="•"/>
            </a:pPr>
            <a:r>
              <a:rPr lang="en-CA" altLang="en-US" sz="2000" dirty="0">
                <a:solidFill>
                  <a:schemeClr val="tx1"/>
                </a:solidFill>
                <a:cs typeface="Arial" pitchFamily="34" charset="0"/>
              </a:rPr>
              <a:t>Decreased activity in anterior </a:t>
            </a:r>
            <a:r>
              <a:rPr lang="en-CA" altLang="en-US" sz="2000" dirty="0" err="1">
                <a:solidFill>
                  <a:schemeClr val="tx1"/>
                </a:solidFill>
                <a:cs typeface="Arial" pitchFamily="34" charset="0"/>
              </a:rPr>
              <a:t>cingulate</a:t>
            </a:r>
            <a:r>
              <a:rPr lang="en-CA" altLang="en-US" sz="2000" dirty="0">
                <a:solidFill>
                  <a:schemeClr val="tx1"/>
                </a:solidFill>
                <a:cs typeface="Arial" pitchFamily="34" charset="0"/>
              </a:rPr>
              <a:t> cortex when used to reduce pain</a:t>
            </a:r>
          </a:p>
          <a:p>
            <a:pPr marL="447675" indent="-447675" algn="l" eaLnBrk="1" hangingPunct="1">
              <a:lnSpc>
                <a:spcPct val="90000"/>
              </a:lnSpc>
              <a:buFont typeface="Arial"/>
              <a:buChar char="•"/>
            </a:pPr>
            <a:endParaRPr lang="en-US" altLang="en-US" sz="2000" dirty="0">
              <a:cs typeface="Arial" pitchFamily="34" charset="0"/>
            </a:endParaRPr>
          </a:p>
          <a:p>
            <a:pPr marL="447675" indent="-447675" algn="l" eaLnBrk="1" hangingPunct="1">
              <a:lnSpc>
                <a:spcPct val="90000"/>
              </a:lnSpc>
              <a:buNone/>
            </a:pPr>
            <a:endParaRPr lang="en-US" altLang="en-US" sz="2000" dirty="0">
              <a:cs typeface="Arial" pitchFamily="34" charset="0"/>
            </a:endParaRPr>
          </a:p>
        </p:txBody>
      </p:sp>
      <p:pic>
        <p:nvPicPr>
          <p:cNvPr id="2" name="Picture 1"/>
          <p:cNvPicPr>
            <a:picLocks noChangeAspect="1"/>
          </p:cNvPicPr>
          <p:nvPr/>
        </p:nvPicPr>
        <p:blipFill>
          <a:blip r:embed="rId3"/>
          <a:stretch>
            <a:fillRect/>
          </a:stretch>
        </p:blipFill>
        <p:spPr>
          <a:xfrm>
            <a:off x="4355976" y="1700808"/>
            <a:ext cx="4576871" cy="30353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fontScale="90000"/>
          </a:bodyPr>
          <a:lstStyle/>
          <a:p>
            <a:pPr eaLnBrk="1" hangingPunct="1"/>
            <a:r>
              <a:rPr lang="en-US" altLang="en-US" dirty="0"/>
              <a:t>How Hypnosis Works – Two Possible Mechanisms</a:t>
            </a:r>
          </a:p>
        </p:txBody>
      </p:sp>
      <p:pic>
        <p:nvPicPr>
          <p:cNvPr id="2" name="Picture 1"/>
          <p:cNvPicPr>
            <a:picLocks noChangeAspect="1"/>
          </p:cNvPicPr>
          <p:nvPr/>
        </p:nvPicPr>
        <p:blipFill>
          <a:blip r:embed="rId3"/>
          <a:stretch>
            <a:fillRect/>
          </a:stretch>
        </p:blipFill>
        <p:spPr>
          <a:xfrm>
            <a:off x="539552" y="2132856"/>
            <a:ext cx="8013700" cy="3695700"/>
          </a:xfrm>
          <a:prstGeom prst="rect">
            <a:avLst/>
          </a:prstGeom>
        </p:spPr>
      </p:pic>
      <p:pic>
        <p:nvPicPr>
          <p:cNvPr id="3" name="Picture 2"/>
          <p:cNvPicPr>
            <a:picLocks noChangeAspect="1"/>
          </p:cNvPicPr>
          <p:nvPr/>
        </p:nvPicPr>
        <p:blipFill>
          <a:blip r:embed="rId4"/>
          <a:stretch>
            <a:fillRect/>
          </a:stretch>
        </p:blipFill>
        <p:spPr>
          <a:xfrm>
            <a:off x="7380312" y="5877272"/>
            <a:ext cx="1206500" cy="3175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2483768" y="1556792"/>
            <a:ext cx="4186436" cy="3374267"/>
          </a:xfrm>
          <a:prstGeom prst="rect">
            <a:avLst/>
          </a:prstGeom>
          <a:noFill/>
          <a:ln w="9525">
            <a:noFill/>
            <a:miter lim="800000"/>
            <a:headEnd/>
            <a:tailEnd/>
          </a:ln>
        </p:spPr>
      </p:pic>
      <p:sp>
        <p:nvSpPr>
          <p:cNvPr id="32770" name="Rectangle 2"/>
          <p:cNvSpPr>
            <a:spLocks noGrp="1"/>
          </p:cNvSpPr>
          <p:nvPr>
            <p:ph type="title"/>
          </p:nvPr>
        </p:nvSpPr>
        <p:spPr>
          <a:xfrm>
            <a:off x="712788" y="692696"/>
            <a:ext cx="7645400" cy="638249"/>
          </a:xfrm>
        </p:spPr>
        <p:txBody>
          <a:bodyPr>
            <a:normAutofit/>
          </a:bodyPr>
          <a:lstStyle/>
          <a:p>
            <a:pPr eaLnBrk="1" hangingPunct="1"/>
            <a:r>
              <a:rPr lang="en-US" altLang="en-US" dirty="0"/>
              <a:t>How Hypnosis Works – The Brain</a:t>
            </a:r>
          </a:p>
        </p:txBody>
      </p:sp>
      <p:sp>
        <p:nvSpPr>
          <p:cNvPr id="6" name="Rectangle 5"/>
          <p:cNvSpPr/>
          <p:nvPr/>
        </p:nvSpPr>
        <p:spPr>
          <a:xfrm>
            <a:off x="395536" y="5325015"/>
            <a:ext cx="8424936" cy="1200329"/>
          </a:xfrm>
          <a:prstGeom prst="rect">
            <a:avLst/>
          </a:prstGeom>
        </p:spPr>
        <p:txBody>
          <a:bodyPr wrap="square">
            <a:spAutoFit/>
          </a:bodyPr>
          <a:lstStyle/>
          <a:p>
            <a:r>
              <a:rPr lang="en-US" sz="2400" dirty="0" err="1"/>
              <a:t>Neuroimaging</a:t>
            </a:r>
            <a:r>
              <a:rPr lang="en-US" sz="2400" dirty="0"/>
              <a:t> research suggests that the brain’s </a:t>
            </a:r>
            <a:r>
              <a:rPr lang="en-US" sz="2400" b="1" dirty="0"/>
              <a:t>anterior </a:t>
            </a:r>
            <a:r>
              <a:rPr lang="en-US" sz="2400" b="1" dirty="0" err="1"/>
              <a:t>cingulate</a:t>
            </a:r>
            <a:r>
              <a:rPr lang="en-US" sz="2400" b="1" dirty="0"/>
              <a:t> cortex</a:t>
            </a:r>
            <a:r>
              <a:rPr lang="en-US" sz="2400" dirty="0"/>
              <a:t>, may be particularly involved when hypnosis is used to anesthetize or reduce pain. </a:t>
            </a:r>
          </a:p>
        </p:txBody>
      </p:sp>
      <p:pic>
        <p:nvPicPr>
          <p:cNvPr id="2" name="Picture 1"/>
          <p:cNvPicPr>
            <a:picLocks noChangeAspect="1"/>
          </p:cNvPicPr>
          <p:nvPr/>
        </p:nvPicPr>
        <p:blipFill>
          <a:blip r:embed="rId4"/>
          <a:stretch>
            <a:fillRect/>
          </a:stretch>
        </p:blipFill>
        <p:spPr>
          <a:xfrm>
            <a:off x="5591792" y="4869160"/>
            <a:ext cx="1063503" cy="288032"/>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p:cNvSpPr>
          <p:nvPr>
            <p:ph type="title"/>
          </p:nvPr>
        </p:nvSpPr>
        <p:spPr>
          <a:xfrm>
            <a:off x="712788" y="692696"/>
            <a:ext cx="7645400" cy="638249"/>
          </a:xfrm>
        </p:spPr>
        <p:txBody>
          <a:bodyPr>
            <a:normAutofit/>
          </a:bodyPr>
          <a:lstStyle/>
          <a:p>
            <a:pPr eaLnBrk="1" hangingPunct="1"/>
            <a:r>
              <a:rPr lang="en-US" altLang="en-US" dirty="0"/>
              <a:t>Meditation</a:t>
            </a:r>
          </a:p>
        </p:txBody>
      </p:sp>
      <p:sp>
        <p:nvSpPr>
          <p:cNvPr id="33795" name="Rectangle 4"/>
          <p:cNvSpPr>
            <a:spLocks noGrp="1"/>
          </p:cNvSpPr>
          <p:nvPr>
            <p:ph idx="1"/>
          </p:nvPr>
        </p:nvSpPr>
        <p:spPr>
          <a:xfrm>
            <a:off x="755576" y="1556792"/>
            <a:ext cx="7502525" cy="1584176"/>
          </a:xfrm>
        </p:spPr>
        <p:txBody>
          <a:bodyPr/>
          <a:lstStyle/>
          <a:p>
            <a:pPr marL="447675" indent="-447675" algn="l" eaLnBrk="1" hangingPunct="1">
              <a:buNone/>
            </a:pPr>
            <a:r>
              <a:rPr lang="en-US" altLang="en-US" b="1" dirty="0">
                <a:cs typeface="Arial" pitchFamily="34" charset="0"/>
              </a:rPr>
              <a:t>Meditation – </a:t>
            </a:r>
            <a:r>
              <a:rPr lang="en-US" altLang="en-US" dirty="0">
                <a:cs typeface="Arial" pitchFamily="34" charset="0"/>
              </a:rPr>
              <a:t>a technique designed to turn one’s consciousness away from the outer world toward one’s inner cues and awareness</a:t>
            </a:r>
            <a:endParaRPr lang="en-CA" altLang="en-US" dirty="0">
              <a:cs typeface="Arial" pitchFamily="34" charset="0"/>
            </a:endParaRPr>
          </a:p>
          <a:p>
            <a:pPr marL="447675" indent="-447675" algn="l" eaLnBrk="1" hangingPunct="1">
              <a:buNone/>
            </a:pPr>
            <a:r>
              <a:rPr lang="en-CA" altLang="en-US" dirty="0">
                <a:cs typeface="Arial" pitchFamily="34" charset="0"/>
              </a:rPr>
              <a:t> </a:t>
            </a:r>
          </a:p>
          <a:p>
            <a:pPr marL="447675" indent="-447675" algn="l" eaLnBrk="1" hangingPunct="1">
              <a:buNone/>
            </a:pPr>
            <a:endParaRPr lang="en-US" altLang="en-US" dirty="0">
              <a:cs typeface="Arial" pitchFamily="34" charset="0"/>
            </a:endParaRPr>
          </a:p>
        </p:txBody>
      </p:sp>
      <p:pic>
        <p:nvPicPr>
          <p:cNvPr id="2" name="Picture 1"/>
          <p:cNvPicPr>
            <a:picLocks noChangeAspect="1"/>
          </p:cNvPicPr>
          <p:nvPr/>
        </p:nvPicPr>
        <p:blipFill>
          <a:blip r:embed="rId3"/>
          <a:stretch>
            <a:fillRect/>
          </a:stretch>
        </p:blipFill>
        <p:spPr>
          <a:xfrm>
            <a:off x="2555776" y="2852936"/>
            <a:ext cx="3600400" cy="3575684"/>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p:cNvSpPr>
          <p:nvPr>
            <p:ph type="title"/>
          </p:nvPr>
        </p:nvSpPr>
        <p:spPr>
          <a:xfrm>
            <a:off x="712788" y="764704"/>
            <a:ext cx="7645400" cy="638249"/>
          </a:xfrm>
        </p:spPr>
        <p:txBody>
          <a:bodyPr/>
          <a:lstStyle/>
          <a:p>
            <a:pPr eaLnBrk="1" hangingPunct="1"/>
            <a:r>
              <a:rPr lang="en-CA" altLang="en-US" dirty="0">
                <a:solidFill>
                  <a:schemeClr val="tx1"/>
                </a:solidFill>
              </a:rPr>
              <a:t>Types of Meditation</a:t>
            </a:r>
          </a:p>
        </p:txBody>
      </p:sp>
      <p:sp>
        <p:nvSpPr>
          <p:cNvPr id="34819" name="Rectangle 3"/>
          <p:cNvSpPr>
            <a:spLocks noGrp="1"/>
          </p:cNvSpPr>
          <p:nvPr>
            <p:ph idx="1"/>
          </p:nvPr>
        </p:nvSpPr>
        <p:spPr/>
        <p:txBody>
          <a:bodyPr>
            <a:normAutofit fontScale="85000" lnSpcReduction="20000"/>
          </a:bodyPr>
          <a:lstStyle/>
          <a:p>
            <a:pPr algn="l" eaLnBrk="1" hangingPunct="1">
              <a:buNone/>
            </a:pPr>
            <a:r>
              <a:rPr lang="en-CA" altLang="en-US" sz="2300" b="1" dirty="0">
                <a:cs typeface="Arial" pitchFamily="34" charset="0"/>
              </a:rPr>
              <a:t>Opening-up approach </a:t>
            </a:r>
            <a:r>
              <a:rPr lang="en-CA" altLang="en-US" sz="2300" dirty="0">
                <a:cs typeface="Arial" pitchFamily="34" charset="0"/>
              </a:rPr>
              <a:t>- clear one’s mind in order to receive new experiences </a:t>
            </a:r>
          </a:p>
          <a:p>
            <a:pPr algn="l" eaLnBrk="1" hangingPunct="1">
              <a:buNone/>
            </a:pPr>
            <a:endParaRPr lang="en-CA" altLang="en-US" sz="2300" dirty="0">
              <a:cs typeface="Arial" pitchFamily="34" charset="0"/>
            </a:endParaRPr>
          </a:p>
          <a:p>
            <a:pPr algn="l" eaLnBrk="1" hangingPunct="1">
              <a:buNone/>
            </a:pPr>
            <a:r>
              <a:rPr lang="en-CA" altLang="en-US" sz="2300" b="1" dirty="0">
                <a:cs typeface="Arial" pitchFamily="34" charset="0"/>
              </a:rPr>
              <a:t>Concentrative meditation </a:t>
            </a:r>
            <a:r>
              <a:rPr lang="en-CA" altLang="en-US" sz="2300" dirty="0">
                <a:cs typeface="Arial" pitchFamily="34" charset="0"/>
              </a:rPr>
              <a:t>- actively concentrate on an object, word, or idea, called a </a:t>
            </a:r>
            <a:r>
              <a:rPr lang="en-CA" altLang="en-US" sz="2300" i="1" dirty="0">
                <a:cs typeface="Arial" pitchFamily="34" charset="0"/>
              </a:rPr>
              <a:t>mantra</a:t>
            </a:r>
            <a:r>
              <a:rPr lang="en-CA" altLang="en-US" sz="2300" dirty="0">
                <a:cs typeface="Arial" pitchFamily="34" charset="0"/>
              </a:rPr>
              <a:t> </a:t>
            </a:r>
          </a:p>
          <a:p>
            <a:pPr lvl="1" algn="l" eaLnBrk="1" hangingPunct="1">
              <a:buNone/>
            </a:pPr>
            <a:endParaRPr lang="en-CA" altLang="en-US" sz="2000" i="1" dirty="0">
              <a:solidFill>
                <a:schemeClr val="tx1"/>
              </a:solidFill>
              <a:cs typeface="Arial" pitchFamily="34" charset="0"/>
            </a:endParaRPr>
          </a:p>
          <a:p>
            <a:pPr marL="723900" lvl="1" indent="-342900" algn="l" eaLnBrk="1" hangingPunct="1">
              <a:buFont typeface="Arial"/>
              <a:buChar char="•"/>
            </a:pPr>
            <a:r>
              <a:rPr lang="en-CA" altLang="en-US" sz="2000" i="1" dirty="0" err="1">
                <a:solidFill>
                  <a:schemeClr val="tx2"/>
                </a:solidFill>
                <a:cs typeface="Arial" pitchFamily="34" charset="0"/>
              </a:rPr>
              <a:t>Koan</a:t>
            </a:r>
            <a:r>
              <a:rPr lang="en-CA" altLang="en-US" sz="2000" dirty="0">
                <a:solidFill>
                  <a:schemeClr val="tx2"/>
                </a:solidFill>
                <a:cs typeface="Arial" pitchFamily="34" charset="0"/>
              </a:rPr>
              <a:t>—a riddle, such as “What is the sound of one hand clapping?”</a:t>
            </a:r>
          </a:p>
          <a:p>
            <a:pPr lvl="1" algn="l" eaLnBrk="1" hangingPunct="1">
              <a:buNone/>
            </a:pPr>
            <a:endParaRPr lang="en-CA" altLang="en-US" sz="2000" dirty="0">
              <a:solidFill>
                <a:schemeClr val="tx1"/>
              </a:solidFill>
              <a:cs typeface="Arial" pitchFamily="34" charset="0"/>
            </a:endParaRPr>
          </a:p>
          <a:p>
            <a:pPr algn="l" eaLnBrk="1" hangingPunct="1">
              <a:buNone/>
            </a:pPr>
            <a:r>
              <a:rPr lang="en-CA" altLang="en-US" sz="2300" b="1" dirty="0">
                <a:cs typeface="Arial" pitchFamily="34" charset="0"/>
              </a:rPr>
              <a:t> Mindfulness meditation </a:t>
            </a:r>
            <a:r>
              <a:rPr lang="en-CA" altLang="en-US" sz="2300" dirty="0">
                <a:cs typeface="Arial" pitchFamily="34" charset="0"/>
              </a:rPr>
              <a:t>- pay attention to one’s feelings,                          thoughts, and sensations </a:t>
            </a:r>
          </a:p>
          <a:p>
            <a:pPr lvl="1" algn="l" eaLnBrk="1" hangingPunct="1">
              <a:buNone/>
            </a:pPr>
            <a:endParaRPr lang="en-CA" altLang="en-US" sz="2000" dirty="0">
              <a:solidFill>
                <a:schemeClr val="tx1"/>
              </a:solidFill>
              <a:cs typeface="Arial" pitchFamily="34" charset="0"/>
            </a:endParaRPr>
          </a:p>
          <a:p>
            <a:pPr marL="723900" lvl="1" indent="-342900" algn="l" eaLnBrk="1" hangingPunct="1">
              <a:buFont typeface="Arial"/>
              <a:buChar char="•"/>
            </a:pPr>
            <a:r>
              <a:rPr lang="en-CA" altLang="en-US" sz="2000" dirty="0">
                <a:solidFill>
                  <a:schemeClr val="tx2"/>
                </a:solidFill>
                <a:cs typeface="Arial" pitchFamily="34" charset="0"/>
              </a:rPr>
              <a:t>Being in the moment </a:t>
            </a:r>
          </a:p>
          <a:p>
            <a:pPr marL="723900" lvl="1" indent="-342900" algn="l" eaLnBrk="1" hangingPunct="1">
              <a:buFont typeface="Arial"/>
              <a:buChar char="•"/>
            </a:pPr>
            <a:r>
              <a:rPr lang="en-CA" altLang="en-US" sz="2000" dirty="0">
                <a:solidFill>
                  <a:schemeClr val="tx2"/>
                </a:solidFill>
                <a:cs typeface="Arial" pitchFamily="34" charset="0"/>
              </a:rPr>
              <a:t>Being mindful, but not judgmental </a:t>
            </a:r>
          </a:p>
          <a:p>
            <a:pPr lvl="1" algn="l" eaLnBrk="1" hangingPunct="1">
              <a:buNone/>
            </a:pPr>
            <a:endParaRPr lang="en-CA" altLang="en-US" sz="2000" dirty="0">
              <a:solidFill>
                <a:schemeClr val="tx1"/>
              </a:solidFill>
              <a:cs typeface="Arial" pitchFamily="34" charset="0"/>
            </a:endParaRPr>
          </a:p>
          <a:p>
            <a:pPr algn="l" eaLnBrk="1" hangingPunct="1">
              <a:buNone/>
            </a:pPr>
            <a:endParaRPr lang="en-CA" altLang="en-US" sz="2300" dirty="0">
              <a:cs typeface="Arial"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p:cNvSpPr>
          <p:nvPr>
            <p:ph type="title"/>
          </p:nvPr>
        </p:nvSpPr>
        <p:spPr>
          <a:xfrm>
            <a:off x="712788" y="764704"/>
            <a:ext cx="7645400" cy="638249"/>
          </a:xfrm>
        </p:spPr>
        <p:txBody>
          <a:bodyPr/>
          <a:lstStyle/>
          <a:p>
            <a:pPr eaLnBrk="1" hangingPunct="1"/>
            <a:r>
              <a:rPr lang="en-US" altLang="en-US" dirty="0"/>
              <a:t>Psychoactive Drugs</a:t>
            </a:r>
          </a:p>
        </p:txBody>
      </p:sp>
      <p:sp>
        <p:nvSpPr>
          <p:cNvPr id="35843" name="Rectangle 3"/>
          <p:cNvSpPr>
            <a:spLocks noGrp="1"/>
          </p:cNvSpPr>
          <p:nvPr>
            <p:ph idx="1"/>
          </p:nvPr>
        </p:nvSpPr>
        <p:spPr/>
        <p:txBody>
          <a:bodyPr>
            <a:noAutofit/>
          </a:bodyPr>
          <a:lstStyle/>
          <a:p>
            <a:pPr algn="l" eaLnBrk="1" hangingPunct="1">
              <a:buNone/>
            </a:pPr>
            <a:r>
              <a:rPr lang="en-US" altLang="en-US" sz="2400" b="1" dirty="0">
                <a:solidFill>
                  <a:srgbClr val="000000"/>
                </a:solidFill>
                <a:cs typeface="Arial" pitchFamily="34" charset="0"/>
              </a:rPr>
              <a:t>Psychoactive drugs </a:t>
            </a:r>
            <a:r>
              <a:rPr lang="en-US" altLang="en-US" sz="2400" dirty="0">
                <a:solidFill>
                  <a:srgbClr val="000000"/>
                </a:solidFill>
                <a:cs typeface="Arial" pitchFamily="34" charset="0"/>
              </a:rPr>
              <a:t>- any substance that alters mood, perception, awareness, or thought</a:t>
            </a:r>
          </a:p>
          <a:p>
            <a:pPr algn="l" eaLnBrk="1" hangingPunct="1">
              <a:buNone/>
            </a:pPr>
            <a:endParaRPr lang="en-US" altLang="en-US" b="1" dirty="0">
              <a:solidFill>
                <a:srgbClr val="000000"/>
              </a:solidFill>
              <a:cs typeface="Arial" pitchFamily="34" charset="0"/>
            </a:endParaRPr>
          </a:p>
          <a:p>
            <a:pPr algn="l" eaLnBrk="1" hangingPunct="1">
              <a:buNone/>
            </a:pPr>
            <a:r>
              <a:rPr lang="en-US" altLang="en-US" sz="2400" b="1" dirty="0">
                <a:solidFill>
                  <a:srgbClr val="000000"/>
                </a:solidFill>
                <a:cs typeface="Arial" pitchFamily="34" charset="0"/>
              </a:rPr>
              <a:t>Addiction</a:t>
            </a:r>
            <a:r>
              <a:rPr lang="en-US" altLang="en-US" sz="2400" dirty="0">
                <a:solidFill>
                  <a:srgbClr val="000000"/>
                </a:solidFill>
                <a:cs typeface="Arial" pitchFamily="34" charset="0"/>
              </a:rPr>
              <a:t> - </a:t>
            </a:r>
            <a:r>
              <a:rPr lang="en-US" sz="2400" dirty="0">
                <a:solidFill>
                  <a:srgbClr val="000000"/>
                </a:solidFill>
              </a:rPr>
              <a:t>psychological or physical compulsion to take a drug, resulting from regular ingestion and leading to maladaptive patterns of behaviour and changes in physical response </a:t>
            </a:r>
            <a:endParaRPr lang="en-US" altLang="en-US" sz="2400" dirty="0">
              <a:solidFill>
                <a:srgbClr val="000000"/>
              </a:solidFill>
              <a:cs typeface="Arial"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92696"/>
            <a:ext cx="7645400" cy="1008112"/>
          </a:xfrm>
        </p:spPr>
        <p:txBody>
          <a:bodyPr>
            <a:normAutofit fontScale="90000"/>
          </a:bodyPr>
          <a:lstStyle/>
          <a:p>
            <a:pPr eaLnBrk="1" hangingPunct="1"/>
            <a:r>
              <a:rPr lang="en-US" altLang="en-US" sz="3500" dirty="0"/>
              <a:t>Three Categories of Psychoactive Drugs – Depressants </a:t>
            </a:r>
          </a:p>
        </p:txBody>
      </p:sp>
      <p:sp>
        <p:nvSpPr>
          <p:cNvPr id="36867" name="Rectangle 3"/>
          <p:cNvSpPr>
            <a:spLocks noGrp="1"/>
          </p:cNvSpPr>
          <p:nvPr>
            <p:ph idx="1"/>
          </p:nvPr>
        </p:nvSpPr>
        <p:spPr>
          <a:xfrm>
            <a:off x="539552" y="2085380"/>
            <a:ext cx="5256584" cy="3935908"/>
          </a:xfrm>
        </p:spPr>
        <p:txBody>
          <a:bodyPr>
            <a:noAutofit/>
          </a:bodyPr>
          <a:lstStyle/>
          <a:p>
            <a:pPr algn="l" eaLnBrk="1" hangingPunct="1">
              <a:buSzTx/>
              <a:buNone/>
            </a:pPr>
            <a:r>
              <a:rPr lang="en-US" altLang="en-US" sz="1600" b="1" dirty="0">
                <a:solidFill>
                  <a:srgbClr val="000000"/>
                </a:solidFill>
                <a:cs typeface="Arial" pitchFamily="34" charset="0"/>
              </a:rPr>
              <a:t>Depressants - </a:t>
            </a:r>
            <a:r>
              <a:rPr lang="en-US" altLang="en-US" sz="1600" dirty="0">
                <a:solidFill>
                  <a:srgbClr val="000000"/>
                </a:solidFill>
                <a:cs typeface="Arial" pitchFamily="34" charset="0"/>
              </a:rPr>
              <a:t>act on the central nervous system (CNS) to suppress bodily processes</a:t>
            </a:r>
          </a:p>
          <a:p>
            <a:pPr algn="l" eaLnBrk="1" hangingPunct="1">
              <a:buSzTx/>
              <a:buNone/>
            </a:pPr>
            <a:endParaRPr lang="en-US" altLang="en-US" sz="1600" dirty="0">
              <a:solidFill>
                <a:srgbClr val="000000"/>
              </a:solidFill>
              <a:cs typeface="Arial" pitchFamily="34" charset="0"/>
            </a:endParaRPr>
          </a:p>
          <a:p>
            <a:pPr algn="l">
              <a:buNone/>
            </a:pPr>
            <a:r>
              <a:rPr lang="en-US" sz="1600" b="1" dirty="0">
                <a:solidFill>
                  <a:srgbClr val="000000"/>
                </a:solidFill>
              </a:rPr>
              <a:t>Alcohol</a:t>
            </a:r>
            <a:r>
              <a:rPr lang="en-US" sz="1600" dirty="0">
                <a:solidFill>
                  <a:srgbClr val="000000"/>
                </a:solidFill>
              </a:rPr>
              <a:t> - Influences </a:t>
            </a:r>
            <a:r>
              <a:rPr lang="en-US" sz="1600" dirty="0" err="1">
                <a:solidFill>
                  <a:srgbClr val="000000"/>
                </a:solidFill>
              </a:rPr>
              <a:t>GABAergic</a:t>
            </a:r>
            <a:r>
              <a:rPr lang="en-US" sz="1600" dirty="0">
                <a:solidFill>
                  <a:srgbClr val="000000"/>
                </a:solidFill>
              </a:rPr>
              <a:t> neurons</a:t>
            </a:r>
          </a:p>
          <a:p>
            <a:pPr algn="l">
              <a:buNone/>
            </a:pPr>
            <a:endParaRPr lang="en-US" sz="1600" dirty="0">
              <a:solidFill>
                <a:srgbClr val="000000"/>
              </a:solidFill>
            </a:endParaRPr>
          </a:p>
          <a:p>
            <a:pPr algn="l">
              <a:buNone/>
            </a:pPr>
            <a:r>
              <a:rPr lang="en-US" sz="1600" dirty="0">
                <a:solidFill>
                  <a:srgbClr val="000000"/>
                </a:solidFill>
              </a:rPr>
              <a:t>Slows down brain areas that control judgment, inhibition, behaviour (speech, motor functioning, emotional expression)</a:t>
            </a:r>
          </a:p>
          <a:p>
            <a:pPr algn="l">
              <a:buNone/>
            </a:pPr>
            <a:endParaRPr lang="en-US" altLang="en-US" sz="1600" dirty="0">
              <a:solidFill>
                <a:srgbClr val="000000"/>
              </a:solidFill>
              <a:cs typeface="Arial" pitchFamily="34" charset="0"/>
            </a:endParaRPr>
          </a:p>
          <a:p>
            <a:pPr lvl="1" algn="l" eaLnBrk="1" hangingPunct="1">
              <a:buSzTx/>
              <a:buNone/>
            </a:pPr>
            <a:endParaRPr lang="en-CA" altLang="en-US" sz="1600" dirty="0">
              <a:solidFill>
                <a:srgbClr val="000000"/>
              </a:solidFill>
              <a:cs typeface="Arial" pitchFamily="34" charset="0"/>
            </a:endParaRPr>
          </a:p>
          <a:p>
            <a:pPr lvl="1" algn="l" eaLnBrk="1" hangingPunct="1">
              <a:buSzTx/>
              <a:buNone/>
            </a:pPr>
            <a:endParaRPr lang="en-US" altLang="en-US" sz="1600" dirty="0">
              <a:solidFill>
                <a:srgbClr val="000000"/>
              </a:solidFill>
              <a:cs typeface="Arial" pitchFamily="34" charset="0"/>
            </a:endParaRPr>
          </a:p>
        </p:txBody>
      </p:sp>
      <p:pic>
        <p:nvPicPr>
          <p:cNvPr id="2" name="Picture 1"/>
          <p:cNvPicPr>
            <a:picLocks noChangeAspect="1"/>
          </p:cNvPicPr>
          <p:nvPr/>
        </p:nvPicPr>
        <p:blipFill>
          <a:blip r:embed="rId3"/>
          <a:stretch>
            <a:fillRect/>
          </a:stretch>
        </p:blipFill>
        <p:spPr>
          <a:xfrm>
            <a:off x="5940152" y="1988840"/>
            <a:ext cx="2717139" cy="2296261"/>
          </a:xfrm>
          <a:prstGeom prst="rect">
            <a:avLst/>
          </a:prstGeom>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p:cNvSpPr>
          <p:nvPr>
            <p:ph type="title"/>
          </p:nvPr>
        </p:nvSpPr>
        <p:spPr>
          <a:xfrm>
            <a:off x="712788" y="764704"/>
            <a:ext cx="7645400" cy="1152128"/>
          </a:xfrm>
        </p:spPr>
        <p:txBody>
          <a:bodyPr>
            <a:normAutofit/>
          </a:bodyPr>
          <a:lstStyle/>
          <a:p>
            <a:pPr eaLnBrk="1" hangingPunct="1"/>
            <a:r>
              <a:rPr lang="en-US" altLang="en-US" sz="3500" dirty="0"/>
              <a:t>Three Categories of Psychoactive Drugs – Depressants </a:t>
            </a:r>
          </a:p>
        </p:txBody>
      </p:sp>
      <p:sp>
        <p:nvSpPr>
          <p:cNvPr id="3" name="Content Placeholder 2"/>
          <p:cNvSpPr>
            <a:spLocks noGrp="1"/>
          </p:cNvSpPr>
          <p:nvPr>
            <p:ph idx="1"/>
          </p:nvPr>
        </p:nvSpPr>
        <p:spPr>
          <a:xfrm>
            <a:off x="755576" y="2301404"/>
            <a:ext cx="7502525" cy="3935908"/>
          </a:xfrm>
        </p:spPr>
        <p:txBody>
          <a:bodyPr>
            <a:normAutofit/>
          </a:bodyPr>
          <a:lstStyle/>
          <a:p>
            <a:pPr algn="l">
              <a:buNone/>
            </a:pPr>
            <a:r>
              <a:rPr lang="en-US" b="1" dirty="0"/>
              <a:t>Sedative-hypnotics (benzodiazepines) </a:t>
            </a:r>
            <a:endParaRPr lang="en-US" dirty="0"/>
          </a:p>
          <a:p>
            <a:pPr algn="l">
              <a:buNone/>
            </a:pPr>
            <a:endParaRPr lang="en-US" dirty="0"/>
          </a:p>
          <a:p>
            <a:pPr algn="l">
              <a:buNone/>
            </a:pPr>
            <a:r>
              <a:rPr lang="en-US" dirty="0"/>
              <a:t>Examples are: </a:t>
            </a:r>
            <a:r>
              <a:rPr lang="en-US" dirty="0" err="1"/>
              <a:t>Xanax</a:t>
            </a:r>
            <a:r>
              <a:rPr lang="en-US" dirty="0"/>
              <a:t>, </a:t>
            </a:r>
            <a:r>
              <a:rPr lang="en-US" dirty="0" err="1"/>
              <a:t>Ativan</a:t>
            </a:r>
            <a:r>
              <a:rPr lang="en-US" dirty="0"/>
              <a:t> and Valium	</a:t>
            </a:r>
          </a:p>
          <a:p>
            <a:pPr algn="l">
              <a:buNone/>
            </a:pPr>
            <a:endParaRPr lang="en-US" dirty="0"/>
          </a:p>
          <a:p>
            <a:pPr algn="l">
              <a:buNone/>
            </a:pPr>
            <a:r>
              <a:rPr lang="en-US" sz="2400" dirty="0"/>
              <a:t>Influences neurons that produce GABA</a:t>
            </a:r>
          </a:p>
          <a:p>
            <a:pPr algn="l">
              <a:buNone/>
            </a:pPr>
            <a:endParaRPr lang="en-US" sz="2400" dirty="0"/>
          </a:p>
          <a:p>
            <a:pPr algn="l">
              <a:buNone/>
            </a:pPr>
            <a:r>
              <a:rPr lang="en-US" sz="2400" dirty="0"/>
              <a:t>Produces relaxation and drowsiness, relieves anxiety </a:t>
            </a:r>
            <a:r>
              <a:rPr lang="en-US" dirty="0"/>
              <a:t>	</a:t>
            </a:r>
          </a:p>
          <a:p>
            <a:pPr algn="l">
              <a:buNone/>
            </a:pPr>
            <a:endParaRPr lang="en-US"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3568" y="2492896"/>
            <a:ext cx="7632848" cy="3046988"/>
          </a:xfrm>
          <a:prstGeom prst="rect">
            <a:avLst/>
          </a:prstGeom>
        </p:spPr>
        <p:txBody>
          <a:bodyPr wrap="square">
            <a:spAutoFit/>
          </a:bodyPr>
          <a:lstStyle/>
          <a:p>
            <a:r>
              <a:rPr lang="en-US" sz="2400" b="1" dirty="0" err="1">
                <a:solidFill>
                  <a:srgbClr val="000000"/>
                </a:solidFill>
                <a:latin typeface="Arial"/>
                <a:cs typeface="Arial"/>
              </a:rPr>
              <a:t>Opioids</a:t>
            </a:r>
            <a:r>
              <a:rPr lang="en-US" sz="2400" dirty="0">
                <a:solidFill>
                  <a:srgbClr val="000000"/>
                </a:solidFill>
                <a:latin typeface="Arial"/>
                <a:cs typeface="Arial"/>
              </a:rPr>
              <a:t> (opium heroin, morphine, codeine, methadone) </a:t>
            </a:r>
          </a:p>
          <a:p>
            <a:r>
              <a:rPr lang="en-US" sz="2400" dirty="0">
                <a:solidFill>
                  <a:srgbClr val="000000"/>
                </a:solidFill>
                <a:latin typeface="Arial"/>
                <a:cs typeface="Arial"/>
              </a:rPr>
              <a:t>	</a:t>
            </a:r>
          </a:p>
          <a:p>
            <a:r>
              <a:rPr lang="en-US" sz="2400" dirty="0">
                <a:solidFill>
                  <a:srgbClr val="000000"/>
                </a:solidFill>
                <a:latin typeface="Arial"/>
                <a:cs typeface="Arial"/>
              </a:rPr>
              <a:t>Activates the </a:t>
            </a:r>
            <a:r>
              <a:rPr lang="en-US" sz="2400" dirty="0" err="1">
                <a:solidFill>
                  <a:srgbClr val="000000"/>
                </a:solidFill>
                <a:latin typeface="Arial"/>
                <a:cs typeface="Arial"/>
              </a:rPr>
              <a:t>opioid</a:t>
            </a:r>
            <a:r>
              <a:rPr lang="en-US" sz="2400" dirty="0">
                <a:solidFill>
                  <a:srgbClr val="000000"/>
                </a:solidFill>
                <a:latin typeface="Arial"/>
                <a:cs typeface="Arial"/>
              </a:rPr>
              <a:t> receptors in the brain, providing their analgesic effect and their related high 	</a:t>
            </a:r>
          </a:p>
          <a:p>
            <a:endParaRPr lang="en-US" sz="2400" dirty="0">
              <a:solidFill>
                <a:srgbClr val="000000"/>
              </a:solidFill>
              <a:latin typeface="Arial"/>
              <a:cs typeface="Arial"/>
            </a:endParaRPr>
          </a:p>
          <a:p>
            <a:r>
              <a:rPr lang="en-US" sz="2400" dirty="0">
                <a:solidFill>
                  <a:srgbClr val="000000"/>
                </a:solidFill>
                <a:latin typeface="Arial"/>
                <a:cs typeface="Arial"/>
              </a:rPr>
              <a:t>Reduces pain and emotional tension, produces pleasurable and calming feelings 	</a:t>
            </a:r>
          </a:p>
        </p:txBody>
      </p:sp>
      <p:sp>
        <p:nvSpPr>
          <p:cNvPr id="5" name="Rectangle 2"/>
          <p:cNvSpPr>
            <a:spLocks noGrp="1"/>
          </p:cNvSpPr>
          <p:nvPr>
            <p:ph type="title"/>
          </p:nvPr>
        </p:nvSpPr>
        <p:spPr>
          <a:xfrm>
            <a:off x="712788" y="836712"/>
            <a:ext cx="7645400" cy="638249"/>
          </a:xfrm>
        </p:spPr>
        <p:txBody>
          <a:bodyPr>
            <a:normAutofit fontScale="90000"/>
          </a:bodyPr>
          <a:lstStyle/>
          <a:p>
            <a:pPr eaLnBrk="1" hangingPunct="1"/>
            <a:r>
              <a:rPr lang="en-US" altLang="en-US" sz="3500" dirty="0"/>
              <a:t>Three Categories of Psychoactive Drugs – Depressants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712788" y="692696"/>
            <a:ext cx="7645400" cy="1008112"/>
          </a:xfrm>
        </p:spPr>
        <p:txBody>
          <a:bodyPr anchor="t">
            <a:normAutofit/>
          </a:bodyPr>
          <a:lstStyle/>
          <a:p>
            <a:pPr eaLnBrk="1" hangingPunct="1">
              <a:lnSpc>
                <a:spcPct val="80000"/>
              </a:lnSpc>
            </a:pPr>
            <a:r>
              <a:rPr lang="en-US" altLang="en-US" dirty="0"/>
              <a:t>When We Are Awake: </a:t>
            </a:r>
            <a:br>
              <a:rPr lang="en-US" altLang="en-US" dirty="0"/>
            </a:br>
            <a:r>
              <a:rPr lang="en-US" altLang="en-US" dirty="0"/>
              <a:t>Conscious Awareness</a:t>
            </a:r>
          </a:p>
        </p:txBody>
      </p:sp>
      <p:sp>
        <p:nvSpPr>
          <p:cNvPr id="13315" name="Rectangle 6"/>
          <p:cNvSpPr>
            <a:spLocks noGrp="1" noChangeArrowheads="1"/>
          </p:cNvSpPr>
          <p:nvPr>
            <p:ph idx="1"/>
          </p:nvPr>
        </p:nvSpPr>
        <p:spPr/>
        <p:txBody>
          <a:bodyPr>
            <a:normAutofit lnSpcReduction="10000"/>
          </a:bodyPr>
          <a:lstStyle/>
          <a:p>
            <a:pPr algn="l" eaLnBrk="1" hangingPunct="1">
              <a:buNone/>
            </a:pPr>
            <a:r>
              <a:rPr lang="en-US" altLang="en-US" dirty="0"/>
              <a:t>What is </a:t>
            </a:r>
            <a:r>
              <a:rPr lang="en-US" altLang="en-US" b="1" dirty="0"/>
              <a:t>consciousness</a:t>
            </a:r>
            <a:r>
              <a:rPr lang="en-US" altLang="en-US" dirty="0"/>
              <a:t>?</a:t>
            </a:r>
          </a:p>
          <a:p>
            <a:pPr algn="l" eaLnBrk="1" hangingPunct="1">
              <a:buNone/>
            </a:pPr>
            <a:endParaRPr lang="en-US" altLang="en-US" dirty="0"/>
          </a:p>
          <a:p>
            <a:pPr marL="800100" lvl="1" indent="-342900" algn="l" eaLnBrk="1" hangingPunct="1">
              <a:buFont typeface="Arial"/>
              <a:buChar char="•"/>
            </a:pPr>
            <a:r>
              <a:rPr lang="en-US" altLang="en-US" sz="2500" dirty="0">
                <a:solidFill>
                  <a:schemeClr val="tx1"/>
                </a:solidFill>
              </a:rPr>
              <a:t>Everything you are thinking about right now! </a:t>
            </a:r>
          </a:p>
          <a:p>
            <a:pPr marL="800100" lvl="1" indent="-342900" algn="l" eaLnBrk="1" hangingPunct="1">
              <a:buFont typeface="Arial"/>
              <a:buChar char="•"/>
            </a:pPr>
            <a:endParaRPr lang="en-US" altLang="en-US" sz="2500" dirty="0">
              <a:solidFill>
                <a:schemeClr val="tx1"/>
              </a:solidFill>
            </a:endParaRPr>
          </a:p>
          <a:p>
            <a:pPr marL="800100" lvl="1" indent="-342900" algn="l" eaLnBrk="1" hangingPunct="1">
              <a:buFont typeface="Arial"/>
              <a:buChar char="•"/>
            </a:pPr>
            <a:r>
              <a:rPr lang="en-US" altLang="en-US" sz="2500" dirty="0">
                <a:solidFill>
                  <a:schemeClr val="tx1"/>
                </a:solidFill>
              </a:rPr>
              <a:t>Your awareness of your surroundings and yourself </a:t>
            </a:r>
          </a:p>
          <a:p>
            <a:pPr marL="457200" lvl="1" algn="l" eaLnBrk="1" hangingPunct="1"/>
            <a:endParaRPr lang="en-US" altLang="en-US" sz="2500" dirty="0">
              <a:solidFill>
                <a:schemeClr val="tx1"/>
              </a:solidFill>
            </a:endParaRPr>
          </a:p>
          <a:p>
            <a:pPr marL="800100" lvl="1" indent="-342900" algn="l" eaLnBrk="1" hangingPunct="1">
              <a:buFont typeface="Arial"/>
              <a:buChar char="•"/>
            </a:pPr>
            <a:r>
              <a:rPr lang="en-US" altLang="en-US" sz="2500" dirty="0">
                <a:solidFill>
                  <a:schemeClr val="tx1"/>
                </a:solidFill>
              </a:rPr>
              <a:t>Stream of consciousness—a continuing flow of changing thoughts (William James, 1890)</a:t>
            </a:r>
          </a:p>
          <a:p>
            <a:pPr algn="l" eaLnBrk="1" hangingPunct="1">
              <a:buNone/>
            </a:pPr>
            <a:endParaRPr lang="en-US" altLang="en-US" sz="25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92696"/>
            <a:ext cx="7645400" cy="1080120"/>
          </a:xfrm>
        </p:spPr>
        <p:txBody>
          <a:bodyPr>
            <a:normAutofit fontScale="90000"/>
          </a:bodyPr>
          <a:lstStyle/>
          <a:p>
            <a:pPr eaLnBrk="1" hangingPunct="1"/>
            <a:r>
              <a:rPr lang="en-US" altLang="en-US" sz="3500" dirty="0"/>
              <a:t>Three Categories of Psychoactive Drugs - Stimulants</a:t>
            </a:r>
          </a:p>
        </p:txBody>
      </p:sp>
      <p:sp>
        <p:nvSpPr>
          <p:cNvPr id="36867" name="Rectangle 3"/>
          <p:cNvSpPr>
            <a:spLocks noGrp="1"/>
          </p:cNvSpPr>
          <p:nvPr>
            <p:ph idx="1"/>
          </p:nvPr>
        </p:nvSpPr>
        <p:spPr/>
        <p:txBody>
          <a:bodyPr>
            <a:normAutofit lnSpcReduction="10000"/>
          </a:bodyPr>
          <a:lstStyle/>
          <a:p>
            <a:pPr algn="l" eaLnBrk="1" hangingPunct="1">
              <a:buSzTx/>
              <a:buNone/>
            </a:pPr>
            <a:r>
              <a:rPr lang="en-US" altLang="en-US" sz="2500" b="1" dirty="0">
                <a:solidFill>
                  <a:srgbClr val="000000"/>
                </a:solidFill>
                <a:cs typeface="Arial" pitchFamily="34" charset="0"/>
              </a:rPr>
              <a:t>Stimulants</a:t>
            </a:r>
            <a:r>
              <a:rPr lang="en-US" altLang="en-US" sz="2500" dirty="0">
                <a:solidFill>
                  <a:srgbClr val="000000"/>
                </a:solidFill>
                <a:cs typeface="Arial" pitchFamily="34" charset="0"/>
              </a:rPr>
              <a:t> - act on the CNS to increase bodily processes</a:t>
            </a:r>
          </a:p>
          <a:p>
            <a:pPr algn="l" eaLnBrk="1" hangingPunct="1">
              <a:buSzTx/>
              <a:buNone/>
            </a:pPr>
            <a:endParaRPr lang="en-US" sz="2500" b="1" dirty="0">
              <a:cs typeface="Arial" pitchFamily="34" charset="0"/>
            </a:endParaRPr>
          </a:p>
          <a:p>
            <a:pPr marL="342900" indent="-342900" algn="l" eaLnBrk="1" hangingPunct="1">
              <a:buSzTx/>
              <a:buFont typeface="Arial"/>
              <a:buChar char="•"/>
            </a:pPr>
            <a:r>
              <a:rPr lang="en-US" sz="2400" b="1" dirty="0">
                <a:solidFill>
                  <a:srgbClr val="000000"/>
                </a:solidFill>
              </a:rPr>
              <a:t>Caffeine</a:t>
            </a:r>
            <a:r>
              <a:rPr lang="en-US" sz="2400" dirty="0">
                <a:solidFill>
                  <a:srgbClr val="000000"/>
                </a:solidFill>
              </a:rPr>
              <a:t> – Works on adenosine neurons, which produces a sensation of increase alertness when stimulated</a:t>
            </a:r>
          </a:p>
          <a:p>
            <a:pPr algn="l" eaLnBrk="1" hangingPunct="1">
              <a:buSzTx/>
              <a:buNone/>
            </a:pPr>
            <a:endParaRPr lang="en-US" b="1" dirty="0"/>
          </a:p>
          <a:p>
            <a:pPr marL="342900" indent="-342900" algn="l" eaLnBrk="1" hangingPunct="1">
              <a:buSzTx/>
              <a:buFont typeface="Arial"/>
              <a:buChar char="•"/>
            </a:pPr>
            <a:r>
              <a:rPr lang="en-US" sz="2400" b="1" dirty="0">
                <a:solidFill>
                  <a:srgbClr val="000000"/>
                </a:solidFill>
              </a:rPr>
              <a:t>Nicotine -</a:t>
            </a:r>
            <a:r>
              <a:rPr lang="en-US" sz="2400" dirty="0">
                <a:solidFill>
                  <a:srgbClr val="000000"/>
                </a:solidFill>
              </a:rPr>
              <a:t> influences dopamine and acetylcholine neurons, which	increases alertness and reduces stress</a:t>
            </a:r>
            <a:endParaRPr lang="en-US" altLang="en-US" sz="2500" dirty="0">
              <a:solidFill>
                <a:srgbClr val="000000"/>
              </a:solidFill>
              <a:cs typeface="Arial"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20688"/>
            <a:ext cx="7645400" cy="936104"/>
          </a:xfrm>
        </p:spPr>
        <p:txBody>
          <a:bodyPr>
            <a:normAutofit fontScale="90000"/>
          </a:bodyPr>
          <a:lstStyle/>
          <a:p>
            <a:pPr eaLnBrk="1" hangingPunct="1"/>
            <a:r>
              <a:rPr lang="en-US" altLang="en-US" sz="3500" dirty="0"/>
              <a:t>Three Categories of Psychoactive Drugs - Stimulants</a:t>
            </a:r>
          </a:p>
        </p:txBody>
      </p:sp>
      <p:sp>
        <p:nvSpPr>
          <p:cNvPr id="36867" name="Rectangle 3"/>
          <p:cNvSpPr>
            <a:spLocks noGrp="1"/>
          </p:cNvSpPr>
          <p:nvPr>
            <p:ph idx="1"/>
          </p:nvPr>
        </p:nvSpPr>
        <p:spPr>
          <a:xfrm>
            <a:off x="323528" y="2060848"/>
            <a:ext cx="4896544" cy="4392488"/>
          </a:xfrm>
        </p:spPr>
        <p:txBody>
          <a:bodyPr>
            <a:normAutofit fontScale="92500" lnSpcReduction="20000"/>
          </a:bodyPr>
          <a:lstStyle/>
          <a:p>
            <a:pPr algn="l">
              <a:buNone/>
            </a:pPr>
            <a:r>
              <a:rPr lang="en-US" sz="2400" b="1" dirty="0"/>
              <a:t>Cocaine - </a:t>
            </a:r>
            <a:r>
              <a:rPr lang="en-US" sz="2400" dirty="0"/>
              <a:t>blocks neuronal re-uptake of dopamine, norepinephrine, and serotonin. </a:t>
            </a:r>
          </a:p>
          <a:p>
            <a:pPr algn="l">
              <a:buNone/>
            </a:pPr>
            <a:endParaRPr lang="en-US" sz="2400" dirty="0"/>
          </a:p>
          <a:p>
            <a:pPr marL="342900" indent="-342900" algn="l">
              <a:buFont typeface="Arial"/>
              <a:buChar char="•"/>
            </a:pPr>
            <a:r>
              <a:rPr lang="en-US" sz="2400" dirty="0"/>
              <a:t>Increases energy and alertness, produces euphoric feelings of well-being and confidence</a:t>
            </a:r>
          </a:p>
          <a:p>
            <a:pPr algn="l">
              <a:buNone/>
            </a:pPr>
            <a:endParaRPr lang="en-US" sz="2400" dirty="0"/>
          </a:p>
          <a:p>
            <a:pPr algn="l">
              <a:buNone/>
            </a:pPr>
            <a:r>
              <a:rPr lang="en-US" sz="2400" b="1" dirty="0"/>
              <a:t>Amphetamines</a:t>
            </a:r>
            <a:r>
              <a:rPr lang="en-US" sz="2400" dirty="0"/>
              <a:t> - increase release of dopamine and </a:t>
            </a:r>
            <a:r>
              <a:rPr lang="en-US" sz="2400" dirty="0" err="1"/>
              <a:t>norepinephrine</a:t>
            </a:r>
            <a:r>
              <a:rPr lang="en-US" sz="2400" dirty="0"/>
              <a:t> 	</a:t>
            </a:r>
          </a:p>
          <a:p>
            <a:pPr algn="l">
              <a:buNone/>
            </a:pPr>
            <a:endParaRPr lang="en-US" sz="2400" dirty="0"/>
          </a:p>
          <a:p>
            <a:pPr marL="342900" indent="-342900" algn="l">
              <a:buFont typeface="Arial"/>
              <a:buChar char="•"/>
            </a:pPr>
            <a:r>
              <a:rPr lang="en-US" sz="2400" dirty="0"/>
              <a:t>Increases energy and alertness, reduces appetite, produces euphoric feelings 	</a:t>
            </a:r>
          </a:p>
        </p:txBody>
      </p:sp>
      <p:pic>
        <p:nvPicPr>
          <p:cNvPr id="24579" name="Picture 3"/>
          <p:cNvPicPr>
            <a:picLocks noChangeAspect="1" noChangeArrowheads="1"/>
          </p:cNvPicPr>
          <p:nvPr/>
        </p:nvPicPr>
        <p:blipFill>
          <a:blip r:embed="rId3" cstate="print"/>
          <a:srcRect/>
          <a:stretch>
            <a:fillRect/>
          </a:stretch>
        </p:blipFill>
        <p:spPr bwMode="auto">
          <a:xfrm>
            <a:off x="5292080" y="2204864"/>
            <a:ext cx="3613265" cy="2232248"/>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7524328" y="4437112"/>
            <a:ext cx="1409700" cy="228600"/>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92696"/>
            <a:ext cx="7645400" cy="1008113"/>
          </a:xfrm>
        </p:spPr>
        <p:txBody>
          <a:bodyPr>
            <a:normAutofit fontScale="90000"/>
          </a:bodyPr>
          <a:lstStyle/>
          <a:p>
            <a:pPr eaLnBrk="1" hangingPunct="1"/>
            <a:r>
              <a:rPr lang="en-US" altLang="en-US" sz="3500" dirty="0"/>
              <a:t>Three Categories of Psychoactive Drugs - Hallucinogens</a:t>
            </a:r>
          </a:p>
        </p:txBody>
      </p:sp>
      <p:sp>
        <p:nvSpPr>
          <p:cNvPr id="36867" name="Rectangle 3"/>
          <p:cNvSpPr>
            <a:spLocks noGrp="1"/>
          </p:cNvSpPr>
          <p:nvPr>
            <p:ph idx="1"/>
          </p:nvPr>
        </p:nvSpPr>
        <p:spPr>
          <a:xfrm>
            <a:off x="683568" y="1988840"/>
            <a:ext cx="4320480" cy="4392488"/>
          </a:xfrm>
        </p:spPr>
        <p:txBody>
          <a:bodyPr>
            <a:noAutofit/>
          </a:bodyPr>
          <a:lstStyle/>
          <a:p>
            <a:pPr algn="l" eaLnBrk="1" hangingPunct="1">
              <a:buSzTx/>
              <a:buNone/>
            </a:pPr>
            <a:r>
              <a:rPr lang="en-US" altLang="en-US" sz="2000" b="1" dirty="0">
                <a:solidFill>
                  <a:srgbClr val="000000"/>
                </a:solidFill>
                <a:cs typeface="Arial" pitchFamily="34" charset="0"/>
              </a:rPr>
              <a:t>Hallucinogens</a:t>
            </a:r>
            <a:r>
              <a:rPr lang="en-US" altLang="en-US" sz="2000" dirty="0">
                <a:solidFill>
                  <a:srgbClr val="000000"/>
                </a:solidFill>
                <a:cs typeface="Arial" pitchFamily="34" charset="0"/>
              </a:rPr>
              <a:t>—produce sensory or perceptual distortions called </a:t>
            </a:r>
            <a:r>
              <a:rPr lang="en-US" altLang="en-US" sz="2000" i="1" dirty="0">
                <a:solidFill>
                  <a:srgbClr val="000000"/>
                </a:solidFill>
                <a:cs typeface="Arial" pitchFamily="34" charset="0"/>
              </a:rPr>
              <a:t>hallucinations </a:t>
            </a:r>
          </a:p>
          <a:p>
            <a:pPr algn="l" eaLnBrk="1" hangingPunct="1">
              <a:buSzTx/>
              <a:buNone/>
            </a:pPr>
            <a:endParaRPr lang="en-US" sz="2000" b="1" dirty="0">
              <a:solidFill>
                <a:srgbClr val="000000"/>
              </a:solidFill>
            </a:endParaRPr>
          </a:p>
          <a:p>
            <a:pPr marL="342900" indent="-342900" algn="l" eaLnBrk="1" hangingPunct="1">
              <a:buSzTx/>
              <a:buFont typeface="Arial"/>
              <a:buChar char="•"/>
            </a:pPr>
            <a:r>
              <a:rPr lang="en-US" sz="2000" b="1" dirty="0">
                <a:solidFill>
                  <a:srgbClr val="000000"/>
                </a:solidFill>
              </a:rPr>
              <a:t>LSD</a:t>
            </a:r>
            <a:r>
              <a:rPr lang="en-US" sz="2000" dirty="0">
                <a:solidFill>
                  <a:srgbClr val="000000"/>
                </a:solidFill>
              </a:rPr>
              <a:t> - Stimulates dopamine and serotonin receptors </a:t>
            </a:r>
          </a:p>
          <a:p>
            <a:pPr algn="l" eaLnBrk="1" hangingPunct="1">
              <a:buSzTx/>
              <a:buNone/>
            </a:pPr>
            <a:endParaRPr lang="en-US" sz="2000" dirty="0"/>
          </a:p>
          <a:p>
            <a:pPr marL="342900" indent="-342900" algn="l" eaLnBrk="1" hangingPunct="1">
              <a:buSzTx/>
              <a:buFont typeface="Arial"/>
              <a:buChar char="•"/>
            </a:pPr>
            <a:r>
              <a:rPr lang="en-US" sz="2000" dirty="0">
                <a:solidFill>
                  <a:srgbClr val="000000"/>
                </a:solidFill>
              </a:rPr>
              <a:t>Dramatically strengthens visual perceptions (including illusions and hallucinations) along with profound psychological and physical changes</a:t>
            </a:r>
            <a:endParaRPr lang="en-US" altLang="en-US" sz="2000" dirty="0">
              <a:solidFill>
                <a:srgbClr val="000000"/>
              </a:solidFill>
              <a:cs typeface="Arial" pitchFamily="34" charset="0"/>
            </a:endParaRPr>
          </a:p>
        </p:txBody>
      </p:sp>
      <p:pic>
        <p:nvPicPr>
          <p:cNvPr id="25603" name="Picture 3"/>
          <p:cNvPicPr>
            <a:picLocks noChangeAspect="1" noChangeArrowheads="1"/>
          </p:cNvPicPr>
          <p:nvPr/>
        </p:nvPicPr>
        <p:blipFill>
          <a:blip r:embed="rId3" cstate="print"/>
          <a:srcRect/>
          <a:stretch>
            <a:fillRect/>
          </a:stretch>
        </p:blipFill>
        <p:spPr bwMode="auto">
          <a:xfrm>
            <a:off x="5273352" y="1988840"/>
            <a:ext cx="3691136" cy="2760113"/>
          </a:xfrm>
          <a:prstGeom prst="rect">
            <a:avLst/>
          </a:prstGeom>
          <a:noFill/>
          <a:ln w="9525">
            <a:noFill/>
            <a:miter lim="800000"/>
            <a:headEnd/>
            <a:tailEnd/>
          </a:ln>
        </p:spPr>
      </p:pic>
      <p:sp>
        <p:nvSpPr>
          <p:cNvPr id="11" name="Rectangle 10"/>
          <p:cNvSpPr/>
          <p:nvPr/>
        </p:nvSpPr>
        <p:spPr>
          <a:xfrm>
            <a:off x="5201344" y="5118283"/>
            <a:ext cx="3672408" cy="830997"/>
          </a:xfrm>
          <a:prstGeom prst="rect">
            <a:avLst/>
          </a:prstGeom>
        </p:spPr>
        <p:txBody>
          <a:bodyPr wrap="square">
            <a:spAutoFit/>
          </a:bodyPr>
          <a:lstStyle/>
          <a:p>
            <a:r>
              <a:rPr lang="en-US" sz="1600" dirty="0"/>
              <a:t>British Troops and LSD</a:t>
            </a:r>
          </a:p>
          <a:p>
            <a:r>
              <a:rPr lang="en-US" sz="1600" dirty="0">
                <a:hlinkClick r:id="rId4"/>
              </a:rPr>
              <a:t>https://www.youtube.com/watch?v=KWodyapGNxI</a:t>
            </a:r>
            <a:endParaRPr lang="en-US" sz="1600" dirty="0"/>
          </a:p>
        </p:txBody>
      </p:sp>
      <p:pic>
        <p:nvPicPr>
          <p:cNvPr id="2" name="Picture 1"/>
          <p:cNvPicPr>
            <a:picLocks noChangeAspect="1"/>
          </p:cNvPicPr>
          <p:nvPr/>
        </p:nvPicPr>
        <p:blipFill>
          <a:blip r:embed="rId5"/>
          <a:stretch>
            <a:fillRect/>
          </a:stretch>
        </p:blipFill>
        <p:spPr>
          <a:xfrm>
            <a:off x="6948264" y="4784576"/>
            <a:ext cx="2044700" cy="228600"/>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92696"/>
            <a:ext cx="7645400" cy="1080120"/>
          </a:xfrm>
        </p:spPr>
        <p:txBody>
          <a:bodyPr>
            <a:normAutofit fontScale="90000"/>
          </a:bodyPr>
          <a:lstStyle/>
          <a:p>
            <a:pPr eaLnBrk="1" hangingPunct="1"/>
            <a:r>
              <a:rPr lang="en-US" altLang="en-US" sz="3500" dirty="0"/>
              <a:t>Three Categories of Psychoactive Drugs - Hallucinogens</a:t>
            </a:r>
          </a:p>
        </p:txBody>
      </p:sp>
      <p:sp>
        <p:nvSpPr>
          <p:cNvPr id="36867" name="Rectangle 3"/>
          <p:cNvSpPr>
            <a:spLocks noGrp="1"/>
          </p:cNvSpPr>
          <p:nvPr>
            <p:ph idx="1"/>
          </p:nvPr>
        </p:nvSpPr>
        <p:spPr>
          <a:xfrm>
            <a:off x="755577" y="2085380"/>
            <a:ext cx="4248472" cy="3935908"/>
          </a:xfrm>
        </p:spPr>
        <p:txBody>
          <a:bodyPr>
            <a:normAutofit/>
          </a:bodyPr>
          <a:lstStyle/>
          <a:p>
            <a:pPr algn="l" eaLnBrk="1" hangingPunct="1">
              <a:buSzTx/>
              <a:buNone/>
            </a:pPr>
            <a:r>
              <a:rPr lang="en-US" altLang="en-US" sz="2000" b="1" dirty="0">
                <a:solidFill>
                  <a:srgbClr val="000000"/>
                </a:solidFill>
                <a:cs typeface="Arial" pitchFamily="34" charset="0"/>
              </a:rPr>
              <a:t>Hallucinogens</a:t>
            </a:r>
            <a:r>
              <a:rPr lang="en-US" altLang="en-US" sz="2000" dirty="0">
                <a:solidFill>
                  <a:srgbClr val="000000"/>
                </a:solidFill>
                <a:cs typeface="Arial" pitchFamily="34" charset="0"/>
              </a:rPr>
              <a:t> - produce sensory or perceptual distortions called </a:t>
            </a:r>
            <a:r>
              <a:rPr lang="en-US" altLang="en-US" sz="2000" i="1" dirty="0">
                <a:solidFill>
                  <a:srgbClr val="000000"/>
                </a:solidFill>
                <a:cs typeface="Arial" pitchFamily="34" charset="0"/>
              </a:rPr>
              <a:t>hallucinations </a:t>
            </a:r>
          </a:p>
          <a:p>
            <a:pPr lvl="1" algn="l">
              <a:buNone/>
            </a:pPr>
            <a:endParaRPr lang="en-US" sz="2000" b="1" dirty="0">
              <a:solidFill>
                <a:srgbClr val="000000"/>
              </a:solidFill>
            </a:endParaRPr>
          </a:p>
          <a:p>
            <a:pPr algn="l">
              <a:buNone/>
            </a:pPr>
            <a:r>
              <a:rPr lang="en-US" sz="2000" b="1" dirty="0">
                <a:solidFill>
                  <a:srgbClr val="000000"/>
                </a:solidFill>
              </a:rPr>
              <a:t>Cannabis</a:t>
            </a:r>
            <a:r>
              <a:rPr lang="en-US" sz="2000" dirty="0">
                <a:solidFill>
                  <a:srgbClr val="000000"/>
                </a:solidFill>
              </a:rPr>
              <a:t> (marijuana, THC) -Stimulates release of endorphins and dopamine </a:t>
            </a:r>
          </a:p>
          <a:p>
            <a:pPr algn="l">
              <a:buNone/>
            </a:pPr>
            <a:endParaRPr lang="en-US" sz="2000" dirty="0">
              <a:solidFill>
                <a:srgbClr val="000000"/>
              </a:solidFill>
            </a:endParaRPr>
          </a:p>
          <a:p>
            <a:pPr algn="l">
              <a:buNone/>
            </a:pPr>
            <a:r>
              <a:rPr lang="en-US" sz="2000" dirty="0">
                <a:solidFill>
                  <a:srgbClr val="000000"/>
                </a:solidFill>
              </a:rPr>
              <a:t>Produces a mixture of hallucinogenic, depressant, and stimulant effects 	</a:t>
            </a:r>
          </a:p>
        </p:txBody>
      </p:sp>
      <p:pic>
        <p:nvPicPr>
          <p:cNvPr id="2" name="Picture 1"/>
          <p:cNvPicPr>
            <a:picLocks noChangeAspect="1"/>
          </p:cNvPicPr>
          <p:nvPr/>
        </p:nvPicPr>
        <p:blipFill>
          <a:blip r:embed="rId3"/>
          <a:stretch>
            <a:fillRect/>
          </a:stretch>
        </p:blipFill>
        <p:spPr>
          <a:xfrm>
            <a:off x="5217616" y="2311651"/>
            <a:ext cx="3687539" cy="2773533"/>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712788" y="620689"/>
            <a:ext cx="7645400" cy="1080120"/>
          </a:xfrm>
        </p:spPr>
        <p:txBody>
          <a:bodyPr>
            <a:normAutofit fontScale="90000"/>
          </a:bodyPr>
          <a:lstStyle/>
          <a:p>
            <a:pPr eaLnBrk="1" hangingPunct="1"/>
            <a:r>
              <a:rPr lang="en-US" altLang="en-US" sz="3500" dirty="0"/>
              <a:t>Three Categories of Psychoactive Drugs - Hallucinogens</a:t>
            </a:r>
          </a:p>
        </p:txBody>
      </p:sp>
      <p:sp>
        <p:nvSpPr>
          <p:cNvPr id="36867" name="Rectangle 3"/>
          <p:cNvSpPr>
            <a:spLocks noGrp="1"/>
          </p:cNvSpPr>
          <p:nvPr>
            <p:ph idx="1"/>
          </p:nvPr>
        </p:nvSpPr>
        <p:spPr/>
        <p:txBody>
          <a:bodyPr>
            <a:normAutofit/>
          </a:bodyPr>
          <a:lstStyle/>
          <a:p>
            <a:pPr algn="l" eaLnBrk="1" hangingPunct="1">
              <a:buSzTx/>
              <a:buNone/>
            </a:pPr>
            <a:r>
              <a:rPr lang="en-US" altLang="en-US" sz="2400" b="1" dirty="0">
                <a:solidFill>
                  <a:srgbClr val="000000"/>
                </a:solidFill>
                <a:cs typeface="Arial" pitchFamily="34" charset="0"/>
              </a:rPr>
              <a:t>Hallucinogens</a:t>
            </a:r>
            <a:r>
              <a:rPr lang="en-US" altLang="en-US" sz="2400" dirty="0">
                <a:solidFill>
                  <a:srgbClr val="000000"/>
                </a:solidFill>
                <a:cs typeface="Arial" pitchFamily="34" charset="0"/>
              </a:rPr>
              <a:t> - produce sensory or perceptual distortions called </a:t>
            </a:r>
            <a:r>
              <a:rPr lang="en-US" altLang="en-US" sz="2400" i="1" dirty="0">
                <a:solidFill>
                  <a:srgbClr val="000000"/>
                </a:solidFill>
                <a:cs typeface="Arial" pitchFamily="34" charset="0"/>
              </a:rPr>
              <a:t>hallucinations </a:t>
            </a:r>
          </a:p>
          <a:p>
            <a:pPr lvl="1" algn="l">
              <a:buNone/>
            </a:pPr>
            <a:endParaRPr lang="en-US" sz="2400" b="1" dirty="0">
              <a:solidFill>
                <a:srgbClr val="000000"/>
              </a:solidFill>
            </a:endParaRPr>
          </a:p>
          <a:p>
            <a:pPr algn="l">
              <a:buNone/>
            </a:pPr>
            <a:r>
              <a:rPr lang="en-US" sz="2400" b="1" dirty="0">
                <a:solidFill>
                  <a:srgbClr val="000000"/>
                </a:solidFill>
              </a:rPr>
              <a:t>MDMA</a:t>
            </a:r>
            <a:r>
              <a:rPr lang="en-US" sz="2400" dirty="0">
                <a:solidFill>
                  <a:srgbClr val="000000"/>
                </a:solidFill>
              </a:rPr>
              <a:t> (Ecstasy) – leads to an increase of serotonin 	</a:t>
            </a:r>
          </a:p>
          <a:p>
            <a:pPr algn="l">
              <a:buNone/>
            </a:pPr>
            <a:endParaRPr lang="en-US" sz="2400" dirty="0">
              <a:solidFill>
                <a:srgbClr val="000000"/>
              </a:solidFill>
            </a:endParaRPr>
          </a:p>
          <a:p>
            <a:pPr algn="l">
              <a:buNone/>
            </a:pPr>
            <a:r>
              <a:rPr lang="en-US" sz="2400" dirty="0">
                <a:solidFill>
                  <a:srgbClr val="000000"/>
                </a:solidFill>
              </a:rPr>
              <a:t>Enhances sensory perceptions, increases energy and alertness, produces feelings of empathy and emotional well-being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a:xfrm>
            <a:off x="712788" y="620688"/>
            <a:ext cx="7645400" cy="638249"/>
          </a:xfrm>
        </p:spPr>
        <p:txBody>
          <a:bodyPr>
            <a:normAutofit/>
          </a:bodyPr>
          <a:lstStyle/>
          <a:p>
            <a:pPr eaLnBrk="1" hangingPunct="1"/>
            <a:r>
              <a:rPr lang="en-CA" altLang="en-US" dirty="0"/>
              <a:t>Psychoactive Drugs and Reward</a:t>
            </a:r>
          </a:p>
        </p:txBody>
      </p:sp>
      <p:sp>
        <p:nvSpPr>
          <p:cNvPr id="37891" name="Rectangle 3"/>
          <p:cNvSpPr>
            <a:spLocks noGrp="1"/>
          </p:cNvSpPr>
          <p:nvPr>
            <p:ph idx="1"/>
          </p:nvPr>
        </p:nvSpPr>
        <p:spPr>
          <a:xfrm>
            <a:off x="899592" y="1628800"/>
            <a:ext cx="7502525" cy="936104"/>
          </a:xfrm>
        </p:spPr>
        <p:txBody>
          <a:bodyPr>
            <a:normAutofit/>
          </a:bodyPr>
          <a:lstStyle/>
          <a:p>
            <a:pPr algn="l" eaLnBrk="1" hangingPunct="1">
              <a:buNone/>
            </a:pPr>
            <a:r>
              <a:rPr lang="en-CA" altLang="en-US" sz="2400" dirty="0">
                <a:solidFill>
                  <a:srgbClr val="000000"/>
                </a:solidFill>
                <a:cs typeface="Arial" pitchFamily="34" charset="0"/>
              </a:rPr>
              <a:t>Psychoactive drugs activate a </a:t>
            </a:r>
            <a:r>
              <a:rPr lang="en-CA" altLang="en-US" sz="2400" b="1" dirty="0">
                <a:solidFill>
                  <a:srgbClr val="000000"/>
                </a:solidFill>
                <a:cs typeface="Arial" pitchFamily="34" charset="0"/>
              </a:rPr>
              <a:t>reward learning pathway</a:t>
            </a:r>
            <a:r>
              <a:rPr lang="en-CA" altLang="en-US" sz="2400" dirty="0">
                <a:solidFill>
                  <a:srgbClr val="000000"/>
                </a:solidFill>
                <a:cs typeface="Arial" pitchFamily="34" charset="0"/>
              </a:rPr>
              <a:t>, or “pleasure pathway,” in the brain.</a:t>
            </a:r>
          </a:p>
        </p:txBody>
      </p:sp>
      <p:sp>
        <p:nvSpPr>
          <p:cNvPr id="8" name="Rectangle 7"/>
          <p:cNvSpPr/>
          <p:nvPr/>
        </p:nvSpPr>
        <p:spPr>
          <a:xfrm>
            <a:off x="539552" y="5817458"/>
            <a:ext cx="8208912" cy="707886"/>
          </a:xfrm>
          <a:prstGeom prst="rect">
            <a:avLst/>
          </a:prstGeom>
        </p:spPr>
        <p:txBody>
          <a:bodyPr wrap="square">
            <a:spAutoFit/>
          </a:bodyPr>
          <a:lstStyle/>
          <a:p>
            <a:r>
              <a:rPr lang="en-US" sz="2000" b="1" dirty="0">
                <a:latin typeface="Arial"/>
                <a:cs typeface="Arial"/>
              </a:rPr>
              <a:t>Reward-deficiency syndrome  </a:t>
            </a:r>
            <a:r>
              <a:rPr lang="en-US" sz="2000" dirty="0">
                <a:latin typeface="Arial"/>
                <a:cs typeface="Arial"/>
              </a:rPr>
              <a:t>- people might abuse drugs because their reward centre is not readily activated by usual life events. </a:t>
            </a:r>
          </a:p>
        </p:txBody>
      </p:sp>
      <p:grpSp>
        <p:nvGrpSpPr>
          <p:cNvPr id="3" name="Group 2"/>
          <p:cNvGrpSpPr/>
          <p:nvPr/>
        </p:nvGrpSpPr>
        <p:grpSpPr>
          <a:xfrm>
            <a:off x="2771800" y="2714091"/>
            <a:ext cx="3402699" cy="2947157"/>
            <a:chOff x="2771800" y="2204864"/>
            <a:chExt cx="3402699" cy="2947157"/>
          </a:xfrm>
        </p:grpSpPr>
        <p:pic>
          <p:nvPicPr>
            <p:cNvPr id="27650" name="Picture 2"/>
            <p:cNvPicPr>
              <a:picLocks noChangeAspect="1" noChangeArrowheads="1"/>
            </p:cNvPicPr>
            <p:nvPr/>
          </p:nvPicPr>
          <p:blipFill>
            <a:blip r:embed="rId2" cstate="print"/>
            <a:srcRect/>
            <a:stretch>
              <a:fillRect/>
            </a:stretch>
          </p:blipFill>
          <p:spPr bwMode="auto">
            <a:xfrm>
              <a:off x="2771800" y="2204864"/>
              <a:ext cx="3402699" cy="2736304"/>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5220072" y="4941168"/>
              <a:ext cx="918716" cy="210853"/>
            </a:xfrm>
            <a:prstGeom prst="rect">
              <a:avLst/>
            </a:prstGeom>
          </p:spPr>
        </p:pic>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712788" y="692696"/>
            <a:ext cx="7645400" cy="1070297"/>
          </a:xfrm>
        </p:spPr>
        <p:txBody>
          <a:bodyPr anchor="t">
            <a:normAutofit/>
          </a:bodyPr>
          <a:lstStyle/>
          <a:p>
            <a:pPr eaLnBrk="1" hangingPunct="1">
              <a:lnSpc>
                <a:spcPct val="80000"/>
              </a:lnSpc>
            </a:pPr>
            <a:r>
              <a:rPr lang="en-US" altLang="en-US" dirty="0"/>
              <a:t>When We Are Awake: </a:t>
            </a:r>
            <a:br>
              <a:rPr lang="en-US" altLang="en-US" dirty="0"/>
            </a:br>
            <a:r>
              <a:rPr lang="en-US" altLang="en-US" dirty="0"/>
              <a:t>Conscious Awareness</a:t>
            </a:r>
          </a:p>
        </p:txBody>
      </p:sp>
      <p:sp>
        <p:nvSpPr>
          <p:cNvPr id="13315" name="Rectangle 6"/>
          <p:cNvSpPr>
            <a:spLocks noGrp="1" noChangeArrowheads="1"/>
          </p:cNvSpPr>
          <p:nvPr>
            <p:ph idx="1"/>
          </p:nvPr>
        </p:nvSpPr>
        <p:spPr>
          <a:xfrm>
            <a:off x="611560" y="2085380"/>
            <a:ext cx="7502525" cy="3935908"/>
          </a:xfrm>
        </p:spPr>
        <p:txBody>
          <a:bodyPr>
            <a:normAutofit/>
          </a:bodyPr>
          <a:lstStyle/>
          <a:p>
            <a:pPr algn="l" eaLnBrk="1" hangingPunct="1">
              <a:buNone/>
            </a:pPr>
            <a:r>
              <a:rPr lang="en-US" altLang="en-US" dirty="0"/>
              <a:t>Consciousness involves:</a:t>
            </a:r>
          </a:p>
          <a:p>
            <a:pPr algn="l" eaLnBrk="1" hangingPunct="1">
              <a:buNone/>
            </a:pPr>
            <a:endParaRPr lang="en-US" altLang="en-US" dirty="0"/>
          </a:p>
          <a:p>
            <a:pPr marL="800100" lvl="1" indent="-342900" algn="l" eaLnBrk="1" hangingPunct="1">
              <a:buFont typeface="Arial"/>
              <a:buChar char="•"/>
            </a:pPr>
            <a:r>
              <a:rPr lang="en-US" altLang="en-US" sz="2500" dirty="0">
                <a:solidFill>
                  <a:schemeClr val="tx1"/>
                </a:solidFill>
              </a:rPr>
              <a:t>Attention</a:t>
            </a:r>
          </a:p>
          <a:p>
            <a:pPr marL="800100" lvl="1" indent="-342900" algn="l" eaLnBrk="1" hangingPunct="1">
              <a:buFont typeface="Arial"/>
              <a:buChar char="•"/>
            </a:pPr>
            <a:r>
              <a:rPr lang="en-US" altLang="en-US" sz="2500" dirty="0">
                <a:solidFill>
                  <a:schemeClr val="tx1"/>
                </a:solidFill>
              </a:rPr>
              <a:t>Monitoring</a:t>
            </a:r>
          </a:p>
          <a:p>
            <a:pPr marL="800100" lvl="1" indent="-342900" algn="l" eaLnBrk="1" hangingPunct="1">
              <a:buFont typeface="Arial"/>
              <a:buChar char="•"/>
            </a:pPr>
            <a:r>
              <a:rPr lang="en-US" altLang="en-US" sz="2500" dirty="0">
                <a:solidFill>
                  <a:schemeClr val="tx1"/>
                </a:solidFill>
              </a:rPr>
              <a:t>Remembering</a:t>
            </a:r>
          </a:p>
          <a:p>
            <a:pPr marL="800100" lvl="1" indent="-342900" algn="l" eaLnBrk="1" hangingPunct="1">
              <a:buFont typeface="Arial"/>
              <a:buChar char="•"/>
            </a:pPr>
            <a:r>
              <a:rPr lang="en-US" altLang="en-US" sz="2500" dirty="0">
                <a:solidFill>
                  <a:schemeClr val="tx1"/>
                </a:solidFill>
              </a:rPr>
              <a:t>Planning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a:xfrm>
            <a:off x="712788" y="692696"/>
            <a:ext cx="7645400" cy="720080"/>
          </a:xfrm>
        </p:spPr>
        <p:txBody>
          <a:bodyPr>
            <a:normAutofit fontScale="90000"/>
          </a:bodyPr>
          <a:lstStyle/>
          <a:p>
            <a:pPr eaLnBrk="1" hangingPunct="1"/>
            <a:r>
              <a:rPr lang="en-CA" altLang="en-US" dirty="0"/>
              <a:t>Conscious Awareness and the Brain</a:t>
            </a:r>
          </a:p>
        </p:txBody>
      </p:sp>
      <p:sp>
        <p:nvSpPr>
          <p:cNvPr id="15363" name="Rectangle 3"/>
          <p:cNvSpPr>
            <a:spLocks noGrp="1"/>
          </p:cNvSpPr>
          <p:nvPr>
            <p:ph idx="1"/>
          </p:nvPr>
        </p:nvSpPr>
        <p:spPr/>
        <p:txBody>
          <a:bodyPr>
            <a:normAutofit/>
          </a:bodyPr>
          <a:lstStyle/>
          <a:p>
            <a:pPr algn="l" eaLnBrk="1" hangingPunct="1"/>
            <a:r>
              <a:rPr lang="en-CA" altLang="en-US" b="1" dirty="0" err="1"/>
              <a:t>Inattentional</a:t>
            </a:r>
            <a:r>
              <a:rPr lang="en-CA" altLang="en-US" b="1" dirty="0"/>
              <a:t> blindness </a:t>
            </a:r>
            <a:r>
              <a:rPr lang="en-CA" altLang="en-US" dirty="0"/>
              <a:t>— failure to notice things around us to which we are not paying attention </a:t>
            </a:r>
          </a:p>
          <a:p>
            <a:pPr algn="l" eaLnBrk="1" hangingPunct="1"/>
            <a:endParaRPr lang="en-CA" altLang="en-US" dirty="0"/>
          </a:p>
          <a:p>
            <a:pPr algn="l" eaLnBrk="1" hangingPunct="1"/>
            <a:r>
              <a:rPr lang="en-CA" altLang="en-US" b="1" dirty="0" err="1"/>
              <a:t>Blindsight</a:t>
            </a:r>
            <a:r>
              <a:rPr lang="en-CA" altLang="en-US" b="1" dirty="0"/>
              <a:t> </a:t>
            </a:r>
            <a:r>
              <a:rPr lang="en-CA" altLang="en-US" dirty="0"/>
              <a:t>— being unaware of what has reached our attention</a:t>
            </a:r>
          </a:p>
          <a:p>
            <a:pPr algn="l" eaLnBrk="1" hangingPunct="1"/>
            <a:endParaRPr lang="en-CA" altLang="en-US" dirty="0"/>
          </a:p>
          <a:p>
            <a:pPr algn="l" eaLnBrk="1" hangingPunct="1"/>
            <a:r>
              <a:rPr lang="en-CA" altLang="en-US" dirty="0" err="1">
                <a:solidFill>
                  <a:schemeClr val="tx2"/>
                </a:solidFill>
              </a:rPr>
              <a:t>Blindsight</a:t>
            </a:r>
            <a:r>
              <a:rPr lang="en-CA" altLang="en-US" dirty="0">
                <a:solidFill>
                  <a:schemeClr val="tx2"/>
                </a:solidFill>
              </a:rPr>
              <a:t> and Emotions</a:t>
            </a:r>
          </a:p>
          <a:p>
            <a:pPr algn="l">
              <a:buNone/>
            </a:pPr>
            <a:r>
              <a:rPr lang="en-CA" altLang="en-US" dirty="0">
                <a:hlinkClick r:id="rId3"/>
              </a:rPr>
              <a:t>https://www.youtube.com/watch?v=GwQe_FH1i1w</a:t>
            </a:r>
            <a:endParaRPr lang="en-CA"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712788" y="620688"/>
            <a:ext cx="7645400" cy="936104"/>
          </a:xfrm>
        </p:spPr>
        <p:txBody>
          <a:bodyPr>
            <a:normAutofit fontScale="90000"/>
          </a:bodyPr>
          <a:lstStyle/>
          <a:p>
            <a:pPr eaLnBrk="1" hangingPunct="1"/>
            <a:r>
              <a:rPr lang="en-CA" altLang="en-US" dirty="0"/>
              <a:t>Conscious Awareness and the Cerebral Cortex – Split Brain Patients</a:t>
            </a:r>
          </a:p>
        </p:txBody>
      </p:sp>
      <p:sp>
        <p:nvSpPr>
          <p:cNvPr id="14339" name="Rectangle 3"/>
          <p:cNvSpPr>
            <a:spLocks noGrp="1"/>
          </p:cNvSpPr>
          <p:nvPr>
            <p:ph idx="1"/>
          </p:nvPr>
        </p:nvSpPr>
        <p:spPr/>
        <p:txBody>
          <a:bodyPr/>
          <a:lstStyle/>
          <a:p>
            <a:pPr lvl="1" eaLnBrk="1" hangingPunct="1">
              <a:buNone/>
            </a:pPr>
            <a:endParaRPr lang="en-CA" altLang="en-US" dirty="0"/>
          </a:p>
          <a:p>
            <a:pPr eaLnBrk="1" hangingPunct="1">
              <a:buNone/>
            </a:pPr>
            <a:endParaRPr lang="en-CA" altLang="en-US" dirty="0"/>
          </a:p>
        </p:txBody>
      </p:sp>
      <p:pic>
        <p:nvPicPr>
          <p:cNvPr id="3074" name="Picture 2"/>
          <p:cNvPicPr>
            <a:picLocks noChangeAspect="1" noChangeArrowheads="1"/>
          </p:cNvPicPr>
          <p:nvPr/>
        </p:nvPicPr>
        <p:blipFill>
          <a:blip r:embed="rId2" cstate="print"/>
          <a:srcRect/>
          <a:stretch>
            <a:fillRect/>
          </a:stretch>
        </p:blipFill>
        <p:spPr bwMode="auto">
          <a:xfrm>
            <a:off x="1043608" y="1916832"/>
            <a:ext cx="6886575" cy="3952875"/>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6804248" y="5877272"/>
            <a:ext cx="1155576" cy="35309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a:xfrm>
            <a:off x="712788" y="692696"/>
            <a:ext cx="7645400" cy="936104"/>
          </a:xfrm>
        </p:spPr>
        <p:txBody>
          <a:bodyPr>
            <a:normAutofit fontScale="90000"/>
          </a:bodyPr>
          <a:lstStyle/>
          <a:p>
            <a:pPr eaLnBrk="1" hangingPunct="1"/>
            <a:r>
              <a:rPr lang="en-CA" altLang="en-US" dirty="0"/>
              <a:t>Conscious Awareness and the Thalamus</a:t>
            </a:r>
          </a:p>
        </p:txBody>
      </p:sp>
      <p:sp>
        <p:nvSpPr>
          <p:cNvPr id="14339" name="Rectangle 3"/>
          <p:cNvSpPr>
            <a:spLocks noGrp="1"/>
          </p:cNvSpPr>
          <p:nvPr>
            <p:ph idx="1"/>
          </p:nvPr>
        </p:nvSpPr>
        <p:spPr/>
        <p:txBody>
          <a:bodyPr/>
          <a:lstStyle/>
          <a:p>
            <a:pPr algn="l" eaLnBrk="1" hangingPunct="1">
              <a:buNone/>
            </a:pPr>
            <a:r>
              <a:rPr lang="en-CA" altLang="en-US" dirty="0">
                <a:solidFill>
                  <a:srgbClr val="000000"/>
                </a:solidFill>
              </a:rPr>
              <a:t>Different areas of the brain are responsible for</a:t>
            </a:r>
            <a:r>
              <a:rPr lang="en-CA" altLang="en-US" i="1" dirty="0">
                <a:solidFill>
                  <a:srgbClr val="000000"/>
                </a:solidFill>
              </a:rPr>
              <a:t> </a:t>
            </a:r>
            <a:r>
              <a:rPr lang="en-CA" altLang="en-US" b="1" dirty="0">
                <a:solidFill>
                  <a:srgbClr val="000000"/>
                </a:solidFill>
              </a:rPr>
              <a:t>attention</a:t>
            </a:r>
            <a:r>
              <a:rPr lang="en-CA" altLang="en-US" dirty="0">
                <a:solidFill>
                  <a:srgbClr val="000000"/>
                </a:solidFill>
              </a:rPr>
              <a:t> and for one’s </a:t>
            </a:r>
            <a:r>
              <a:rPr lang="en-CA" altLang="en-US" b="1" dirty="0">
                <a:solidFill>
                  <a:srgbClr val="000000"/>
                </a:solidFill>
              </a:rPr>
              <a:t>awareness</a:t>
            </a:r>
            <a:r>
              <a:rPr lang="en-CA" altLang="en-US" dirty="0">
                <a:solidFill>
                  <a:srgbClr val="000000"/>
                </a:solidFill>
              </a:rPr>
              <a:t> of that attention</a:t>
            </a:r>
          </a:p>
          <a:p>
            <a:pPr algn="l" eaLnBrk="1" hangingPunct="1">
              <a:buNone/>
            </a:pPr>
            <a:endParaRPr lang="en-CA" altLang="en-US" sz="2500" b="1" dirty="0"/>
          </a:p>
          <a:p>
            <a:pPr algn="l" eaLnBrk="1" hangingPunct="1">
              <a:buNone/>
            </a:pPr>
            <a:r>
              <a:rPr lang="en-CA" altLang="en-US" sz="2500" b="1" dirty="0" err="1">
                <a:solidFill>
                  <a:srgbClr val="000000"/>
                </a:solidFill>
              </a:rPr>
              <a:t>Intralaminar</a:t>
            </a:r>
            <a:r>
              <a:rPr lang="en-CA" altLang="en-US" sz="2500" b="1" dirty="0">
                <a:solidFill>
                  <a:srgbClr val="000000"/>
                </a:solidFill>
              </a:rPr>
              <a:t> nuclei </a:t>
            </a:r>
            <a:r>
              <a:rPr lang="en-CA" altLang="en-US" sz="2500" dirty="0">
                <a:solidFill>
                  <a:srgbClr val="000000"/>
                </a:solidFill>
              </a:rPr>
              <a:t>and </a:t>
            </a:r>
            <a:r>
              <a:rPr lang="en-CA" altLang="en-US" sz="2500" b="1" dirty="0">
                <a:solidFill>
                  <a:srgbClr val="000000"/>
                </a:solidFill>
              </a:rPr>
              <a:t>midline nuclei </a:t>
            </a:r>
            <a:r>
              <a:rPr lang="en-CA" altLang="en-US" sz="2500" dirty="0">
                <a:solidFill>
                  <a:srgbClr val="000000"/>
                </a:solidFill>
              </a:rPr>
              <a:t>of the thalamus </a:t>
            </a:r>
          </a:p>
          <a:p>
            <a:pPr marL="342900" indent="-342900" algn="l" eaLnBrk="1" hangingPunct="1">
              <a:buFont typeface="Arial"/>
              <a:buChar char="•"/>
            </a:pPr>
            <a:r>
              <a:rPr lang="en-CA" altLang="en-US" sz="2500" dirty="0">
                <a:solidFill>
                  <a:srgbClr val="000000"/>
                </a:solidFill>
              </a:rPr>
              <a:t>Damage bilaterally – Coma</a:t>
            </a:r>
          </a:p>
          <a:p>
            <a:pPr marL="342900" indent="-342900" algn="l" eaLnBrk="1" hangingPunct="1">
              <a:buFont typeface="Arial"/>
              <a:buChar char="•"/>
            </a:pPr>
            <a:r>
              <a:rPr lang="en-CA" altLang="en-US" sz="2500" dirty="0">
                <a:solidFill>
                  <a:srgbClr val="000000"/>
                </a:solidFill>
              </a:rPr>
              <a:t>Damage unilaterally – loss of awareness of one half of the body</a:t>
            </a:r>
          </a:p>
          <a:p>
            <a:pPr lvl="1" algn="l" eaLnBrk="1" hangingPunct="1">
              <a:buNone/>
            </a:pPr>
            <a:endParaRPr lang="en-CA" altLang="en-US" dirty="0">
              <a:solidFill>
                <a:srgbClr val="000000"/>
              </a:solidFill>
            </a:endParaRPr>
          </a:p>
          <a:p>
            <a:pPr algn="l" eaLnBrk="1" hangingPunct="1">
              <a:buNone/>
            </a:pPr>
            <a:endParaRPr lang="en-CA" altLang="en-US" dirty="0">
              <a:solidFill>
                <a:srgbClr val="000000"/>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p:cNvSpPr>
          <p:nvPr>
            <p:ph type="title"/>
          </p:nvPr>
        </p:nvSpPr>
        <p:spPr>
          <a:xfrm>
            <a:off x="712788" y="764704"/>
            <a:ext cx="7645400" cy="864096"/>
          </a:xfrm>
        </p:spPr>
        <p:txBody>
          <a:bodyPr>
            <a:normAutofit fontScale="90000"/>
          </a:bodyPr>
          <a:lstStyle/>
          <a:p>
            <a:pPr eaLnBrk="1" hangingPunct="1"/>
            <a:r>
              <a:rPr lang="en-CA" altLang="en-US" dirty="0"/>
              <a:t>Conscious Awareness and Development</a:t>
            </a:r>
          </a:p>
        </p:txBody>
      </p:sp>
      <p:sp>
        <p:nvSpPr>
          <p:cNvPr id="15363" name="Rectangle 3"/>
          <p:cNvSpPr>
            <a:spLocks noGrp="1"/>
          </p:cNvSpPr>
          <p:nvPr>
            <p:ph idx="1"/>
          </p:nvPr>
        </p:nvSpPr>
        <p:spPr>
          <a:xfrm>
            <a:off x="467544" y="2060848"/>
            <a:ext cx="3600400" cy="3935908"/>
          </a:xfrm>
        </p:spPr>
        <p:txBody>
          <a:bodyPr/>
          <a:lstStyle/>
          <a:p>
            <a:pPr algn="l" eaLnBrk="1" hangingPunct="1"/>
            <a:r>
              <a:rPr lang="en-CA" altLang="en-US" b="1" dirty="0"/>
              <a:t>Conscious awareness </a:t>
            </a:r>
            <a:r>
              <a:rPr lang="en-CA" altLang="en-US" dirty="0"/>
              <a:t>—being aware of what has reached our attention</a:t>
            </a:r>
          </a:p>
          <a:p>
            <a:pPr algn="l" eaLnBrk="1" hangingPunct="1"/>
            <a:endParaRPr lang="en-CA" altLang="en-US" dirty="0"/>
          </a:p>
          <a:p>
            <a:pPr algn="l" eaLnBrk="1" hangingPunct="1"/>
            <a:r>
              <a:rPr lang="en-CA" altLang="en-US" dirty="0"/>
              <a:t>Conscious awareness of self develops seems to develop around 18 months</a:t>
            </a:r>
          </a:p>
        </p:txBody>
      </p:sp>
      <p:pic>
        <p:nvPicPr>
          <p:cNvPr id="2" name="Picture 1"/>
          <p:cNvPicPr>
            <a:picLocks noChangeAspect="1"/>
          </p:cNvPicPr>
          <p:nvPr/>
        </p:nvPicPr>
        <p:blipFill>
          <a:blip r:embed="rId3"/>
          <a:stretch>
            <a:fillRect/>
          </a:stretch>
        </p:blipFill>
        <p:spPr>
          <a:xfrm>
            <a:off x="4355976" y="2132856"/>
            <a:ext cx="4571363" cy="3240360"/>
          </a:xfrm>
          <a:prstGeom prst="rect">
            <a:avLst/>
          </a:prstGeom>
        </p:spPr>
      </p:pic>
    </p:spTree>
  </p:cSld>
  <p:clrMapOvr>
    <a:masterClrMapping/>
  </p:clrMapOvr>
  <p:transition/>
</p:sld>
</file>

<file path=ppt/theme/theme1.xml><?xml version="1.0" encoding="utf-8"?>
<a:theme xmlns:a="http://schemas.openxmlformats.org/drawingml/2006/main" name="Comer PPT Theme">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Slide">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and Conten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Text and Clip Ar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Text and Clip Ar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Text and Clip 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itle, Clip Art and Text">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Clip Art and Text">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Clip Art an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Only">
  <a:themeElements>
    <a:clrScheme name="">
      <a:dk1>
        <a:srgbClr val="000000"/>
      </a:dk1>
      <a:lt1>
        <a:srgbClr val="FFFFFF"/>
      </a:lt1>
      <a:dk2>
        <a:srgbClr val="000000"/>
      </a:dk2>
      <a:lt2>
        <a:srgbClr val="808080"/>
      </a:lt2>
      <a:accent1>
        <a:srgbClr val="52548A"/>
      </a:accent1>
      <a:accent2>
        <a:srgbClr val="333399"/>
      </a:accent2>
      <a:accent3>
        <a:srgbClr val="FFFFFF"/>
      </a:accent3>
      <a:accent4>
        <a:srgbClr val="000000"/>
      </a:accent4>
      <a:accent5>
        <a:srgbClr val="B3B3C4"/>
      </a:accent5>
      <a:accent6>
        <a:srgbClr val="2D2D8A"/>
      </a:accent6>
      <a:hlink>
        <a:srgbClr val="009999"/>
      </a:hlink>
      <a:folHlink>
        <a:srgbClr val="99CC00"/>
      </a:folHlink>
    </a:clrScheme>
    <a:fontScheme name="Default - Title Only">
      <a:majorFont>
        <a:latin typeface="Georgia"/>
        <a:ea typeface="ヒラギノ明朝 ProN W3"/>
        <a:cs typeface="ヒラギノ明朝 ProN W3"/>
      </a:majorFont>
      <a:minorFont>
        <a:latin typeface="Georgia"/>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52548A"/>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Comer PPT Theme.thmx</Template>
  <TotalTime>9481</TotalTime>
  <Words>3072</Words>
  <Application>Microsoft Office PowerPoint</Application>
  <PresentationFormat>On-screen Show (4:3)</PresentationFormat>
  <Paragraphs>339</Paragraphs>
  <Slides>45</Slides>
  <Notes>33</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45</vt:i4>
      </vt:variant>
    </vt:vector>
  </HeadingPairs>
  <TitlesOfParts>
    <vt:vector size="61" baseType="lpstr">
      <vt:lpstr>Arial</vt:lpstr>
      <vt:lpstr>Avenir Heavy</vt:lpstr>
      <vt:lpstr>Calibri</vt:lpstr>
      <vt:lpstr>Century Gothic</vt:lpstr>
      <vt:lpstr>Georgia</vt:lpstr>
      <vt:lpstr>Gill Sans</vt:lpstr>
      <vt:lpstr>Verdana</vt:lpstr>
      <vt:lpstr>Wingdings</vt:lpstr>
      <vt:lpstr>ヒラギノ明朝 ProN W3</vt:lpstr>
      <vt:lpstr>ヒラギノ角ゴ ProN W3</vt:lpstr>
      <vt:lpstr>Comer PPT Theme</vt:lpstr>
      <vt:lpstr>Custom Design</vt:lpstr>
      <vt:lpstr>Default - Title and Content</vt:lpstr>
      <vt:lpstr>Default - Title, Text and Clip Art</vt:lpstr>
      <vt:lpstr>Default - Title, Clip Art and Text</vt:lpstr>
      <vt:lpstr>Default - Title Only</vt:lpstr>
      <vt:lpstr>Learning Objectives</vt:lpstr>
      <vt:lpstr>Lecture Opener:  Consciousness and the Online World</vt:lpstr>
      <vt:lpstr>Attention and Conscious Awareness</vt:lpstr>
      <vt:lpstr>When We Are Awake:  Conscious Awareness</vt:lpstr>
      <vt:lpstr>When We Are Awake:  Conscious Awareness</vt:lpstr>
      <vt:lpstr>Conscious Awareness and the Brain</vt:lpstr>
      <vt:lpstr>Conscious Awareness and the Cerebral Cortex – Split Brain Patients</vt:lpstr>
      <vt:lpstr>Conscious Awareness and the Thalamus</vt:lpstr>
      <vt:lpstr>Conscious Awareness and Development</vt:lpstr>
      <vt:lpstr>Preconscious and Unconscious States</vt:lpstr>
      <vt:lpstr>Preconscious and Unconscious States</vt:lpstr>
      <vt:lpstr>Cognitive Views of the Unconscious</vt:lpstr>
      <vt:lpstr>Cognitive Views of the Unconscious</vt:lpstr>
      <vt:lpstr>PowerPoint Presentation</vt:lpstr>
      <vt:lpstr>When We Are Asleep </vt:lpstr>
      <vt:lpstr>When We Are Asleep : Circadian Rhythm</vt:lpstr>
      <vt:lpstr>Sleep – Wake Rhythms</vt:lpstr>
      <vt:lpstr>Sleep Cycle(s)  </vt:lpstr>
      <vt:lpstr>Stages of Sleep</vt:lpstr>
      <vt:lpstr>Stages of Sleep</vt:lpstr>
      <vt:lpstr>Rapid Eye Movement (REM) Sleep</vt:lpstr>
      <vt:lpstr>Information Processing  Theory of Dreaming</vt:lpstr>
      <vt:lpstr>Activation-Synthesis Model of Dreaming</vt:lpstr>
      <vt:lpstr>Freudian Dream Theory</vt:lpstr>
      <vt:lpstr>Nightmares, Lucid Dreams  and Daydreams</vt:lpstr>
      <vt:lpstr>Sleep and Age</vt:lpstr>
      <vt:lpstr>Sleep Deprivation</vt:lpstr>
      <vt:lpstr>Common Sleep Disorders</vt:lpstr>
      <vt:lpstr>Sleep Disorders</vt:lpstr>
      <vt:lpstr>Sleep Disorders</vt:lpstr>
      <vt:lpstr>Hypnosis</vt:lpstr>
      <vt:lpstr>How Hypnosis Works – Two Possible Mechanisms</vt:lpstr>
      <vt:lpstr>How Hypnosis Works – The Brain</vt:lpstr>
      <vt:lpstr>Meditation</vt:lpstr>
      <vt:lpstr>Types of Meditation</vt:lpstr>
      <vt:lpstr>Psychoactive Drugs</vt:lpstr>
      <vt:lpstr>Three Categories of Psychoactive Drugs – Depressants </vt:lpstr>
      <vt:lpstr>Three Categories of Psychoactive Drugs – Depressants </vt:lpstr>
      <vt:lpstr>Three Categories of Psychoactive Drugs – Depressants </vt:lpstr>
      <vt:lpstr>Three Categories of Psychoactive Drugs - Stimulants</vt:lpstr>
      <vt:lpstr>Three Categories of Psychoactive Drugs - Stimulants</vt:lpstr>
      <vt:lpstr>Three Categories of Psychoactive Drugs - Hallucinogens</vt:lpstr>
      <vt:lpstr>Three Categories of Psychoactive Drugs - Hallucinogens</vt:lpstr>
      <vt:lpstr>Three Categories of Psychoactive Drugs - Hallucinogens</vt:lpstr>
      <vt:lpstr>Psychoactive Drugs and Reward</vt:lpstr>
    </vt:vector>
  </TitlesOfParts>
  <Company>MITCHELL ELEMENTARY PTA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lynn conrad</dc:creator>
  <cp:lastModifiedBy>elliott</cp:lastModifiedBy>
  <cp:revision>315</cp:revision>
  <dcterms:created xsi:type="dcterms:W3CDTF">2009-11-13T15:19:20Z</dcterms:created>
  <dcterms:modified xsi:type="dcterms:W3CDTF">2016-08-25T16:15:35Z</dcterms:modified>
</cp:coreProperties>
</file>