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88" r:id="rId2"/>
    <p:sldMasterId id="2147483800" r:id="rId3"/>
    <p:sldMasterId id="2147483812" r:id="rId4"/>
    <p:sldMasterId id="2147483824" r:id="rId5"/>
    <p:sldMasterId id="2147483836" r:id="rId6"/>
    <p:sldMasterId id="2147484136" r:id="rId7"/>
  </p:sldMasterIdLst>
  <p:notesMasterIdLst>
    <p:notesMasterId r:id="rId91"/>
  </p:notesMasterIdLst>
  <p:handoutMasterIdLst>
    <p:handoutMasterId r:id="rId92"/>
  </p:handoutMasterIdLst>
  <p:sldIdLst>
    <p:sldId id="339" r:id="rId8"/>
    <p:sldId id="317" r:id="rId9"/>
    <p:sldId id="333" r:id="rId10"/>
    <p:sldId id="320" r:id="rId11"/>
    <p:sldId id="258" r:id="rId12"/>
    <p:sldId id="286" r:id="rId13"/>
    <p:sldId id="321" r:id="rId14"/>
    <p:sldId id="343" r:id="rId15"/>
    <p:sldId id="277" r:id="rId16"/>
    <p:sldId id="259" r:id="rId17"/>
    <p:sldId id="347" r:id="rId18"/>
    <p:sldId id="344" r:id="rId19"/>
    <p:sldId id="322" r:id="rId20"/>
    <p:sldId id="345" r:id="rId21"/>
    <p:sldId id="323" r:id="rId22"/>
    <p:sldId id="260" r:id="rId23"/>
    <p:sldId id="313" r:id="rId24"/>
    <p:sldId id="278" r:id="rId25"/>
    <p:sldId id="348" r:id="rId26"/>
    <p:sldId id="288" r:id="rId27"/>
    <p:sldId id="349" r:id="rId28"/>
    <p:sldId id="350" r:id="rId29"/>
    <p:sldId id="351" r:id="rId30"/>
    <p:sldId id="352" r:id="rId31"/>
    <p:sldId id="353" r:id="rId32"/>
    <p:sldId id="354" r:id="rId33"/>
    <p:sldId id="355" r:id="rId34"/>
    <p:sldId id="356" r:id="rId35"/>
    <p:sldId id="358" r:id="rId36"/>
    <p:sldId id="359" r:id="rId37"/>
    <p:sldId id="360" r:id="rId38"/>
    <p:sldId id="361" r:id="rId39"/>
    <p:sldId id="362" r:id="rId40"/>
    <p:sldId id="363" r:id="rId41"/>
    <p:sldId id="365" r:id="rId42"/>
    <p:sldId id="265" r:id="rId43"/>
    <p:sldId id="366" r:id="rId44"/>
    <p:sldId id="367" r:id="rId45"/>
    <p:sldId id="368" r:id="rId46"/>
    <p:sldId id="370" r:id="rId47"/>
    <p:sldId id="371" r:id="rId48"/>
    <p:sldId id="372" r:id="rId49"/>
    <p:sldId id="373" r:id="rId50"/>
    <p:sldId id="375" r:id="rId51"/>
    <p:sldId id="364" r:id="rId52"/>
    <p:sldId id="374" r:id="rId53"/>
    <p:sldId id="289" r:id="rId54"/>
    <p:sldId id="324" r:id="rId55"/>
    <p:sldId id="279" r:id="rId56"/>
    <p:sldId id="342" r:id="rId57"/>
    <p:sldId id="261" r:id="rId58"/>
    <p:sldId id="327" r:id="rId59"/>
    <p:sldId id="292" r:id="rId60"/>
    <p:sldId id="269" r:id="rId61"/>
    <p:sldId id="280" r:id="rId62"/>
    <p:sldId id="293" r:id="rId63"/>
    <p:sldId id="328" r:id="rId64"/>
    <p:sldId id="271" r:id="rId65"/>
    <p:sldId id="329" r:id="rId66"/>
    <p:sldId id="330" r:id="rId67"/>
    <p:sldId id="282" r:id="rId68"/>
    <p:sldId id="272" r:id="rId69"/>
    <p:sldId id="296" r:id="rId70"/>
    <p:sldId id="298" r:id="rId71"/>
    <p:sldId id="334" r:id="rId72"/>
    <p:sldId id="331" r:id="rId73"/>
    <p:sldId id="332" r:id="rId74"/>
    <p:sldId id="300" r:id="rId75"/>
    <p:sldId id="275" r:id="rId76"/>
    <p:sldId id="335" r:id="rId77"/>
    <p:sldId id="297" r:id="rId78"/>
    <p:sldId id="336" r:id="rId79"/>
    <p:sldId id="301" r:id="rId80"/>
    <p:sldId id="303" r:id="rId81"/>
    <p:sldId id="302" r:id="rId82"/>
    <p:sldId id="304" r:id="rId83"/>
    <p:sldId id="305" r:id="rId84"/>
    <p:sldId id="314" r:id="rId85"/>
    <p:sldId id="307" r:id="rId86"/>
    <p:sldId id="337" r:id="rId87"/>
    <p:sldId id="310" r:id="rId88"/>
    <p:sldId id="338" r:id="rId89"/>
    <p:sldId id="311"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27" autoAdjust="0"/>
  </p:normalViewPr>
  <p:slideViewPr>
    <p:cSldViewPr>
      <p:cViewPr varScale="1">
        <p:scale>
          <a:sx n="65" d="100"/>
          <a:sy n="65" d="100"/>
        </p:scale>
        <p:origin x="2133"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vl1pPr>
          </a:lstStyle>
          <a:p>
            <a:pPr>
              <a:defRPr/>
            </a:pPr>
            <a:endParaRPr lang="en-CA"/>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6A0D5360-2E2D-4752-94DE-C2941497E9D2}" type="datetimeFigureOut">
              <a:rPr lang="en-CA"/>
              <a:pPr>
                <a:defRPr/>
              </a:pPr>
              <a:t>2016-10-01</a:t>
            </a:fld>
            <a:endParaRPr lang="en-CA"/>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vl1pPr>
          </a:lstStyle>
          <a:p>
            <a:pPr>
              <a:defRPr/>
            </a:pPr>
            <a:endParaRPr lang="en-CA"/>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EC05E977-E2E0-4E63-84E5-BE036A3D52A1}" type="slidenum">
              <a:rPr lang="en-CA"/>
              <a:pPr>
                <a:defRPr/>
              </a:pPr>
              <a:t>‹#›</a:t>
            </a:fld>
            <a:endParaRPr lang="en-CA"/>
          </a:p>
        </p:txBody>
      </p:sp>
    </p:spTree>
    <p:extLst>
      <p:ext uri="{BB962C8B-B14F-4D97-AF65-F5344CB8AC3E}">
        <p14:creationId xmlns:p14="http://schemas.microsoft.com/office/powerpoint/2010/main" val="2589265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CA"/>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CA"/>
          </a:p>
        </p:txBody>
      </p:sp>
      <p:sp>
        <p:nvSpPr>
          <p:cNvPr id="63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CA"/>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65A2953-C781-40A2-B757-4236D46C2F52}" type="slidenum">
              <a:rPr lang="en-US"/>
              <a:pPr>
                <a:defRPr/>
              </a:pPr>
              <a:t>‹#›</a:t>
            </a:fld>
            <a:endParaRPr lang="en-US"/>
          </a:p>
        </p:txBody>
      </p:sp>
    </p:spTree>
    <p:extLst>
      <p:ext uri="{BB962C8B-B14F-4D97-AF65-F5344CB8AC3E}">
        <p14:creationId xmlns:p14="http://schemas.microsoft.com/office/powerpoint/2010/main" val="3339032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426738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CA" altLang="en-US"/>
          </a:p>
        </p:txBody>
      </p:sp>
    </p:spTree>
    <p:extLst>
      <p:ext uri="{BB962C8B-B14F-4D97-AF65-F5344CB8AC3E}">
        <p14:creationId xmlns:p14="http://schemas.microsoft.com/office/powerpoint/2010/main" val="3621029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b="1" dirty="0"/>
              <a:t>Definitions:</a:t>
            </a:r>
          </a:p>
          <a:p>
            <a:pPr marL="228600" indent="-228600"/>
            <a:r>
              <a:rPr lang="en-US" altLang="en-US" b="1" dirty="0"/>
              <a:t>Ion channels:</a:t>
            </a:r>
            <a:r>
              <a:rPr lang="en-US" altLang="en-US" dirty="0"/>
              <a:t> pores in the cell membrane that open and close to allow certain ions into and out of the cell</a:t>
            </a:r>
          </a:p>
          <a:p>
            <a:pPr marL="228600" indent="-228600"/>
            <a:r>
              <a:rPr lang="en-US" altLang="en-US" b="1" dirty="0"/>
              <a:t>Concentration gradient:</a:t>
            </a:r>
            <a:r>
              <a:rPr lang="en-US" altLang="en-US" dirty="0"/>
              <a:t> the relative concentration of sodium ions inside and outside of the neuron</a:t>
            </a:r>
          </a:p>
          <a:p>
            <a:pPr marL="228600" indent="-228600"/>
            <a:r>
              <a:rPr lang="en-CA" altLang="en-US" b="1" dirty="0"/>
              <a:t>Sodium-potassium pumps:</a:t>
            </a:r>
            <a:r>
              <a:rPr lang="en-CA" altLang="en-US" dirty="0"/>
              <a:t> protein molecules in the membrane of cells that push out sodium ions and push in potassium ions</a:t>
            </a:r>
          </a:p>
          <a:p>
            <a:pPr marL="228600" indent="-228600"/>
            <a:r>
              <a:rPr lang="en-CA" altLang="en-US" b="1" dirty="0"/>
              <a:t>Threshold:</a:t>
            </a:r>
            <a:r>
              <a:rPr lang="en-CA" altLang="en-US" dirty="0"/>
              <a:t> the point at which the relative excitatory influence of other neurons succeeds in causing a neuron to initiate an action potential</a:t>
            </a:r>
          </a:p>
          <a:p>
            <a:pPr marL="228600" indent="-228600"/>
            <a:r>
              <a:rPr lang="en-CA" altLang="en-US" dirty="0"/>
              <a:t>An </a:t>
            </a:r>
            <a:r>
              <a:rPr lang="en-CA" altLang="en-US" b="1" dirty="0"/>
              <a:t>action potential </a:t>
            </a:r>
            <a:r>
              <a:rPr lang="en-CA" altLang="en-US" dirty="0"/>
              <a:t>occurs when </a:t>
            </a:r>
            <a:r>
              <a:rPr lang="en-CA" altLang="en-US" i="1" dirty="0"/>
              <a:t>excitatory</a:t>
            </a:r>
            <a:r>
              <a:rPr lang="en-CA" altLang="en-US" dirty="0"/>
              <a:t> signals outweigh the number of </a:t>
            </a:r>
            <a:r>
              <a:rPr lang="en-CA" altLang="en-US" i="1" dirty="0"/>
              <a:t>inhibitory</a:t>
            </a:r>
            <a:r>
              <a:rPr lang="en-CA" altLang="en-US" dirty="0"/>
              <a:t> signals and reach a certain threshold. </a:t>
            </a:r>
          </a:p>
        </p:txBody>
      </p:sp>
    </p:spTree>
    <p:extLst>
      <p:ext uri="{BB962C8B-B14F-4D97-AF65-F5344CB8AC3E}">
        <p14:creationId xmlns:p14="http://schemas.microsoft.com/office/powerpoint/2010/main" val="223126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a:t>
            </a:r>
          </a:p>
          <a:p>
            <a:endParaRPr lang="en-US" altLang="en-US" dirty="0"/>
          </a:p>
        </p:txBody>
      </p:sp>
    </p:spTree>
    <p:extLst>
      <p:ext uri="{BB962C8B-B14F-4D97-AF65-F5344CB8AC3E}">
        <p14:creationId xmlns:p14="http://schemas.microsoft.com/office/powerpoint/2010/main" val="426164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76441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Click to reveal bullet points.</a:t>
            </a:r>
          </a:p>
          <a:p>
            <a:pPr eaLnBrk="1" hangingPunct="1">
              <a:spcBef>
                <a:spcPct val="0"/>
              </a:spcBef>
            </a:pPr>
            <a:r>
              <a:rPr lang="en-US" altLang="en-US">
                <a:ea typeface="ＭＳ Ｐゴシック" panose="020B0600070205080204" pitchFamily="34" charset="-128"/>
              </a:rPr>
              <a:t> </a:t>
            </a:r>
          </a:p>
          <a:p>
            <a:pPr eaLnBrk="1" hangingPunct="1">
              <a:spcBef>
                <a:spcPct val="0"/>
              </a:spcBef>
            </a:pPr>
            <a:r>
              <a:rPr lang="en-US" altLang="en-US">
                <a:ea typeface="ＭＳ Ｐゴシック" panose="020B0600070205080204" pitchFamily="34" charset="-128"/>
              </a:rPr>
              <a:t>Key terms: presynaptic neuron, postsynaptic neuron, terminal buttons, synaptic gap (cleft), receptor site, neurotransmitters</a:t>
            </a:r>
          </a:p>
          <a:p>
            <a:pPr eaLnBrk="1" hangingPunct="1">
              <a:spcBef>
                <a:spcPct val="0"/>
              </a:spcBef>
            </a:pPr>
            <a:r>
              <a:rPr lang="en-US" altLang="en-US">
                <a:ea typeface="ＭＳ Ｐゴシック" panose="020B0600070205080204" pitchFamily="34" charset="-128"/>
              </a:rPr>
              <a:t> </a:t>
            </a:r>
          </a:p>
          <a:p>
            <a:pPr eaLnBrk="1" hangingPunct="1">
              <a:spcBef>
                <a:spcPct val="0"/>
              </a:spcBef>
            </a:pPr>
            <a:r>
              <a:rPr lang="en-US" altLang="en-US">
                <a:ea typeface="ＭＳ Ｐゴシック" panose="020B0600070205080204" pitchFamily="34" charset="-128"/>
              </a:rPr>
              <a:t>APA Learning Goal 1: Knowledge Base of Psychology</a:t>
            </a:r>
          </a:p>
          <a:p>
            <a:pPr eaLnBrk="1" hangingPunct="1">
              <a:spcBef>
                <a:spcPct val="0"/>
              </a:spcBef>
            </a:pPr>
            <a:endParaRPr lang="en-US" altLang="en-US">
              <a:ea typeface="ＭＳ Ｐゴシック" panose="020B0600070205080204" pitchFamily="34" charset="-128"/>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66F2B31-8CDA-4664-91AD-D398E5668233}"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Tree>
    <p:extLst>
      <p:ext uri="{BB962C8B-B14F-4D97-AF65-F5344CB8AC3E}">
        <p14:creationId xmlns:p14="http://schemas.microsoft.com/office/powerpoint/2010/main" val="2392890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1"/>
              <a:t>Communication across the synapse:</a:t>
            </a:r>
            <a:r>
              <a:rPr lang="en-CA" altLang="en-US"/>
              <a:t> (1) A positive charge reaches the end of the axon; (2) the positive charge stimulates release of neurotransmitters contained in membrane-bound vesicles into the synapse; (3) neurotransmitters bind to receptors on the postsynaptic neuron; ion channels open and the electrical charge in postsynaptic neuron changes.</a:t>
            </a:r>
          </a:p>
        </p:txBody>
      </p:sp>
    </p:spTree>
    <p:extLst>
      <p:ext uri="{BB962C8B-B14F-4D97-AF65-F5344CB8AC3E}">
        <p14:creationId xmlns:p14="http://schemas.microsoft.com/office/powerpoint/2010/main" val="3046525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Click to reveal bullet points.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Movie on next slide.</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APA Learning Goal 1: Knowledge Base of Psychology</a:t>
            </a:r>
          </a:p>
          <a:p>
            <a:pPr eaLnBrk="1" hangingPunct="1">
              <a:spcBef>
                <a:spcPct val="0"/>
              </a:spcBef>
            </a:pPr>
            <a:endParaRPr lang="en-US" altLang="en-US">
              <a:ea typeface="ＭＳ Ｐゴシック" panose="020B0600070205080204" pitchFamily="34" charset="-128"/>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C0D4B658-0AF5-4107-885D-61FC49F7F30F}"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Tree>
    <p:extLst>
      <p:ext uri="{BB962C8B-B14F-4D97-AF65-F5344CB8AC3E}">
        <p14:creationId xmlns:p14="http://schemas.microsoft.com/office/powerpoint/2010/main" val="3092729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Click to reveal the functions and malfunctions of each neurotransmitter.</a:t>
            </a:r>
          </a:p>
          <a:p>
            <a:pPr eaLnBrk="1" hangingPunct="1">
              <a:spcBef>
                <a:spcPct val="0"/>
              </a:spcBef>
            </a:pPr>
            <a:endParaRPr lang="en-US" altLang="en-US" b="1">
              <a:ea typeface="ＭＳ Ｐゴシック" panose="020B0600070205080204" pitchFamily="34" charset="-128"/>
            </a:endParaRPr>
          </a:p>
          <a:p>
            <a:pPr eaLnBrk="1" hangingPunct="1">
              <a:spcBef>
                <a:spcPct val="0"/>
              </a:spcBef>
            </a:pPr>
            <a:r>
              <a:rPr lang="en-US" altLang="en-US" b="1">
                <a:ea typeface="ＭＳ Ｐゴシック" panose="020B0600070205080204" pitchFamily="34" charset="-128"/>
              </a:rPr>
              <a:t>Click on the ActivePsych button to access the </a:t>
            </a:r>
            <a:r>
              <a:rPr lang="en-US" altLang="en-US" b="1" i="1">
                <a:ea typeface="ＭＳ Ｐゴシック" panose="020B0600070205080204" pitchFamily="34" charset="-128"/>
              </a:rPr>
              <a:t>Synaptic Transmission and Neurotransmitters </a:t>
            </a:r>
            <a:r>
              <a:rPr lang="en-US" altLang="en-US" b="1">
                <a:ea typeface="ＭＳ Ｐゴシック" panose="020B0600070205080204" pitchFamily="34" charset="-128"/>
              </a:rPr>
              <a:t>activity.</a:t>
            </a:r>
          </a:p>
          <a:p>
            <a:pPr eaLnBrk="1" hangingPunct="1">
              <a:spcBef>
                <a:spcPct val="0"/>
              </a:spcBef>
            </a:pPr>
            <a:r>
              <a:rPr lang="en-US" altLang="en-US">
                <a:ea typeface="ＭＳ Ｐゴシック" panose="020B0600070205080204" pitchFamily="34" charset="-128"/>
              </a:rPr>
              <a:t>This teaches students about various transmitters and their effect on a person</a:t>
            </a:r>
            <a:r>
              <a:rPr lang="ja-JP" altLang="en-US">
                <a:ea typeface="ＭＳ Ｐゴシック" panose="020B0600070205080204" pitchFamily="34" charset="-128"/>
              </a:rPr>
              <a:t>’</a:t>
            </a:r>
            <a:r>
              <a:rPr lang="en-US" altLang="ja-JP">
                <a:ea typeface="ＭＳ Ｐゴシック" panose="020B0600070205080204" pitchFamily="34" charset="-128"/>
              </a:rPr>
              <a:t>s ability to perceive, feel, think, move, act, and react.</a:t>
            </a:r>
            <a:endParaRPr lang="en-US" altLang="en-US">
              <a:ea typeface="ＭＳ Ｐゴシック" panose="020B0600070205080204" pitchFamily="34" charset="-128"/>
            </a:endParaRP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C8B674C-2979-4C23-8734-D487269AF0AA}"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679338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Automatic animation</a:t>
            </a:r>
          </a:p>
          <a:p>
            <a:pPr eaLnBrk="1" hangingPunct="1">
              <a:spcBef>
                <a:spcPct val="0"/>
              </a:spcBef>
            </a:pPr>
            <a:r>
              <a:rPr lang="en-US" altLang="en-US">
                <a:ea typeface="ＭＳ Ｐゴシック" panose="020B0600070205080204" pitchFamily="34" charset="-128"/>
              </a:rPr>
              <a:t> </a:t>
            </a:r>
          </a:p>
          <a:p>
            <a:pPr eaLnBrk="1" hangingPunct="1">
              <a:spcBef>
                <a:spcPct val="0"/>
              </a:spcBef>
            </a:pPr>
            <a:r>
              <a:rPr lang="en-US" altLang="en-US">
                <a:ea typeface="ＭＳ Ｐゴシック" panose="020B0600070205080204" pitchFamily="34" charset="-128"/>
              </a:rPr>
              <a:t>Neurons are the building blocks of nerves, which make up the nervous system, or an interacting network of neurons that conveys electrochemical information. The nervous system has two divisions: the central nervous system, which includes the brain and spinal cord and the peripheral nervous system. </a:t>
            </a:r>
          </a:p>
          <a:p>
            <a:pPr eaLnBrk="1" hangingPunct="1">
              <a:spcBef>
                <a:spcPct val="0"/>
              </a:spcBef>
            </a:pPr>
            <a:r>
              <a:rPr lang="en-US" altLang="en-US">
                <a:ea typeface="ＭＳ Ｐゴシック" panose="020B0600070205080204" pitchFamily="34" charset="-128"/>
              </a:rPr>
              <a:t> </a:t>
            </a:r>
          </a:p>
          <a:p>
            <a:pPr eaLnBrk="1" hangingPunct="1">
              <a:spcBef>
                <a:spcPct val="0"/>
              </a:spcBef>
            </a:pPr>
            <a:r>
              <a:rPr lang="en-US" altLang="en-US">
                <a:ea typeface="ＭＳ Ｐゴシック" panose="020B0600070205080204" pitchFamily="34" charset="-128"/>
              </a:rPr>
              <a:t>APA Learning Goal 1: Knowledge Base of Psychology</a:t>
            </a:r>
          </a:p>
          <a:p>
            <a:pPr eaLnBrk="1" hangingPunct="1">
              <a:spcBef>
                <a:spcPct val="0"/>
              </a:spcBef>
            </a:pPr>
            <a:endParaRPr lang="en-US" altLang="en-US">
              <a:ea typeface="ＭＳ Ｐゴシック" panose="020B0600070205080204" pitchFamily="34" charset="-128"/>
            </a:endParaRP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66D1159-A3E5-4647-B3FA-E40AF6706284}" type="slidenum">
              <a:rPr lang="en-US" altLang="en-US">
                <a:latin typeface="Calibri" panose="020F0502020204030204" pitchFamily="34" charset="0"/>
              </a:rPr>
              <a:pPr eaLnBrk="1" hangingPunct="1"/>
              <a:t>46</a:t>
            </a:fld>
            <a:endParaRPr lang="en-US" altLang="en-US">
              <a:latin typeface="Calibri" panose="020F0502020204030204" pitchFamily="34" charset="0"/>
            </a:endParaRPr>
          </a:p>
        </p:txBody>
      </p:sp>
    </p:spTree>
    <p:extLst>
      <p:ext uri="{BB962C8B-B14F-4D97-AF65-F5344CB8AC3E}">
        <p14:creationId xmlns:p14="http://schemas.microsoft.com/office/powerpoint/2010/main" val="4116893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4543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These three examples</a:t>
            </a:r>
            <a:r>
              <a:rPr lang="en-CA" altLang="en-US" baseline="0" dirty="0"/>
              <a:t> of brain imaging are a CAT (computerized axial tomography) scan, MRI (magnetic resonance imaging) scan and DTI (diffusion tensor imaging)</a:t>
            </a:r>
            <a:endParaRPr lang="en-CA" altLang="en-US" dirty="0"/>
          </a:p>
        </p:txBody>
      </p:sp>
    </p:spTree>
    <p:extLst>
      <p:ext uri="{BB962C8B-B14F-4D97-AF65-F5344CB8AC3E}">
        <p14:creationId xmlns:p14="http://schemas.microsoft.com/office/powerpoint/2010/main" val="3715644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396171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3891296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2040685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397055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1"/>
              <a:t>The reflex circuit of the spinal cord:</a:t>
            </a:r>
            <a:r>
              <a:rPr lang="en-CA" altLang="en-US"/>
              <a:t> Sensory information travels into the spinal cord where it synapses on interneurons. Interneurons send information to the motor neurons, which then send impulses back out to the periphery to induce movement.</a:t>
            </a:r>
          </a:p>
        </p:txBody>
      </p:sp>
    </p:spTree>
    <p:extLst>
      <p:ext uri="{BB962C8B-B14F-4D97-AF65-F5344CB8AC3E}">
        <p14:creationId xmlns:p14="http://schemas.microsoft.com/office/powerpoint/2010/main" val="1520954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324624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Lecture Expander: </a:t>
            </a:r>
            <a:r>
              <a:rPr lang="en-US" altLang="en-US"/>
              <a:t>Medulla: If a cat’s brainstem is severed from the rest of the brain, the animal will still breath and live, but it wont purposefully run or climb to get food.</a:t>
            </a:r>
          </a:p>
          <a:p>
            <a:r>
              <a:rPr lang="en-US" altLang="en-US"/>
              <a:t>Reticular formation: If you electrically stimulate the reticular formation of a sleeping cat, almost instantly the cat is awake and alert.  When the reticular formation is severed from the rest of the body, the cat falls into a coma and never awakes.</a:t>
            </a:r>
          </a:p>
          <a:p>
            <a:endParaRPr lang="en-US" altLang="en-US"/>
          </a:p>
        </p:txBody>
      </p:sp>
    </p:spTree>
    <p:extLst>
      <p:ext uri="{BB962C8B-B14F-4D97-AF65-F5344CB8AC3E}">
        <p14:creationId xmlns:p14="http://schemas.microsoft.com/office/powerpoint/2010/main" val="2218376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774555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414441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72092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65A2953-C781-40A2-B757-4236D46C2F52}" type="slidenum">
              <a:rPr lang="en-US" smtClean="0"/>
              <a:pPr>
                <a:defRPr/>
              </a:pPr>
              <a:t>8</a:t>
            </a:fld>
            <a:endParaRPr lang="en-US"/>
          </a:p>
        </p:txBody>
      </p:sp>
    </p:spTree>
    <p:extLst>
      <p:ext uri="{BB962C8B-B14F-4D97-AF65-F5344CB8AC3E}">
        <p14:creationId xmlns:p14="http://schemas.microsoft.com/office/powerpoint/2010/main" val="1336355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Lecture Expander:  </a:t>
            </a:r>
            <a:r>
              <a:rPr lang="en-US" altLang="en-US" dirty="0"/>
              <a:t>Hypothalamus: Some argue that the hypothalamus is the most influential structure in the brain, involved in the daily fluctuation of more than 100 bodily functions.  Maintains blood pressure, heart rhythm, and breathing.  If you are thinking about sex your cerebral cortex will stimulate your hypothalamus to secrete hormones.</a:t>
            </a:r>
          </a:p>
        </p:txBody>
      </p:sp>
    </p:spTree>
    <p:extLst>
      <p:ext uri="{BB962C8B-B14F-4D97-AF65-F5344CB8AC3E}">
        <p14:creationId xmlns:p14="http://schemas.microsoft.com/office/powerpoint/2010/main" val="1900797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Lecture Expander:</a:t>
            </a:r>
            <a:endParaRPr lang="en-US" altLang="en-US" dirty="0"/>
          </a:p>
          <a:p>
            <a:r>
              <a:rPr lang="en-US" altLang="en-US" dirty="0"/>
              <a:t>Hippocampus: If it were destroyed, you would not be able to store or recall any new personal or cognitive information.  Memories that were already stored would still be intact.  Also important in helping us figure out where we are (taxi drivers have enlarged hippocampus).  Alzheimer’s patients have impairment in their hippocampus. </a:t>
            </a:r>
          </a:p>
          <a:p>
            <a:r>
              <a:rPr lang="en-US" altLang="en-US" dirty="0" err="1"/>
              <a:t>Amygdala</a:t>
            </a:r>
            <a:r>
              <a:rPr lang="en-US" altLang="en-US" dirty="0"/>
              <a:t>: If you electrically stimulate a cat’s </a:t>
            </a:r>
            <a:r>
              <a:rPr lang="en-US" altLang="en-US" dirty="0" err="1"/>
              <a:t>amygdala</a:t>
            </a:r>
            <a:r>
              <a:rPr lang="en-US" altLang="en-US" dirty="0"/>
              <a:t>, it causes the cat to prepare to attack.  Move the electrode only slightly within the </a:t>
            </a:r>
            <a:r>
              <a:rPr lang="en-US" altLang="en-US" dirty="0" err="1"/>
              <a:t>amygdala</a:t>
            </a:r>
            <a:r>
              <a:rPr lang="en-US" altLang="en-US" dirty="0"/>
              <a:t>, and the cat becomes terrified of a mouse.  They have tried these surgeries on violent humans.  It reduced fits of rage, but disrupted some of the everyday functioning of the patients.</a:t>
            </a:r>
          </a:p>
        </p:txBody>
      </p:sp>
    </p:spTree>
    <p:extLst>
      <p:ext uri="{BB962C8B-B14F-4D97-AF65-F5344CB8AC3E}">
        <p14:creationId xmlns:p14="http://schemas.microsoft.com/office/powerpoint/2010/main" val="2846801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4280687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Lecture Expander: </a:t>
            </a:r>
          </a:p>
          <a:p>
            <a:r>
              <a:rPr lang="en-US" altLang="en-US" dirty="0"/>
              <a:t>Cortex: the larger the cortex, the more thinking and learning a species can do.  Cortex is 2-4 mm thick and contains 30,000 billion nerve cells. It is crumpled up so that it will all fit.</a:t>
            </a:r>
          </a:p>
          <a:p>
            <a:endParaRPr lang="en-US" altLang="en-US" dirty="0"/>
          </a:p>
          <a:p>
            <a:r>
              <a:rPr lang="en-US" altLang="en-US" dirty="0"/>
              <a:t>Motor cortex: If you apply an electrical current to the cortex of a dog, the dog moves specific parts of its body. The right motor cortex controls movement on the left side, and the left motor cortex controls movements on the right side. </a:t>
            </a:r>
          </a:p>
          <a:p>
            <a:endParaRPr lang="en-US" altLang="en-US" dirty="0"/>
          </a:p>
          <a:p>
            <a:r>
              <a:rPr lang="en-US" altLang="en-US" dirty="0"/>
              <a:t>Frontal association areas: Associated with thinking, motivation, planning, and impulse control.  </a:t>
            </a:r>
            <a:r>
              <a:rPr lang="en-US" altLang="en-US" dirty="0" err="1"/>
              <a:t>Phineas</a:t>
            </a:r>
            <a:r>
              <a:rPr lang="en-US" altLang="en-US" dirty="0"/>
              <a:t> Gage had damage to the frontal lobes of his brain, which altered his impulse control and his emotional response.</a:t>
            </a:r>
          </a:p>
          <a:p>
            <a:endParaRPr lang="en-US" altLang="en-US" dirty="0"/>
          </a:p>
          <a:p>
            <a:r>
              <a:rPr lang="en-US" altLang="en-US" dirty="0"/>
              <a:t>Parietal lobe: Responsible for perception and processing of touch stimuli.  The </a:t>
            </a:r>
            <a:r>
              <a:rPr lang="en-US" altLang="en-US" dirty="0" err="1"/>
              <a:t>somatosensory</a:t>
            </a:r>
            <a:r>
              <a:rPr lang="en-US" altLang="en-US" dirty="0"/>
              <a:t> cortex is the site where touch, pressure, temperature, and pain register in the cortex.  A person who has damage to one side of the </a:t>
            </a:r>
            <a:r>
              <a:rPr lang="en-US" altLang="en-US" dirty="0" err="1"/>
              <a:t>somatosensory</a:t>
            </a:r>
            <a:r>
              <a:rPr lang="en-US" altLang="en-US" dirty="0"/>
              <a:t> cortex loses feeling on the opposite side of the body.  </a:t>
            </a:r>
          </a:p>
          <a:p>
            <a:endParaRPr lang="en-US" altLang="en-US" dirty="0"/>
          </a:p>
          <a:p>
            <a:r>
              <a:rPr lang="en-US" altLang="en-US" dirty="0"/>
              <a:t>The sensory input areas include where we have vision, hearing, touch, pressure, and temperature.</a:t>
            </a:r>
          </a:p>
          <a:p>
            <a:r>
              <a:rPr lang="en-US" altLang="en-US" dirty="0"/>
              <a:t>The motor areas include control of voluntary movement.</a:t>
            </a:r>
          </a:p>
          <a:p>
            <a:r>
              <a:rPr lang="en-US" altLang="en-US" dirty="0"/>
              <a:t>The association areas house memories and involve thought, perception, and language.</a:t>
            </a:r>
          </a:p>
          <a:p>
            <a:endParaRPr lang="en-US" altLang="en-US" dirty="0"/>
          </a:p>
        </p:txBody>
      </p:sp>
    </p:spTree>
    <p:extLst>
      <p:ext uri="{BB962C8B-B14F-4D97-AF65-F5344CB8AC3E}">
        <p14:creationId xmlns:p14="http://schemas.microsoft.com/office/powerpoint/2010/main" val="313408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689749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err="1"/>
              <a:t>Broca’s</a:t>
            </a:r>
            <a:r>
              <a:rPr lang="en-US" altLang="en-US" dirty="0"/>
              <a:t> area: Paul </a:t>
            </a:r>
            <a:r>
              <a:rPr lang="en-US" altLang="en-US" dirty="0" err="1"/>
              <a:t>Broca</a:t>
            </a:r>
            <a:r>
              <a:rPr lang="en-US" altLang="en-US" dirty="0"/>
              <a:t> performed autopsies on two patients who couldn’t speak. He found that both of these patients had damage in the left hemisphere, slightly in front of the motor cortex. This is the area that controls the motor movements required to speak. People who have damage to this area (</a:t>
            </a:r>
            <a:r>
              <a:rPr lang="en-US" altLang="en-US" dirty="0" err="1"/>
              <a:t>Broca’s</a:t>
            </a:r>
            <a:r>
              <a:rPr lang="en-US" altLang="en-US" dirty="0"/>
              <a:t> aphasia) may know what they want to say, but cannot say it.</a:t>
            </a:r>
          </a:p>
          <a:p>
            <a:endParaRPr lang="en-CA" altLang="en-US" dirty="0"/>
          </a:p>
        </p:txBody>
      </p:sp>
    </p:spTree>
    <p:extLst>
      <p:ext uri="{BB962C8B-B14F-4D97-AF65-F5344CB8AC3E}">
        <p14:creationId xmlns:p14="http://schemas.microsoft.com/office/powerpoint/2010/main" val="463680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557052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2661234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1560936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t>Phineas Gage holds the railroad spike that passed through his brain (left). A reconstruction shows how the spike likely entered Gage’s head, damaging the frontal cortex (right). </a:t>
            </a:r>
          </a:p>
        </p:txBody>
      </p:sp>
    </p:spTree>
    <p:extLst>
      <p:ext uri="{BB962C8B-B14F-4D97-AF65-F5344CB8AC3E}">
        <p14:creationId xmlns:p14="http://schemas.microsoft.com/office/powerpoint/2010/main" val="218915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1862395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1"/>
              <a:t>The corpus callosum:</a:t>
            </a:r>
            <a:r>
              <a:rPr lang="en-CA" altLang="en-US"/>
              <a:t> This cross-section of the human brain shows the large bundle of axons that allows communication between the two hemispheres.</a:t>
            </a:r>
          </a:p>
        </p:txBody>
      </p:sp>
    </p:spTree>
    <p:extLst>
      <p:ext uri="{BB962C8B-B14F-4D97-AF65-F5344CB8AC3E}">
        <p14:creationId xmlns:p14="http://schemas.microsoft.com/office/powerpoint/2010/main" val="3956896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3009123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1"/>
              <a:t>The visual system is a partially crossed pathway:</a:t>
            </a:r>
            <a:r>
              <a:rPr lang="en-CA" altLang="en-US"/>
              <a:t> Visual cues from the temporal (toward the side) part of the visual field are sent to the opposite side of the brain, while those of the medial (toward the nose) part of the visual field are transmitted to the same side of the brain. </a:t>
            </a:r>
          </a:p>
        </p:txBody>
      </p:sp>
    </p:spTree>
    <p:extLst>
      <p:ext uri="{BB962C8B-B14F-4D97-AF65-F5344CB8AC3E}">
        <p14:creationId xmlns:p14="http://schemas.microsoft.com/office/powerpoint/2010/main" val="436599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864604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1" dirty="0"/>
              <a:t>The universal tree of life and a timeline of evolution:  </a:t>
            </a:r>
            <a:r>
              <a:rPr lang="en-CA" altLang="en-US" dirty="0"/>
              <a:t>In this figure you can see the overall relationship of the three domains to the kingdoms in which life is organized. The timeline shows the evolutionary history of animals; </a:t>
            </a:r>
            <a:r>
              <a:rPr lang="en-CA" altLang="en-US" i="1" dirty="0"/>
              <a:t>Homo sapiens </a:t>
            </a:r>
            <a:r>
              <a:rPr lang="en-CA" altLang="en-US" dirty="0"/>
              <a:t>come from the Hominid line and have only been in existence for a short period of time (approximately 200 000 years). </a:t>
            </a:r>
          </a:p>
        </p:txBody>
      </p:sp>
    </p:spTree>
    <p:extLst>
      <p:ext uri="{BB962C8B-B14F-4D97-AF65-F5344CB8AC3E}">
        <p14:creationId xmlns:p14="http://schemas.microsoft.com/office/powerpoint/2010/main" val="2449599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2161887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1503158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105875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219135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b="1" dirty="0"/>
              <a:t>Comparative anatomy: </a:t>
            </a:r>
            <a:r>
              <a:rPr lang="en-CA" altLang="en-US" dirty="0"/>
              <a:t>Similarities among organisms demonstrate how they are related. These similarities among four vertebrate limbs illustrate that, while proportions of bones have changed in relation to each organism’s way of life, the forelimbs have the same basic bone structure. Notice that the number of “fingers” on the human hand, cat paw, and bat wing(light tan – the horse has</a:t>
            </a:r>
            <a:r>
              <a:rPr lang="en-CA" altLang="en-US" baseline="0" dirty="0"/>
              <a:t> four vestigial fingers and one highly developed)</a:t>
            </a:r>
            <a:r>
              <a:rPr lang="en-CA" altLang="en-US" dirty="0"/>
              <a:t> are the same on all three.</a:t>
            </a:r>
          </a:p>
          <a:p>
            <a:endParaRPr lang="en-CA" altLang="en-US" dirty="0"/>
          </a:p>
        </p:txBody>
      </p:sp>
    </p:spTree>
    <p:extLst>
      <p:ext uri="{BB962C8B-B14F-4D97-AF65-F5344CB8AC3E}">
        <p14:creationId xmlns:p14="http://schemas.microsoft.com/office/powerpoint/2010/main" val="379925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55545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2576084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13104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1248997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extLst>
      <p:ext uri="{BB962C8B-B14F-4D97-AF65-F5344CB8AC3E}">
        <p14:creationId xmlns:p14="http://schemas.microsoft.com/office/powerpoint/2010/main" val="339725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65A2953-C781-40A2-B757-4236D46C2F52}" type="slidenum">
              <a:rPr lang="en-US" smtClean="0"/>
              <a:pPr>
                <a:defRPr/>
              </a:pPr>
              <a:t>12</a:t>
            </a:fld>
            <a:endParaRPr lang="en-US"/>
          </a:p>
        </p:txBody>
      </p:sp>
    </p:spTree>
    <p:extLst>
      <p:ext uri="{BB962C8B-B14F-4D97-AF65-F5344CB8AC3E}">
        <p14:creationId xmlns:p14="http://schemas.microsoft.com/office/powerpoint/2010/main" val="68204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79683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65A2953-C781-40A2-B757-4236D46C2F52}" type="slidenum">
              <a:rPr lang="en-US" smtClean="0"/>
              <a:pPr>
                <a:defRPr/>
              </a:pPr>
              <a:t>14</a:t>
            </a:fld>
            <a:endParaRPr lang="en-US"/>
          </a:p>
        </p:txBody>
      </p:sp>
    </p:spTree>
    <p:extLst>
      <p:ext uri="{BB962C8B-B14F-4D97-AF65-F5344CB8AC3E}">
        <p14:creationId xmlns:p14="http://schemas.microsoft.com/office/powerpoint/2010/main" val="1774401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CA" altLang="en-US"/>
          </a:p>
        </p:txBody>
      </p:sp>
    </p:spTree>
    <p:extLst>
      <p:ext uri="{BB962C8B-B14F-4D97-AF65-F5344CB8AC3E}">
        <p14:creationId xmlns:p14="http://schemas.microsoft.com/office/powerpoint/2010/main" val="2314111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836712"/>
            <a:ext cx="9144000" cy="3168352"/>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 Box 3"/>
          <p:cNvSpPr txBox="1">
            <a:spLocks noGrp="1" noChangeArrowheads="1"/>
          </p:cNvSpPr>
          <p:nvPr>
            <p:ph type="sldNum" sz="quarter" idx="10"/>
          </p:nvPr>
        </p:nvSpPr>
        <p:spPr>
          <a:ln/>
        </p:spPr>
        <p:txBody>
          <a:bodyPr/>
          <a:lstStyle>
            <a:lvl1pPr>
              <a:defRPr/>
            </a:lvl1pPr>
          </a:lstStyle>
          <a:p>
            <a:pPr>
              <a:defRPr/>
            </a:pPr>
            <a:fld id="{72BA22C5-FAE0-441C-889C-D544122E08B5}" type="slidenum">
              <a:rPr lang="en-US" smtClean="0"/>
              <a:pPr>
                <a:defRPr/>
              </a:pPr>
              <a:t>‹#›</a:t>
            </a:fld>
            <a:endParaRPr lang="en-US"/>
          </a:p>
        </p:txBody>
      </p:sp>
      <p:sp>
        <p:nvSpPr>
          <p:cNvPr id="3" name="Rectangle 2"/>
          <p:cNvSpPr/>
          <p:nvPr/>
        </p:nvSpPr>
        <p:spPr>
          <a:xfrm>
            <a:off x="-3989" y="4005064"/>
            <a:ext cx="9144000" cy="2852936"/>
          </a:xfrm>
          <a:prstGeom prst="rect">
            <a:avLst/>
          </a:prstGeom>
          <a:solidFill>
            <a:srgbClr val="79625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omer2ce_CoverFinal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404663"/>
            <a:ext cx="3280675" cy="4248473"/>
          </a:xfrm>
          <a:prstGeom prst="rect">
            <a:avLst/>
          </a:prstGeom>
        </p:spPr>
      </p:pic>
      <p:pic>
        <p:nvPicPr>
          <p:cNvPr id="5" name="Picture 4" descr="WILEY_White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6309320"/>
            <a:ext cx="1431813" cy="300360"/>
          </a:xfrm>
          <a:prstGeom prst="rect">
            <a:avLst/>
          </a:prstGeom>
        </p:spPr>
      </p:pic>
      <p:grpSp>
        <p:nvGrpSpPr>
          <p:cNvPr id="10" name="Group 9"/>
          <p:cNvGrpSpPr/>
          <p:nvPr/>
        </p:nvGrpSpPr>
        <p:grpSpPr>
          <a:xfrm>
            <a:off x="179512" y="980728"/>
            <a:ext cx="5544616" cy="2883228"/>
            <a:chOff x="107504" y="1314053"/>
            <a:chExt cx="5544616" cy="2883228"/>
          </a:xfrm>
        </p:grpSpPr>
        <p:sp>
          <p:nvSpPr>
            <p:cNvPr id="2" name="TextBox 1"/>
            <p:cNvSpPr txBox="1"/>
            <p:nvPr userDrawn="1"/>
          </p:nvSpPr>
          <p:spPr>
            <a:xfrm>
              <a:off x="179512" y="1314053"/>
              <a:ext cx="4248472" cy="1538883"/>
            </a:xfrm>
            <a:prstGeom prst="rect">
              <a:avLst/>
            </a:prstGeom>
            <a:noFill/>
          </p:spPr>
          <p:txBody>
            <a:bodyPr wrap="square" rtlCol="0">
              <a:spAutoFit/>
            </a:bodyPr>
            <a:lstStyle/>
            <a:p>
              <a:r>
                <a:rPr lang="en-US" sz="4400" b="1" dirty="0">
                  <a:solidFill>
                    <a:srgbClr val="253E85"/>
                  </a:solidFill>
                  <a:latin typeface="Century Gothic"/>
                  <a:cs typeface="Century Gothic"/>
                </a:rPr>
                <a:t>PSYCHOLOGY</a:t>
              </a:r>
              <a:br>
                <a:rPr lang="en-US" sz="4400" b="1" dirty="0">
                  <a:solidFill>
                    <a:schemeClr val="tx2">
                      <a:lumMod val="75000"/>
                    </a:schemeClr>
                  </a:solidFill>
                  <a:latin typeface="Century Gothic"/>
                  <a:cs typeface="Century Gothic"/>
                </a:rPr>
              </a:br>
              <a:r>
                <a:rPr lang="en-US" sz="5000" dirty="0">
                  <a:solidFill>
                    <a:schemeClr val="bg1"/>
                  </a:solidFill>
                  <a:latin typeface="Century Gothic"/>
                  <a:cs typeface="Century Gothic"/>
                </a:rPr>
                <a:t>AROUND US</a:t>
              </a:r>
              <a:endParaRPr lang="en-US" sz="5000" dirty="0"/>
            </a:p>
          </p:txBody>
        </p:sp>
        <p:sp>
          <p:nvSpPr>
            <p:cNvPr id="8" name="TextBox 7"/>
            <p:cNvSpPr txBox="1"/>
            <p:nvPr userDrawn="1"/>
          </p:nvSpPr>
          <p:spPr>
            <a:xfrm>
              <a:off x="107504" y="2996952"/>
              <a:ext cx="5544616" cy="1200329"/>
            </a:xfrm>
            <a:prstGeom prst="rect">
              <a:avLst/>
            </a:prstGeom>
            <a:noFill/>
          </p:spPr>
          <p:txBody>
            <a:bodyPr wrap="square" rtlCol="0">
              <a:spAutoFit/>
            </a:bodyPr>
            <a:lstStyle/>
            <a:p>
              <a:r>
                <a:rPr lang="en-US" dirty="0">
                  <a:solidFill>
                    <a:srgbClr val="FFFFFF"/>
                  </a:solidFill>
                  <a:latin typeface="Avenir Heavy"/>
                  <a:cs typeface="Avenir Heavy"/>
                </a:rPr>
                <a:t>RONALD</a:t>
              </a:r>
              <a:r>
                <a:rPr lang="en-US" baseline="0" dirty="0">
                  <a:solidFill>
                    <a:srgbClr val="FFFFFF"/>
                  </a:solidFill>
                  <a:latin typeface="Avenir Heavy"/>
                  <a:cs typeface="Avenir Heavy"/>
                </a:rPr>
                <a:t> COMER</a:t>
              </a:r>
            </a:p>
            <a:p>
              <a:r>
                <a:rPr lang="en-US" baseline="0" dirty="0">
                  <a:solidFill>
                    <a:srgbClr val="FFFFFF"/>
                  </a:solidFill>
                  <a:latin typeface="Avenir Heavy"/>
                  <a:cs typeface="Avenir Heavy"/>
                </a:rPr>
                <a:t>NANCY OGDEN</a:t>
              </a:r>
            </a:p>
            <a:p>
              <a:r>
                <a:rPr lang="en-US" baseline="0" dirty="0">
                  <a:solidFill>
                    <a:srgbClr val="FFFFFF"/>
                  </a:solidFill>
                  <a:latin typeface="Avenir Heavy"/>
                  <a:cs typeface="Avenir Heavy"/>
                </a:rPr>
                <a:t>MICHAEL BOYES</a:t>
              </a:r>
            </a:p>
            <a:p>
              <a:r>
                <a:rPr lang="en-US" baseline="0" dirty="0">
                  <a:solidFill>
                    <a:srgbClr val="FFFFFF"/>
                  </a:solidFill>
                  <a:latin typeface="Avenir Heavy"/>
                  <a:cs typeface="Avenir Heavy"/>
                </a:rPr>
                <a:t>ELIZABETH GOULD</a:t>
              </a:r>
              <a:endParaRPr lang="en-US" dirty="0">
                <a:solidFill>
                  <a:srgbClr val="FFFFFF"/>
                </a:solidFill>
                <a:latin typeface="Avenir Heavy"/>
                <a:cs typeface="Avenir Heavy"/>
              </a:endParaRPr>
            </a:p>
          </p:txBody>
        </p:sp>
        <p:sp>
          <p:nvSpPr>
            <p:cNvPr id="9" name="TextBox 8"/>
            <p:cNvSpPr txBox="1"/>
            <p:nvPr userDrawn="1"/>
          </p:nvSpPr>
          <p:spPr>
            <a:xfrm>
              <a:off x="179512" y="2689175"/>
              <a:ext cx="2880320" cy="307777"/>
            </a:xfrm>
            <a:prstGeom prst="rect">
              <a:avLst/>
            </a:prstGeom>
            <a:noFill/>
          </p:spPr>
          <p:txBody>
            <a:bodyPr wrap="square" rtlCol="0">
              <a:spAutoFit/>
            </a:bodyPr>
            <a:lstStyle/>
            <a:p>
              <a:r>
                <a:rPr lang="en-US" sz="1400" dirty="0">
                  <a:solidFill>
                    <a:schemeClr val="bg1">
                      <a:lumMod val="50000"/>
                    </a:schemeClr>
                  </a:solidFill>
                </a:rPr>
                <a:t>SECOND</a:t>
              </a:r>
              <a:r>
                <a:rPr lang="en-US" sz="1400" baseline="0" dirty="0">
                  <a:solidFill>
                    <a:schemeClr val="bg1">
                      <a:lumMod val="50000"/>
                    </a:schemeClr>
                  </a:solidFill>
                </a:rPr>
                <a:t> CANADIAN EDITION</a:t>
              </a:r>
              <a:endParaRPr lang="en-US" sz="1400" dirty="0">
                <a:solidFill>
                  <a:schemeClr val="bg1">
                    <a:lumMod val="50000"/>
                  </a:schemeClr>
                </a:solidFill>
              </a:endParaRPr>
            </a:p>
          </p:txBody>
        </p:sp>
      </p:grpSp>
    </p:spTree>
    <p:extLst>
      <p:ext uri="{BB962C8B-B14F-4D97-AF65-F5344CB8AC3E}">
        <p14:creationId xmlns:p14="http://schemas.microsoft.com/office/powerpoint/2010/main" val="40201429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0285FA3-64F4-4403-AD6E-4C713840CC56}" type="slidenum">
              <a:rPr lang="en-US" smtClean="0"/>
              <a:pPr>
                <a:defRPr/>
              </a:pPr>
              <a:t>‹#›</a:t>
            </a:fld>
            <a:endParaRPr lang="en-US"/>
          </a:p>
        </p:txBody>
      </p:sp>
    </p:spTree>
    <p:extLst>
      <p:ext uri="{BB962C8B-B14F-4D97-AF65-F5344CB8AC3E}">
        <p14:creationId xmlns:p14="http://schemas.microsoft.com/office/powerpoint/2010/main" val="405380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1C7B7DF-A2B1-499B-9A67-86DB430C0AF5}" type="slidenum">
              <a:rPr lang="en-US" smtClean="0"/>
              <a:pPr>
                <a:defRPr/>
              </a:pPr>
              <a:t>‹#›</a:t>
            </a:fld>
            <a:endParaRPr lang="en-US"/>
          </a:p>
        </p:txBody>
      </p:sp>
    </p:spTree>
    <p:extLst>
      <p:ext uri="{BB962C8B-B14F-4D97-AF65-F5344CB8AC3E}">
        <p14:creationId xmlns:p14="http://schemas.microsoft.com/office/powerpoint/2010/main" val="75667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6838" y="1998663"/>
            <a:ext cx="1911350" cy="4859337"/>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712788" y="1998663"/>
            <a:ext cx="5581650" cy="4859337"/>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AFBB068-BA47-4295-8E8D-54D1B219768C}" type="slidenum">
              <a:rPr lang="en-US" smtClean="0"/>
              <a:pPr>
                <a:defRPr/>
              </a:pPr>
              <a:t>‹#›</a:t>
            </a:fld>
            <a:endParaRPr lang="en-US"/>
          </a:p>
        </p:txBody>
      </p:sp>
    </p:spTree>
    <p:extLst>
      <p:ext uri="{BB962C8B-B14F-4D97-AF65-F5344CB8AC3E}">
        <p14:creationId xmlns:p14="http://schemas.microsoft.com/office/powerpoint/2010/main" val="592978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4" name="Text Box 3"/>
          <p:cNvSpPr txBox="1">
            <a:spLocks noGrp="1" noChangeArrowheads="1"/>
          </p:cNvSpPr>
          <p:nvPr>
            <p:ph type="sldNum" sz="quarter" idx="10"/>
          </p:nvPr>
        </p:nvSpPr>
        <p:spPr>
          <a:ln/>
        </p:spPr>
        <p:txBody>
          <a:bodyPr/>
          <a:lstStyle>
            <a:lvl1pPr>
              <a:defRPr/>
            </a:lvl1pPr>
          </a:lstStyle>
          <a:p>
            <a:pPr>
              <a:defRPr/>
            </a:pPr>
            <a:fld id="{7C7932ED-90FD-4A3D-8073-87BD3B7BF1FB}" type="slidenum">
              <a:rPr lang="en-US" smtClean="0"/>
              <a:pPr>
                <a:defRPr/>
              </a:pPr>
              <a:t>‹#›</a:t>
            </a:fld>
            <a:endParaRPr lang="en-US"/>
          </a:p>
        </p:txBody>
      </p:sp>
    </p:spTree>
    <p:extLst>
      <p:ext uri="{BB962C8B-B14F-4D97-AF65-F5344CB8AC3E}">
        <p14:creationId xmlns:p14="http://schemas.microsoft.com/office/powerpoint/2010/main" val="28638294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981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CDE80B37-23C0-415A-AAAA-5EA550B52F49}" type="datetimeFigureOut">
              <a:rPr lang="en-US"/>
              <a:pPr>
                <a:defRPr/>
              </a:pPr>
              <a:t>10/1/2016</a:t>
            </a:fld>
            <a:endParaRPr lang="en-US"/>
          </a:p>
        </p:txBody>
      </p:sp>
      <p:sp>
        <p:nvSpPr>
          <p:cNvPr id="5" name="Footer Placeholder 4"/>
          <p:cNvSpPr>
            <a:spLocks noGrp="1"/>
          </p:cNvSpPr>
          <p:nvPr>
            <p:ph type="ftr" sz="quarter" idx="11"/>
          </p:nvPr>
        </p:nvSpPr>
        <p:spPr>
          <a:xfrm>
            <a:off x="4238625" y="6356350"/>
            <a:ext cx="24384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7818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anose="020B0604020202020204" pitchFamily="34" charset="0"/>
              </a:defRPr>
            </a:lvl1pPr>
          </a:lstStyle>
          <a:p>
            <a:fld id="{5BA5E172-F4FA-41D0-B876-8ECDA78F5AB8}" type="slidenum">
              <a:rPr lang="en-US" altLang="en-US"/>
              <a:pPr/>
              <a:t>‹#›</a:t>
            </a:fld>
            <a:endParaRPr lang="en-US" altLang="en-US"/>
          </a:p>
        </p:txBody>
      </p:sp>
    </p:spTree>
    <p:extLst>
      <p:ext uri="{BB962C8B-B14F-4D97-AF65-F5344CB8AC3E}">
        <p14:creationId xmlns:p14="http://schemas.microsoft.com/office/powerpoint/2010/main" val="3821382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EBE8762E-5269-574C-9949-9EE5CB2866AF}" type="datetimeFigureOut">
              <a:rPr lang="en-US" smtClean="0"/>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708426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BE8762E-5269-574C-9949-9EE5CB2866AF}" type="datetimeFigureOut">
              <a:rPr lang="en-US" smtClean="0"/>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3340420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EBE8762E-5269-574C-9949-9EE5CB2866AF}" type="datetimeFigureOut">
              <a:rPr lang="en-US" smtClean="0"/>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3376287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EBE8762E-5269-574C-9949-9EE5CB2866AF}" type="datetimeFigureOut">
              <a:rPr lang="en-US" smtClean="0"/>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1687363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EBE8762E-5269-574C-9949-9EE5CB2866AF}" type="datetimeFigureOut">
              <a:rPr lang="en-US" smtClean="0"/>
              <a:t>10/1/2016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277773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CA" dirty="0"/>
          </a:p>
        </p:txBody>
      </p:sp>
      <p:sp>
        <p:nvSpPr>
          <p:cNvPr id="4" name="Text Box 3"/>
          <p:cNvSpPr txBox="1">
            <a:spLocks noGrp="1" noChangeArrowheads="1"/>
          </p:cNvSpPr>
          <p:nvPr>
            <p:ph type="sldNum" sz="quarter" idx="10"/>
          </p:nvPr>
        </p:nvSpPr>
        <p:spPr>
          <a:ln/>
        </p:spPr>
        <p:txBody>
          <a:bodyPr/>
          <a:lstStyle>
            <a:lvl1pPr>
              <a:defRPr/>
            </a:lvl1pPr>
          </a:lstStyle>
          <a:p>
            <a:pPr>
              <a:defRPr/>
            </a:pPr>
            <a:fld id="{6B51271D-E879-4222-B33D-BD003E143C51}" type="slidenum">
              <a:rPr lang="en-US" smtClean="0"/>
              <a:pPr>
                <a:defRPr/>
              </a:pPr>
              <a:t>‹#›</a:t>
            </a:fld>
            <a:endParaRPr lang="en-US"/>
          </a:p>
        </p:txBody>
      </p:sp>
      <p:sp>
        <p:nvSpPr>
          <p:cNvPr id="5" name="Rectangle 4"/>
          <p:cNvSpPr/>
          <p:nvPr/>
        </p:nvSpPr>
        <p:spPr bwMode="auto">
          <a:xfrm>
            <a:off x="0" y="0"/>
            <a:ext cx="9144000" cy="404664"/>
          </a:xfrm>
          <a:prstGeom prst="rect">
            <a:avLst/>
          </a:pr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94965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EBE8762E-5269-574C-9949-9EE5CB2866AF}" type="datetimeFigureOut">
              <a:rPr lang="en-US" smtClean="0"/>
              <a:t>10/1/2016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3366081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E8762E-5269-574C-9949-9EE5CB2866AF}" type="datetimeFigureOut">
              <a:rPr lang="en-US" smtClean="0"/>
              <a:t>10/1/2016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770073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BE8762E-5269-574C-9949-9EE5CB2866AF}" type="datetimeFigureOut">
              <a:rPr lang="en-US" smtClean="0"/>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3897793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BE8762E-5269-574C-9949-9EE5CB2866AF}" type="datetimeFigureOut">
              <a:rPr lang="en-US" smtClean="0"/>
              <a:t>10/1/2016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425787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BE8762E-5269-574C-9949-9EE5CB2866AF}" type="datetimeFigureOut">
              <a:rPr lang="en-US" smtClean="0"/>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2601660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BE8762E-5269-574C-9949-9EE5CB2866AF}" type="datetimeFigureOut">
              <a:rPr lang="en-US" smtClean="0"/>
              <a:t>10/1/2016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39773-EF10-7549-ADC2-ABFF0A2A202D}" type="slidenum">
              <a:rPr lang="en-US" smtClean="0"/>
              <a:t>‹#›</a:t>
            </a:fld>
            <a:endParaRPr lang="en-US"/>
          </a:p>
        </p:txBody>
      </p:sp>
    </p:spTree>
    <p:extLst>
      <p:ext uri="{BB962C8B-B14F-4D97-AF65-F5344CB8AC3E}">
        <p14:creationId xmlns:p14="http://schemas.microsoft.com/office/powerpoint/2010/main" val="1857363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DB946E4-4A8F-4CCE-AC4C-1F7E6AD84DA3}" type="slidenum">
              <a:rPr lang="en-US" altLang="en-US"/>
              <a:pPr>
                <a:defRPr/>
              </a:pPr>
              <a:t>‹#›</a:t>
            </a:fld>
            <a:endParaRPr lang="en-US" altLang="en-US"/>
          </a:p>
        </p:txBody>
      </p:sp>
    </p:spTree>
    <p:extLst>
      <p:ext uri="{BB962C8B-B14F-4D97-AF65-F5344CB8AC3E}">
        <p14:creationId xmlns:p14="http://schemas.microsoft.com/office/powerpoint/2010/main" val="175053504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CBAC38F-D1E6-4A73-958D-47C050DACED6}" type="slidenum">
              <a:rPr lang="en-US" altLang="en-US"/>
              <a:pPr>
                <a:defRPr/>
              </a:pPr>
              <a:t>‹#›</a:t>
            </a:fld>
            <a:endParaRPr lang="en-US" altLang="en-US"/>
          </a:p>
        </p:txBody>
      </p:sp>
    </p:spTree>
    <p:extLst>
      <p:ext uri="{BB962C8B-B14F-4D97-AF65-F5344CB8AC3E}">
        <p14:creationId xmlns:p14="http://schemas.microsoft.com/office/powerpoint/2010/main" val="109882563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D088C36-B6CA-4963-8DEF-1CA9BBA0C09F}" type="slidenum">
              <a:rPr lang="en-US" altLang="en-US"/>
              <a:pPr>
                <a:defRPr/>
              </a:pPr>
              <a:t>‹#›</a:t>
            </a:fld>
            <a:endParaRPr lang="en-US" altLang="en-US"/>
          </a:p>
        </p:txBody>
      </p:sp>
    </p:spTree>
    <p:extLst>
      <p:ext uri="{BB962C8B-B14F-4D97-AF65-F5344CB8AC3E}">
        <p14:creationId xmlns:p14="http://schemas.microsoft.com/office/powerpoint/2010/main" val="29520639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457200" y="1598613"/>
            <a:ext cx="40386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48200" y="1598613"/>
            <a:ext cx="40386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E727AEB-103C-48EF-8D5D-E806577238E1}" type="slidenum">
              <a:rPr lang="en-US" altLang="en-US"/>
              <a:pPr>
                <a:defRPr/>
              </a:pPr>
              <a:t>‹#›</a:t>
            </a:fld>
            <a:endParaRPr lang="en-US" altLang="en-US"/>
          </a:p>
        </p:txBody>
      </p:sp>
    </p:spTree>
    <p:extLst>
      <p:ext uri="{BB962C8B-B14F-4D97-AF65-F5344CB8AC3E}">
        <p14:creationId xmlns:p14="http://schemas.microsoft.com/office/powerpoint/2010/main" val="1039191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bwMode="auto">
          <a:xfrm>
            <a:off x="0" y="764704"/>
            <a:ext cx="9144000" cy="1584176"/>
          </a:xfrm>
          <a:prstGeom prst="rect">
            <a:avLst/>
          </a:pr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Slide Number Placeholder 2"/>
          <p:cNvSpPr>
            <a:spLocks noGrp="1"/>
          </p:cNvSpPr>
          <p:nvPr>
            <p:ph type="sldNum" sz="quarter" idx="10"/>
          </p:nvPr>
        </p:nvSpPr>
        <p:spPr/>
        <p:txBody>
          <a:bodyPr/>
          <a:lstStyle/>
          <a:p>
            <a:pPr>
              <a:defRPr/>
            </a:pPr>
            <a:fld id="{72BA22C5-FAE0-441C-889C-D544122E08B5}" type="slidenum">
              <a:rPr lang="en-US" smtClean="0"/>
              <a:pPr>
                <a:defRPr/>
              </a:pPr>
              <a:t>‹#›</a:t>
            </a:fld>
            <a:endParaRPr lang="en-US"/>
          </a:p>
        </p:txBody>
      </p:sp>
      <p:sp>
        <p:nvSpPr>
          <p:cNvPr id="4" name="Rectangle 5"/>
          <p:cNvSpPr>
            <a:spLocks noGrp="1" noChangeArrowheads="1"/>
          </p:cNvSpPr>
          <p:nvPr>
            <p:ph type="body" idx="1"/>
          </p:nvPr>
        </p:nvSpPr>
        <p:spPr>
          <a:xfrm>
            <a:off x="1259632" y="2708920"/>
            <a:ext cx="6553200" cy="3350096"/>
          </a:xfrm>
          <a:extLst>
            <a:ext uri="{91240B29-F687-4F45-9708-019B960494DF}">
              <a14:hiddenLine xmlns:a14="http://schemas.microsoft.com/office/drawing/2010/main" w="9525">
                <a:solidFill>
                  <a:schemeClr val="tx1"/>
                </a:solidFill>
                <a:miter lim="800000"/>
                <a:headEnd/>
                <a:tailEnd/>
              </a14:hiddenLine>
            </a:ext>
          </a:extLst>
        </p:spPr>
        <p:txBody>
          <a:bodyPr/>
          <a:lstStyle>
            <a:lvl1pPr>
              <a:defRPr>
                <a:latin typeface="Century Gothic"/>
                <a:cs typeface="Century Gothic"/>
              </a:defRPr>
            </a:lvl1pPr>
          </a:lstStyle>
          <a:p>
            <a:pPr lvl="0" algn="just" eaLnBrk="1" hangingPunct="1">
              <a:lnSpc>
                <a:spcPct val="80000"/>
              </a:lnSpc>
              <a:spcBef>
                <a:spcPct val="0"/>
              </a:spcBef>
            </a:pPr>
            <a:r>
              <a:rPr lang="en-CA" altLang="en-US" sz="2000">
                <a:solidFill>
                  <a:schemeClr val="tx1"/>
                </a:solidFill>
              </a:rPr>
              <a:t>Click to edit Master text styles</a:t>
            </a:r>
          </a:p>
        </p:txBody>
      </p:sp>
      <p:sp>
        <p:nvSpPr>
          <p:cNvPr id="7" name="TextBox 6"/>
          <p:cNvSpPr txBox="1"/>
          <p:nvPr/>
        </p:nvSpPr>
        <p:spPr>
          <a:xfrm>
            <a:off x="2339752" y="1124744"/>
            <a:ext cx="4176464" cy="1200329"/>
          </a:xfrm>
          <a:prstGeom prst="rect">
            <a:avLst/>
          </a:prstGeom>
          <a:noFill/>
        </p:spPr>
        <p:txBody>
          <a:bodyPr wrap="square" rtlCol="0">
            <a:spAutoFit/>
          </a:bodyPr>
          <a:lstStyle/>
          <a:p>
            <a:r>
              <a:rPr lang="en-US" sz="5400" b="1" i="0" dirty="0">
                <a:solidFill>
                  <a:srgbClr val="FFFFFF"/>
                </a:solidFill>
                <a:latin typeface="Century Gothic"/>
                <a:cs typeface="Century Gothic"/>
              </a:rPr>
              <a:t>COPYRIGHT</a:t>
            </a:r>
          </a:p>
          <a:p>
            <a:endParaRPr lang="en-US" dirty="0"/>
          </a:p>
        </p:txBody>
      </p:sp>
      <p:pic>
        <p:nvPicPr>
          <p:cNvPr id="2" name="Picture 1" descr="WILEY_Blk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6165304"/>
            <a:ext cx="1373046" cy="288032"/>
          </a:xfrm>
          <a:prstGeom prst="rect">
            <a:avLst/>
          </a:prstGeom>
        </p:spPr>
      </p:pic>
    </p:spTree>
    <p:extLst>
      <p:ext uri="{BB962C8B-B14F-4D97-AF65-F5344CB8AC3E}">
        <p14:creationId xmlns:p14="http://schemas.microsoft.com/office/powerpoint/2010/main" val="3578487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8163968" presetClass="entr" presetSubtype="72015104"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ECCE7D1-893B-4B4F-85E9-AC02D40BC057}" type="slidenum">
              <a:rPr lang="en-US" altLang="en-US"/>
              <a:pPr>
                <a:defRPr/>
              </a:pPr>
              <a:t>‹#›</a:t>
            </a:fld>
            <a:endParaRPr lang="en-US" altLang="en-US"/>
          </a:p>
        </p:txBody>
      </p:sp>
    </p:spTree>
    <p:extLst>
      <p:ext uri="{BB962C8B-B14F-4D97-AF65-F5344CB8AC3E}">
        <p14:creationId xmlns:p14="http://schemas.microsoft.com/office/powerpoint/2010/main" val="13747520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4AB9731-7F39-49DF-8B6A-A9496583EEEF}" type="slidenum">
              <a:rPr lang="en-US" altLang="en-US"/>
              <a:pPr>
                <a:defRPr/>
              </a:pPr>
              <a:t>‹#›</a:t>
            </a:fld>
            <a:endParaRPr lang="en-US" altLang="en-US"/>
          </a:p>
        </p:txBody>
      </p:sp>
    </p:spTree>
    <p:extLst>
      <p:ext uri="{BB962C8B-B14F-4D97-AF65-F5344CB8AC3E}">
        <p14:creationId xmlns:p14="http://schemas.microsoft.com/office/powerpoint/2010/main" val="83840429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E850186-14FD-4FB7-BBD0-FF63A2F62373}" type="slidenum">
              <a:rPr lang="en-US" altLang="en-US"/>
              <a:pPr>
                <a:defRPr/>
              </a:pPr>
              <a:t>‹#›</a:t>
            </a:fld>
            <a:endParaRPr lang="en-US" altLang="en-US"/>
          </a:p>
        </p:txBody>
      </p:sp>
    </p:spTree>
    <p:extLst>
      <p:ext uri="{BB962C8B-B14F-4D97-AF65-F5344CB8AC3E}">
        <p14:creationId xmlns:p14="http://schemas.microsoft.com/office/powerpoint/2010/main" val="37463883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F4ECF34-4A4D-480E-BB17-2FDDF87CDE15}" type="slidenum">
              <a:rPr lang="en-US" altLang="en-US"/>
              <a:pPr>
                <a:defRPr/>
              </a:pPr>
              <a:t>‹#›</a:t>
            </a:fld>
            <a:endParaRPr lang="en-US" altLang="en-US"/>
          </a:p>
        </p:txBody>
      </p:sp>
    </p:spTree>
    <p:extLst>
      <p:ext uri="{BB962C8B-B14F-4D97-AF65-F5344CB8AC3E}">
        <p14:creationId xmlns:p14="http://schemas.microsoft.com/office/powerpoint/2010/main" val="39557087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637E0C-856D-43F3-B507-C61B4794F503}" type="slidenum">
              <a:rPr lang="en-US" altLang="en-US"/>
              <a:pPr>
                <a:defRPr/>
              </a:pPr>
              <a:t>‹#›</a:t>
            </a:fld>
            <a:endParaRPr lang="en-US" altLang="en-US"/>
          </a:p>
        </p:txBody>
      </p:sp>
    </p:spTree>
    <p:extLst>
      <p:ext uri="{BB962C8B-B14F-4D97-AF65-F5344CB8AC3E}">
        <p14:creationId xmlns:p14="http://schemas.microsoft.com/office/powerpoint/2010/main" val="14550615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9C3261E-BC07-4D8B-B726-F2EA2AEEDBB8}" type="slidenum">
              <a:rPr lang="en-US" altLang="en-US"/>
              <a:pPr>
                <a:defRPr/>
              </a:pPr>
              <a:t>‹#›</a:t>
            </a:fld>
            <a:endParaRPr lang="en-US" altLang="en-US"/>
          </a:p>
        </p:txBody>
      </p:sp>
    </p:spTree>
    <p:extLst>
      <p:ext uri="{BB962C8B-B14F-4D97-AF65-F5344CB8AC3E}">
        <p14:creationId xmlns:p14="http://schemas.microsoft.com/office/powerpoint/2010/main" val="38791009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0"/>
            <a:ext cx="2138362" cy="6858000"/>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303213" y="0"/>
            <a:ext cx="6264275" cy="6858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453B444-37FD-47A2-9505-A000C907E054}" type="slidenum">
              <a:rPr lang="en-US" altLang="en-US"/>
              <a:pPr>
                <a:defRPr/>
              </a:pPr>
              <a:t>‹#›</a:t>
            </a:fld>
            <a:endParaRPr lang="en-US" altLang="en-US"/>
          </a:p>
        </p:txBody>
      </p:sp>
    </p:spTree>
    <p:extLst>
      <p:ext uri="{BB962C8B-B14F-4D97-AF65-F5344CB8AC3E}">
        <p14:creationId xmlns:p14="http://schemas.microsoft.com/office/powerpoint/2010/main" val="368252518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962D0B9-871B-40CC-8A4E-5ED4E3169BB7}" type="slidenum">
              <a:rPr lang="en-US" altLang="en-US"/>
              <a:pPr>
                <a:defRPr/>
              </a:pPr>
              <a:t>‹#›</a:t>
            </a:fld>
            <a:endParaRPr lang="en-US" altLang="en-US"/>
          </a:p>
        </p:txBody>
      </p:sp>
    </p:spTree>
    <p:extLst>
      <p:ext uri="{BB962C8B-B14F-4D97-AF65-F5344CB8AC3E}">
        <p14:creationId xmlns:p14="http://schemas.microsoft.com/office/powerpoint/2010/main" val="329855764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DB40267-BA75-44BE-97C0-0B0D5DB9FECA}" type="slidenum">
              <a:rPr lang="en-US" altLang="en-US"/>
              <a:pPr>
                <a:defRPr/>
              </a:pPr>
              <a:t>‹#›</a:t>
            </a:fld>
            <a:endParaRPr lang="en-US" altLang="en-US"/>
          </a:p>
        </p:txBody>
      </p:sp>
    </p:spTree>
    <p:extLst>
      <p:ext uri="{BB962C8B-B14F-4D97-AF65-F5344CB8AC3E}">
        <p14:creationId xmlns:p14="http://schemas.microsoft.com/office/powerpoint/2010/main" val="288732343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8F19ADF-A404-4D95-84F0-8FC7D6B72BE7}" type="slidenum">
              <a:rPr lang="en-US" altLang="en-US"/>
              <a:pPr>
                <a:defRPr/>
              </a:pPr>
              <a:t>‹#›</a:t>
            </a:fld>
            <a:endParaRPr lang="en-US" altLang="en-US"/>
          </a:p>
        </p:txBody>
      </p:sp>
    </p:spTree>
    <p:extLst>
      <p:ext uri="{BB962C8B-B14F-4D97-AF65-F5344CB8AC3E}">
        <p14:creationId xmlns:p14="http://schemas.microsoft.com/office/powerpoint/2010/main" val="41241328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2833F5C1-E752-4590-A074-811833EE3238}" type="slidenum">
              <a:rPr lang="en-US" smtClean="0"/>
              <a:pPr>
                <a:defRPr/>
              </a:pPr>
              <a:t>‹#›</a:t>
            </a:fld>
            <a:endParaRPr lang="en-US"/>
          </a:p>
        </p:txBody>
      </p:sp>
    </p:spTree>
    <p:extLst>
      <p:ext uri="{BB962C8B-B14F-4D97-AF65-F5344CB8AC3E}">
        <p14:creationId xmlns:p14="http://schemas.microsoft.com/office/powerpoint/2010/main" val="2324171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1370013" y="1827213"/>
            <a:ext cx="1712912"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3235325" y="1827213"/>
            <a:ext cx="1714500"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50447BF-7D7A-410A-91AA-96DDDF474F52}" type="slidenum">
              <a:rPr lang="en-US" altLang="en-US"/>
              <a:pPr>
                <a:defRPr/>
              </a:pPr>
              <a:t>‹#›</a:t>
            </a:fld>
            <a:endParaRPr lang="en-US" altLang="en-US"/>
          </a:p>
        </p:txBody>
      </p:sp>
    </p:spTree>
    <p:extLst>
      <p:ext uri="{BB962C8B-B14F-4D97-AF65-F5344CB8AC3E}">
        <p14:creationId xmlns:p14="http://schemas.microsoft.com/office/powerpoint/2010/main" val="327898409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4845C53-B891-4995-82D6-E4528C2C79C9}" type="slidenum">
              <a:rPr lang="en-US" altLang="en-US"/>
              <a:pPr>
                <a:defRPr/>
              </a:pPr>
              <a:t>‹#›</a:t>
            </a:fld>
            <a:endParaRPr lang="en-US" altLang="en-US"/>
          </a:p>
        </p:txBody>
      </p:sp>
    </p:spTree>
    <p:extLst>
      <p:ext uri="{BB962C8B-B14F-4D97-AF65-F5344CB8AC3E}">
        <p14:creationId xmlns:p14="http://schemas.microsoft.com/office/powerpoint/2010/main" val="30770216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5B472E8-363F-4285-A850-171090792D95}" type="slidenum">
              <a:rPr lang="en-US" altLang="en-US"/>
              <a:pPr>
                <a:defRPr/>
              </a:pPr>
              <a:t>‹#›</a:t>
            </a:fld>
            <a:endParaRPr lang="en-US" altLang="en-US"/>
          </a:p>
        </p:txBody>
      </p:sp>
    </p:spTree>
    <p:extLst>
      <p:ext uri="{BB962C8B-B14F-4D97-AF65-F5344CB8AC3E}">
        <p14:creationId xmlns:p14="http://schemas.microsoft.com/office/powerpoint/2010/main" val="315741458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8D827EF-2A34-46B5-B6F7-94A95401D898}" type="slidenum">
              <a:rPr lang="en-US" altLang="en-US"/>
              <a:pPr>
                <a:defRPr/>
              </a:pPr>
              <a:t>‹#›</a:t>
            </a:fld>
            <a:endParaRPr lang="en-US" altLang="en-US"/>
          </a:p>
        </p:txBody>
      </p:sp>
    </p:spTree>
    <p:extLst>
      <p:ext uri="{BB962C8B-B14F-4D97-AF65-F5344CB8AC3E}">
        <p14:creationId xmlns:p14="http://schemas.microsoft.com/office/powerpoint/2010/main" val="90130845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33C02AB-120A-4C40-8220-9D4D7EF1B964}" type="slidenum">
              <a:rPr lang="en-US" altLang="en-US"/>
              <a:pPr>
                <a:defRPr/>
              </a:pPr>
              <a:t>‹#›</a:t>
            </a:fld>
            <a:endParaRPr lang="en-US" altLang="en-US"/>
          </a:p>
        </p:txBody>
      </p:sp>
    </p:spTree>
    <p:extLst>
      <p:ext uri="{BB962C8B-B14F-4D97-AF65-F5344CB8AC3E}">
        <p14:creationId xmlns:p14="http://schemas.microsoft.com/office/powerpoint/2010/main" val="297411993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465B519-1257-4D1C-ADAA-2BF43747AD55}" type="slidenum">
              <a:rPr lang="en-US" altLang="en-US"/>
              <a:pPr>
                <a:defRPr/>
              </a:pPr>
              <a:t>‹#›</a:t>
            </a:fld>
            <a:endParaRPr lang="en-US" altLang="en-US"/>
          </a:p>
        </p:txBody>
      </p:sp>
    </p:spTree>
    <p:extLst>
      <p:ext uri="{BB962C8B-B14F-4D97-AF65-F5344CB8AC3E}">
        <p14:creationId xmlns:p14="http://schemas.microsoft.com/office/powerpoint/2010/main" val="402020210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8507F5-B0F6-44B5-8FBD-ED2984FAD16F}" type="slidenum">
              <a:rPr lang="en-US" altLang="en-US"/>
              <a:pPr>
                <a:defRPr/>
              </a:pPr>
              <a:t>‹#›</a:t>
            </a:fld>
            <a:endParaRPr lang="en-US" altLang="en-US"/>
          </a:p>
        </p:txBody>
      </p:sp>
    </p:spTree>
    <p:extLst>
      <p:ext uri="{BB962C8B-B14F-4D97-AF65-F5344CB8AC3E}">
        <p14:creationId xmlns:p14="http://schemas.microsoft.com/office/powerpoint/2010/main" val="342955695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0"/>
            <a:ext cx="1827212" cy="6858000"/>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1370013" y="0"/>
            <a:ext cx="5334000" cy="6858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60FCBC7-635D-4584-8223-7783FE6444F2}" type="slidenum">
              <a:rPr lang="en-US" altLang="en-US"/>
              <a:pPr>
                <a:defRPr/>
              </a:pPr>
              <a:t>‹#›</a:t>
            </a:fld>
            <a:endParaRPr lang="en-US" altLang="en-US"/>
          </a:p>
        </p:txBody>
      </p:sp>
    </p:spTree>
    <p:extLst>
      <p:ext uri="{BB962C8B-B14F-4D97-AF65-F5344CB8AC3E}">
        <p14:creationId xmlns:p14="http://schemas.microsoft.com/office/powerpoint/2010/main" val="32442691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FC646C1-CA49-49D3-9106-7A3737776B51}" type="slidenum">
              <a:rPr lang="en-US" altLang="en-US"/>
              <a:pPr>
                <a:defRPr/>
              </a:pPr>
              <a:t>‹#›</a:t>
            </a:fld>
            <a:endParaRPr lang="en-US" altLang="en-US"/>
          </a:p>
        </p:txBody>
      </p:sp>
    </p:spTree>
    <p:extLst>
      <p:ext uri="{BB962C8B-B14F-4D97-AF65-F5344CB8AC3E}">
        <p14:creationId xmlns:p14="http://schemas.microsoft.com/office/powerpoint/2010/main" val="422970236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388EF3C-8CDA-44EF-99F8-23E25D34C509}" type="slidenum">
              <a:rPr lang="en-US" altLang="en-US"/>
              <a:pPr>
                <a:defRPr/>
              </a:pPr>
              <a:t>‹#›</a:t>
            </a:fld>
            <a:endParaRPr lang="en-US" altLang="en-US"/>
          </a:p>
        </p:txBody>
      </p:sp>
    </p:spTree>
    <p:extLst>
      <p:ext uri="{BB962C8B-B14F-4D97-AF65-F5344CB8AC3E}">
        <p14:creationId xmlns:p14="http://schemas.microsoft.com/office/powerpoint/2010/main" val="29333242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784225" y="3786188"/>
            <a:ext cx="3675063" cy="3071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11688" y="3786188"/>
            <a:ext cx="3675062" cy="3071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26770A5-08C7-47F6-AADC-4412304F1A92}" type="slidenum">
              <a:rPr lang="en-US" smtClean="0"/>
              <a:pPr>
                <a:defRPr/>
              </a:pPr>
              <a:t>‹#›</a:t>
            </a:fld>
            <a:endParaRPr lang="en-US"/>
          </a:p>
        </p:txBody>
      </p:sp>
    </p:spTree>
    <p:extLst>
      <p:ext uri="{BB962C8B-B14F-4D97-AF65-F5344CB8AC3E}">
        <p14:creationId xmlns:p14="http://schemas.microsoft.com/office/powerpoint/2010/main" val="1728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E2DB1DA-2D86-4F86-95D7-F1CF418755C3}" type="slidenum">
              <a:rPr lang="en-US" altLang="en-US"/>
              <a:pPr>
                <a:defRPr/>
              </a:pPr>
              <a:t>‹#›</a:t>
            </a:fld>
            <a:endParaRPr lang="en-US" altLang="en-US"/>
          </a:p>
        </p:txBody>
      </p:sp>
    </p:spTree>
    <p:extLst>
      <p:ext uri="{BB962C8B-B14F-4D97-AF65-F5344CB8AC3E}">
        <p14:creationId xmlns:p14="http://schemas.microsoft.com/office/powerpoint/2010/main" val="179739685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5102225" y="1827213"/>
            <a:ext cx="1714500"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6969125" y="1827213"/>
            <a:ext cx="1714500"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2D8E9F9-B51F-4888-8544-1F25DC31104F}" type="slidenum">
              <a:rPr lang="en-US" altLang="en-US"/>
              <a:pPr>
                <a:defRPr/>
              </a:pPr>
              <a:t>‹#›</a:t>
            </a:fld>
            <a:endParaRPr lang="en-US" altLang="en-US"/>
          </a:p>
        </p:txBody>
      </p:sp>
    </p:spTree>
    <p:extLst>
      <p:ext uri="{BB962C8B-B14F-4D97-AF65-F5344CB8AC3E}">
        <p14:creationId xmlns:p14="http://schemas.microsoft.com/office/powerpoint/2010/main" val="108120339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4D34A24-2F17-4BE3-86A3-3F93811BCA9C}" type="slidenum">
              <a:rPr lang="en-US" altLang="en-US"/>
              <a:pPr>
                <a:defRPr/>
              </a:pPr>
              <a:t>‹#›</a:t>
            </a:fld>
            <a:endParaRPr lang="en-US" altLang="en-US"/>
          </a:p>
        </p:txBody>
      </p:sp>
    </p:spTree>
    <p:extLst>
      <p:ext uri="{BB962C8B-B14F-4D97-AF65-F5344CB8AC3E}">
        <p14:creationId xmlns:p14="http://schemas.microsoft.com/office/powerpoint/2010/main" val="217630499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A9EC630-2C1A-4181-9A2B-AD864B2394F8}" type="slidenum">
              <a:rPr lang="en-US" altLang="en-US"/>
              <a:pPr>
                <a:defRPr/>
              </a:pPr>
              <a:t>‹#›</a:t>
            </a:fld>
            <a:endParaRPr lang="en-US" altLang="en-US"/>
          </a:p>
        </p:txBody>
      </p:sp>
    </p:spTree>
    <p:extLst>
      <p:ext uri="{BB962C8B-B14F-4D97-AF65-F5344CB8AC3E}">
        <p14:creationId xmlns:p14="http://schemas.microsoft.com/office/powerpoint/2010/main" val="271671228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BEB46D6-E2AE-4B89-8BD1-3F69D1E02846}" type="slidenum">
              <a:rPr lang="en-US" altLang="en-US"/>
              <a:pPr>
                <a:defRPr/>
              </a:pPr>
              <a:t>‹#›</a:t>
            </a:fld>
            <a:endParaRPr lang="en-US" altLang="en-US"/>
          </a:p>
        </p:txBody>
      </p:sp>
    </p:spTree>
    <p:extLst>
      <p:ext uri="{BB962C8B-B14F-4D97-AF65-F5344CB8AC3E}">
        <p14:creationId xmlns:p14="http://schemas.microsoft.com/office/powerpoint/2010/main" val="19205384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D58F260-A3DA-4600-AAD4-4A08B42D4A39}" type="slidenum">
              <a:rPr lang="en-US" altLang="en-US"/>
              <a:pPr>
                <a:defRPr/>
              </a:pPr>
              <a:t>‹#›</a:t>
            </a:fld>
            <a:endParaRPr lang="en-US" altLang="en-US"/>
          </a:p>
        </p:txBody>
      </p:sp>
    </p:spTree>
    <p:extLst>
      <p:ext uri="{BB962C8B-B14F-4D97-AF65-F5344CB8AC3E}">
        <p14:creationId xmlns:p14="http://schemas.microsoft.com/office/powerpoint/2010/main" val="196759795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2C2DE5-4BF0-4DC6-BB25-B11249B12351}" type="slidenum">
              <a:rPr lang="en-US" altLang="en-US"/>
              <a:pPr>
                <a:defRPr/>
              </a:pPr>
              <a:t>‹#›</a:t>
            </a:fld>
            <a:endParaRPr lang="en-US" altLang="en-US"/>
          </a:p>
        </p:txBody>
      </p:sp>
    </p:spTree>
    <p:extLst>
      <p:ext uri="{BB962C8B-B14F-4D97-AF65-F5344CB8AC3E}">
        <p14:creationId xmlns:p14="http://schemas.microsoft.com/office/powerpoint/2010/main" val="256209640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EBF139F-82A6-41FF-BDE3-8F0A06BA5F92}" type="slidenum">
              <a:rPr lang="en-US" altLang="en-US"/>
              <a:pPr>
                <a:defRPr/>
              </a:pPr>
              <a:t>‹#›</a:t>
            </a:fld>
            <a:endParaRPr lang="en-US" altLang="en-US"/>
          </a:p>
        </p:txBody>
      </p:sp>
    </p:spTree>
    <p:extLst>
      <p:ext uri="{BB962C8B-B14F-4D97-AF65-F5344CB8AC3E}">
        <p14:creationId xmlns:p14="http://schemas.microsoft.com/office/powerpoint/2010/main" val="36669909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0"/>
            <a:ext cx="1827212" cy="6858000"/>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1370013" y="0"/>
            <a:ext cx="5334000" cy="6858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23D5DEC-1D71-4842-AEFA-6160DB70E3F3}" type="slidenum">
              <a:rPr lang="en-US" altLang="en-US"/>
              <a:pPr>
                <a:defRPr/>
              </a:pPr>
              <a:t>‹#›</a:t>
            </a:fld>
            <a:endParaRPr lang="en-US" altLang="en-US"/>
          </a:p>
        </p:txBody>
      </p:sp>
    </p:spTree>
    <p:extLst>
      <p:ext uri="{BB962C8B-B14F-4D97-AF65-F5344CB8AC3E}">
        <p14:creationId xmlns:p14="http://schemas.microsoft.com/office/powerpoint/2010/main" val="167641198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2"/>
          <p:cNvSpPr txBox="1">
            <a:spLocks noGrp="1" noChangeArrowheads="1"/>
          </p:cNvSpPr>
          <p:nvPr>
            <p:ph type="sldNum" sz="quarter" idx="10"/>
          </p:nvPr>
        </p:nvSpPr>
        <p:spPr>
          <a:ln/>
        </p:spPr>
        <p:txBody>
          <a:bodyPr/>
          <a:lstStyle>
            <a:lvl1pPr>
              <a:defRPr/>
            </a:lvl1pPr>
          </a:lstStyle>
          <a:p>
            <a:pPr>
              <a:defRPr/>
            </a:pPr>
            <a:fld id="{D1E24836-C12B-42DB-9A26-7CF5BF71DA5A}" type="slidenum">
              <a:rPr lang="en-US" altLang="en-US"/>
              <a:pPr>
                <a:defRPr/>
              </a:pPr>
              <a:t>‹#›</a:t>
            </a:fld>
            <a:endParaRPr lang="en-US" altLang="en-US"/>
          </a:p>
        </p:txBody>
      </p:sp>
    </p:spTree>
    <p:extLst>
      <p:ext uri="{BB962C8B-B14F-4D97-AF65-F5344CB8AC3E}">
        <p14:creationId xmlns:p14="http://schemas.microsoft.com/office/powerpoint/2010/main" val="40745577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D77DDCD-EFB1-48F4-97C7-BBDB2BE2F2FC}" type="slidenum">
              <a:rPr lang="en-US" smtClean="0"/>
              <a:pPr>
                <a:defRPr/>
              </a:pPr>
              <a:t>‹#›</a:t>
            </a:fld>
            <a:endParaRPr lang="en-US"/>
          </a:p>
        </p:txBody>
      </p:sp>
    </p:spTree>
    <p:extLst>
      <p:ext uri="{BB962C8B-B14F-4D97-AF65-F5344CB8AC3E}">
        <p14:creationId xmlns:p14="http://schemas.microsoft.com/office/powerpoint/2010/main" val="12484121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40247801-1580-47BC-95BA-56E5725ACFD2}" type="slidenum">
              <a:rPr lang="en-US" altLang="en-US"/>
              <a:pPr>
                <a:defRPr/>
              </a:pPr>
              <a:t>‹#›</a:t>
            </a:fld>
            <a:endParaRPr lang="en-US" altLang="en-US"/>
          </a:p>
        </p:txBody>
      </p:sp>
    </p:spTree>
    <p:extLst>
      <p:ext uri="{BB962C8B-B14F-4D97-AF65-F5344CB8AC3E}">
        <p14:creationId xmlns:p14="http://schemas.microsoft.com/office/powerpoint/2010/main" val="37884199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2"/>
          <p:cNvSpPr txBox="1">
            <a:spLocks noGrp="1" noChangeArrowheads="1"/>
          </p:cNvSpPr>
          <p:nvPr>
            <p:ph type="sldNum" sz="quarter" idx="10"/>
          </p:nvPr>
        </p:nvSpPr>
        <p:spPr>
          <a:ln/>
        </p:spPr>
        <p:txBody>
          <a:bodyPr/>
          <a:lstStyle>
            <a:lvl1pPr>
              <a:defRPr/>
            </a:lvl1pPr>
          </a:lstStyle>
          <a:p>
            <a:pPr>
              <a:defRPr/>
            </a:pPr>
            <a:fld id="{9D866328-6123-4AB6-8802-B66D76B3940D}" type="slidenum">
              <a:rPr lang="en-US" altLang="en-US"/>
              <a:pPr>
                <a:defRPr/>
              </a:pPr>
              <a:t>‹#›</a:t>
            </a:fld>
            <a:endParaRPr lang="en-US" altLang="en-US"/>
          </a:p>
        </p:txBody>
      </p:sp>
    </p:spTree>
    <p:extLst>
      <p:ext uri="{BB962C8B-B14F-4D97-AF65-F5344CB8AC3E}">
        <p14:creationId xmlns:p14="http://schemas.microsoft.com/office/powerpoint/2010/main" val="383098152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2"/>
          <p:cNvSpPr txBox="1">
            <a:spLocks noGrp="1" noChangeArrowheads="1"/>
          </p:cNvSpPr>
          <p:nvPr>
            <p:ph type="sldNum" sz="quarter" idx="10"/>
          </p:nvPr>
        </p:nvSpPr>
        <p:spPr>
          <a:ln/>
        </p:spPr>
        <p:txBody>
          <a:bodyPr/>
          <a:lstStyle>
            <a:lvl1pPr>
              <a:defRPr/>
            </a:lvl1pPr>
          </a:lstStyle>
          <a:p>
            <a:pPr>
              <a:defRPr/>
            </a:pPr>
            <a:fld id="{A22D22C8-1DD5-4A11-92C7-1404EE9E5F26}" type="slidenum">
              <a:rPr lang="en-US" altLang="en-US"/>
              <a:pPr>
                <a:defRPr/>
              </a:pPr>
              <a:t>‹#›</a:t>
            </a:fld>
            <a:endParaRPr lang="en-US" altLang="en-US"/>
          </a:p>
        </p:txBody>
      </p:sp>
    </p:spTree>
    <p:extLst>
      <p:ext uri="{BB962C8B-B14F-4D97-AF65-F5344CB8AC3E}">
        <p14:creationId xmlns:p14="http://schemas.microsoft.com/office/powerpoint/2010/main" val="18164397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2"/>
          <p:cNvSpPr txBox="1">
            <a:spLocks noGrp="1" noChangeArrowheads="1"/>
          </p:cNvSpPr>
          <p:nvPr>
            <p:ph type="sldNum" sz="quarter" idx="10"/>
          </p:nvPr>
        </p:nvSpPr>
        <p:spPr>
          <a:ln/>
        </p:spPr>
        <p:txBody>
          <a:bodyPr/>
          <a:lstStyle>
            <a:lvl1pPr>
              <a:defRPr/>
            </a:lvl1pPr>
          </a:lstStyle>
          <a:p>
            <a:pPr>
              <a:defRPr/>
            </a:pPr>
            <a:fld id="{27E9A8BF-5575-4AE0-B5D4-4529FF2459BE}" type="slidenum">
              <a:rPr lang="en-US" altLang="en-US"/>
              <a:pPr>
                <a:defRPr/>
              </a:pPr>
              <a:t>‹#›</a:t>
            </a:fld>
            <a:endParaRPr lang="en-US" altLang="en-US"/>
          </a:p>
        </p:txBody>
      </p:sp>
    </p:spTree>
    <p:extLst>
      <p:ext uri="{BB962C8B-B14F-4D97-AF65-F5344CB8AC3E}">
        <p14:creationId xmlns:p14="http://schemas.microsoft.com/office/powerpoint/2010/main" val="377012576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2"/>
          <p:cNvSpPr txBox="1">
            <a:spLocks noGrp="1" noChangeArrowheads="1"/>
          </p:cNvSpPr>
          <p:nvPr>
            <p:ph type="sldNum" sz="quarter" idx="10"/>
          </p:nvPr>
        </p:nvSpPr>
        <p:spPr>
          <a:ln/>
        </p:spPr>
        <p:txBody>
          <a:bodyPr/>
          <a:lstStyle>
            <a:lvl1pPr>
              <a:defRPr/>
            </a:lvl1pPr>
          </a:lstStyle>
          <a:p>
            <a:pPr>
              <a:defRPr/>
            </a:pPr>
            <a:fld id="{652047FC-1F36-4B4D-8575-4EA8B1EACDC9}" type="slidenum">
              <a:rPr lang="en-US" altLang="en-US"/>
              <a:pPr>
                <a:defRPr/>
              </a:pPr>
              <a:t>‹#›</a:t>
            </a:fld>
            <a:endParaRPr lang="en-US" altLang="en-US"/>
          </a:p>
        </p:txBody>
      </p:sp>
    </p:spTree>
    <p:extLst>
      <p:ext uri="{BB962C8B-B14F-4D97-AF65-F5344CB8AC3E}">
        <p14:creationId xmlns:p14="http://schemas.microsoft.com/office/powerpoint/2010/main" val="112916090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0DBEB5AF-ECE7-4690-8B14-2683D886984A}" type="slidenum">
              <a:rPr lang="en-US" altLang="en-US"/>
              <a:pPr>
                <a:defRPr/>
              </a:pPr>
              <a:t>‹#›</a:t>
            </a:fld>
            <a:endParaRPr lang="en-US" altLang="en-US"/>
          </a:p>
        </p:txBody>
      </p:sp>
    </p:spTree>
    <p:extLst>
      <p:ext uri="{BB962C8B-B14F-4D97-AF65-F5344CB8AC3E}">
        <p14:creationId xmlns:p14="http://schemas.microsoft.com/office/powerpoint/2010/main" val="24849525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CD5252AD-1A2F-49D4-8E43-079942A89F27}" type="slidenum">
              <a:rPr lang="en-US" altLang="en-US"/>
              <a:pPr>
                <a:defRPr/>
              </a:pPr>
              <a:t>‹#›</a:t>
            </a:fld>
            <a:endParaRPr lang="en-US" altLang="en-US"/>
          </a:p>
        </p:txBody>
      </p:sp>
    </p:spTree>
    <p:extLst>
      <p:ext uri="{BB962C8B-B14F-4D97-AF65-F5344CB8AC3E}">
        <p14:creationId xmlns:p14="http://schemas.microsoft.com/office/powerpoint/2010/main" val="126592811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2B007C5F-9FE7-46EB-91A1-E23D72FEBA25}" type="slidenum">
              <a:rPr lang="en-US" altLang="en-US"/>
              <a:pPr>
                <a:defRPr/>
              </a:pPr>
              <a:t>‹#›</a:t>
            </a:fld>
            <a:endParaRPr lang="en-US" altLang="en-US"/>
          </a:p>
        </p:txBody>
      </p:sp>
    </p:spTree>
    <p:extLst>
      <p:ext uri="{BB962C8B-B14F-4D97-AF65-F5344CB8AC3E}">
        <p14:creationId xmlns:p14="http://schemas.microsoft.com/office/powerpoint/2010/main" val="62262161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34A6A8B8-6A9B-4E7B-996C-A94D59526A0B}" type="slidenum">
              <a:rPr lang="en-US" altLang="en-US"/>
              <a:pPr>
                <a:defRPr/>
              </a:pPr>
              <a:t>‹#›</a:t>
            </a:fld>
            <a:endParaRPr lang="en-US" altLang="en-US"/>
          </a:p>
        </p:txBody>
      </p:sp>
    </p:spTree>
    <p:extLst>
      <p:ext uri="{BB962C8B-B14F-4D97-AF65-F5344CB8AC3E}">
        <p14:creationId xmlns:p14="http://schemas.microsoft.com/office/powerpoint/2010/main" val="223380308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96875"/>
            <a:ext cx="2057400" cy="5729288"/>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457200" y="396875"/>
            <a:ext cx="6019800" cy="5729288"/>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90E3724B-D512-4BF1-A5CE-A1AA01D68C6A}" type="slidenum">
              <a:rPr lang="en-US" altLang="en-US"/>
              <a:pPr>
                <a:defRPr/>
              </a:pPr>
              <a:t>‹#›</a:t>
            </a:fld>
            <a:endParaRPr lang="en-US" altLang="en-US"/>
          </a:p>
        </p:txBody>
      </p:sp>
    </p:spTree>
    <p:extLst>
      <p:ext uri="{BB962C8B-B14F-4D97-AF65-F5344CB8AC3E}">
        <p14:creationId xmlns:p14="http://schemas.microsoft.com/office/powerpoint/2010/main" val="31052805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1E65A6B-A2CF-4ED3-9362-4C97B779CD56}" type="slidenum">
              <a:rPr lang="en-US" smtClean="0"/>
              <a:pPr>
                <a:defRPr/>
              </a:pPr>
              <a:t>‹#›</a:t>
            </a:fld>
            <a:endParaRPr lang="en-US"/>
          </a:p>
        </p:txBody>
      </p:sp>
    </p:spTree>
    <p:extLst>
      <p:ext uri="{BB962C8B-B14F-4D97-AF65-F5344CB8AC3E}">
        <p14:creationId xmlns:p14="http://schemas.microsoft.com/office/powerpoint/2010/main" val="33693673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p>
        </p:txBody>
      </p:sp>
      <p:sp>
        <p:nvSpPr>
          <p:cNvPr id="4" name="Text Box 2"/>
          <p:cNvSpPr txBox="1">
            <a:spLocks noGrp="1" noChangeArrowheads="1"/>
          </p:cNvSpPr>
          <p:nvPr>
            <p:ph type="sldNum" sz="quarter" idx="10"/>
          </p:nvPr>
        </p:nvSpPr>
        <p:spPr>
          <a:ln/>
        </p:spPr>
        <p:txBody>
          <a:bodyPr/>
          <a:lstStyle>
            <a:lvl1pPr>
              <a:defRPr/>
            </a:lvl1pPr>
          </a:lstStyle>
          <a:p>
            <a:pPr>
              <a:defRPr/>
            </a:pPr>
            <a:fld id="{D1E24836-C12B-42DB-9A26-7CF5BF71DA5A}" type="slidenum">
              <a:rPr lang="en-US" altLang="en-US"/>
              <a:pPr>
                <a:defRPr/>
              </a:pPr>
              <a:t>‹#›</a:t>
            </a:fld>
            <a:endParaRPr lang="en-US" altLang="en-US"/>
          </a:p>
        </p:txBody>
      </p:sp>
    </p:spTree>
    <p:extLst>
      <p:ext uri="{BB962C8B-B14F-4D97-AF65-F5344CB8AC3E}">
        <p14:creationId xmlns:p14="http://schemas.microsoft.com/office/powerpoint/2010/main" val="407455777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40247801-1580-47BC-95BA-56E5725ACFD2}" type="slidenum">
              <a:rPr lang="en-US" altLang="en-US"/>
              <a:pPr>
                <a:defRPr/>
              </a:pPr>
              <a:t>‹#›</a:t>
            </a:fld>
            <a:endParaRPr lang="en-US" altLang="en-US"/>
          </a:p>
        </p:txBody>
      </p:sp>
    </p:spTree>
    <p:extLst>
      <p:ext uri="{BB962C8B-B14F-4D97-AF65-F5344CB8AC3E}">
        <p14:creationId xmlns:p14="http://schemas.microsoft.com/office/powerpoint/2010/main" val="37884199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2"/>
          <p:cNvSpPr txBox="1">
            <a:spLocks noGrp="1" noChangeArrowheads="1"/>
          </p:cNvSpPr>
          <p:nvPr>
            <p:ph type="sldNum" sz="quarter" idx="10"/>
          </p:nvPr>
        </p:nvSpPr>
        <p:spPr>
          <a:ln/>
        </p:spPr>
        <p:txBody>
          <a:bodyPr/>
          <a:lstStyle>
            <a:lvl1pPr>
              <a:defRPr/>
            </a:lvl1pPr>
          </a:lstStyle>
          <a:p>
            <a:pPr>
              <a:defRPr/>
            </a:pPr>
            <a:fld id="{9D866328-6123-4AB6-8802-B66D76B3940D}" type="slidenum">
              <a:rPr lang="en-US" altLang="en-US"/>
              <a:pPr>
                <a:defRPr/>
              </a:pPr>
              <a:t>‹#›</a:t>
            </a:fld>
            <a:endParaRPr lang="en-US" altLang="en-US"/>
          </a:p>
        </p:txBody>
      </p:sp>
    </p:spTree>
    <p:extLst>
      <p:ext uri="{BB962C8B-B14F-4D97-AF65-F5344CB8AC3E}">
        <p14:creationId xmlns:p14="http://schemas.microsoft.com/office/powerpoint/2010/main" val="383098152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Box 2"/>
          <p:cNvSpPr txBox="1">
            <a:spLocks noGrp="1" noChangeArrowheads="1"/>
          </p:cNvSpPr>
          <p:nvPr>
            <p:ph type="sldNum" sz="quarter" idx="10"/>
          </p:nvPr>
        </p:nvSpPr>
        <p:spPr>
          <a:ln/>
        </p:spPr>
        <p:txBody>
          <a:bodyPr/>
          <a:lstStyle>
            <a:lvl1pPr>
              <a:defRPr/>
            </a:lvl1pPr>
          </a:lstStyle>
          <a:p>
            <a:pPr>
              <a:defRPr/>
            </a:pPr>
            <a:fld id="{A22D22C8-1DD5-4A11-92C7-1404EE9E5F26}" type="slidenum">
              <a:rPr lang="en-US" altLang="en-US"/>
              <a:pPr>
                <a:defRPr/>
              </a:pPr>
              <a:t>‹#›</a:t>
            </a:fld>
            <a:endParaRPr lang="en-US" altLang="en-US"/>
          </a:p>
        </p:txBody>
      </p:sp>
    </p:spTree>
    <p:extLst>
      <p:ext uri="{BB962C8B-B14F-4D97-AF65-F5344CB8AC3E}">
        <p14:creationId xmlns:p14="http://schemas.microsoft.com/office/powerpoint/2010/main" val="18164397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Text Box 2"/>
          <p:cNvSpPr txBox="1">
            <a:spLocks noGrp="1" noChangeArrowheads="1"/>
          </p:cNvSpPr>
          <p:nvPr>
            <p:ph type="sldNum" sz="quarter" idx="10"/>
          </p:nvPr>
        </p:nvSpPr>
        <p:spPr>
          <a:ln/>
        </p:spPr>
        <p:txBody>
          <a:bodyPr/>
          <a:lstStyle>
            <a:lvl1pPr>
              <a:defRPr/>
            </a:lvl1pPr>
          </a:lstStyle>
          <a:p>
            <a:pPr>
              <a:defRPr/>
            </a:pPr>
            <a:fld id="{27E9A8BF-5575-4AE0-B5D4-4529FF2459BE}" type="slidenum">
              <a:rPr lang="en-US" altLang="en-US"/>
              <a:pPr>
                <a:defRPr/>
              </a:pPr>
              <a:t>‹#›</a:t>
            </a:fld>
            <a:endParaRPr lang="en-US" altLang="en-US"/>
          </a:p>
        </p:txBody>
      </p:sp>
    </p:spTree>
    <p:extLst>
      <p:ext uri="{BB962C8B-B14F-4D97-AF65-F5344CB8AC3E}">
        <p14:creationId xmlns:p14="http://schemas.microsoft.com/office/powerpoint/2010/main" val="377012576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Text Box 2"/>
          <p:cNvSpPr txBox="1">
            <a:spLocks noGrp="1" noChangeArrowheads="1"/>
          </p:cNvSpPr>
          <p:nvPr>
            <p:ph type="sldNum" sz="quarter" idx="10"/>
          </p:nvPr>
        </p:nvSpPr>
        <p:spPr>
          <a:ln/>
        </p:spPr>
        <p:txBody>
          <a:bodyPr/>
          <a:lstStyle>
            <a:lvl1pPr>
              <a:defRPr/>
            </a:lvl1pPr>
          </a:lstStyle>
          <a:p>
            <a:pPr>
              <a:defRPr/>
            </a:pPr>
            <a:fld id="{652047FC-1F36-4B4D-8575-4EA8B1EACDC9}" type="slidenum">
              <a:rPr lang="en-US" altLang="en-US"/>
              <a:pPr>
                <a:defRPr/>
              </a:pPr>
              <a:t>‹#›</a:t>
            </a:fld>
            <a:endParaRPr lang="en-US" altLang="en-US"/>
          </a:p>
        </p:txBody>
      </p:sp>
    </p:spTree>
    <p:extLst>
      <p:ext uri="{BB962C8B-B14F-4D97-AF65-F5344CB8AC3E}">
        <p14:creationId xmlns:p14="http://schemas.microsoft.com/office/powerpoint/2010/main" val="112916090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0DBEB5AF-ECE7-4690-8B14-2683D886984A}" type="slidenum">
              <a:rPr lang="en-US" altLang="en-US"/>
              <a:pPr>
                <a:defRPr/>
              </a:pPr>
              <a:t>‹#›</a:t>
            </a:fld>
            <a:endParaRPr lang="en-US" altLang="en-US"/>
          </a:p>
        </p:txBody>
      </p:sp>
    </p:spTree>
    <p:extLst>
      <p:ext uri="{BB962C8B-B14F-4D97-AF65-F5344CB8AC3E}">
        <p14:creationId xmlns:p14="http://schemas.microsoft.com/office/powerpoint/2010/main" val="24849525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CD5252AD-1A2F-49D4-8E43-079942A89F27}" type="slidenum">
              <a:rPr lang="en-US" altLang="en-US"/>
              <a:pPr>
                <a:defRPr/>
              </a:pPr>
              <a:t>‹#›</a:t>
            </a:fld>
            <a:endParaRPr lang="en-US" altLang="en-US"/>
          </a:p>
        </p:txBody>
      </p:sp>
    </p:spTree>
    <p:extLst>
      <p:ext uri="{BB962C8B-B14F-4D97-AF65-F5344CB8AC3E}">
        <p14:creationId xmlns:p14="http://schemas.microsoft.com/office/powerpoint/2010/main" val="126592811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sym typeface="Georgia" charset="0"/>
              </a:rPr>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pPr>
              <a:defRPr/>
            </a:pPr>
            <a:fld id="{2B007C5F-9FE7-46EB-91A1-E23D72FEBA25}" type="slidenum">
              <a:rPr lang="en-US" altLang="en-US"/>
              <a:pPr>
                <a:defRPr/>
              </a:pPr>
              <a:t>‹#›</a:t>
            </a:fld>
            <a:endParaRPr lang="en-US" altLang="en-US"/>
          </a:p>
        </p:txBody>
      </p:sp>
    </p:spTree>
    <p:extLst>
      <p:ext uri="{BB962C8B-B14F-4D97-AF65-F5344CB8AC3E}">
        <p14:creationId xmlns:p14="http://schemas.microsoft.com/office/powerpoint/2010/main" val="62262161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34A6A8B8-6A9B-4E7B-996C-A94D59526A0B}" type="slidenum">
              <a:rPr lang="en-US" altLang="en-US"/>
              <a:pPr>
                <a:defRPr/>
              </a:pPr>
              <a:t>‹#›</a:t>
            </a:fld>
            <a:endParaRPr lang="en-US" altLang="en-US"/>
          </a:p>
        </p:txBody>
      </p:sp>
    </p:spTree>
    <p:extLst>
      <p:ext uri="{BB962C8B-B14F-4D97-AF65-F5344CB8AC3E}">
        <p14:creationId xmlns:p14="http://schemas.microsoft.com/office/powerpoint/2010/main" val="22338030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4CA15A7-09FC-4C40-9B68-EB965F686794}" type="slidenum">
              <a:rPr lang="en-US" smtClean="0"/>
              <a:pPr>
                <a:defRPr/>
              </a:pPr>
              <a:t>‹#›</a:t>
            </a:fld>
            <a:endParaRPr lang="en-US"/>
          </a:p>
        </p:txBody>
      </p:sp>
    </p:spTree>
    <p:extLst>
      <p:ext uri="{BB962C8B-B14F-4D97-AF65-F5344CB8AC3E}">
        <p14:creationId xmlns:p14="http://schemas.microsoft.com/office/powerpoint/2010/main" val="33726851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96875"/>
            <a:ext cx="2057400" cy="5729288"/>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457200" y="396875"/>
            <a:ext cx="6019800" cy="5729288"/>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Box 2"/>
          <p:cNvSpPr txBox="1">
            <a:spLocks noGrp="1" noChangeArrowheads="1"/>
          </p:cNvSpPr>
          <p:nvPr>
            <p:ph type="sldNum" sz="quarter" idx="10"/>
          </p:nvPr>
        </p:nvSpPr>
        <p:spPr>
          <a:ln/>
        </p:spPr>
        <p:txBody>
          <a:bodyPr/>
          <a:lstStyle>
            <a:lvl1pPr>
              <a:defRPr/>
            </a:lvl1pPr>
          </a:lstStyle>
          <a:p>
            <a:pPr>
              <a:defRPr/>
            </a:pPr>
            <a:fld id="{90E3724B-D512-4BF1-A5CE-A1AA01D68C6A}" type="slidenum">
              <a:rPr lang="en-US" altLang="en-US"/>
              <a:pPr>
                <a:defRPr/>
              </a:pPr>
              <a:t>‹#›</a:t>
            </a:fld>
            <a:endParaRPr lang="en-US" altLang="en-US"/>
          </a:p>
        </p:txBody>
      </p:sp>
    </p:spTree>
    <p:extLst>
      <p:ext uri="{BB962C8B-B14F-4D97-AF65-F5344CB8AC3E}">
        <p14:creationId xmlns:p14="http://schemas.microsoft.com/office/powerpoint/2010/main" val="310528053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4" name="Text Box 3"/>
          <p:cNvSpPr txBox="1">
            <a:spLocks noGrp="1" noChangeArrowheads="1"/>
          </p:cNvSpPr>
          <p:nvPr>
            <p:ph type="sldNum" sz="quarter" idx="10"/>
          </p:nvPr>
        </p:nvSpPr>
        <p:spPr>
          <a:ln/>
        </p:spPr>
        <p:txBody>
          <a:bodyPr/>
          <a:lstStyle>
            <a:lvl1pPr>
              <a:defRPr/>
            </a:lvl1pPr>
          </a:lstStyle>
          <a:p>
            <a:pPr>
              <a:defRPr/>
            </a:pPr>
            <a:fld id="{7C7932ED-90FD-4A3D-8073-87BD3B7BF1FB}" type="slidenum">
              <a:rPr lang="en-US" smtClean="0"/>
              <a:pPr>
                <a:defRPr/>
              </a:pPr>
              <a:t>‹#›</a:t>
            </a:fld>
            <a:endParaRPr lang="en-US"/>
          </a:p>
        </p:txBody>
      </p:sp>
    </p:spTree>
    <p:extLst>
      <p:ext uri="{BB962C8B-B14F-4D97-AF65-F5344CB8AC3E}">
        <p14:creationId xmlns:p14="http://schemas.microsoft.com/office/powerpoint/2010/main" val="28638294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490DCF3-6A1E-44E1-9810-482D3389A10A}" type="slidenum">
              <a:rPr lang="en-US" smtClean="0"/>
              <a:pPr>
                <a:defRPr/>
              </a:pPr>
              <a:t>‹#›</a:t>
            </a:fld>
            <a:endParaRPr lang="en-US"/>
          </a:p>
        </p:txBody>
      </p:sp>
    </p:spTree>
    <p:extLst>
      <p:ext uri="{BB962C8B-B14F-4D97-AF65-F5344CB8AC3E}">
        <p14:creationId xmlns:p14="http://schemas.microsoft.com/office/powerpoint/2010/main" val="191865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4.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90563" y="727075"/>
            <a:ext cx="7645400" cy="178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dirty="0">
              <a:sym typeface="Georgia" charset="0"/>
            </a:endParaRPr>
          </a:p>
        </p:txBody>
      </p:sp>
      <p:sp>
        <p:nvSpPr>
          <p:cNvPr id="1027" name="Rectangle 2"/>
          <p:cNvSpPr>
            <a:spLocks noGrp="1" noChangeArrowheads="1"/>
          </p:cNvSpPr>
          <p:nvPr>
            <p:ph type="body" idx="1"/>
          </p:nvPr>
        </p:nvSpPr>
        <p:spPr bwMode="auto">
          <a:xfrm>
            <a:off x="762000" y="2514600"/>
            <a:ext cx="7502525" cy="307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CA" altLang="en-US">
                <a:sym typeface="Georgia" charset="0"/>
              </a:rPr>
              <a:t>Click to edit Master text styles</a:t>
            </a:r>
          </a:p>
          <a:p>
            <a:pPr lvl="1"/>
            <a:r>
              <a:rPr lang="en-CA" altLang="en-US">
                <a:sym typeface="Georgia" charset="0"/>
              </a:rPr>
              <a:t>Second level</a:t>
            </a:r>
          </a:p>
          <a:p>
            <a:pPr lvl="2"/>
            <a:r>
              <a:rPr lang="en-CA" altLang="en-US">
                <a:sym typeface="Georgia" charset="0"/>
              </a:rPr>
              <a:t>Third level</a:t>
            </a:r>
          </a:p>
          <a:p>
            <a:pPr lvl="3"/>
            <a:r>
              <a:rPr lang="en-CA" altLang="en-US">
                <a:sym typeface="Georgia" charset="0"/>
              </a:rPr>
              <a:t>Fourth level</a:t>
            </a:r>
          </a:p>
          <a:p>
            <a:pPr lvl="4"/>
            <a:r>
              <a:rPr lang="en-CA" altLang="en-US">
                <a:sym typeface="Georgia" charset="0"/>
              </a:rPr>
              <a:t>Fifth level</a:t>
            </a:r>
            <a:endParaRPr lang="en-US" altLang="en-US" dirty="0">
              <a:sym typeface="Georgia" charset="0"/>
            </a:endParaRPr>
          </a:p>
        </p:txBody>
      </p:sp>
      <p:sp>
        <p:nvSpPr>
          <p:cNvPr id="2" name="Text Box 3"/>
          <p:cNvSpPr txBox="1">
            <a:spLocks noGrp="1" noChangeArrowheads="1"/>
          </p:cNvSpPr>
          <p:nvPr>
            <p:ph type="sldNum" sz="quarter" idx="4"/>
          </p:nvPr>
        </p:nvSpPr>
        <p:spPr bwMode="auto">
          <a:xfrm>
            <a:off x="8389938" y="6578600"/>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72BA22C5-FAE0-441C-889C-D544122E08B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7" r:id="rId13"/>
    <p:sldLayoutId id="2147484149" r:id="rId14"/>
  </p:sldLayoutIdLst>
  <p:transition>
    <p:fade/>
  </p:transition>
  <p:txStyles>
    <p:titleStyle>
      <a:lvl1pPr algn="ctr" rtl="0" eaLnBrk="1" fontAlgn="base" hangingPunct="1">
        <a:spcBef>
          <a:spcPct val="0"/>
        </a:spcBef>
        <a:spcAft>
          <a:spcPct val="0"/>
        </a:spcAft>
        <a:defRPr sz="3600">
          <a:solidFill>
            <a:schemeClr val="tx1"/>
          </a:solidFill>
          <a:effectLst>
            <a:outerShdw blurRad="38100" dist="38100" dir="2700000" algn="tl">
              <a:srgbClr val="C0C0C0"/>
            </a:outerShdw>
          </a:effectLst>
          <a:latin typeface="Century Gothic"/>
          <a:ea typeface="+mj-ea"/>
          <a:cs typeface="Century Gothic"/>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algn="ctr" rtl="0" eaLnBrk="1" fontAlgn="base" hangingPunct="1">
        <a:spcBef>
          <a:spcPts val="600"/>
        </a:spcBef>
        <a:spcAft>
          <a:spcPct val="0"/>
        </a:spcAft>
        <a:defRPr sz="2400">
          <a:solidFill>
            <a:schemeClr val="tx1"/>
          </a:solidFill>
          <a:latin typeface="Arial"/>
          <a:ea typeface="+mn-ea"/>
          <a:cs typeface="Arial"/>
          <a:sym typeface="Georgia" charset="0"/>
        </a:defRPr>
      </a:lvl1pPr>
      <a:lvl2pPr marL="381000" algn="ctr" rtl="0" eaLnBrk="1" fontAlgn="base" hangingPunct="1">
        <a:spcBef>
          <a:spcPts val="700"/>
        </a:spcBef>
        <a:spcAft>
          <a:spcPct val="0"/>
        </a:spcAft>
        <a:defRPr sz="2400">
          <a:solidFill>
            <a:schemeClr val="tx1"/>
          </a:solidFill>
          <a:latin typeface="Arial"/>
          <a:ea typeface="+mn-ea"/>
          <a:cs typeface="Arial"/>
          <a:sym typeface="Georgia" charset="0"/>
        </a:defRPr>
      </a:lvl2pPr>
      <a:lvl3pPr marL="838200" algn="ctr" rtl="0" eaLnBrk="1" fontAlgn="base" hangingPunct="1">
        <a:spcBef>
          <a:spcPts val="600"/>
        </a:spcBef>
        <a:spcAft>
          <a:spcPct val="0"/>
        </a:spcAft>
        <a:defRPr sz="2400">
          <a:solidFill>
            <a:schemeClr val="tx1"/>
          </a:solidFill>
          <a:latin typeface="Arial"/>
          <a:ea typeface="+mn-ea"/>
          <a:cs typeface="Arial"/>
          <a:sym typeface="Georgia" charset="0"/>
        </a:defRPr>
      </a:lvl3pPr>
      <a:lvl4pPr marL="1295400" algn="ctr" rtl="0" eaLnBrk="1" fontAlgn="base" hangingPunct="1">
        <a:spcBef>
          <a:spcPts val="600"/>
        </a:spcBef>
        <a:spcAft>
          <a:spcPct val="0"/>
        </a:spcAft>
        <a:defRPr sz="2400">
          <a:solidFill>
            <a:schemeClr val="tx1"/>
          </a:solidFill>
          <a:latin typeface="Arial"/>
          <a:ea typeface="+mn-ea"/>
          <a:cs typeface="Arial"/>
          <a:sym typeface="Georgia" charset="0"/>
        </a:defRPr>
      </a:lvl4pPr>
      <a:lvl5pPr marL="1752600" algn="ctr" rtl="0" eaLnBrk="1" fontAlgn="base" hangingPunct="1">
        <a:spcBef>
          <a:spcPts val="500"/>
        </a:spcBef>
        <a:spcAft>
          <a:spcPct val="0"/>
        </a:spcAft>
        <a:defRPr sz="2400">
          <a:solidFill>
            <a:schemeClr val="tx1"/>
          </a:solidFill>
          <a:latin typeface="Arial"/>
          <a:ea typeface="+mn-ea"/>
          <a:cs typeface="Arial"/>
          <a:sym typeface="Georgia" charset="0"/>
        </a:defRPr>
      </a:lvl5pPr>
      <a:lvl6pPr marL="2209800" algn="ctr" rtl="0" eaLnBrk="1" fontAlgn="base" hangingPunct="1">
        <a:spcBef>
          <a:spcPts val="500"/>
        </a:spcBef>
        <a:spcAft>
          <a:spcPct val="0"/>
        </a:spcAft>
        <a:defRPr sz="2000">
          <a:solidFill>
            <a:srgbClr val="878787"/>
          </a:solidFill>
          <a:latin typeface="+mn-lt"/>
          <a:ea typeface="+mn-ea"/>
          <a:cs typeface="+mn-cs"/>
          <a:sym typeface="Georgia" charset="0"/>
        </a:defRPr>
      </a:lvl6pPr>
      <a:lvl7pPr marL="2667000" algn="ctr" rtl="0" eaLnBrk="1" fontAlgn="base" hangingPunct="1">
        <a:spcBef>
          <a:spcPts val="500"/>
        </a:spcBef>
        <a:spcAft>
          <a:spcPct val="0"/>
        </a:spcAft>
        <a:defRPr sz="2000">
          <a:solidFill>
            <a:srgbClr val="878787"/>
          </a:solidFill>
          <a:latin typeface="+mn-lt"/>
          <a:ea typeface="+mn-ea"/>
          <a:cs typeface="+mn-cs"/>
          <a:sym typeface="Georgia" charset="0"/>
        </a:defRPr>
      </a:lvl7pPr>
      <a:lvl8pPr marL="3124200" algn="ctr" rtl="0" eaLnBrk="1" fontAlgn="base" hangingPunct="1">
        <a:spcBef>
          <a:spcPts val="500"/>
        </a:spcBef>
        <a:spcAft>
          <a:spcPct val="0"/>
        </a:spcAft>
        <a:defRPr sz="2000">
          <a:solidFill>
            <a:srgbClr val="878787"/>
          </a:solidFill>
          <a:latin typeface="+mn-lt"/>
          <a:ea typeface="+mn-ea"/>
          <a:cs typeface="+mn-cs"/>
          <a:sym typeface="Georgia" charset="0"/>
        </a:defRPr>
      </a:lvl8pPr>
      <a:lvl9pPr marL="3581400" algn="ctr" rtl="0" eaLnBrk="1" fontAlgn="base" hangingPunct="1">
        <a:spcBef>
          <a:spcPts val="500"/>
        </a:spcBef>
        <a:spcAft>
          <a:spcPct val="0"/>
        </a:spcAft>
        <a:defRPr sz="2000">
          <a:solidFill>
            <a:srgbClr val="878787"/>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8762E-5269-574C-9949-9EE5CB2866AF}" type="datetimeFigureOut">
              <a:rPr lang="en-US" smtClean="0"/>
              <a:t>10/1/2016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39773-EF10-7549-ADC2-ABFF0A2A202D}" type="slidenum">
              <a:rPr lang="en-US" smtClean="0"/>
              <a:t>‹#›</a:t>
            </a:fld>
            <a:endParaRPr lang="en-US"/>
          </a:p>
        </p:txBody>
      </p:sp>
    </p:spTree>
    <p:extLst>
      <p:ext uri="{BB962C8B-B14F-4D97-AF65-F5344CB8AC3E}">
        <p14:creationId xmlns:p14="http://schemas.microsoft.com/office/powerpoint/2010/main" val="121609146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457200" y="1598613"/>
            <a:ext cx="8229600" cy="525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CA" altLang="en-US">
                <a:sym typeface="Georgia" charset="0"/>
              </a:rPr>
              <a:t>Click to edit Master text styles</a:t>
            </a:r>
          </a:p>
          <a:p>
            <a:pPr lvl="1"/>
            <a:r>
              <a:rPr lang="en-CA" altLang="en-US">
                <a:sym typeface="Georgia" charset="0"/>
              </a:rPr>
              <a:t>Second level</a:t>
            </a:r>
          </a:p>
          <a:p>
            <a:pPr lvl="2"/>
            <a:r>
              <a:rPr lang="en-CA" altLang="en-US">
                <a:sym typeface="Georgia" charset="0"/>
              </a:rPr>
              <a:t>Third level</a:t>
            </a:r>
          </a:p>
          <a:p>
            <a:pPr lvl="3"/>
            <a:r>
              <a:rPr lang="en-CA" altLang="en-US">
                <a:sym typeface="Georgia" charset="0"/>
              </a:rPr>
              <a:t>Fourth level</a:t>
            </a:r>
          </a:p>
          <a:p>
            <a:pPr lvl="4"/>
            <a:r>
              <a:rPr lang="en-CA" altLang="en-US">
                <a:sym typeface="Georgia" charset="0"/>
              </a:rPr>
              <a:t>Fifth level</a:t>
            </a:r>
            <a:endParaRPr lang="en-US" altLang="en-US">
              <a:sym typeface="Georgia" charset="0"/>
            </a:endParaRPr>
          </a:p>
        </p:txBody>
      </p:sp>
      <p:sp>
        <p:nvSpPr>
          <p:cNvPr id="2" name="Rectangle 2"/>
          <p:cNvSpPr>
            <a:spLocks noGrp="1" noChangeArrowheads="1"/>
          </p:cNvSpPr>
          <p:nvPr>
            <p:ph type="title"/>
          </p:nvPr>
        </p:nvSpPr>
        <p:spPr bwMode="auto">
          <a:xfrm>
            <a:off x="303213" y="0"/>
            <a:ext cx="8555037"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2051" name="Text Box 3"/>
          <p:cNvSpPr txBox="1">
            <a:spLocks noGrp="1" noChangeArrowheads="1"/>
          </p:cNvSpPr>
          <p:nvPr>
            <p:ph type="sldNum" sz="quarter" idx="4"/>
          </p:nvPr>
        </p:nvSpPr>
        <p:spPr bwMode="auto">
          <a:xfrm>
            <a:off x="8389938" y="6578600"/>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06EF9FDB-FA3F-4ECF-9491-B24ADB2C18E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hf hdr="0" ftr="0" dt="0"/>
  <p:txStyles>
    <p:titleStyle>
      <a:lvl1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42900"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666750"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066800"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524000"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19812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4384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28956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3528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8100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370013" y="0"/>
            <a:ext cx="7313612" cy="174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3075" name="Rectangle 2"/>
          <p:cNvSpPr>
            <a:spLocks noGrp="1" noChangeArrowheads="1"/>
          </p:cNvSpPr>
          <p:nvPr>
            <p:ph type="body" idx="1"/>
          </p:nvPr>
        </p:nvSpPr>
        <p:spPr bwMode="auto">
          <a:xfrm>
            <a:off x="1370013" y="1827213"/>
            <a:ext cx="3579812" cy="503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CA" altLang="en-US">
                <a:sym typeface="Georgia" charset="0"/>
              </a:rPr>
              <a:t>Click to edit Master text styles</a:t>
            </a:r>
          </a:p>
          <a:p>
            <a:pPr lvl="1"/>
            <a:r>
              <a:rPr lang="en-CA" altLang="en-US">
                <a:sym typeface="Georgia" charset="0"/>
              </a:rPr>
              <a:t>Second level</a:t>
            </a:r>
          </a:p>
          <a:p>
            <a:pPr lvl="2"/>
            <a:r>
              <a:rPr lang="en-CA" altLang="en-US">
                <a:sym typeface="Georgia" charset="0"/>
              </a:rPr>
              <a:t>Third level</a:t>
            </a:r>
          </a:p>
          <a:p>
            <a:pPr lvl="3"/>
            <a:r>
              <a:rPr lang="en-CA" altLang="en-US">
                <a:sym typeface="Georgia" charset="0"/>
              </a:rPr>
              <a:t>Fourth level</a:t>
            </a:r>
          </a:p>
          <a:p>
            <a:pPr lvl="4"/>
            <a:r>
              <a:rPr lang="en-CA" altLang="en-US">
                <a:sym typeface="Georgia" charset="0"/>
              </a:rPr>
              <a:t>Fifth level</a:t>
            </a:r>
            <a:endParaRPr lang="en-US" altLang="en-US">
              <a:sym typeface="Georgia" charset="0"/>
            </a:endParaRPr>
          </a:p>
        </p:txBody>
      </p:sp>
      <p:sp>
        <p:nvSpPr>
          <p:cNvPr id="2" name="Text Box 3"/>
          <p:cNvSpPr txBox="1">
            <a:spLocks noGrp="1" noChangeArrowheads="1"/>
          </p:cNvSpPr>
          <p:nvPr>
            <p:ph type="sldNum" sz="quarter" idx="4"/>
          </p:nvPr>
        </p:nvSpPr>
        <p:spPr bwMode="auto">
          <a:xfrm>
            <a:off x="8389938" y="6426200"/>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FDA5A864-52F8-4EBA-950E-8C26C2A6A6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42900"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666750"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066800"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524000"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19812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4384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28956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3528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8100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370013" y="0"/>
            <a:ext cx="7313612" cy="174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4099" name="Rectangle 2"/>
          <p:cNvSpPr>
            <a:spLocks noGrp="1" noChangeArrowheads="1"/>
          </p:cNvSpPr>
          <p:nvPr>
            <p:ph type="body" idx="1"/>
          </p:nvPr>
        </p:nvSpPr>
        <p:spPr bwMode="auto">
          <a:xfrm>
            <a:off x="5102225" y="1827213"/>
            <a:ext cx="3581400" cy="503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t" anchorCtr="0" compatLnSpc="1">
            <a:prstTxWarp prst="textNoShape">
              <a:avLst/>
            </a:prstTxWarp>
          </a:bodyPr>
          <a:lstStyle/>
          <a:p>
            <a:pPr lvl="0"/>
            <a:r>
              <a:rPr lang="en-CA" altLang="en-US">
                <a:sym typeface="Georgia" charset="0"/>
              </a:rPr>
              <a:t>Click to edit Master text styles</a:t>
            </a:r>
          </a:p>
          <a:p>
            <a:pPr lvl="1"/>
            <a:r>
              <a:rPr lang="en-CA" altLang="en-US">
                <a:sym typeface="Georgia" charset="0"/>
              </a:rPr>
              <a:t>Second level</a:t>
            </a:r>
          </a:p>
          <a:p>
            <a:pPr lvl="2"/>
            <a:r>
              <a:rPr lang="en-CA" altLang="en-US">
                <a:sym typeface="Georgia" charset="0"/>
              </a:rPr>
              <a:t>Third level</a:t>
            </a:r>
          </a:p>
          <a:p>
            <a:pPr lvl="3"/>
            <a:r>
              <a:rPr lang="en-CA" altLang="en-US">
                <a:sym typeface="Georgia" charset="0"/>
              </a:rPr>
              <a:t>Fourth level</a:t>
            </a:r>
          </a:p>
          <a:p>
            <a:pPr lvl="4"/>
            <a:r>
              <a:rPr lang="en-CA" altLang="en-US">
                <a:sym typeface="Georgia" charset="0"/>
              </a:rPr>
              <a:t>Fifth level</a:t>
            </a:r>
            <a:endParaRPr lang="en-US" altLang="en-US">
              <a:sym typeface="Georgia" charset="0"/>
            </a:endParaRPr>
          </a:p>
        </p:txBody>
      </p:sp>
      <p:sp>
        <p:nvSpPr>
          <p:cNvPr id="2" name="Text Box 3"/>
          <p:cNvSpPr txBox="1">
            <a:spLocks noGrp="1" noChangeArrowheads="1"/>
          </p:cNvSpPr>
          <p:nvPr>
            <p:ph type="sldNum" sz="quarter" idx="4"/>
          </p:nvPr>
        </p:nvSpPr>
        <p:spPr bwMode="auto">
          <a:xfrm>
            <a:off x="8389938" y="6578600"/>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A1E4D828-C80E-4D83-A632-AC7A6EF5151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42900"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666750"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066800"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524000"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19812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4384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28956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3528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810000"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98475" y="396875"/>
            <a:ext cx="8188325" cy="120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5122" name="Text Box 2"/>
          <p:cNvSpPr txBox="1">
            <a:spLocks noGrp="1" noChangeArrowheads="1"/>
          </p:cNvSpPr>
          <p:nvPr>
            <p:ph type="sldNum" sz="quarter" idx="4"/>
          </p:nvPr>
        </p:nvSpPr>
        <p:spPr bwMode="auto">
          <a:xfrm>
            <a:off x="8389938" y="6578600"/>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E8C35B05-9442-4868-B7D5-0346978469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hf hdr="0" ftr="0" dt="0"/>
  <p:txStyles>
    <p:titleStyle>
      <a:lvl1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82588"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782638"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182688"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639888"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20970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5542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30114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4686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9258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98475" y="396875"/>
            <a:ext cx="8188325" cy="120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p>
            <a:pPr lvl="0"/>
            <a:r>
              <a:rPr lang="en-CA" altLang="en-US">
                <a:sym typeface="Georgia" charset="0"/>
              </a:rPr>
              <a:t>Click to edit Master title style</a:t>
            </a:r>
            <a:endParaRPr lang="en-US" altLang="en-US">
              <a:sym typeface="Georgia" charset="0"/>
            </a:endParaRPr>
          </a:p>
        </p:txBody>
      </p:sp>
      <p:sp>
        <p:nvSpPr>
          <p:cNvPr id="5122" name="Text Box 2"/>
          <p:cNvSpPr txBox="1">
            <a:spLocks noGrp="1" noChangeArrowheads="1"/>
          </p:cNvSpPr>
          <p:nvPr>
            <p:ph type="sldNum" sz="quarter" idx="4"/>
          </p:nvPr>
        </p:nvSpPr>
        <p:spPr bwMode="auto">
          <a:xfrm>
            <a:off x="8389938" y="6578600"/>
            <a:ext cx="307975"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lvl1pPr algn="ctr">
              <a:defRPr smtClean="0">
                <a:solidFill>
                  <a:schemeClr val="tx1"/>
                </a:solidFill>
                <a:latin typeface="Verdana" charset="0"/>
                <a:ea typeface="Verdana" charset="0"/>
                <a:cs typeface="Verdana" charset="0"/>
                <a:sym typeface="Verdana" charset="0"/>
              </a:defRPr>
            </a:lvl1pPr>
          </a:lstStyle>
          <a:p>
            <a:pPr>
              <a:defRPr/>
            </a:pPr>
            <a:fld id="{E8C35B05-9442-4868-B7D5-0346978469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p:hf hdr="0" ftr="0" dt="0"/>
  <p:txStyles>
    <p:titleStyle>
      <a:lvl1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sym typeface="Georgia" charset="0"/>
        </a:defRPr>
      </a:lvl1pPr>
      <a:lvl2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p:titleStyle>
    <p:bodyStyle>
      <a:lvl1pPr marL="382588" indent="-342900" algn="l" rtl="0" eaLnBrk="1" fontAlgn="base" hangingPunct="1">
        <a:spcBef>
          <a:spcPts val="800"/>
        </a:spcBef>
        <a:spcAft>
          <a:spcPct val="0"/>
        </a:spcAft>
        <a:buClr>
          <a:srgbClr val="424456"/>
        </a:buClr>
        <a:buSzPct val="100000"/>
        <a:buFont typeface="Arial" charset="0"/>
        <a:buChar char="•"/>
        <a:defRPr sz="3200">
          <a:solidFill>
            <a:srgbClr val="424456"/>
          </a:solidFill>
          <a:latin typeface="+mn-lt"/>
          <a:ea typeface="+mn-ea"/>
          <a:cs typeface="+mn-cs"/>
          <a:sym typeface="Georgia" charset="0"/>
        </a:defRPr>
      </a:lvl1pPr>
      <a:lvl2pPr marL="782638" indent="-285750" algn="l" rtl="0" eaLnBrk="1" fontAlgn="base" hangingPunct="1">
        <a:spcBef>
          <a:spcPts val="700"/>
        </a:spcBef>
        <a:spcAft>
          <a:spcPct val="0"/>
        </a:spcAft>
        <a:buClr>
          <a:srgbClr val="484979"/>
        </a:buClr>
        <a:buSzPct val="100000"/>
        <a:buFont typeface="Arial" charset="0"/>
        <a:buChar char="•"/>
        <a:defRPr sz="2800">
          <a:solidFill>
            <a:schemeClr val="tx1"/>
          </a:solidFill>
          <a:latin typeface="+mn-lt"/>
          <a:ea typeface="+mn-ea"/>
          <a:cs typeface="+mn-cs"/>
          <a:sym typeface="Georgia" charset="0"/>
        </a:defRPr>
      </a:lvl2pPr>
      <a:lvl3pPr marL="1182688" indent="-228600" algn="l" rtl="0" eaLnBrk="1" fontAlgn="base" hangingPunct="1">
        <a:spcBef>
          <a:spcPts val="600"/>
        </a:spcBef>
        <a:spcAft>
          <a:spcPct val="0"/>
        </a:spcAft>
        <a:buClr>
          <a:srgbClr val="424456"/>
        </a:buClr>
        <a:buSzPct val="100000"/>
        <a:buFont typeface="Arial" charset="0"/>
        <a:buChar char="•"/>
        <a:defRPr sz="2600">
          <a:solidFill>
            <a:schemeClr val="tx1"/>
          </a:solidFill>
          <a:latin typeface="+mn-lt"/>
          <a:ea typeface="+mn-ea"/>
          <a:cs typeface="+mn-cs"/>
          <a:sym typeface="Georgia" charset="0"/>
        </a:defRPr>
      </a:lvl3pPr>
      <a:lvl4pPr marL="1639888" indent="-228600" algn="l" rtl="0" eaLnBrk="1" fontAlgn="base" hangingPunct="1">
        <a:spcBef>
          <a:spcPts val="600"/>
        </a:spcBef>
        <a:spcAft>
          <a:spcPct val="0"/>
        </a:spcAft>
        <a:buClr>
          <a:srgbClr val="484979"/>
        </a:buClr>
        <a:buSzPct val="100000"/>
        <a:buFont typeface="Arial" charset="0"/>
        <a:buChar char="•"/>
        <a:defRPr sz="2400">
          <a:solidFill>
            <a:schemeClr val="tx1"/>
          </a:solidFill>
          <a:latin typeface="+mn-lt"/>
          <a:ea typeface="+mn-ea"/>
          <a:cs typeface="+mn-cs"/>
          <a:sym typeface="Georgia" charset="0"/>
        </a:defRPr>
      </a:lvl4pPr>
      <a:lvl5pPr marL="20970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5pPr>
      <a:lvl6pPr marL="25542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6pPr>
      <a:lvl7pPr marL="30114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7pPr>
      <a:lvl8pPr marL="34686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8pPr>
      <a:lvl9pPr marL="3925888" indent="-228600" algn="l" rtl="0" eaLnBrk="1" fontAlgn="base" hangingPunct="1">
        <a:spcBef>
          <a:spcPts val="500"/>
        </a:spcBef>
        <a:spcAft>
          <a:spcPct val="0"/>
        </a:spcAft>
        <a:buClr>
          <a:srgbClr val="424456"/>
        </a:buClr>
        <a:buSzPct val="100000"/>
        <a:buFont typeface="Arial" charset="0"/>
        <a:buChar char="•"/>
        <a:defRPr sz="20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XdCrZm_JAp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nXncJZCMog0"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8" Type="http://schemas.openxmlformats.org/officeDocument/2006/relationships/hyperlink" Target="http://bcs.worthpublishers.com/WebPub/Psychology/ActivePsych/Flash%20Activity/06_SynapticTrans/index.html" TargetMode="External"/><Relationship Id="rId3" Type="http://schemas.openxmlformats.org/officeDocument/2006/relationships/audio" Target="../media/audio1.wav"/><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Receptor_%28biochemistry%29" TargetMode="External"/><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hyperlink" Target="http://en.wikipedia.org/wiki/Agonist" TargetMode="External"/><Relationship Id="rId5" Type="http://schemas.openxmlformats.org/officeDocument/2006/relationships/hyperlink" Target="http://en.wikipedia.org/wiki/Drug" TargetMode="External"/><Relationship Id="rId4" Type="http://schemas.openxmlformats.org/officeDocument/2006/relationships/hyperlink" Target="http://en.wikipedia.org/wiki/Ligand_%28biochemistry%29"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www.youtube.com/watch?v=9UukcdU258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0akKEDAZHt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aCv4K5aStdU"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yvDQCa7rleI"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838200" y="1828800"/>
            <a:ext cx="7605464" cy="3886200"/>
          </a:xfrm>
          <a:prstGeom prst="rect">
            <a:avLst/>
          </a:prstGeom>
        </p:spPr>
        <p:txBody>
          <a:bodyPr>
            <a:normAutofit fontScale="85000" lnSpcReduction="20000"/>
          </a:bodyPr>
          <a:lstStyle>
            <a:lvl1pPr algn="ctr" rtl="0" eaLnBrk="1" fontAlgn="base" hangingPunct="1">
              <a:spcBef>
                <a:spcPts val="600"/>
              </a:spcBef>
              <a:spcAft>
                <a:spcPct val="0"/>
              </a:spcAft>
              <a:defRPr sz="2400">
                <a:solidFill>
                  <a:schemeClr val="tx1"/>
                </a:solidFill>
                <a:latin typeface="Arial"/>
                <a:ea typeface="+mn-ea"/>
                <a:cs typeface="Arial"/>
                <a:sym typeface="Georgia" charset="0"/>
              </a:defRPr>
            </a:lvl1pPr>
            <a:lvl2pPr marL="381000" algn="ctr" rtl="0" eaLnBrk="1" fontAlgn="base" hangingPunct="1">
              <a:spcBef>
                <a:spcPts val="700"/>
              </a:spcBef>
              <a:spcAft>
                <a:spcPct val="0"/>
              </a:spcAft>
              <a:defRPr sz="2400">
                <a:solidFill>
                  <a:schemeClr val="tx1"/>
                </a:solidFill>
                <a:latin typeface="Arial"/>
                <a:ea typeface="+mn-ea"/>
                <a:cs typeface="Arial"/>
                <a:sym typeface="Georgia" charset="0"/>
              </a:defRPr>
            </a:lvl2pPr>
            <a:lvl3pPr marL="838200" algn="ctr" rtl="0" eaLnBrk="1" fontAlgn="base" hangingPunct="1">
              <a:spcBef>
                <a:spcPts val="600"/>
              </a:spcBef>
              <a:spcAft>
                <a:spcPct val="0"/>
              </a:spcAft>
              <a:defRPr sz="2400">
                <a:solidFill>
                  <a:schemeClr val="tx1"/>
                </a:solidFill>
                <a:latin typeface="Arial"/>
                <a:ea typeface="+mn-ea"/>
                <a:cs typeface="Arial"/>
                <a:sym typeface="Georgia" charset="0"/>
              </a:defRPr>
            </a:lvl3pPr>
            <a:lvl4pPr marL="1295400" algn="ctr" rtl="0" eaLnBrk="1" fontAlgn="base" hangingPunct="1">
              <a:spcBef>
                <a:spcPts val="600"/>
              </a:spcBef>
              <a:spcAft>
                <a:spcPct val="0"/>
              </a:spcAft>
              <a:defRPr sz="2400">
                <a:solidFill>
                  <a:schemeClr val="tx1"/>
                </a:solidFill>
                <a:latin typeface="Arial"/>
                <a:ea typeface="+mn-ea"/>
                <a:cs typeface="Arial"/>
                <a:sym typeface="Georgia" charset="0"/>
              </a:defRPr>
            </a:lvl4pPr>
            <a:lvl5pPr marL="1752600" algn="ctr" rtl="0" eaLnBrk="1" fontAlgn="base" hangingPunct="1">
              <a:spcBef>
                <a:spcPts val="500"/>
              </a:spcBef>
              <a:spcAft>
                <a:spcPct val="0"/>
              </a:spcAft>
              <a:defRPr sz="2400">
                <a:solidFill>
                  <a:schemeClr val="tx1"/>
                </a:solidFill>
                <a:latin typeface="Arial"/>
                <a:ea typeface="+mn-ea"/>
                <a:cs typeface="Arial"/>
                <a:sym typeface="Georgia" charset="0"/>
              </a:defRPr>
            </a:lvl5pPr>
            <a:lvl6pPr marL="2209800" algn="ctr" rtl="0" eaLnBrk="1" fontAlgn="base" hangingPunct="1">
              <a:spcBef>
                <a:spcPts val="500"/>
              </a:spcBef>
              <a:spcAft>
                <a:spcPct val="0"/>
              </a:spcAft>
              <a:defRPr sz="2000">
                <a:solidFill>
                  <a:srgbClr val="878787"/>
                </a:solidFill>
                <a:latin typeface="+mn-lt"/>
                <a:ea typeface="+mn-ea"/>
                <a:cs typeface="+mn-cs"/>
                <a:sym typeface="Georgia" charset="0"/>
              </a:defRPr>
            </a:lvl6pPr>
            <a:lvl7pPr marL="2667000" algn="ctr" rtl="0" eaLnBrk="1" fontAlgn="base" hangingPunct="1">
              <a:spcBef>
                <a:spcPts val="500"/>
              </a:spcBef>
              <a:spcAft>
                <a:spcPct val="0"/>
              </a:spcAft>
              <a:defRPr sz="2000">
                <a:solidFill>
                  <a:srgbClr val="878787"/>
                </a:solidFill>
                <a:latin typeface="+mn-lt"/>
                <a:ea typeface="+mn-ea"/>
                <a:cs typeface="+mn-cs"/>
                <a:sym typeface="Georgia" charset="0"/>
              </a:defRPr>
            </a:lvl7pPr>
            <a:lvl8pPr marL="3124200" algn="ctr" rtl="0" eaLnBrk="1" fontAlgn="base" hangingPunct="1">
              <a:spcBef>
                <a:spcPts val="500"/>
              </a:spcBef>
              <a:spcAft>
                <a:spcPct val="0"/>
              </a:spcAft>
              <a:defRPr sz="2000">
                <a:solidFill>
                  <a:srgbClr val="878787"/>
                </a:solidFill>
                <a:latin typeface="+mn-lt"/>
                <a:ea typeface="+mn-ea"/>
                <a:cs typeface="+mn-cs"/>
                <a:sym typeface="Georgia" charset="0"/>
              </a:defRPr>
            </a:lvl8pPr>
            <a:lvl9pPr marL="3581400" algn="ctr" rtl="0" eaLnBrk="1" fontAlgn="base" hangingPunct="1">
              <a:spcBef>
                <a:spcPts val="500"/>
              </a:spcBef>
              <a:spcAft>
                <a:spcPct val="0"/>
              </a:spcAft>
              <a:defRPr sz="2000">
                <a:solidFill>
                  <a:srgbClr val="878787"/>
                </a:solidFill>
                <a:latin typeface="+mn-lt"/>
                <a:ea typeface="+mn-ea"/>
                <a:cs typeface="+mn-cs"/>
                <a:sym typeface="Georgia" charset="0"/>
              </a:defRPr>
            </a:lvl9pPr>
          </a:lstStyle>
          <a:p>
            <a:pPr marL="609600" indent="-609600" algn="l">
              <a:lnSpc>
                <a:spcPct val="90000"/>
              </a:lnSpc>
              <a:buFont typeface="+mj-lt"/>
              <a:buAutoNum type="arabicPeriod"/>
            </a:pPr>
            <a:r>
              <a:rPr lang="en-US" dirty="0"/>
              <a:t>How Do Scientists Study the Nervous System</a:t>
            </a:r>
          </a:p>
          <a:p>
            <a:pPr marL="609600" indent="-609600" algn="l">
              <a:lnSpc>
                <a:spcPct val="90000"/>
              </a:lnSpc>
              <a:buFont typeface="+mj-lt"/>
              <a:buAutoNum type="arabicPeriod"/>
            </a:pPr>
            <a:endParaRPr lang="en-US" dirty="0"/>
          </a:p>
          <a:p>
            <a:pPr marL="609600" indent="-609600" algn="l">
              <a:lnSpc>
                <a:spcPct val="90000"/>
              </a:lnSpc>
              <a:buFont typeface="+mj-lt"/>
              <a:buAutoNum type="arabicPeriod"/>
            </a:pPr>
            <a:r>
              <a:rPr lang="en-US" dirty="0"/>
              <a:t>How Does the Nervous System Work? </a:t>
            </a:r>
          </a:p>
          <a:p>
            <a:pPr marL="609600" indent="-609600" algn="l">
              <a:lnSpc>
                <a:spcPct val="90000"/>
              </a:lnSpc>
              <a:buFont typeface="+mj-lt"/>
              <a:buAutoNum type="arabicPeriod"/>
            </a:pPr>
            <a:endParaRPr lang="en-US" altLang="en-US" dirty="0">
              <a:solidFill>
                <a:srgbClr val="000000"/>
              </a:solidFill>
            </a:endParaRPr>
          </a:p>
          <a:p>
            <a:pPr marL="609600" indent="-609600" algn="l">
              <a:lnSpc>
                <a:spcPct val="90000"/>
              </a:lnSpc>
              <a:buFont typeface="+mj-lt"/>
              <a:buAutoNum type="arabicPeriod"/>
            </a:pPr>
            <a:r>
              <a:rPr lang="en-US" dirty="0"/>
              <a:t>How Do Neurons Work? </a:t>
            </a:r>
          </a:p>
          <a:p>
            <a:pPr marL="609600" indent="-609600" algn="l">
              <a:lnSpc>
                <a:spcPct val="90000"/>
              </a:lnSpc>
              <a:buFont typeface="+mj-lt"/>
              <a:buAutoNum type="arabicPeriod"/>
            </a:pPr>
            <a:endParaRPr lang="en-US" altLang="en-US" dirty="0">
              <a:solidFill>
                <a:srgbClr val="000000"/>
              </a:solidFill>
            </a:endParaRPr>
          </a:p>
          <a:p>
            <a:pPr marL="609600" indent="-609600" algn="l">
              <a:lnSpc>
                <a:spcPct val="90000"/>
              </a:lnSpc>
              <a:buFont typeface="+mj-lt"/>
              <a:buAutoNum type="arabicPeriod"/>
            </a:pPr>
            <a:r>
              <a:rPr lang="en-US" dirty="0"/>
              <a:t>How is the Nervous System Organized? </a:t>
            </a:r>
          </a:p>
          <a:p>
            <a:pPr marL="609600" indent="-609600" algn="l">
              <a:lnSpc>
                <a:spcPct val="90000"/>
              </a:lnSpc>
              <a:buFont typeface="+mj-lt"/>
              <a:buAutoNum type="arabicPeriod"/>
            </a:pPr>
            <a:endParaRPr lang="en-US" altLang="en-US" dirty="0">
              <a:solidFill>
                <a:srgbClr val="000000"/>
              </a:solidFill>
            </a:endParaRPr>
          </a:p>
          <a:p>
            <a:pPr marL="609600" indent="-609600" algn="l">
              <a:lnSpc>
                <a:spcPct val="90000"/>
              </a:lnSpc>
              <a:buFont typeface="+mj-lt"/>
              <a:buAutoNum type="arabicPeriod"/>
            </a:pPr>
            <a:r>
              <a:rPr lang="en-US" dirty="0"/>
              <a:t>Structures of the Brain</a:t>
            </a:r>
          </a:p>
          <a:p>
            <a:pPr marL="609600" indent="-609600" algn="l">
              <a:lnSpc>
                <a:spcPct val="90000"/>
              </a:lnSpc>
              <a:buFont typeface="+mj-lt"/>
              <a:buAutoNum type="arabicPeriod"/>
            </a:pPr>
            <a:endParaRPr lang="en-US" dirty="0"/>
          </a:p>
          <a:p>
            <a:pPr marL="609600" indent="-609600" algn="l">
              <a:lnSpc>
                <a:spcPct val="90000"/>
              </a:lnSpc>
              <a:buFont typeface="+mj-lt"/>
              <a:buAutoNum type="arabicPeriod"/>
            </a:pPr>
            <a:r>
              <a:rPr lang="en-US" dirty="0"/>
              <a:t>Brain Side and Brain Size</a:t>
            </a:r>
          </a:p>
          <a:p>
            <a:pPr marL="609600" indent="-609600" algn="l">
              <a:lnSpc>
                <a:spcPct val="90000"/>
              </a:lnSpc>
              <a:buFont typeface="+mj-lt"/>
              <a:buAutoNum type="arabicPeriod"/>
            </a:pPr>
            <a:endParaRPr lang="en-US" dirty="0"/>
          </a:p>
          <a:p>
            <a:pPr marL="609600" indent="-609600" algn="l">
              <a:lnSpc>
                <a:spcPct val="90000"/>
              </a:lnSpc>
              <a:buFont typeface="+mj-lt"/>
              <a:buAutoNum type="arabicPeriod"/>
            </a:pPr>
            <a:r>
              <a:rPr lang="en-US" dirty="0"/>
              <a:t>Evolutionary Psychology </a:t>
            </a:r>
          </a:p>
          <a:p>
            <a:pPr marL="609600" indent="-609600" algn="l">
              <a:lnSpc>
                <a:spcPct val="90000"/>
              </a:lnSpc>
              <a:buFont typeface="+mj-lt"/>
              <a:buAutoNum type="arabicPeriod"/>
            </a:pPr>
            <a:endParaRPr lang="en-US" dirty="0"/>
          </a:p>
          <a:p>
            <a:pPr algn="l">
              <a:lnSpc>
                <a:spcPct val="90000"/>
              </a:lnSpc>
            </a:pPr>
            <a:endParaRPr lang="en-US" dirty="0"/>
          </a:p>
          <a:p>
            <a:pPr marL="609600" indent="-609600" algn="l">
              <a:lnSpc>
                <a:spcPct val="90000"/>
              </a:lnSpc>
              <a:buFont typeface="+mj-lt"/>
              <a:buAutoNum type="arabicPeriod"/>
            </a:pPr>
            <a:endParaRPr lang="en-US" altLang="en-US" dirty="0">
              <a:solidFill>
                <a:srgbClr val="000000"/>
              </a:solidFill>
            </a:endParaRPr>
          </a:p>
          <a:p>
            <a:pPr marL="609600" indent="-609600" algn="l">
              <a:lnSpc>
                <a:spcPct val="90000"/>
              </a:lnSpc>
              <a:buFont typeface="+mj-lt"/>
              <a:buAutoNum type="arabicPeriod"/>
            </a:pPr>
            <a:endParaRPr lang="en-US" altLang="en-US" dirty="0">
              <a:solidFill>
                <a:srgbClr val="000000"/>
              </a:solidFill>
            </a:endParaRPr>
          </a:p>
          <a:p>
            <a:pPr marL="609600" indent="-609600" algn="l">
              <a:lnSpc>
                <a:spcPct val="90000"/>
              </a:lnSpc>
              <a:buFont typeface="+mj-lt"/>
              <a:buAutoNum type="arabicPeriod"/>
            </a:pPr>
            <a:endParaRPr lang="en-US" altLang="en-US" dirty="0">
              <a:solidFill>
                <a:srgbClr val="000000"/>
              </a:solidFill>
            </a:endParaRPr>
          </a:p>
          <a:p>
            <a:pPr marL="609600" indent="-609600">
              <a:lnSpc>
                <a:spcPct val="90000"/>
              </a:lnSpc>
            </a:pPr>
            <a:endParaRPr lang="en-US" altLang="en-US" sz="2800" dirty="0">
              <a:solidFill>
                <a:srgbClr val="000000"/>
              </a:solidFill>
            </a:endParaRPr>
          </a:p>
          <a:p>
            <a:pPr marL="609600" indent="-609600">
              <a:buFont typeface="Arial" pitchFamily="34" charset="0"/>
              <a:buChar char="•"/>
            </a:pPr>
            <a:endParaRPr lang="en-US" altLang="en-US" dirty="0">
              <a:solidFill>
                <a:srgbClr val="000000"/>
              </a:solidFill>
            </a:endParaRPr>
          </a:p>
        </p:txBody>
      </p:sp>
      <p:sp>
        <p:nvSpPr>
          <p:cNvPr id="5" name="Rectangle 2"/>
          <p:cNvSpPr txBox="1">
            <a:spLocks/>
          </p:cNvSpPr>
          <p:nvPr/>
        </p:nvSpPr>
        <p:spPr>
          <a:xfrm>
            <a:off x="381000" y="381000"/>
            <a:ext cx="8229600" cy="678904"/>
          </a:xfrm>
          <a:prstGeom prst="rect">
            <a:avLst/>
          </a:prstGeom>
        </p:spPr>
        <p:txBody>
          <a:bodyPr vert="horz"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chemeClr val="tx2"/>
                </a:solidFill>
                <a:effectLst/>
                <a:uLnTx/>
                <a:uFillTx/>
                <a:latin typeface="Century Gothic"/>
                <a:ea typeface="+mj-ea"/>
                <a:cs typeface="Century Gothic"/>
              </a:rPr>
              <a:t>Learning Objectives – Chapter 3</a:t>
            </a:r>
          </a:p>
        </p:txBody>
      </p:sp>
    </p:spTree>
    <p:extLst>
      <p:ext uri="{BB962C8B-B14F-4D97-AF65-F5344CB8AC3E}">
        <p14:creationId xmlns:p14="http://schemas.microsoft.com/office/powerpoint/2010/main" val="2139252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p:cNvSpPr>
          <p:nvPr>
            <p:ph type="title"/>
          </p:nvPr>
        </p:nvSpPr>
        <p:spPr>
          <a:xfrm>
            <a:off x="381000" y="533400"/>
            <a:ext cx="8229600" cy="914400"/>
          </a:xfrm>
        </p:spPr>
        <p:txBody>
          <a:bodyPr>
            <a:normAutofit/>
          </a:bodyPr>
          <a:lstStyle/>
          <a:p>
            <a:r>
              <a:rPr lang="en-US" altLang="en-US" dirty="0"/>
              <a:t>The Structure of Neurons</a:t>
            </a:r>
          </a:p>
        </p:txBody>
      </p:sp>
      <p:pic>
        <p:nvPicPr>
          <p:cNvPr id="6146" name="Picture 2"/>
          <p:cNvPicPr>
            <a:picLocks noChangeAspect="1" noChangeArrowheads="1"/>
          </p:cNvPicPr>
          <p:nvPr/>
        </p:nvPicPr>
        <p:blipFill>
          <a:blip r:embed="rId3" cstate="print"/>
          <a:srcRect/>
          <a:stretch>
            <a:fillRect/>
          </a:stretch>
        </p:blipFill>
        <p:spPr bwMode="auto">
          <a:xfrm>
            <a:off x="228600" y="1227208"/>
            <a:ext cx="8686800" cy="538876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0"/>
            <a:ext cx="662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03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descr="http://antranik.org/wp-content/uploads/2011/10/structure-of-a-typical-motor-neuron-dendrites-neurofibril-axon-nissl-chromatophil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55" y="457200"/>
            <a:ext cx="8733745" cy="630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82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p:cNvSpPr>
          <p:nvPr>
            <p:ph type="title"/>
          </p:nvPr>
        </p:nvSpPr>
        <p:spPr>
          <a:xfrm>
            <a:off x="228600" y="685800"/>
            <a:ext cx="8534400" cy="914400"/>
          </a:xfrm>
        </p:spPr>
        <p:txBody>
          <a:bodyPr>
            <a:noAutofit/>
          </a:bodyPr>
          <a:lstStyle/>
          <a:p>
            <a:r>
              <a:rPr lang="en-US" altLang="en-US" b="1" dirty="0"/>
              <a:t>Glia</a:t>
            </a:r>
          </a:p>
        </p:txBody>
      </p:sp>
      <p:sp>
        <p:nvSpPr>
          <p:cNvPr id="17411" name="Rectangle 3"/>
          <p:cNvSpPr>
            <a:spLocks noGrp="1"/>
          </p:cNvSpPr>
          <p:nvPr>
            <p:ph idx="1"/>
          </p:nvPr>
        </p:nvSpPr>
        <p:spPr>
          <a:xfrm>
            <a:off x="457200" y="1600200"/>
            <a:ext cx="4495800" cy="4724400"/>
          </a:xfrm>
        </p:spPr>
        <p:txBody>
          <a:bodyPr>
            <a:noAutofit/>
          </a:bodyPr>
          <a:lstStyle/>
          <a:p>
            <a:pPr algn="l"/>
            <a:r>
              <a:rPr lang="en-US" altLang="en-US" sz="2000" b="1" dirty="0" err="1"/>
              <a:t>Glia</a:t>
            </a:r>
            <a:r>
              <a:rPr lang="en-US" altLang="en-US" sz="2000" dirty="0"/>
              <a:t> - Cells that help support neurons</a:t>
            </a:r>
          </a:p>
          <a:p>
            <a:pPr lvl="1" algn="l"/>
            <a:endParaRPr lang="en-US" altLang="en-US" sz="2000" b="1" dirty="0"/>
          </a:p>
          <a:p>
            <a:pPr algn="l"/>
            <a:r>
              <a:rPr lang="en-US" altLang="en-US" sz="2000" b="1" dirty="0" err="1"/>
              <a:t>Astrocytes</a:t>
            </a:r>
            <a:r>
              <a:rPr lang="en-US" altLang="en-US" sz="2000" b="1" dirty="0"/>
              <a:t> - </a:t>
            </a:r>
            <a:r>
              <a:rPr lang="en-US" altLang="en-US" sz="2000" dirty="0"/>
              <a:t>Creates blood-brain barrier, influences communication between neurons, and helps heal brain damage </a:t>
            </a:r>
          </a:p>
          <a:p>
            <a:pPr algn="l"/>
            <a:endParaRPr lang="en-US" altLang="en-US" sz="2000" b="1" dirty="0"/>
          </a:p>
          <a:p>
            <a:pPr algn="l"/>
            <a:r>
              <a:rPr lang="en-US" altLang="en-US" sz="2000" b="1" dirty="0" err="1"/>
              <a:t>Oligodendroglia</a:t>
            </a:r>
            <a:r>
              <a:rPr lang="en-US" altLang="en-US" sz="2000" b="1" dirty="0"/>
              <a:t> - </a:t>
            </a:r>
            <a:r>
              <a:rPr lang="en-US" altLang="en-US" sz="2000" dirty="0"/>
              <a:t>Provides myelin to speed up transmission of neurons</a:t>
            </a:r>
          </a:p>
          <a:p>
            <a:pPr algn="l"/>
            <a:endParaRPr lang="en-US" altLang="en-US" sz="2000" dirty="0"/>
          </a:p>
          <a:p>
            <a:pPr algn="l"/>
            <a:r>
              <a:rPr lang="en-US" altLang="en-US" sz="2000" b="1" dirty="0"/>
              <a:t>Microglia - </a:t>
            </a:r>
            <a:r>
              <a:rPr lang="en-US" altLang="en-US" sz="2000" dirty="0"/>
              <a:t>Cleans up dead cells and prevents infection in the brain</a:t>
            </a:r>
          </a:p>
        </p:txBody>
      </p:sp>
      <p:pic>
        <p:nvPicPr>
          <p:cNvPr id="3" name="Picture 2"/>
          <p:cNvPicPr>
            <a:picLocks noChangeAspect="1"/>
          </p:cNvPicPr>
          <p:nvPr/>
        </p:nvPicPr>
        <p:blipFill>
          <a:blip r:embed="rId3"/>
          <a:stretch>
            <a:fillRect/>
          </a:stretch>
        </p:blipFill>
        <p:spPr>
          <a:xfrm>
            <a:off x="5181600" y="1524000"/>
            <a:ext cx="3606800" cy="47944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Start Neuron Lecture Here…</a:t>
            </a:r>
            <a:br>
              <a:rPr lang="en-CA" dirty="0"/>
            </a:br>
            <a:endParaRPr lang="en-CA" dirty="0"/>
          </a:p>
        </p:txBody>
      </p:sp>
      <p:sp>
        <p:nvSpPr>
          <p:cNvPr id="3" name="TextBox 2"/>
          <p:cNvSpPr txBox="1"/>
          <p:nvPr/>
        </p:nvSpPr>
        <p:spPr>
          <a:xfrm>
            <a:off x="690563" y="1905000"/>
            <a:ext cx="8007320" cy="1754326"/>
          </a:xfrm>
          <a:prstGeom prst="rect">
            <a:avLst/>
          </a:prstGeom>
          <a:noFill/>
        </p:spPr>
        <p:txBody>
          <a:bodyPr wrap="none" rtlCol="0">
            <a:spAutoFit/>
          </a:bodyPr>
          <a:lstStyle/>
          <a:p>
            <a:r>
              <a:rPr lang="en-CA" dirty="0"/>
              <a:t>To understand how a neuron works …you need to understand 3 things..</a:t>
            </a:r>
          </a:p>
          <a:p>
            <a:endParaRPr lang="en-CA" dirty="0"/>
          </a:p>
          <a:p>
            <a:r>
              <a:rPr lang="en-CA" dirty="0"/>
              <a:t>1.Concentration gradient</a:t>
            </a:r>
          </a:p>
          <a:p>
            <a:r>
              <a:rPr lang="en-CA" dirty="0"/>
              <a:t>2. Electrical gradient</a:t>
            </a:r>
          </a:p>
          <a:p>
            <a:r>
              <a:rPr lang="en-CA" dirty="0"/>
              <a:t>3. The Brain is like chicken soup </a:t>
            </a:r>
            <a:r>
              <a:rPr lang="en-CA" dirty="0" err="1"/>
              <a:t>jello</a:t>
            </a:r>
            <a:endParaRPr lang="en-CA" dirty="0"/>
          </a:p>
          <a:p>
            <a:r>
              <a:rPr lang="en-CA" dirty="0"/>
              <a:t>4. In every membrane there are proteins that can, if motivated change shape</a:t>
            </a:r>
          </a:p>
        </p:txBody>
      </p:sp>
    </p:spTree>
    <p:extLst>
      <p:ext uri="{BB962C8B-B14F-4D97-AF65-F5344CB8AC3E}">
        <p14:creationId xmlns:p14="http://schemas.microsoft.com/office/powerpoint/2010/main" val="1021127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p:cNvSpPr>
          <p:nvPr>
            <p:ph type="title"/>
          </p:nvPr>
        </p:nvSpPr>
        <p:spPr>
          <a:xfrm>
            <a:off x="457200" y="609600"/>
            <a:ext cx="8229600" cy="762000"/>
          </a:xfrm>
        </p:spPr>
        <p:txBody>
          <a:bodyPr/>
          <a:lstStyle/>
          <a:p>
            <a:r>
              <a:rPr lang="en-US" altLang="en-US" dirty="0"/>
              <a:t>How Do Neurons Work?</a:t>
            </a:r>
          </a:p>
        </p:txBody>
      </p:sp>
      <p:sp>
        <p:nvSpPr>
          <p:cNvPr id="20483" name="Rectangle 3"/>
          <p:cNvSpPr>
            <a:spLocks noGrp="1"/>
          </p:cNvSpPr>
          <p:nvPr>
            <p:ph idx="1"/>
          </p:nvPr>
        </p:nvSpPr>
        <p:spPr>
          <a:xfrm>
            <a:off x="914400" y="1676400"/>
            <a:ext cx="7315200" cy="1066800"/>
          </a:xfrm>
        </p:spPr>
        <p:txBody>
          <a:bodyPr/>
          <a:lstStyle/>
          <a:p>
            <a:pPr algn="l">
              <a:lnSpc>
                <a:spcPct val="90000"/>
              </a:lnSpc>
            </a:pPr>
            <a:r>
              <a:rPr lang="en-US" altLang="en-US" sz="2000" b="1" dirty="0"/>
              <a:t>Resting potential </a:t>
            </a:r>
            <a:r>
              <a:rPr lang="en-US" altLang="en-US" sz="2000" dirty="0"/>
              <a:t>- When a neuron is at rest it is negatively charged inside (intracellular) relative to the outside (extracellular)</a:t>
            </a:r>
          </a:p>
          <a:p>
            <a:pPr algn="l">
              <a:lnSpc>
                <a:spcPct val="90000"/>
              </a:lnSpc>
            </a:pPr>
            <a:endParaRPr lang="en-US" altLang="en-US" sz="2000" dirty="0"/>
          </a:p>
        </p:txBody>
      </p:sp>
      <p:pic>
        <p:nvPicPr>
          <p:cNvPr id="11266" name="Picture 2"/>
          <p:cNvPicPr>
            <a:picLocks noChangeAspect="1" noChangeArrowheads="1"/>
          </p:cNvPicPr>
          <p:nvPr/>
        </p:nvPicPr>
        <p:blipFill>
          <a:blip r:embed="rId3" cstate="print"/>
          <a:srcRect/>
          <a:stretch>
            <a:fillRect/>
          </a:stretch>
        </p:blipFill>
        <p:spPr bwMode="auto">
          <a:xfrm>
            <a:off x="1676400" y="2743200"/>
            <a:ext cx="5643563" cy="3419896"/>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676400" y="6172200"/>
            <a:ext cx="2286000" cy="2909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p:cNvSpPr>
          <p:nvPr>
            <p:ph type="title"/>
          </p:nvPr>
        </p:nvSpPr>
        <p:spPr>
          <a:xfrm>
            <a:off x="228600" y="685800"/>
            <a:ext cx="8229600" cy="685800"/>
          </a:xfrm>
        </p:spPr>
        <p:txBody>
          <a:bodyPr/>
          <a:lstStyle/>
          <a:p>
            <a:r>
              <a:rPr lang="en-US" altLang="en-US" dirty="0"/>
              <a:t>How Do Neurons Work?</a:t>
            </a:r>
          </a:p>
        </p:txBody>
      </p:sp>
      <p:sp>
        <p:nvSpPr>
          <p:cNvPr id="20483" name="Rectangle 3"/>
          <p:cNvSpPr>
            <a:spLocks noGrp="1"/>
          </p:cNvSpPr>
          <p:nvPr>
            <p:ph idx="1"/>
          </p:nvPr>
        </p:nvSpPr>
        <p:spPr>
          <a:xfrm>
            <a:off x="304800" y="1676400"/>
            <a:ext cx="8537575" cy="1828800"/>
          </a:xfrm>
        </p:spPr>
        <p:txBody>
          <a:bodyPr/>
          <a:lstStyle/>
          <a:p>
            <a:pPr algn="l">
              <a:lnSpc>
                <a:spcPct val="90000"/>
              </a:lnSpc>
            </a:pPr>
            <a:r>
              <a:rPr lang="en-US" altLang="en-US" b="1" dirty="0"/>
              <a:t>Action potential </a:t>
            </a:r>
            <a:r>
              <a:rPr lang="en-US" altLang="en-US" dirty="0"/>
              <a:t>- When a </a:t>
            </a:r>
            <a:r>
              <a:rPr lang="en-CA" altLang="en-US" dirty="0"/>
              <a:t>neuron</a:t>
            </a:r>
            <a:r>
              <a:rPr lang="en-US" altLang="en-US" dirty="0"/>
              <a:t> fires Pores in the neuron (ion channels) open to let charged ions flow into and out of the neuron. The neuron becomes more positive in the inside relative to the outside.  This shift in electrical charge triggers the axon terminals to release neurotransmitters.</a:t>
            </a:r>
          </a:p>
        </p:txBody>
      </p:sp>
      <p:pic>
        <p:nvPicPr>
          <p:cNvPr id="12291" name="Picture 3"/>
          <p:cNvPicPr>
            <a:picLocks noChangeAspect="1" noChangeArrowheads="1"/>
          </p:cNvPicPr>
          <p:nvPr/>
        </p:nvPicPr>
        <p:blipFill>
          <a:blip r:embed="rId3" cstate="print"/>
          <a:srcRect/>
          <a:stretch>
            <a:fillRect/>
          </a:stretch>
        </p:blipFill>
        <p:spPr bwMode="auto">
          <a:xfrm>
            <a:off x="1828800" y="3657600"/>
            <a:ext cx="5410200" cy="21336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818742" y="5715000"/>
            <a:ext cx="2394857" cy="304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p:cNvSpPr>
          <p:nvPr>
            <p:ph type="title"/>
          </p:nvPr>
        </p:nvSpPr>
        <p:spPr>
          <a:xfrm>
            <a:off x="228600" y="685800"/>
            <a:ext cx="8229600" cy="685800"/>
          </a:xfrm>
        </p:spPr>
        <p:txBody>
          <a:bodyPr/>
          <a:lstStyle/>
          <a:p>
            <a:r>
              <a:rPr lang="en-US" altLang="en-US" dirty="0"/>
              <a:t>The Action Potential</a:t>
            </a:r>
          </a:p>
        </p:txBody>
      </p:sp>
      <p:sp>
        <p:nvSpPr>
          <p:cNvPr id="6" name="Rectangle 5"/>
          <p:cNvSpPr/>
          <p:nvPr/>
        </p:nvSpPr>
        <p:spPr>
          <a:xfrm>
            <a:off x="1752600" y="5715000"/>
            <a:ext cx="5486400" cy="646331"/>
          </a:xfrm>
          <a:prstGeom prst="rect">
            <a:avLst/>
          </a:prstGeom>
        </p:spPr>
        <p:txBody>
          <a:bodyPr wrap="square">
            <a:spAutoFit/>
          </a:bodyPr>
          <a:lstStyle/>
          <a:p>
            <a:r>
              <a:rPr lang="en-US" dirty="0"/>
              <a:t>Animation of the Action Potential</a:t>
            </a:r>
            <a:endParaRPr lang="en-US" dirty="0">
              <a:hlinkClick r:id="rId3"/>
            </a:endParaRPr>
          </a:p>
          <a:p>
            <a:r>
              <a:rPr lang="en-US" dirty="0">
                <a:hlinkClick r:id="rId3"/>
              </a:rPr>
              <a:t>https://www.youtube.com/watch?v=XdCrZm_JAp0</a:t>
            </a: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47800"/>
            <a:ext cx="4267200" cy="3372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86000" y="4820459"/>
            <a:ext cx="1744820" cy="230832"/>
          </a:xfrm>
          <a:prstGeom prst="rect">
            <a:avLst/>
          </a:prstGeom>
          <a:noFill/>
        </p:spPr>
        <p:txBody>
          <a:bodyPr wrap="square" rtlCol="0">
            <a:spAutoFit/>
          </a:bodyPr>
          <a:lstStyle/>
          <a:p>
            <a:r>
              <a:rPr lang="en-US" sz="900" dirty="0"/>
              <a:t>Courtesy Genevieve </a:t>
            </a:r>
            <a:r>
              <a:rPr lang="en-US" sz="900" dirty="0" err="1"/>
              <a:t>Thurlow</a:t>
            </a:r>
            <a:endParaRPr lang="en-US" sz="900" dirty="0"/>
          </a:p>
        </p:txBody>
      </p:sp>
      <p:sp>
        <p:nvSpPr>
          <p:cNvPr id="8" name="TextBox 7"/>
          <p:cNvSpPr txBox="1"/>
          <p:nvPr/>
        </p:nvSpPr>
        <p:spPr>
          <a:xfrm>
            <a:off x="2133600" y="5051291"/>
            <a:ext cx="4953000" cy="276999"/>
          </a:xfrm>
          <a:prstGeom prst="rect">
            <a:avLst/>
          </a:prstGeom>
          <a:noFill/>
        </p:spPr>
        <p:txBody>
          <a:bodyPr wrap="square" rtlCol="0">
            <a:spAutoFit/>
          </a:bodyPr>
          <a:lstStyle/>
          <a:p>
            <a:r>
              <a:rPr lang="en-US" sz="1200" b="1" dirty="0">
                <a:solidFill>
                  <a:srgbClr val="C00000"/>
                </a:solidFill>
              </a:rPr>
              <a:t>Figure 3-2 </a:t>
            </a:r>
            <a:r>
              <a:rPr lang="en-US" sz="1200" b="1" dirty="0"/>
              <a:t>Resting membrane potential and action potential</a:t>
            </a:r>
            <a:r>
              <a:rPr lang="en-US" sz="1200"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p:cNvSpPr>
          <p:nvPr>
            <p:ph type="title"/>
          </p:nvPr>
        </p:nvSpPr>
        <p:spPr>
          <a:xfrm>
            <a:off x="304800" y="609600"/>
            <a:ext cx="8229600" cy="685800"/>
          </a:xfrm>
        </p:spPr>
        <p:txBody>
          <a:bodyPr/>
          <a:lstStyle/>
          <a:p>
            <a:r>
              <a:rPr lang="en-US" altLang="en-US" dirty="0"/>
              <a:t>All-or-None Principle</a:t>
            </a:r>
          </a:p>
        </p:txBody>
      </p:sp>
      <p:sp>
        <p:nvSpPr>
          <p:cNvPr id="23555" name="Rectangle 3"/>
          <p:cNvSpPr>
            <a:spLocks noGrp="1"/>
          </p:cNvSpPr>
          <p:nvPr>
            <p:ph idx="1"/>
          </p:nvPr>
        </p:nvSpPr>
        <p:spPr>
          <a:xfrm>
            <a:off x="457200" y="1524000"/>
            <a:ext cx="8229600" cy="1295400"/>
          </a:xfrm>
        </p:spPr>
        <p:txBody>
          <a:bodyPr>
            <a:normAutofit/>
          </a:bodyPr>
          <a:lstStyle/>
          <a:p>
            <a:pPr algn="l"/>
            <a:r>
              <a:rPr lang="en-US" altLang="en-US" sz="2300" dirty="0"/>
              <a:t>Either a neuron is sufficiently stimulated to start an action potential (all) or it is not (nothing). Immediately after a neuron has fired it cannot fire again (</a:t>
            </a:r>
            <a:r>
              <a:rPr lang="en-US" altLang="en-US" sz="2300" b="1" dirty="0"/>
              <a:t>refractory period</a:t>
            </a:r>
            <a:r>
              <a:rPr lang="en-US" altLang="en-US" sz="2300" dirty="0"/>
              <a:t>)</a:t>
            </a:r>
          </a:p>
          <a:p>
            <a:pPr algn="l"/>
            <a:endParaRPr lang="en-US" altLang="en-US" sz="23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819400"/>
            <a:ext cx="4267200" cy="3372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76400" y="6365220"/>
            <a:ext cx="5257800" cy="307777"/>
          </a:xfrm>
          <a:prstGeom prst="rect">
            <a:avLst/>
          </a:prstGeom>
          <a:noFill/>
        </p:spPr>
        <p:txBody>
          <a:bodyPr wrap="square" rtlCol="0">
            <a:spAutoFit/>
          </a:bodyPr>
          <a:lstStyle/>
          <a:p>
            <a:r>
              <a:rPr lang="en-US" sz="1400" b="1" dirty="0">
                <a:solidFill>
                  <a:srgbClr val="C00000"/>
                </a:solidFill>
              </a:rPr>
              <a:t>Figure 3-2 </a:t>
            </a:r>
            <a:r>
              <a:rPr lang="en-US" sz="1400" b="1" dirty="0"/>
              <a:t>Resting membrane potential and action potential</a:t>
            </a:r>
            <a:r>
              <a:rPr lang="en-US" sz="1400" dirty="0"/>
              <a:t>.</a:t>
            </a:r>
          </a:p>
        </p:txBody>
      </p:sp>
      <p:sp>
        <p:nvSpPr>
          <p:cNvPr id="7" name="TextBox 6"/>
          <p:cNvSpPr txBox="1"/>
          <p:nvPr/>
        </p:nvSpPr>
        <p:spPr>
          <a:xfrm>
            <a:off x="2286000" y="6169621"/>
            <a:ext cx="1744820" cy="230832"/>
          </a:xfrm>
          <a:prstGeom prst="rect">
            <a:avLst/>
          </a:prstGeom>
          <a:noFill/>
        </p:spPr>
        <p:txBody>
          <a:bodyPr wrap="square" rtlCol="0">
            <a:spAutoFit/>
          </a:bodyPr>
          <a:lstStyle/>
          <a:p>
            <a:r>
              <a:rPr lang="en-US" sz="900" dirty="0"/>
              <a:t>Courtesy Genevieve </a:t>
            </a:r>
            <a:r>
              <a:rPr lang="en-US" sz="900" dirty="0" err="1"/>
              <a:t>Thurlow</a:t>
            </a:r>
            <a:endParaRPr 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5738"/>
            <a:ext cx="76200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87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066800"/>
          </a:xfrm>
        </p:spPr>
        <p:txBody>
          <a:bodyPr>
            <a:normAutofit fontScale="90000"/>
          </a:bodyPr>
          <a:lstStyle/>
          <a:p>
            <a:r>
              <a:rPr lang="en-US" dirty="0"/>
              <a:t>Chapter Opener – Can you Gain Immortality by Preserving your Brain?</a:t>
            </a:r>
          </a:p>
        </p:txBody>
      </p:sp>
      <p:pic>
        <p:nvPicPr>
          <p:cNvPr id="3" name="Picture 2"/>
          <p:cNvPicPr>
            <a:picLocks noChangeAspect="1"/>
          </p:cNvPicPr>
          <p:nvPr/>
        </p:nvPicPr>
        <p:blipFill>
          <a:blip r:embed="rId2"/>
          <a:stretch>
            <a:fillRect/>
          </a:stretch>
        </p:blipFill>
        <p:spPr>
          <a:xfrm>
            <a:off x="2895600" y="2057400"/>
            <a:ext cx="3429000" cy="41692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p:cNvSpPr>
          <p:nvPr>
            <p:ph type="title"/>
          </p:nvPr>
        </p:nvSpPr>
        <p:spPr>
          <a:xfrm>
            <a:off x="304800" y="533400"/>
            <a:ext cx="8229600" cy="762000"/>
          </a:xfrm>
        </p:spPr>
        <p:txBody>
          <a:bodyPr/>
          <a:lstStyle/>
          <a:p>
            <a:r>
              <a:rPr lang="en-CA" altLang="en-US" dirty="0"/>
              <a:t>Nodes of </a:t>
            </a:r>
            <a:r>
              <a:rPr lang="en-CA" altLang="en-US" dirty="0" err="1"/>
              <a:t>Ranvier</a:t>
            </a:r>
            <a:endParaRPr lang="en-CA" altLang="en-US" dirty="0"/>
          </a:p>
        </p:txBody>
      </p:sp>
      <p:sp>
        <p:nvSpPr>
          <p:cNvPr id="6" name="TextBox 5"/>
          <p:cNvSpPr txBox="1"/>
          <p:nvPr/>
        </p:nvSpPr>
        <p:spPr>
          <a:xfrm>
            <a:off x="304800" y="1371600"/>
            <a:ext cx="8305800" cy="1431161"/>
          </a:xfrm>
          <a:prstGeom prst="rect">
            <a:avLst/>
          </a:prstGeom>
          <a:noFill/>
        </p:spPr>
        <p:txBody>
          <a:bodyPr wrap="square">
            <a:spAutoFit/>
          </a:bodyPr>
          <a:lstStyle/>
          <a:p>
            <a:pPr>
              <a:defRPr/>
            </a:pPr>
            <a:r>
              <a:rPr lang="en-CA" sz="2300" dirty="0">
                <a:latin typeface="Arial"/>
                <a:cs typeface="Arial"/>
              </a:rPr>
              <a:t>The </a:t>
            </a:r>
            <a:r>
              <a:rPr lang="en-CA" sz="2300" b="1" dirty="0">
                <a:latin typeface="Arial"/>
                <a:cs typeface="Arial"/>
              </a:rPr>
              <a:t>nodes of </a:t>
            </a:r>
            <a:r>
              <a:rPr lang="en-CA" sz="2300" b="1" dirty="0" err="1">
                <a:latin typeface="Arial"/>
                <a:cs typeface="Arial"/>
              </a:rPr>
              <a:t>Ranvier</a:t>
            </a:r>
            <a:r>
              <a:rPr lang="en-CA" sz="2300" b="1" dirty="0">
                <a:latin typeface="Arial"/>
                <a:cs typeface="Arial"/>
              </a:rPr>
              <a:t> </a:t>
            </a:r>
            <a:r>
              <a:rPr lang="en-CA" sz="2300" dirty="0">
                <a:latin typeface="Arial"/>
                <a:cs typeface="Arial"/>
              </a:rPr>
              <a:t>are the regions of bare axon that are between areas wrapped in </a:t>
            </a:r>
            <a:r>
              <a:rPr lang="en-CA" sz="2300" b="1" dirty="0">
                <a:latin typeface="Arial"/>
                <a:cs typeface="Arial"/>
              </a:rPr>
              <a:t>myelin</a:t>
            </a:r>
            <a:r>
              <a:rPr lang="en-CA" sz="2300" dirty="0">
                <a:latin typeface="Arial"/>
                <a:cs typeface="Arial"/>
              </a:rPr>
              <a:t>. Action potentials travel down </a:t>
            </a:r>
            <a:r>
              <a:rPr lang="en-CA" sz="2300" dirty="0" err="1">
                <a:latin typeface="Arial"/>
                <a:cs typeface="Arial"/>
              </a:rPr>
              <a:t>myelinated</a:t>
            </a:r>
            <a:r>
              <a:rPr lang="en-CA" sz="2300" dirty="0">
                <a:latin typeface="Arial"/>
                <a:cs typeface="Arial"/>
              </a:rPr>
              <a:t> axons by jumping from node to node.</a:t>
            </a:r>
          </a:p>
          <a:p>
            <a:pPr>
              <a:defRPr/>
            </a:pPr>
            <a:endParaRPr lang="en-CA" dirty="0">
              <a:latin typeface="Arial"/>
              <a:cs typeface="Arial"/>
            </a:endParaRPr>
          </a:p>
        </p:txBody>
      </p:sp>
      <p:pic>
        <p:nvPicPr>
          <p:cNvPr id="3" name="Content Placeholder 2"/>
          <p:cNvPicPr>
            <a:picLocks noGrp="1" noChangeAspect="1"/>
          </p:cNvPicPr>
          <p:nvPr>
            <p:ph idx="1"/>
          </p:nvPr>
        </p:nvPicPr>
        <p:blipFill rotWithShape="1">
          <a:blip r:embed="rId3"/>
          <a:srcRect l="-4756" r="-2716"/>
          <a:stretch/>
        </p:blipFill>
        <p:spPr>
          <a:xfrm>
            <a:off x="2361898" y="2743200"/>
            <a:ext cx="4645810" cy="3810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1363"/>
            <a:ext cx="9144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674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25"/>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10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calcium_cha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150" y="228600"/>
            <a:ext cx="4879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815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26988"/>
            <a:ext cx="55848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590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5738"/>
            <a:ext cx="71628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063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0"/>
            <a:ext cx="5853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41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03225"/>
            <a:ext cx="75438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descr="BB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5024438"/>
            <a:ext cx="27146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243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8125"/>
            <a:ext cx="9144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321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72"/>
            <a:ext cx="8394192" cy="1018032"/>
          </a:xfrm>
          <a:solidFill>
            <a:schemeClr val="bg1"/>
          </a:solidFill>
        </p:spPr>
        <p:txBody>
          <a:bodyPr>
            <a:noAutofit/>
          </a:bodyPr>
          <a:lstStyle/>
          <a:p>
            <a:pPr>
              <a:defRPr/>
            </a:pPr>
            <a:r>
              <a:rPr lang="en-US" sz="3200" dirty="0"/>
              <a:t>How a Neuron Works….You will be tested on this! So Learn it! :)</a:t>
            </a:r>
          </a:p>
        </p:txBody>
      </p:sp>
      <p:sp>
        <p:nvSpPr>
          <p:cNvPr id="58371" name="Content Placeholder 2"/>
          <p:cNvSpPr>
            <a:spLocks noGrp="1"/>
          </p:cNvSpPr>
          <p:nvPr>
            <p:ph idx="1"/>
          </p:nvPr>
        </p:nvSpPr>
        <p:spPr>
          <a:xfrm>
            <a:off x="0" y="1019175"/>
            <a:ext cx="9144000" cy="4625975"/>
          </a:xfrm>
        </p:spPr>
        <p:txBody>
          <a:bodyPr/>
          <a:lstStyle/>
          <a:p>
            <a:pPr>
              <a:buFont typeface="Wingdings 2" panose="05020102010507070707" pitchFamily="18" charset="2"/>
              <a:buNone/>
            </a:pPr>
            <a:r>
              <a:rPr lang="en-US" altLang="en-US" sz="2800" dirty="0">
                <a:ea typeface="ＭＳ Ｐゴシック" panose="020B0600070205080204" pitchFamily="34" charset="-128"/>
              </a:rPr>
              <a:t>1. </a:t>
            </a:r>
          </a:p>
          <a:p>
            <a:pPr>
              <a:buFont typeface="Wingdings 2" panose="05020102010507070707" pitchFamily="18" charset="2"/>
              <a:buNone/>
            </a:pPr>
            <a:r>
              <a:rPr lang="en-US" altLang="en-US" sz="2800" dirty="0">
                <a:ea typeface="ＭＳ Ｐゴシック" panose="020B0600070205080204" pitchFamily="34" charset="-128"/>
              </a:rPr>
              <a:t>Cell at resting potential….</a:t>
            </a:r>
          </a:p>
          <a:p>
            <a:pPr>
              <a:buFont typeface="Wingdings 2" panose="05020102010507070707" pitchFamily="18" charset="2"/>
              <a:buNone/>
            </a:pPr>
            <a:r>
              <a:rPr lang="en-US" altLang="en-US" sz="2800" dirty="0">
                <a:ea typeface="ＭＳ Ｐゴシック" panose="020B0600070205080204" pitchFamily="34" charset="-128"/>
              </a:rPr>
              <a:t>Na+/K+ pumps – 3 Na+ out 2 K+ in (-70mv)</a:t>
            </a:r>
          </a:p>
          <a:p>
            <a:pPr>
              <a:buFont typeface="Wingdings 2" panose="05020102010507070707" pitchFamily="18" charset="2"/>
              <a:buNone/>
            </a:pPr>
            <a:r>
              <a:rPr lang="en-US" altLang="en-US" sz="2800" dirty="0">
                <a:ea typeface="ＭＳ Ｐゴシック" panose="020B0600070205080204" pitchFamily="34" charset="-128"/>
              </a:rPr>
              <a:t>EG/CG is pushing Na+ into cell (no doors -</a:t>
            </a:r>
            <a:r>
              <a:rPr lang="en-US" altLang="en-US" sz="2800" dirty="0" err="1">
                <a:ea typeface="ＭＳ Ｐゴシック" panose="020B0600070205080204" pitchFamily="34" charset="-128"/>
              </a:rPr>
              <a:t>VGNa+Ch</a:t>
            </a:r>
            <a:r>
              <a:rPr lang="en-US" altLang="en-US" sz="2800" dirty="0">
                <a:ea typeface="ＭＳ Ｐゴシック" panose="020B0600070205080204" pitchFamily="34" charset="-128"/>
              </a:rPr>
              <a:t>)</a:t>
            </a:r>
          </a:p>
          <a:p>
            <a:pPr>
              <a:buFont typeface="Wingdings 2" panose="05020102010507070707" pitchFamily="18" charset="2"/>
              <a:buNone/>
            </a:pPr>
            <a:r>
              <a:rPr lang="en-US" altLang="en-US" sz="2800" dirty="0">
                <a:ea typeface="ＭＳ Ｐゴシック" panose="020B0600070205080204" pitchFamily="34" charset="-128"/>
              </a:rPr>
              <a:t>CG pushing K+ out/EG holding it in</a:t>
            </a:r>
          </a:p>
          <a:p>
            <a:pPr>
              <a:buFont typeface="Wingdings 2" panose="05020102010507070707" pitchFamily="18" charset="2"/>
              <a:buNone/>
            </a:pPr>
            <a:r>
              <a:rPr lang="en-US" altLang="en-US" sz="2800" dirty="0">
                <a:ea typeface="ＭＳ Ｐゴシック" panose="020B0600070205080204" pitchFamily="34" charset="-128"/>
              </a:rPr>
              <a:t>2.</a:t>
            </a:r>
          </a:p>
          <a:p>
            <a:pPr>
              <a:buFont typeface="Wingdings 2" panose="05020102010507070707" pitchFamily="18" charset="2"/>
              <a:buNone/>
            </a:pPr>
            <a:r>
              <a:rPr lang="en-US" altLang="en-US" sz="2800" dirty="0">
                <a:ea typeface="ＭＳ Ｐゴシック" panose="020B0600070205080204" pitchFamily="34" charset="-128"/>
              </a:rPr>
              <a:t>One door opens essentially starting an AP</a:t>
            </a:r>
          </a:p>
          <a:p>
            <a:pPr>
              <a:buFont typeface="Wingdings 2" panose="05020102010507070707" pitchFamily="18" charset="2"/>
              <a:buNone/>
            </a:pPr>
            <a:r>
              <a:rPr lang="en-US" altLang="en-US" sz="2800" dirty="0">
                <a:ea typeface="ＭＳ Ｐゴシック" panose="020B0600070205080204" pitchFamily="34" charset="-128"/>
              </a:rPr>
              <a:t>NA+ races in because of EG/CG</a:t>
            </a:r>
          </a:p>
          <a:p>
            <a:pPr>
              <a:buFont typeface="Wingdings 2" panose="05020102010507070707" pitchFamily="18" charset="2"/>
              <a:buNone/>
            </a:pPr>
            <a:r>
              <a:rPr lang="en-US" altLang="en-US" sz="2800" dirty="0">
                <a:ea typeface="ＭＳ Ｐゴシック" panose="020B0600070205080204" pitchFamily="34" charset="-128"/>
              </a:rPr>
              <a:t>K+ races out because of EG/CG</a:t>
            </a:r>
          </a:p>
          <a:p>
            <a:pPr>
              <a:buFont typeface="Wingdings 2" panose="05020102010507070707" pitchFamily="18" charset="2"/>
              <a:buNone/>
            </a:pPr>
            <a:r>
              <a:rPr lang="en-US" altLang="en-US" sz="2800" dirty="0">
                <a:ea typeface="ＭＳ Ｐゴシック" panose="020B0600070205080204" pitchFamily="34" charset="-128"/>
              </a:rPr>
              <a:t>Exchange across membrane creates a localized electrical </a:t>
            </a:r>
            <a:r>
              <a:rPr lang="en-US" altLang="en-US" sz="2800" dirty="0" err="1">
                <a:ea typeface="ＭＳ Ｐゴシック" panose="020B0600070205080204" pitchFamily="34" charset="-128"/>
              </a:rPr>
              <a:t>charge..ripples</a:t>
            </a:r>
            <a:r>
              <a:rPr lang="en-US" altLang="en-US" sz="2800" dirty="0">
                <a:ea typeface="ＭＳ Ｐゴシック" panose="020B0600070205080204" pitchFamily="34" charset="-128"/>
              </a:rPr>
              <a:t> out causing next closest voltage gated Na+ to open….repeat door opens </a:t>
            </a:r>
          </a:p>
        </p:txBody>
      </p:sp>
    </p:spTree>
    <p:extLst>
      <p:ext uri="{BB962C8B-B14F-4D97-AF65-F5344CB8AC3E}">
        <p14:creationId xmlns:p14="http://schemas.microsoft.com/office/powerpoint/2010/main" val="1667735384"/>
      </p:ext>
    </p:extLst>
  </p:cSld>
  <p:clrMapOvr>
    <a:masterClrMapping/>
  </p:clrMapOvr>
  <p:transition>
    <p:fade/>
    <p:sndAc>
      <p:stSnd>
        <p:snd r:embed="rId2" name="arrow.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066800"/>
          </a:xfrm>
        </p:spPr>
        <p:txBody>
          <a:bodyPr>
            <a:normAutofit fontScale="90000"/>
          </a:bodyPr>
          <a:lstStyle/>
          <a:p>
            <a:r>
              <a:rPr lang="en-US" dirty="0"/>
              <a:t>Chapter Opener – Neural Machine Interfacing – What do you Think?</a:t>
            </a:r>
          </a:p>
        </p:txBody>
      </p:sp>
      <p:pic>
        <p:nvPicPr>
          <p:cNvPr id="18434" name="Picture 2"/>
          <p:cNvPicPr>
            <a:picLocks noChangeAspect="1" noChangeArrowheads="1"/>
          </p:cNvPicPr>
          <p:nvPr/>
        </p:nvPicPr>
        <p:blipFill>
          <a:blip r:embed="rId2" cstate="print"/>
          <a:srcRect/>
          <a:stretch>
            <a:fillRect/>
          </a:stretch>
        </p:blipFill>
        <p:spPr bwMode="auto">
          <a:xfrm>
            <a:off x="1295400" y="2057400"/>
            <a:ext cx="5944914" cy="3810000"/>
          </a:xfrm>
          <a:prstGeom prst="rect">
            <a:avLst/>
          </a:prstGeom>
          <a:noFill/>
          <a:ln w="9525">
            <a:noFill/>
            <a:miter lim="800000"/>
            <a:headEnd/>
            <a:tailEnd/>
          </a:ln>
        </p:spPr>
      </p:pic>
      <p:sp>
        <p:nvSpPr>
          <p:cNvPr id="5" name="Rectangle 4"/>
          <p:cNvSpPr/>
          <p:nvPr/>
        </p:nvSpPr>
        <p:spPr>
          <a:xfrm>
            <a:off x="1371600" y="6019800"/>
            <a:ext cx="6019800" cy="646331"/>
          </a:xfrm>
          <a:prstGeom prst="rect">
            <a:avLst/>
          </a:prstGeom>
        </p:spPr>
        <p:txBody>
          <a:bodyPr wrap="square">
            <a:spAutoFit/>
          </a:bodyPr>
          <a:lstStyle/>
          <a:p>
            <a:r>
              <a:rPr lang="en-US" dirty="0"/>
              <a:t>Rat Brain flying a Jet Simulator</a:t>
            </a:r>
          </a:p>
          <a:p>
            <a:r>
              <a:rPr lang="en-US" dirty="0">
                <a:hlinkClick r:id="rId3"/>
              </a:rPr>
              <a:t>https://www.youtube.com/watch?v=nXncJZCMog0</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304800" y="685800"/>
            <a:ext cx="8229600" cy="4625975"/>
          </a:xfrm>
        </p:spPr>
        <p:txBody>
          <a:bodyPr/>
          <a:lstStyle/>
          <a:p>
            <a:pPr>
              <a:buFont typeface="Wingdings 2" panose="05020102010507070707" pitchFamily="18" charset="2"/>
              <a:buNone/>
            </a:pPr>
            <a:r>
              <a:rPr lang="en-US" altLang="en-US" dirty="0">
                <a:ea typeface="ＭＳ Ｐゴシック" panose="020B0600070205080204" pitchFamily="34" charset="-128"/>
              </a:rPr>
              <a:t>3. </a:t>
            </a:r>
          </a:p>
          <a:p>
            <a:pPr>
              <a:buFont typeface="Wingdings 2" panose="05020102010507070707" pitchFamily="18" charset="2"/>
              <a:buNone/>
            </a:pPr>
            <a:r>
              <a:rPr lang="en-US" altLang="en-US" dirty="0" err="1">
                <a:ea typeface="ＭＳ Ｐゴシック" panose="020B0600070205080204" pitchFamily="34" charset="-128"/>
              </a:rPr>
              <a:t>VGNa+Ch</a:t>
            </a:r>
            <a:r>
              <a:rPr lang="en-US" altLang="en-US" dirty="0">
                <a:ea typeface="ＭＳ Ｐゴシック" panose="020B0600070205080204" pitchFamily="34" charset="-128"/>
              </a:rPr>
              <a:t> open Na+ races in K+ out – electrical field </a:t>
            </a:r>
            <a:r>
              <a:rPr lang="en-US" altLang="en-US" dirty="0" err="1">
                <a:ea typeface="ＭＳ Ｐゴシック" panose="020B0600070205080204" pitchFamily="34" charset="-128"/>
              </a:rPr>
              <a:t>VGNa+Ch</a:t>
            </a:r>
            <a:r>
              <a:rPr lang="en-US" altLang="en-US" dirty="0">
                <a:ea typeface="ＭＳ Ｐゴシック" panose="020B0600070205080204" pitchFamily="34" charset="-128"/>
              </a:rPr>
              <a:t> opens….so on until hits myelin sheath (</a:t>
            </a:r>
            <a:r>
              <a:rPr lang="en-US" altLang="en-US" dirty="0" err="1">
                <a:ea typeface="ＭＳ Ｐゴシック" panose="020B0600070205080204" pitchFamily="34" charset="-128"/>
              </a:rPr>
              <a:t>schwann</a:t>
            </a:r>
            <a:r>
              <a:rPr lang="en-US" altLang="en-US" dirty="0">
                <a:ea typeface="ＭＳ Ｐゴシック" panose="020B0600070205080204" pitchFamily="34" charset="-128"/>
              </a:rPr>
              <a:t>-body or oligodendrocyte-CNS) – Newton Cradle </a:t>
            </a:r>
          </a:p>
          <a:p>
            <a:pPr>
              <a:buFont typeface="Wingdings 2" panose="05020102010507070707" pitchFamily="18" charset="2"/>
              <a:buNone/>
            </a:pPr>
            <a:r>
              <a:rPr lang="en-US" altLang="en-US" sz="2000" i="1" dirty="0">
                <a:ea typeface="ＭＳ Ｐゴシック" panose="020B0600070205080204" pitchFamily="34" charset="-128"/>
              </a:rPr>
              <a:t>www.youtube.com/watch?v=mFNe_pFZrsA</a:t>
            </a:r>
            <a:endParaRPr lang="en-US" altLang="en-US" sz="2000" dirty="0">
              <a:ea typeface="ＭＳ Ｐゴシック" panose="020B0600070205080204" pitchFamily="34" charset="-128"/>
            </a:endParaRPr>
          </a:p>
          <a:p>
            <a:pPr>
              <a:buFont typeface="Wingdings 2" panose="05020102010507070707" pitchFamily="18" charset="2"/>
              <a:buNone/>
            </a:pPr>
            <a:r>
              <a:rPr lang="en-US" altLang="en-US" sz="2000" dirty="0">
                <a:ea typeface="ＭＳ Ｐゴシック" panose="020B0600070205080204" pitchFamily="34" charset="-128"/>
              </a:rPr>
              <a:t>(faster energy transfer than gates opening and closing but loses energy –graded potential)</a:t>
            </a:r>
          </a:p>
          <a:p>
            <a:pPr>
              <a:buFont typeface="Wingdings 2" panose="05020102010507070707" pitchFamily="18" charset="2"/>
              <a:buNone/>
            </a:pPr>
            <a:r>
              <a:rPr lang="en-US" altLang="en-US" sz="2800" dirty="0">
                <a:ea typeface="ＭＳ Ｐゴシック" panose="020B0600070205080204" pitchFamily="34" charset="-128"/>
              </a:rPr>
              <a:t>ALS - </a:t>
            </a:r>
            <a:r>
              <a:rPr lang="en-US" altLang="en-US" sz="2800" i="1" dirty="0">
                <a:ea typeface="ＭＳ Ｐゴシック" panose="020B0600070205080204" pitchFamily="34" charset="-128"/>
              </a:rPr>
              <a:t>Amyotrophic lateral sclerosis</a:t>
            </a:r>
            <a:r>
              <a:rPr lang="en-US" altLang="en-US" sz="2800" dirty="0">
                <a:ea typeface="ＭＳ Ｐゴシック" panose="020B0600070205080204" pitchFamily="34" charset="-128"/>
              </a:rPr>
              <a:t> (</a:t>
            </a:r>
            <a:r>
              <a:rPr lang="en-US" altLang="en-US" sz="2800" i="1" dirty="0">
                <a:ea typeface="ＭＳ Ｐゴシック" panose="020B0600070205080204" pitchFamily="34" charset="-128"/>
              </a:rPr>
              <a:t>ALS</a:t>
            </a:r>
            <a:r>
              <a:rPr lang="en-US" altLang="en-US" sz="2800" dirty="0">
                <a:ea typeface="ＭＳ Ｐゴシック" panose="020B0600070205080204" pitchFamily="34" charset="-128"/>
              </a:rPr>
              <a:t>)</a:t>
            </a:r>
          </a:p>
          <a:p>
            <a:pPr>
              <a:buFont typeface="Wingdings 2" panose="05020102010507070707" pitchFamily="18" charset="2"/>
              <a:buNone/>
            </a:pPr>
            <a:r>
              <a:rPr lang="en-US" altLang="en-US" sz="2800" dirty="0">
                <a:ea typeface="ＭＳ Ｐゴシック" panose="020B0600070205080204" pitchFamily="34" charset="-128"/>
              </a:rPr>
              <a:t>MS – Multiple sclerosis</a:t>
            </a:r>
          </a:p>
          <a:p>
            <a:pPr>
              <a:buFont typeface="Wingdings 2" panose="05020102010507070707" pitchFamily="18" charset="2"/>
              <a:buNone/>
            </a:pPr>
            <a:r>
              <a:rPr lang="en-US" altLang="en-US" sz="2800" dirty="0">
                <a:ea typeface="ＭＳ Ｐゴシック" panose="020B0600070205080204" pitchFamily="34" charset="-128"/>
              </a:rPr>
              <a:t>Damaged Schwann/</a:t>
            </a:r>
            <a:r>
              <a:rPr lang="en-US" altLang="en-US" sz="2800" dirty="0" err="1">
                <a:ea typeface="ＭＳ Ｐゴシック" panose="020B0600070205080204" pitchFamily="34" charset="-128"/>
              </a:rPr>
              <a:t>Oligos</a:t>
            </a:r>
            <a:endParaRPr lang="en-US" altLang="en-US" sz="2800" dirty="0">
              <a:ea typeface="ＭＳ Ｐゴシック" panose="020B0600070205080204" pitchFamily="34" charset="-128"/>
            </a:endParaRPr>
          </a:p>
          <a:p>
            <a:pPr>
              <a:buFont typeface="Wingdings 2" panose="05020102010507070707" pitchFamily="18" charset="2"/>
              <a:buNone/>
            </a:pPr>
            <a:endParaRPr lang="en-US" altLang="en-US" dirty="0">
              <a:ea typeface="ＭＳ Ｐゴシック" panose="020B0600070205080204" pitchFamily="34" charset="-128"/>
            </a:endParaRPr>
          </a:p>
          <a:p>
            <a:pPr>
              <a:buFont typeface="Wingdings 2" panose="05020102010507070707" pitchFamily="18" charset="2"/>
              <a:buNone/>
            </a:pPr>
            <a:r>
              <a:rPr lang="en-US" altLang="en-US" dirty="0">
                <a:ea typeface="ＭＳ Ｐゴシック" panose="020B0600070205080204" pitchFamily="34" charset="-128"/>
              </a:rPr>
              <a:t>Node of Ranvier – signal recapitulation </a:t>
            </a:r>
          </a:p>
          <a:p>
            <a:pPr>
              <a:buFont typeface="Wingdings 2" panose="05020102010507070707" pitchFamily="18" charset="2"/>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144945458"/>
      </p:ext>
    </p:extLst>
  </p:cSld>
  <p:clrMapOvr>
    <a:masterClrMapping/>
  </p:clrMapOvr>
  <p:transition>
    <p:fade/>
    <p:sndAc>
      <p:stSnd>
        <p:snd r:embed="rId2" name="arrow.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thehealthsuccesssite.com/images/muscle-a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587375"/>
            <a:ext cx="55467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664414"/>
      </p:ext>
    </p:extLst>
  </p:cSld>
  <p:clrMapOvr>
    <a:masterClrMapping/>
  </p:clrMapOvr>
  <p:transition>
    <p:fade/>
    <p:sndAc>
      <p:stSnd>
        <p:snd r:embed="rId2" name="arrow.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625975"/>
          </a:xfrm>
        </p:spPr>
        <p:txBody>
          <a:bodyPr/>
          <a:lstStyle/>
          <a:p>
            <a:pPr>
              <a:defRPr/>
            </a:pPr>
            <a:r>
              <a:rPr lang="en-US" dirty="0"/>
              <a:t>4 The Synapse…</a:t>
            </a:r>
          </a:p>
          <a:p>
            <a:pPr>
              <a:buFont typeface="Wingdings 2" panose="05020102010507070707" pitchFamily="18" charset="2"/>
              <a:buNone/>
              <a:defRPr/>
            </a:pPr>
            <a:r>
              <a:rPr lang="en-US" dirty="0"/>
              <a:t>-</a:t>
            </a:r>
            <a:r>
              <a:rPr lang="en-US" dirty="0" err="1"/>
              <a:t>VGCa</a:t>
            </a:r>
            <a:r>
              <a:rPr lang="en-US" dirty="0"/>
              <a:t>++Ch opens – Ca++ races in bind with </a:t>
            </a:r>
            <a:r>
              <a:rPr lang="en-US" dirty="0" err="1"/>
              <a:t>Calmodulin</a:t>
            </a:r>
            <a:r>
              <a:rPr lang="en-US" dirty="0"/>
              <a:t> causes vesicles to fuse with pre-synaptic membrane spewing NTM into gap</a:t>
            </a:r>
          </a:p>
          <a:p>
            <a:pPr>
              <a:buFont typeface="Wingdings 2" panose="05020102010507070707" pitchFamily="18" charset="2"/>
              <a:buNone/>
              <a:defRPr/>
            </a:pPr>
            <a:r>
              <a:rPr lang="en-US" dirty="0"/>
              <a:t>What happens to NTM? </a:t>
            </a:r>
          </a:p>
          <a:p>
            <a:pPr marL="633412" indent="-514350">
              <a:buFont typeface="Wingdings 2" panose="05020102010507070707" pitchFamily="18" charset="2"/>
              <a:buAutoNum type="arabicPeriod"/>
              <a:defRPr/>
            </a:pPr>
            <a:r>
              <a:rPr lang="en-US" dirty="0"/>
              <a:t>Float across gap bind into receptor</a:t>
            </a:r>
          </a:p>
          <a:p>
            <a:pPr marL="633412" indent="-514350">
              <a:buFont typeface="Wingdings 2" panose="05020102010507070707" pitchFamily="18" charset="2"/>
              <a:buAutoNum type="arabicPeriod"/>
              <a:defRPr/>
            </a:pPr>
            <a:r>
              <a:rPr lang="en-US" dirty="0"/>
              <a:t>Eaten by enzymes</a:t>
            </a:r>
          </a:p>
          <a:p>
            <a:pPr marL="633412" indent="-514350">
              <a:buFont typeface="Wingdings 2" panose="05020102010507070707" pitchFamily="18" charset="2"/>
              <a:buAutoNum type="arabicPeriod"/>
              <a:defRPr/>
            </a:pPr>
            <a:r>
              <a:rPr lang="en-US" dirty="0"/>
              <a:t>Suck back up (reuptake</a:t>
            </a:r>
          </a:p>
          <a:p>
            <a:pPr marL="633412" indent="-514350">
              <a:buFont typeface="Wingdings 2" panose="05020102010507070707" pitchFamily="18" charset="2"/>
              <a:buAutoNum type="arabicPeriod"/>
              <a:defRPr/>
            </a:pPr>
            <a:r>
              <a:rPr lang="en-US" dirty="0"/>
              <a:t>Suck up by </a:t>
            </a:r>
            <a:r>
              <a:rPr lang="en-US" dirty="0" err="1"/>
              <a:t>glia</a:t>
            </a:r>
            <a:endParaRPr lang="en-US" dirty="0"/>
          </a:p>
          <a:p>
            <a:pPr marL="633412" indent="-514350">
              <a:buFont typeface="Wingdings 2" panose="05020102010507070707" pitchFamily="18" charset="2"/>
              <a:buAutoNum type="arabicPeriod"/>
              <a:defRPr/>
            </a:pPr>
            <a:r>
              <a:rPr lang="en-US" dirty="0"/>
              <a:t>Float away….. </a:t>
            </a:r>
          </a:p>
        </p:txBody>
      </p:sp>
    </p:spTree>
    <p:extLst>
      <p:ext uri="{BB962C8B-B14F-4D97-AF65-F5344CB8AC3E}">
        <p14:creationId xmlns:p14="http://schemas.microsoft.com/office/powerpoint/2010/main" val="3096849878"/>
      </p:ext>
    </p:extLst>
  </p:cSld>
  <p:clrMapOvr>
    <a:masterClrMapping/>
  </p:clrMapOvr>
  <p:transition>
    <p:fade/>
    <p:sndAc>
      <p:stSnd>
        <p:snd r:embed="rId2" name="arrow.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250825"/>
            <a:ext cx="8229600" cy="4625975"/>
          </a:xfrm>
        </p:spPr>
        <p:txBody>
          <a:bodyPr/>
          <a:lstStyle/>
          <a:p>
            <a:pPr>
              <a:defRPr/>
            </a:pPr>
            <a:r>
              <a:rPr lang="en-US" dirty="0"/>
              <a:t>5 Receptor and Post-Synaptic Potentials</a:t>
            </a:r>
          </a:p>
          <a:p>
            <a:pPr>
              <a:buFont typeface="Wingdings 2" panose="05020102010507070707" pitchFamily="18" charset="2"/>
              <a:buNone/>
              <a:defRPr/>
            </a:pPr>
            <a:r>
              <a:rPr lang="en-US" dirty="0"/>
              <a:t>-bind into 2 different types of receptors</a:t>
            </a:r>
          </a:p>
          <a:p>
            <a:pPr marL="633412" indent="-514350">
              <a:buFont typeface="Wingdings 2" panose="05020102010507070707" pitchFamily="18" charset="2"/>
              <a:buAutoNum type="arabicPeriod"/>
              <a:defRPr/>
            </a:pPr>
            <a:r>
              <a:rPr lang="en-US" dirty="0" err="1"/>
              <a:t>Iontropic</a:t>
            </a:r>
            <a:r>
              <a:rPr lang="en-US" dirty="0"/>
              <a:t> (ion channel within receptor)</a:t>
            </a:r>
          </a:p>
          <a:p>
            <a:pPr marL="633412" indent="-514350">
              <a:buFont typeface="Wingdings 2" panose="05020102010507070707" pitchFamily="18" charset="2"/>
              <a:buAutoNum type="arabicPeriod"/>
              <a:defRPr/>
            </a:pPr>
            <a:r>
              <a:rPr lang="en-US" dirty="0" err="1"/>
              <a:t>Metabotropic</a:t>
            </a:r>
            <a:r>
              <a:rPr lang="en-US" dirty="0"/>
              <a:t> (releases g-protein inside cell which signals nucleus of neurons [transcription factor] – to alter transcription translation</a:t>
            </a:r>
          </a:p>
        </p:txBody>
      </p:sp>
    </p:spTree>
    <p:extLst>
      <p:ext uri="{BB962C8B-B14F-4D97-AF65-F5344CB8AC3E}">
        <p14:creationId xmlns:p14="http://schemas.microsoft.com/office/powerpoint/2010/main" val="4258683019"/>
      </p:ext>
    </p:extLst>
  </p:cSld>
  <p:clrMapOvr>
    <a:masterClrMapping/>
  </p:clrMapOvr>
  <p:transition>
    <p:fade/>
    <p:sndAc>
      <p:stSnd>
        <p:snd r:embed="rId2" name="arrow.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457200" y="914400"/>
            <a:ext cx="8229600" cy="4625975"/>
          </a:xfrm>
        </p:spPr>
        <p:txBody>
          <a:bodyPr/>
          <a:lstStyle/>
          <a:p>
            <a:r>
              <a:rPr lang="en-US" altLang="en-US" dirty="0">
                <a:ea typeface="ＭＳ Ｐゴシック" panose="020B0600070205080204" pitchFamily="34" charset="-128"/>
              </a:rPr>
              <a:t>6 – Ionotropic EPSPs and IPSPs</a:t>
            </a:r>
          </a:p>
          <a:p>
            <a:pPr>
              <a:buFont typeface="Wingdings 2" panose="05020102010507070707" pitchFamily="18" charset="2"/>
              <a:buNone/>
            </a:pPr>
            <a:r>
              <a:rPr lang="en-US" altLang="en-US" dirty="0">
                <a:ea typeface="ＭＳ Ｐゴシック" panose="020B0600070205080204" pitchFamily="34" charset="-128"/>
              </a:rPr>
              <a:t>When some NTM bind they create EPSPs (positive ions enter cell) </a:t>
            </a:r>
          </a:p>
          <a:p>
            <a:pPr>
              <a:buFont typeface="Wingdings 2" panose="05020102010507070707" pitchFamily="18" charset="2"/>
              <a:buNone/>
            </a:pPr>
            <a:r>
              <a:rPr lang="en-US" altLang="en-US" dirty="0">
                <a:ea typeface="ＭＳ Ｐゴシック" panose="020B0600070205080204" pitchFamily="34" charset="-128"/>
              </a:rPr>
              <a:t>Cell becomes more excited moves from -70mv to threshold…say -65 (at -65 there is enough energy to open the first </a:t>
            </a:r>
            <a:r>
              <a:rPr lang="en-US" altLang="en-US" dirty="0" err="1">
                <a:ea typeface="ＭＳ Ｐゴシック" panose="020B0600070205080204" pitchFamily="34" charset="-128"/>
              </a:rPr>
              <a:t>VGNa+Ch</a:t>
            </a:r>
            <a:r>
              <a:rPr lang="en-US" altLang="en-US" dirty="0">
                <a:ea typeface="ＭＳ Ｐゴシック" panose="020B0600070205080204" pitchFamily="34" charset="-128"/>
              </a:rPr>
              <a:t>….guess what… it an AP</a:t>
            </a:r>
          </a:p>
          <a:p>
            <a:pPr>
              <a:buFont typeface="Wingdings 2" panose="05020102010507070707" pitchFamily="18" charset="2"/>
              <a:buNone/>
            </a:pPr>
            <a:r>
              <a:rPr lang="en-US" altLang="en-US" dirty="0">
                <a:ea typeface="ＭＳ Ｐゴシック" panose="020B0600070205080204" pitchFamily="34" charset="-128"/>
              </a:rPr>
              <a:t>Some NTM cause IPSP (negative ions enter cell) moving cell away from firing (less likely)</a:t>
            </a:r>
          </a:p>
          <a:p>
            <a:pPr>
              <a:buFont typeface="Wingdings 2" panose="05020102010507070707" pitchFamily="18" charset="2"/>
              <a:buNone/>
            </a:pPr>
            <a:r>
              <a:rPr lang="en-US" altLang="en-US" dirty="0">
                <a:ea typeface="ＭＳ Ｐゴシック" panose="020B0600070205080204" pitchFamily="34" charset="-128"/>
              </a:rPr>
              <a:t>EPSP/IPSP are graded potentials </a:t>
            </a:r>
          </a:p>
          <a:p>
            <a:pPr>
              <a:buFont typeface="Wingdings 2" panose="05020102010507070707" pitchFamily="18" charset="2"/>
              <a:buNone/>
            </a:pPr>
            <a:r>
              <a:rPr lang="en-US" altLang="en-US" dirty="0">
                <a:ea typeface="ＭＳ Ｐゴシック" panose="020B0600070205080204" pitchFamily="34" charset="-128"/>
              </a:rPr>
              <a:t>Summated via time and space </a:t>
            </a:r>
          </a:p>
          <a:p>
            <a:pPr>
              <a:buFont typeface="Wingdings 2" panose="05020102010507070707" pitchFamily="18" charset="2"/>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606008929"/>
      </p:ext>
    </p:extLst>
  </p:cSld>
  <p:clrMapOvr>
    <a:masterClrMapping/>
  </p:clrMapOvr>
  <p:transition>
    <p:fade/>
    <p:sndAc>
      <p:stSnd>
        <p:snd r:embed="rId2" name="arrow.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40238" y="0"/>
            <a:ext cx="4716462" cy="6858000"/>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683" name="TextBox 4"/>
          <p:cNvSpPr txBox="1">
            <a:spLocks noChangeArrowheads="1"/>
          </p:cNvSpPr>
          <p:nvPr/>
        </p:nvSpPr>
        <p:spPr bwMode="auto">
          <a:xfrm>
            <a:off x="38100" y="1131888"/>
            <a:ext cx="4403725"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1pPr>
            <a:lvl2pPr marL="228600" indent="-2286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ts val="600"/>
              </a:spcBef>
              <a:buClr>
                <a:srgbClr val="A3171E"/>
              </a:buClr>
              <a:buFont typeface="Wingdings" panose="05000000000000000000" pitchFamily="2" charset="2"/>
              <a:buChar char="§"/>
            </a:pPr>
            <a:r>
              <a:rPr lang="en-US" altLang="en-US" sz="2100"/>
              <a:t>Presynaptic neuron’</a:t>
            </a:r>
            <a:r>
              <a:rPr lang="en-US" altLang="ja-JP" sz="2100"/>
              <a:t>s axons end in terminal buttons</a:t>
            </a:r>
          </a:p>
          <a:p>
            <a:pPr lvl="1" eaLnBrk="1" hangingPunct="1">
              <a:spcBef>
                <a:spcPts val="600"/>
              </a:spcBef>
              <a:buClr>
                <a:srgbClr val="A3171E"/>
              </a:buClr>
              <a:buFont typeface="Wingdings" panose="05000000000000000000" pitchFamily="2" charset="2"/>
              <a:buChar char="§"/>
            </a:pPr>
            <a:r>
              <a:rPr lang="en-US" altLang="en-US" sz="2100"/>
              <a:t>Terminal buttons contain synaptic vesicles</a:t>
            </a:r>
          </a:p>
          <a:p>
            <a:pPr lvl="1" eaLnBrk="1" hangingPunct="1">
              <a:spcBef>
                <a:spcPts val="600"/>
              </a:spcBef>
              <a:buClr>
                <a:srgbClr val="A3171E"/>
              </a:buClr>
              <a:buFont typeface="Wingdings" panose="05000000000000000000" pitchFamily="2" charset="2"/>
              <a:buChar char="§"/>
            </a:pPr>
            <a:r>
              <a:rPr lang="en-US" altLang="en-US" sz="2100"/>
              <a:t>Synaptic vesicles contain neurotransmitters</a:t>
            </a:r>
          </a:p>
          <a:p>
            <a:pPr lvl="1" eaLnBrk="1" hangingPunct="1">
              <a:spcBef>
                <a:spcPts val="600"/>
              </a:spcBef>
              <a:buClr>
                <a:srgbClr val="A3171E"/>
              </a:buClr>
              <a:buFont typeface="Wingdings" panose="05000000000000000000" pitchFamily="2" charset="2"/>
              <a:buChar char="§"/>
            </a:pPr>
            <a:r>
              <a:rPr lang="en-US" altLang="en-US" sz="2100"/>
              <a:t>Neurotransmitters are chemicals that transmit information across the synaptic gap (cleft)</a:t>
            </a:r>
          </a:p>
          <a:p>
            <a:pPr lvl="1" eaLnBrk="1" hangingPunct="1">
              <a:spcBef>
                <a:spcPts val="600"/>
              </a:spcBef>
              <a:buClr>
                <a:srgbClr val="A3171E"/>
              </a:buClr>
              <a:buFont typeface="Wingdings" panose="05000000000000000000" pitchFamily="2" charset="2"/>
              <a:buChar char="§"/>
            </a:pPr>
            <a:r>
              <a:rPr lang="en-US" altLang="en-US" sz="2100"/>
              <a:t>Postsynaptic neuron’</a:t>
            </a:r>
            <a:r>
              <a:rPr lang="en-US" altLang="ja-JP" sz="2100"/>
              <a:t>s dendrites contain receptor sites</a:t>
            </a:r>
          </a:p>
          <a:p>
            <a:pPr lvl="1" eaLnBrk="1" hangingPunct="1">
              <a:spcBef>
                <a:spcPts val="600"/>
              </a:spcBef>
              <a:buClr>
                <a:srgbClr val="A3171E"/>
              </a:buClr>
              <a:buFont typeface="Wingdings" panose="05000000000000000000" pitchFamily="2" charset="2"/>
              <a:buChar char="§"/>
            </a:pPr>
            <a:r>
              <a:rPr lang="en-US" altLang="en-US" sz="2100"/>
              <a:t>Receptor sites fit certain neurotransmitters</a:t>
            </a:r>
          </a:p>
          <a:p>
            <a:pPr lvl="1" eaLnBrk="1" hangingPunct="1">
              <a:spcBef>
                <a:spcPts val="600"/>
              </a:spcBef>
              <a:buClr>
                <a:srgbClr val="A3171E"/>
              </a:buClr>
              <a:buFont typeface="Wingdings" panose="05000000000000000000" pitchFamily="2" charset="2"/>
              <a:buChar char="§"/>
            </a:pPr>
            <a:r>
              <a:rPr lang="en-US" altLang="en-US" sz="2100"/>
              <a:t>Neurotransmitters bind to specific receptor sites in a lock-and-key system</a:t>
            </a:r>
          </a:p>
        </p:txBody>
      </p:sp>
      <p:sp>
        <p:nvSpPr>
          <p:cNvPr id="71684" name="Rectangle 6"/>
          <p:cNvSpPr>
            <a:spLocks noChangeArrowheads="1"/>
          </p:cNvSpPr>
          <p:nvPr/>
        </p:nvSpPr>
        <p:spPr bwMode="auto">
          <a:xfrm>
            <a:off x="187325" y="146050"/>
            <a:ext cx="40846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ts val="3200"/>
              </a:lnSpc>
            </a:pPr>
            <a:r>
              <a:rPr lang="en-US" altLang="en-US" sz="3200">
                <a:latin typeface="Franklin Gothic Demi" panose="020B0703020102020204" pitchFamily="34" charset="0"/>
              </a:rPr>
              <a:t>Anatomy of the Synapse</a:t>
            </a:r>
          </a:p>
        </p:txBody>
      </p:sp>
      <p:pic>
        <p:nvPicPr>
          <p:cNvPr id="8" name="Picture 7" descr="Drawing and close-up drawing illustrate the anatomy of the synapse.&#10;&#10;&#10;Presynaptic neuron’s axons end in terminal buttons&#10;which contain synaptic vesicles.&#10;Synaptic vesicles contain neurotransmitters&#10;which are chemicals that transmit information across the synaptic gap (cleft).&#10;Postsynaptic neuron’s dendrites contain receptor sites&#10;that fit certain neurotransmitters,&#10;which bind to specific receptor sites in a lock-and-key system.&#10;&#10;"/>
          <p:cNvPicPr>
            <a:picLocks noChangeAspect="1"/>
          </p:cNvPicPr>
          <p:nvPr/>
        </p:nvPicPr>
        <p:blipFill>
          <a:blip r:embed="rId4"/>
          <a:srcRect/>
          <a:stretch>
            <a:fillRect/>
          </a:stretch>
        </p:blipFill>
        <p:spPr bwMode="auto">
          <a:xfrm>
            <a:off x="4511675" y="1058863"/>
            <a:ext cx="4487863" cy="5019675"/>
          </a:xfrm>
          <a:prstGeom prst="rect">
            <a:avLst/>
          </a:prstGeom>
          <a:noFill/>
          <a:ln w="9525">
            <a:noFill/>
            <a:miter lim="800000"/>
            <a:headEnd/>
            <a:tailEnd/>
          </a:ln>
          <a:effectLst>
            <a:outerShdw dist="38100" dir="2700000" algn="tl" rotWithShape="0">
              <a:srgbClr val="808080">
                <a:alpha val="42998"/>
              </a:srgbClr>
            </a:outerShdw>
          </a:effectLst>
        </p:spPr>
      </p:pic>
      <p:cxnSp>
        <p:nvCxnSpPr>
          <p:cNvPr id="9" name="Straight Connector 8"/>
          <p:cNvCxnSpPr>
            <a:cxnSpLocks noChangeShapeType="1"/>
          </p:cNvCxnSpPr>
          <p:nvPr/>
        </p:nvCxnSpPr>
        <p:spPr bwMode="auto">
          <a:xfrm rot="16200000" flipH="1">
            <a:off x="996157" y="3421856"/>
            <a:ext cx="6858000" cy="14287"/>
          </a:xfrm>
          <a:prstGeom prst="line">
            <a:avLst/>
          </a:prstGeom>
          <a:noFill/>
          <a:ln w="76200">
            <a:solidFill>
              <a:schemeClr val="bg1"/>
            </a:solidFill>
            <a:round/>
            <a:headEnd/>
            <a:tailEnd/>
          </a:ln>
          <a:effectLst>
            <a:outerShdw dist="38100" dir="5400000" algn="t" rotWithShape="0">
              <a:srgbClr val="808080">
                <a:alpha val="39998"/>
              </a:srgbClr>
            </a:outerShdw>
          </a:effectLst>
        </p:spPr>
      </p:cxnSp>
    </p:spTree>
    <p:extLst>
      <p:ext uri="{BB962C8B-B14F-4D97-AF65-F5344CB8AC3E}">
        <p14:creationId xmlns:p14="http://schemas.microsoft.com/office/powerpoint/2010/main" val="3133821149"/>
      </p:ext>
    </p:extLst>
  </p:cSld>
  <p:clrMapOvr>
    <a:masterClrMapping/>
  </p:clrMapOvr>
  <p:transition>
    <p:fade/>
    <p:sndAc>
      <p:stSnd>
        <p:snd r:embed="rId3" name="arrow.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4"/>
          <p:cNvSpPr>
            <a:spLocks noGrp="1"/>
          </p:cNvSpPr>
          <p:nvPr>
            <p:ph type="title"/>
          </p:nvPr>
        </p:nvSpPr>
        <p:spPr>
          <a:xfrm>
            <a:off x="381000" y="304800"/>
            <a:ext cx="8229600" cy="1066800"/>
          </a:xfrm>
        </p:spPr>
        <p:txBody>
          <a:bodyPr/>
          <a:lstStyle/>
          <a:p>
            <a:r>
              <a:rPr lang="en-US" altLang="en-US" dirty="0"/>
              <a:t>Communication Between Neurons</a:t>
            </a:r>
          </a:p>
        </p:txBody>
      </p:sp>
      <p:pic>
        <p:nvPicPr>
          <p:cNvPr id="22532" name="Picture 9" descr="figure 4-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143000" y="3124200"/>
            <a:ext cx="6705600" cy="2866802"/>
          </a:xfrm>
        </p:spPr>
      </p:pic>
      <p:sp>
        <p:nvSpPr>
          <p:cNvPr id="22531" name="Rectangle 5"/>
          <p:cNvSpPr>
            <a:spLocks noGrp="1"/>
          </p:cNvSpPr>
          <p:nvPr>
            <p:ph type="body" sz="half" idx="4294967295"/>
          </p:nvPr>
        </p:nvSpPr>
        <p:spPr>
          <a:xfrm>
            <a:off x="606425" y="1295400"/>
            <a:ext cx="8537575" cy="2209800"/>
          </a:xfrm>
          <a:prstGeom prst="rect">
            <a:avLst/>
          </a:prstGeom>
        </p:spPr>
        <p:txBody>
          <a:bodyPr>
            <a:normAutofit/>
          </a:bodyPr>
          <a:lstStyle/>
          <a:p>
            <a:pPr algn="l">
              <a:lnSpc>
                <a:spcPct val="90000"/>
              </a:lnSpc>
            </a:pPr>
            <a:r>
              <a:rPr lang="en-US" altLang="en-US" sz="2000" dirty="0"/>
              <a:t>An action potential triggers the release of </a:t>
            </a:r>
            <a:r>
              <a:rPr lang="en-US" altLang="en-US" sz="2000" b="1" dirty="0"/>
              <a:t>neurotransmitters </a:t>
            </a:r>
            <a:r>
              <a:rPr lang="en-US" altLang="en-US" sz="2000" dirty="0"/>
              <a:t>into the </a:t>
            </a:r>
            <a:r>
              <a:rPr lang="en-US" altLang="en-US" sz="2000" b="1" dirty="0"/>
              <a:t>synapse,</a:t>
            </a:r>
            <a:r>
              <a:rPr lang="en-US" altLang="en-US" sz="2000" dirty="0"/>
              <a:t> the space between neurons.</a:t>
            </a:r>
          </a:p>
          <a:p>
            <a:pPr algn="l">
              <a:lnSpc>
                <a:spcPct val="90000"/>
              </a:lnSpc>
            </a:pPr>
            <a:endParaRPr lang="en-US" altLang="en-US" sz="2000" dirty="0"/>
          </a:p>
          <a:p>
            <a:pPr algn="l">
              <a:lnSpc>
                <a:spcPct val="90000"/>
              </a:lnSpc>
            </a:pPr>
            <a:r>
              <a:rPr lang="en-US" altLang="en-US" sz="2000" dirty="0"/>
              <a:t>These chemical neurotransmitters are taken up by the </a:t>
            </a:r>
            <a:r>
              <a:rPr lang="en-US" altLang="en-US" sz="2000" b="1" dirty="0"/>
              <a:t>neurotransmitter receptors</a:t>
            </a:r>
            <a:r>
              <a:rPr lang="en-US" altLang="en-US" sz="2000" dirty="0"/>
              <a:t> in a neighbouring neuron.</a:t>
            </a:r>
          </a:p>
        </p:txBody>
      </p:sp>
      <p:pic>
        <p:nvPicPr>
          <p:cNvPr id="2" name="Picture 1"/>
          <p:cNvPicPr>
            <a:picLocks noChangeAspect="1"/>
          </p:cNvPicPr>
          <p:nvPr/>
        </p:nvPicPr>
        <p:blipFill>
          <a:blip r:embed="rId4"/>
          <a:stretch>
            <a:fillRect/>
          </a:stretch>
        </p:blipFill>
        <p:spPr>
          <a:xfrm>
            <a:off x="6858000" y="5943600"/>
            <a:ext cx="990600" cy="2667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neuronMD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0575" y="552450"/>
            <a:ext cx="148431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05-16_Signal_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828800"/>
            <a:ext cx="8300371"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71546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ynPi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04370"/>
            <a:ext cx="7010400" cy="58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4"/>
          <p:cNvSpPr txBox="1">
            <a:spLocks noChangeArrowheads="1"/>
          </p:cNvSpPr>
          <p:nvPr/>
        </p:nvSpPr>
        <p:spPr bwMode="auto">
          <a:xfrm>
            <a:off x="377825" y="1085850"/>
            <a:ext cx="15192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en-US"/>
              <a:t>Ionotropic</a:t>
            </a:r>
          </a:p>
          <a:p>
            <a:pPr eaLnBrk="1" hangingPunct="1"/>
            <a:r>
              <a:rPr lang="en-CA" altLang="en-US"/>
              <a:t>Metabotropic</a:t>
            </a:r>
          </a:p>
          <a:p>
            <a:pPr eaLnBrk="1" hangingPunct="1"/>
            <a:endParaRPr lang="en-CA" altLang="en-US"/>
          </a:p>
        </p:txBody>
      </p:sp>
    </p:spTree>
    <p:extLst>
      <p:ext uri="{BB962C8B-B14F-4D97-AF65-F5344CB8AC3E}">
        <p14:creationId xmlns:p14="http://schemas.microsoft.com/office/powerpoint/2010/main" val="48311840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synaps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481013"/>
            <a:ext cx="854710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0373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563" y="727075"/>
            <a:ext cx="7645400" cy="796925"/>
          </a:xfrm>
        </p:spPr>
        <p:txBody>
          <a:bodyPr/>
          <a:lstStyle/>
          <a:p>
            <a:r>
              <a:rPr lang="en-US" dirty="0"/>
              <a:t>The Field of Neuroscience</a:t>
            </a:r>
          </a:p>
        </p:txBody>
      </p:sp>
      <p:sp>
        <p:nvSpPr>
          <p:cNvPr id="3" name="Content Placeholder 2"/>
          <p:cNvSpPr>
            <a:spLocks noGrp="1"/>
          </p:cNvSpPr>
          <p:nvPr>
            <p:ph idx="1"/>
          </p:nvPr>
        </p:nvSpPr>
        <p:spPr>
          <a:xfrm>
            <a:off x="1295400" y="1676400"/>
            <a:ext cx="6324600" cy="1143000"/>
          </a:xfrm>
        </p:spPr>
        <p:txBody>
          <a:bodyPr/>
          <a:lstStyle/>
          <a:p>
            <a:pPr algn="l"/>
            <a:r>
              <a:rPr lang="en-US" b="1" dirty="0"/>
              <a:t>Neuroscience</a:t>
            </a:r>
            <a:r>
              <a:rPr lang="en-US" dirty="0"/>
              <a:t> – the study of the brain and nervous system</a:t>
            </a:r>
          </a:p>
        </p:txBody>
      </p:sp>
      <p:pic>
        <p:nvPicPr>
          <p:cNvPr id="4" name="Picture 3"/>
          <p:cNvPicPr>
            <a:picLocks noChangeAspect="1"/>
          </p:cNvPicPr>
          <p:nvPr/>
        </p:nvPicPr>
        <p:blipFill>
          <a:blip r:embed="rId2"/>
          <a:stretch>
            <a:fillRect/>
          </a:stretch>
        </p:blipFill>
        <p:spPr>
          <a:xfrm>
            <a:off x="4419600" y="2133600"/>
            <a:ext cx="3403600" cy="3145540"/>
          </a:xfrm>
          <a:prstGeom prst="rect">
            <a:avLst/>
          </a:prstGeom>
        </p:spPr>
      </p:pic>
      <p:sp>
        <p:nvSpPr>
          <p:cNvPr id="5" name="TextBox 4"/>
          <p:cNvSpPr txBox="1"/>
          <p:nvPr/>
        </p:nvSpPr>
        <p:spPr>
          <a:xfrm>
            <a:off x="762000" y="2634734"/>
            <a:ext cx="3581400" cy="1200329"/>
          </a:xfrm>
          <a:prstGeom prst="rect">
            <a:avLst/>
          </a:prstGeom>
          <a:noFill/>
        </p:spPr>
        <p:txBody>
          <a:bodyPr wrap="square" rtlCol="0">
            <a:spAutoFit/>
          </a:bodyPr>
          <a:lstStyle/>
          <a:p>
            <a:r>
              <a:rPr lang="en-CA" dirty="0"/>
              <a:t>Behavioral Neuroscience </a:t>
            </a:r>
          </a:p>
          <a:p>
            <a:r>
              <a:rPr lang="en-CA" dirty="0"/>
              <a:t>Neuropsychology</a:t>
            </a:r>
          </a:p>
          <a:p>
            <a:r>
              <a:rPr lang="en-CA" dirty="0"/>
              <a:t>Physiological Psychology</a:t>
            </a:r>
          </a:p>
          <a:p>
            <a:r>
              <a:rPr lang="en-CA" dirty="0"/>
              <a:t>Biopsychology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84700" y="0"/>
            <a:ext cx="4559300" cy="6858000"/>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03" name="TextBox 4"/>
          <p:cNvSpPr txBox="1">
            <a:spLocks noChangeArrowheads="1"/>
          </p:cNvSpPr>
          <p:nvPr/>
        </p:nvSpPr>
        <p:spPr bwMode="auto">
          <a:xfrm>
            <a:off x="0" y="1595438"/>
            <a:ext cx="4595813"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1pPr>
            <a:lvl2pPr marL="228600" indent="-2286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228600" algn="l"/>
              </a:tabLst>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ts val="600"/>
              </a:spcBef>
              <a:buClr>
                <a:srgbClr val="A3171E"/>
              </a:buClr>
              <a:buFont typeface="Wingdings" panose="05000000000000000000" pitchFamily="2" charset="2"/>
              <a:buChar char="§"/>
            </a:pPr>
            <a:r>
              <a:rPr lang="en-US" altLang="en-US" sz="2300" b="1"/>
              <a:t>Reuptake—</a:t>
            </a:r>
            <a:r>
              <a:rPr lang="en-US" altLang="en-US" sz="2300"/>
              <a:t>Neurotransmitters are absorbed back into the presynaptic neuron </a:t>
            </a:r>
          </a:p>
          <a:p>
            <a:pPr lvl="1" eaLnBrk="1" hangingPunct="1">
              <a:spcBef>
                <a:spcPts val="600"/>
              </a:spcBef>
              <a:buClr>
                <a:srgbClr val="A3171E"/>
              </a:buClr>
              <a:buFont typeface="Wingdings" panose="05000000000000000000" pitchFamily="2" charset="2"/>
              <a:buChar char="§"/>
            </a:pPr>
            <a:r>
              <a:rPr lang="en-US" altLang="en-US" sz="2300" b="1"/>
              <a:t>Enzyme Deactivation (Disassembly)—</a:t>
            </a:r>
            <a:r>
              <a:rPr lang="en-US" altLang="en-US" sz="2300"/>
              <a:t>Neurotransmitters are broken down by enzymes in the synapse</a:t>
            </a:r>
          </a:p>
          <a:p>
            <a:pPr lvl="1" eaLnBrk="1" hangingPunct="1">
              <a:spcBef>
                <a:spcPts val="600"/>
              </a:spcBef>
              <a:buClr>
                <a:srgbClr val="A3171E"/>
              </a:buClr>
              <a:buFont typeface="Wingdings" panose="05000000000000000000" pitchFamily="2" charset="2"/>
              <a:buChar char="§"/>
            </a:pPr>
            <a:r>
              <a:rPr lang="en-US" altLang="en-US" sz="2300" b="1"/>
              <a:t>Autoreceptors—</a:t>
            </a:r>
            <a:br>
              <a:rPr lang="en-US" altLang="en-US" sz="2300"/>
            </a:br>
            <a:r>
              <a:rPr lang="en-US" altLang="en-US" sz="2300"/>
              <a:t>Neurotransmitters bind to autoreceptor sites on the presynaptic neuron</a:t>
            </a:r>
          </a:p>
          <a:p>
            <a:pPr lvl="1" eaLnBrk="1" hangingPunct="1">
              <a:spcBef>
                <a:spcPts val="600"/>
              </a:spcBef>
              <a:buClr>
                <a:srgbClr val="A3171E"/>
              </a:buClr>
              <a:buFont typeface="Wingdings" panose="05000000000000000000" pitchFamily="2" charset="2"/>
              <a:buChar char="§"/>
            </a:pPr>
            <a:r>
              <a:rPr lang="en-US" altLang="en-US" sz="2300"/>
              <a:t>Neurotransmitters passively drift out of the synaptic gap</a:t>
            </a:r>
          </a:p>
        </p:txBody>
      </p:sp>
      <p:sp>
        <p:nvSpPr>
          <p:cNvPr id="76804" name="Rectangle 6"/>
          <p:cNvSpPr>
            <a:spLocks noChangeArrowheads="1"/>
          </p:cNvSpPr>
          <p:nvPr/>
        </p:nvSpPr>
        <p:spPr bwMode="auto">
          <a:xfrm>
            <a:off x="228600" y="244475"/>
            <a:ext cx="42227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ts val="3200"/>
              </a:lnSpc>
            </a:pPr>
            <a:r>
              <a:rPr lang="en-US" altLang="en-US" sz="3200">
                <a:latin typeface="Franklin Gothic Demi" panose="020B0703020102020204" pitchFamily="34" charset="0"/>
              </a:rPr>
              <a:t>What happens to neurotransmitters in the synapse? </a:t>
            </a:r>
          </a:p>
        </p:txBody>
      </p:sp>
      <p:pic>
        <p:nvPicPr>
          <p:cNvPr id="8" name="Picture 7" descr="Drawing of the synapse with labels:&#10;&#10;Reuptake—Neurotransmitters are absorbed back into the presynaptic neuron.&#10; &#10;Enzyme Deactivation (Disassembly)—Neurotransmitters are broken down by enzymes in the synapse.&#10;Autoreceptors— Neurotransmitters bind to autoreceptor sites on the presynaptic neuron.&#10;Neurotransmitters passively drift out of the synaptic gap.&#10;&#10;&#10;"/>
          <p:cNvPicPr>
            <a:picLocks noChangeAspect="1"/>
          </p:cNvPicPr>
          <p:nvPr/>
        </p:nvPicPr>
        <p:blipFill>
          <a:blip r:embed="rId4"/>
          <a:srcRect/>
          <a:stretch>
            <a:fillRect/>
          </a:stretch>
        </p:blipFill>
        <p:spPr bwMode="auto">
          <a:xfrm>
            <a:off x="5006975" y="1308100"/>
            <a:ext cx="3960813" cy="4378325"/>
          </a:xfrm>
          <a:prstGeom prst="rect">
            <a:avLst/>
          </a:prstGeom>
          <a:noFill/>
          <a:ln w="9525">
            <a:noFill/>
            <a:miter lim="800000"/>
            <a:headEnd/>
            <a:tailEnd/>
          </a:ln>
          <a:effectLst>
            <a:outerShdw dist="139700" dir="2700000" algn="tl" rotWithShape="0">
              <a:srgbClr val="333333">
                <a:alpha val="64998"/>
              </a:srgbClr>
            </a:outerShdw>
          </a:effectLst>
        </p:spPr>
      </p:pic>
      <p:cxnSp>
        <p:nvCxnSpPr>
          <p:cNvPr id="9" name="Straight Connector 8"/>
          <p:cNvCxnSpPr>
            <a:cxnSpLocks noChangeShapeType="1"/>
          </p:cNvCxnSpPr>
          <p:nvPr/>
        </p:nvCxnSpPr>
        <p:spPr bwMode="auto">
          <a:xfrm rot="16200000" flipH="1">
            <a:off x="1175544" y="3421856"/>
            <a:ext cx="6858000" cy="14288"/>
          </a:xfrm>
          <a:prstGeom prst="line">
            <a:avLst/>
          </a:prstGeom>
          <a:noFill/>
          <a:ln w="76200">
            <a:solidFill>
              <a:schemeClr val="bg1"/>
            </a:solidFill>
            <a:round/>
            <a:headEnd/>
            <a:tailEnd/>
          </a:ln>
          <a:effectLst>
            <a:outerShdw dist="38100" dir="5400000" algn="t" rotWithShape="0">
              <a:srgbClr val="808080">
                <a:alpha val="39998"/>
              </a:srgbClr>
            </a:outerShdw>
          </a:effectLst>
        </p:spPr>
      </p:cxnSp>
    </p:spTree>
    <p:extLst>
      <p:ext uri="{BB962C8B-B14F-4D97-AF65-F5344CB8AC3E}">
        <p14:creationId xmlns:p14="http://schemas.microsoft.com/office/powerpoint/2010/main" val="1351301901"/>
      </p:ext>
    </p:extLst>
  </p:cSld>
  <p:clrMapOvr>
    <a:masterClrMapping/>
  </p:clrMapOvr>
  <p:transition>
    <p:fade/>
    <p:sndAc>
      <p:stSnd>
        <p:snd r:embed="rId3" name="arrow.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058863" y="1460500"/>
          <a:ext cx="8085137" cy="5397500"/>
        </p:xfrm>
        <a:graphic>
          <a:graphicData uri="http://schemas.openxmlformats.org/drawingml/2006/table">
            <a:tbl>
              <a:tblPr firstRow="1" firstCol="1" bandRow="1">
                <a:tableStyleId>{5C22544A-7EE6-4342-B048-85BDC9FD1C3A}</a:tableStyleId>
              </a:tblPr>
              <a:tblGrid>
                <a:gridCol w="2117535">
                  <a:extLst>
                    <a:ext uri="{9D8B030D-6E8A-4147-A177-3AD203B41FA5}">
                      <a16:colId xmlns:a16="http://schemas.microsoft.com/office/drawing/2014/main" val="20000"/>
                    </a:ext>
                  </a:extLst>
                </a:gridCol>
                <a:gridCol w="2851455">
                  <a:extLst>
                    <a:ext uri="{9D8B030D-6E8A-4147-A177-3AD203B41FA5}">
                      <a16:colId xmlns:a16="http://schemas.microsoft.com/office/drawing/2014/main" val="20001"/>
                    </a:ext>
                  </a:extLst>
                </a:gridCol>
                <a:gridCol w="3116147">
                  <a:extLst>
                    <a:ext uri="{9D8B030D-6E8A-4147-A177-3AD203B41FA5}">
                      <a16:colId xmlns:a16="http://schemas.microsoft.com/office/drawing/2014/main" val="20002"/>
                    </a:ext>
                  </a:extLst>
                </a:gridCol>
              </a:tblGrid>
              <a:tr h="1079500">
                <a:tc>
                  <a:txBody>
                    <a:bodyPr/>
                    <a:lstStyle/>
                    <a:p>
                      <a:pPr algn="ctr"/>
                      <a:r>
                        <a:rPr lang="en-US" sz="1800" b="0" dirty="0">
                          <a:solidFill>
                            <a:schemeClr val="bg1"/>
                          </a:solidFill>
                          <a:latin typeface="+mj-lt"/>
                          <a:ea typeface="Bell Gothic Std Black"/>
                          <a:cs typeface="Bell Gothic Std Black"/>
                        </a:rPr>
                        <a:t>Acetylcholine (</a:t>
                      </a:r>
                      <a:r>
                        <a:rPr lang="en-US" sz="1800" b="0" dirty="0" err="1">
                          <a:solidFill>
                            <a:schemeClr val="bg1"/>
                          </a:solidFill>
                          <a:latin typeface="+mj-lt"/>
                          <a:ea typeface="Bell Gothic Std Black"/>
                          <a:cs typeface="Bell Gothic Std Black"/>
                        </a:rPr>
                        <a:t>ACh</a:t>
                      </a:r>
                      <a:r>
                        <a:rPr lang="en-US" sz="1800" b="0" dirty="0">
                          <a:solidFill>
                            <a:schemeClr val="bg1"/>
                          </a:solidFill>
                          <a:latin typeface="+mj-lt"/>
                          <a:ea typeface="Bell Gothic Std Black"/>
                          <a:cs typeface="Bell Gothic Std Black"/>
                        </a:rPr>
                        <a:t>) </a:t>
                      </a:r>
                    </a:p>
                  </a:txBody>
                  <a:tcPr marL="91439" marR="91439" anchor="ctr">
                    <a:lnR w="76200" cap="flat" cmpd="sng" algn="ctr">
                      <a:noFill/>
                      <a:prstDash val="solid"/>
                      <a:round/>
                      <a:headEnd type="none" w="med" len="med"/>
                      <a:tailEnd type="none" w="med" len="med"/>
                    </a:ln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079500">
                <a:tc>
                  <a:txBody>
                    <a:bodyPr/>
                    <a:lstStyle/>
                    <a:p>
                      <a:pPr algn="ctr">
                        <a:defRPr/>
                      </a:pPr>
                      <a:r>
                        <a:rPr lang="en-US" sz="1800" b="0" dirty="0">
                          <a:solidFill>
                            <a:schemeClr val="bg1"/>
                          </a:solidFill>
                          <a:latin typeface="+mj-lt"/>
                          <a:ea typeface="ＭＳ Ｐゴシック" charset="-128"/>
                          <a:cs typeface="Arial" charset="0"/>
                        </a:rPr>
                        <a:t>Dopamine</a:t>
                      </a:r>
                    </a:p>
                  </a:txBody>
                  <a:tcPr marL="91439" marR="91439" anchor="ctr">
                    <a:lnR w="76200" cap="flat" cmpd="sng" algn="ctr">
                      <a:noFill/>
                      <a:prstDash val="solid"/>
                      <a:round/>
                      <a:headEnd type="none" w="med" len="med"/>
                      <a:tailEnd type="none" w="med" len="med"/>
                    </a:ln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079500">
                <a:tc>
                  <a:txBody>
                    <a:bodyPr/>
                    <a:lstStyle/>
                    <a:p>
                      <a:pPr algn="ctr">
                        <a:defRPr/>
                      </a:pPr>
                      <a:r>
                        <a:rPr lang="en-US" sz="1800" b="0" dirty="0">
                          <a:solidFill>
                            <a:schemeClr val="bg1"/>
                          </a:solidFill>
                          <a:latin typeface="+mj-lt"/>
                          <a:ea typeface="ＭＳ Ｐゴシック" charset="-128"/>
                          <a:cs typeface="Arial" charset="0"/>
                        </a:rPr>
                        <a:t>Serotonin</a:t>
                      </a:r>
                    </a:p>
                  </a:txBody>
                  <a:tcPr marL="91439" marR="91439" anchor="ctr">
                    <a:lnR w="76200" cap="flat" cmpd="sng" algn="ctr">
                      <a:noFill/>
                      <a:prstDash val="solid"/>
                      <a:round/>
                      <a:headEnd type="none" w="med" len="med"/>
                      <a:tailEnd type="none" w="med" len="med"/>
                    </a:ln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0795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err="1">
                          <a:solidFill>
                            <a:schemeClr val="bg1"/>
                          </a:solidFill>
                          <a:latin typeface="+mj-lt"/>
                          <a:ea typeface="Bell Gothic Std Black"/>
                          <a:cs typeface="Bell Gothic Std Black"/>
                        </a:rPr>
                        <a:t>Norepinephrine</a:t>
                      </a:r>
                      <a:endParaRPr lang="en-US" sz="1800" b="0" dirty="0">
                        <a:solidFill>
                          <a:schemeClr val="bg1"/>
                        </a:solidFill>
                        <a:latin typeface="+mj-lt"/>
                        <a:ea typeface="Bell Gothic Std Black"/>
                        <a:cs typeface="Bell Gothic Std Black"/>
                      </a:endParaRPr>
                    </a:p>
                    <a:p>
                      <a:pPr algn="ctr"/>
                      <a:endParaRPr lang="en-US" sz="1800" b="0" dirty="0">
                        <a:solidFill>
                          <a:schemeClr val="tx1"/>
                        </a:solidFill>
                        <a:latin typeface="+mj-lt"/>
                      </a:endParaRPr>
                    </a:p>
                  </a:txBody>
                  <a:tcPr marL="91439" marR="91439" anchor="ctr">
                    <a:lnR w="76200" cap="flat" cmpd="sng" algn="ctr">
                      <a:noFill/>
                      <a:prstDash val="solid"/>
                      <a:round/>
                      <a:headEnd type="none" w="med" len="med"/>
                      <a:tailEnd type="none" w="med" len="med"/>
                    </a:ln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10795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mj-lt"/>
                          <a:ea typeface="ＭＳ Ｐゴシック" charset="-128"/>
                          <a:cs typeface="Arial" charset="0"/>
                        </a:rPr>
                        <a:t>Endorphins</a:t>
                      </a:r>
                    </a:p>
                    <a:p>
                      <a:pPr algn="ctr"/>
                      <a:endParaRPr lang="en-US" sz="1800" b="0" dirty="0">
                        <a:solidFill>
                          <a:schemeClr val="tx1"/>
                        </a:solidFill>
                        <a:latin typeface="+mj-lt"/>
                      </a:endParaRPr>
                    </a:p>
                  </a:txBody>
                  <a:tcPr marL="91439" marR="91439" anchor="ctr">
                    <a:lnR w="76200" cap="flat" cmpd="sng" algn="ctr">
                      <a:noFill/>
                      <a:prstDash val="solid"/>
                      <a:round/>
                      <a:headEnd type="none" w="med" len="med"/>
                      <a:tailEnd type="none" w="med" len="med"/>
                    </a:ln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800" dirty="0"/>
                    </a:p>
                  </a:txBody>
                  <a:tcPr marL="91439" marR="91439">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cxnSp>
        <p:nvCxnSpPr>
          <p:cNvPr id="23" name="Straight Connector 22"/>
          <p:cNvCxnSpPr>
            <a:cxnSpLocks noChangeShapeType="1"/>
          </p:cNvCxnSpPr>
          <p:nvPr/>
        </p:nvCxnSpPr>
        <p:spPr bwMode="auto">
          <a:xfrm rot="16200000" flipH="1">
            <a:off x="525463" y="4130675"/>
            <a:ext cx="5389562" cy="65088"/>
          </a:xfrm>
          <a:prstGeom prst="line">
            <a:avLst/>
          </a:prstGeom>
          <a:noFill/>
          <a:ln w="76200">
            <a:solidFill>
              <a:schemeClr val="bg1"/>
            </a:solidFill>
            <a:round/>
            <a:headEnd/>
            <a:tailEnd/>
          </a:ln>
          <a:effectLst>
            <a:outerShdw dist="38100" dir="5400000" algn="t" rotWithShape="0">
              <a:srgbClr val="808080">
                <a:alpha val="39998"/>
              </a:srgbClr>
            </a:outerShdw>
          </a:effectLst>
        </p:spPr>
      </p:cxnSp>
      <p:cxnSp>
        <p:nvCxnSpPr>
          <p:cNvPr id="21" name="Straight Connector 20"/>
          <p:cNvCxnSpPr>
            <a:cxnSpLocks noChangeShapeType="1"/>
          </p:cNvCxnSpPr>
          <p:nvPr/>
        </p:nvCxnSpPr>
        <p:spPr bwMode="auto">
          <a:xfrm rot="16200000" flipH="1">
            <a:off x="3390900" y="4164013"/>
            <a:ext cx="5354637" cy="33338"/>
          </a:xfrm>
          <a:prstGeom prst="line">
            <a:avLst/>
          </a:prstGeom>
          <a:noFill/>
          <a:ln w="76200">
            <a:solidFill>
              <a:schemeClr val="bg1"/>
            </a:solidFill>
            <a:round/>
            <a:headEnd/>
            <a:tailEnd/>
          </a:ln>
          <a:effectLst>
            <a:outerShdw dist="38100" dir="5400000" algn="t" rotWithShape="0">
              <a:srgbClr val="808080">
                <a:alpha val="39998"/>
              </a:srgbClr>
            </a:outerShdw>
          </a:effectLst>
        </p:spPr>
      </p:cxnSp>
      <p:sp>
        <p:nvSpPr>
          <p:cNvPr id="77851" name="Rectangle 23"/>
          <p:cNvSpPr>
            <a:spLocks noChangeArrowheads="1"/>
          </p:cNvSpPr>
          <p:nvPr/>
        </p:nvSpPr>
        <p:spPr bwMode="auto">
          <a:xfrm>
            <a:off x="3303588" y="1506538"/>
            <a:ext cx="23828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t>Enables muscle action, learning and memory</a:t>
            </a:r>
            <a:endParaRPr lang="en-US" altLang="en-US" sz="2000">
              <a:solidFill>
                <a:srgbClr val="000000"/>
              </a:solidFill>
            </a:endParaRPr>
          </a:p>
        </p:txBody>
      </p:sp>
      <p:sp>
        <p:nvSpPr>
          <p:cNvPr id="77852" name="Rectangle 24"/>
          <p:cNvSpPr>
            <a:spLocks noChangeArrowheads="1"/>
          </p:cNvSpPr>
          <p:nvPr/>
        </p:nvSpPr>
        <p:spPr bwMode="auto">
          <a:xfrm>
            <a:off x="6157913" y="1474788"/>
            <a:ext cx="28051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000"/>
              <a:t>With Alzheimer’</a:t>
            </a:r>
            <a:r>
              <a:rPr lang="en-US" altLang="ja-JP" sz="2000"/>
              <a:t>s, ACh producing neurons deteriorate</a:t>
            </a:r>
            <a:endParaRPr lang="en-US" altLang="en-US" sz="2000"/>
          </a:p>
        </p:txBody>
      </p:sp>
      <p:sp>
        <p:nvSpPr>
          <p:cNvPr id="18" name="Rectangle 17"/>
          <p:cNvSpPr/>
          <p:nvPr/>
        </p:nvSpPr>
        <p:spPr>
          <a:xfrm>
            <a:off x="3276600" y="2576513"/>
            <a:ext cx="2743200" cy="1016000"/>
          </a:xfrm>
          <a:prstGeom prst="rect">
            <a:avLst/>
          </a:prstGeom>
        </p:spPr>
        <p:txBody>
          <a:bodyPr>
            <a:spAutoFit/>
          </a:bodyPr>
          <a:lstStyle/>
          <a:p>
            <a:pPr algn="ctr">
              <a:defRPr/>
            </a:pPr>
            <a:r>
              <a:rPr lang="en-US" sz="2000" dirty="0">
                <a:latin typeface="+mn-lt"/>
                <a:ea typeface="Bell Gothic Std Bold"/>
                <a:cs typeface="Bell Gothic Std Bold"/>
              </a:rPr>
              <a:t>Influences movement, learning, attention and emotion</a:t>
            </a:r>
            <a:endParaRPr lang="en-US" sz="2000" dirty="0">
              <a:solidFill>
                <a:srgbClr val="000000"/>
              </a:solidFill>
              <a:latin typeface="+mn-lt"/>
              <a:ea typeface="+mn-ea"/>
              <a:cs typeface="Arial" pitchFamily="34" charset="0"/>
            </a:endParaRPr>
          </a:p>
        </p:txBody>
      </p:sp>
      <p:sp>
        <p:nvSpPr>
          <p:cNvPr id="77854" name="Rectangle 18"/>
          <p:cNvSpPr>
            <a:spLocks noChangeArrowheads="1"/>
          </p:cNvSpPr>
          <p:nvPr/>
        </p:nvSpPr>
        <p:spPr bwMode="auto">
          <a:xfrm>
            <a:off x="6064250" y="2470150"/>
            <a:ext cx="32321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000"/>
              <a:t>High levels linked to schizophrenia, low levels linked to Parkinson’</a:t>
            </a:r>
            <a:r>
              <a:rPr lang="en-US" altLang="ja-JP" sz="2000"/>
              <a:t>s disease</a:t>
            </a:r>
            <a:endParaRPr lang="en-US" altLang="en-US" sz="2000"/>
          </a:p>
        </p:txBody>
      </p:sp>
      <p:sp>
        <p:nvSpPr>
          <p:cNvPr id="77855" name="Rectangle 19"/>
          <p:cNvSpPr>
            <a:spLocks noChangeArrowheads="1"/>
          </p:cNvSpPr>
          <p:nvPr/>
        </p:nvSpPr>
        <p:spPr bwMode="auto">
          <a:xfrm>
            <a:off x="3279775" y="3783013"/>
            <a:ext cx="2668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t>Affects mood, hunger, sleep arousal</a:t>
            </a:r>
          </a:p>
        </p:txBody>
      </p:sp>
      <p:sp>
        <p:nvSpPr>
          <p:cNvPr id="77856" name="Rectangle 29"/>
          <p:cNvSpPr>
            <a:spLocks noChangeArrowheads="1"/>
          </p:cNvSpPr>
          <p:nvPr/>
        </p:nvSpPr>
        <p:spPr bwMode="auto">
          <a:xfrm>
            <a:off x="6143625" y="3843338"/>
            <a:ext cx="315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t>Low levels linked </a:t>
            </a:r>
            <a:br>
              <a:rPr lang="en-US" altLang="en-US" sz="2000"/>
            </a:br>
            <a:r>
              <a:rPr lang="en-US" altLang="en-US" sz="2000"/>
              <a:t>to depression</a:t>
            </a:r>
          </a:p>
        </p:txBody>
      </p:sp>
      <p:sp>
        <p:nvSpPr>
          <p:cNvPr id="77857" name="Rectangle 30"/>
          <p:cNvSpPr>
            <a:spLocks noChangeArrowheads="1"/>
          </p:cNvSpPr>
          <p:nvPr/>
        </p:nvSpPr>
        <p:spPr bwMode="auto">
          <a:xfrm>
            <a:off x="3351213" y="4813300"/>
            <a:ext cx="2646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t>Helps control alertness and arousal</a:t>
            </a:r>
          </a:p>
        </p:txBody>
      </p:sp>
      <p:sp>
        <p:nvSpPr>
          <p:cNvPr id="77858" name="Rectangle 31"/>
          <p:cNvSpPr>
            <a:spLocks noChangeArrowheads="1"/>
          </p:cNvSpPr>
          <p:nvPr/>
        </p:nvSpPr>
        <p:spPr bwMode="auto">
          <a:xfrm>
            <a:off x="6308725" y="4787900"/>
            <a:ext cx="2630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000"/>
              <a:t>Low levels depress mood</a:t>
            </a:r>
          </a:p>
        </p:txBody>
      </p:sp>
      <p:sp>
        <p:nvSpPr>
          <p:cNvPr id="77859" name="Rectangle 32"/>
          <p:cNvSpPr>
            <a:spLocks noChangeArrowheads="1"/>
          </p:cNvSpPr>
          <p:nvPr/>
        </p:nvSpPr>
        <p:spPr bwMode="auto">
          <a:xfrm>
            <a:off x="3349625" y="5888038"/>
            <a:ext cx="27082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t>Boosts mood, </a:t>
            </a:r>
            <a:br>
              <a:rPr lang="en-US" altLang="en-US" sz="2000"/>
            </a:br>
            <a:r>
              <a:rPr lang="en-US" altLang="en-US" sz="2000"/>
              <a:t>lessens pain</a:t>
            </a:r>
          </a:p>
        </p:txBody>
      </p:sp>
      <p:sp>
        <p:nvSpPr>
          <p:cNvPr id="77860" name="Rectangle 33"/>
          <p:cNvSpPr>
            <a:spLocks noChangeArrowheads="1"/>
          </p:cNvSpPr>
          <p:nvPr/>
        </p:nvSpPr>
        <p:spPr bwMode="auto">
          <a:xfrm>
            <a:off x="6400800" y="5842000"/>
            <a:ext cx="2743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000"/>
              <a:t>Artificial opiates cause brain to stop producing endorphins</a:t>
            </a:r>
          </a:p>
        </p:txBody>
      </p:sp>
      <p:pic>
        <p:nvPicPr>
          <p:cNvPr id="35" name="Picture 34" descr="Person wearing a gas mask"/>
          <p:cNvPicPr>
            <a:picLocks noChangeAspect="1"/>
          </p:cNvPicPr>
          <p:nvPr/>
        </p:nvPicPr>
        <p:blipFill>
          <a:blip r:embed="rId4"/>
          <a:srcRect t="13406"/>
          <a:stretch>
            <a:fillRect/>
          </a:stretch>
        </p:blipFill>
        <p:spPr bwMode="auto">
          <a:xfrm>
            <a:off x="-31750" y="1489075"/>
            <a:ext cx="1000125" cy="1071563"/>
          </a:xfrm>
          <a:prstGeom prst="rect">
            <a:avLst/>
          </a:prstGeom>
          <a:noFill/>
          <a:ln w="9525">
            <a:noFill/>
            <a:miter lim="800000"/>
            <a:headEnd/>
            <a:tailEnd/>
          </a:ln>
          <a:effectLst>
            <a:outerShdw dist="38100" dir="2700000" algn="tl" rotWithShape="0">
              <a:srgbClr val="808080">
                <a:alpha val="42998"/>
              </a:srgbClr>
            </a:outerShdw>
          </a:effectLst>
        </p:spPr>
      </p:pic>
      <p:pic>
        <p:nvPicPr>
          <p:cNvPr id="36" name="Picture 35" descr="Famous Munch painting as an example of depression."/>
          <p:cNvPicPr>
            <a:picLocks noChangeAspect="1"/>
          </p:cNvPicPr>
          <p:nvPr/>
        </p:nvPicPr>
        <p:blipFill>
          <a:blip r:embed="rId5"/>
          <a:srcRect l="17696" r="13486"/>
          <a:stretch>
            <a:fillRect/>
          </a:stretch>
        </p:blipFill>
        <p:spPr bwMode="auto">
          <a:xfrm>
            <a:off x="0" y="2562225"/>
            <a:ext cx="1082675" cy="2166938"/>
          </a:xfrm>
          <a:prstGeom prst="rect">
            <a:avLst/>
          </a:prstGeom>
          <a:noFill/>
          <a:ln w="9525">
            <a:noFill/>
            <a:miter lim="800000"/>
            <a:headEnd/>
            <a:tailEnd/>
          </a:ln>
          <a:effectLst>
            <a:outerShdw dist="38100" dir="2700000" algn="tl" rotWithShape="0">
              <a:srgbClr val="808080">
                <a:alpha val="42998"/>
              </a:srgbClr>
            </a:outerShdw>
          </a:effectLst>
        </p:spPr>
      </p:pic>
      <p:pic>
        <p:nvPicPr>
          <p:cNvPr id="38" name="Picture 37" descr="Rock climber ascending a shear mountain face."/>
          <p:cNvPicPr>
            <a:picLocks noChangeAspect="1"/>
          </p:cNvPicPr>
          <p:nvPr/>
        </p:nvPicPr>
        <p:blipFill>
          <a:blip r:embed="rId6"/>
          <a:srcRect t="23199"/>
          <a:stretch>
            <a:fillRect/>
          </a:stretch>
        </p:blipFill>
        <p:spPr bwMode="auto">
          <a:xfrm>
            <a:off x="0" y="5610225"/>
            <a:ext cx="1073150" cy="1247775"/>
          </a:xfrm>
          <a:prstGeom prst="rect">
            <a:avLst/>
          </a:prstGeom>
          <a:noFill/>
          <a:ln w="9525">
            <a:noFill/>
            <a:miter lim="800000"/>
            <a:headEnd/>
            <a:tailEnd/>
          </a:ln>
          <a:effectLst>
            <a:outerShdw dist="38100" dir="2700000" algn="tl" rotWithShape="0">
              <a:srgbClr val="808080">
                <a:alpha val="42998"/>
              </a:srgbClr>
            </a:outerShdw>
          </a:effectLst>
        </p:spPr>
      </p:pic>
      <p:pic>
        <p:nvPicPr>
          <p:cNvPr id="37" name="Picture 36" descr="Three people are sitting in the first car of a rollercoaster as it climbs."/>
          <p:cNvPicPr>
            <a:picLocks noChangeAspect="1"/>
          </p:cNvPicPr>
          <p:nvPr/>
        </p:nvPicPr>
        <p:blipFill>
          <a:blip r:embed="rId7"/>
          <a:srcRect/>
          <a:stretch>
            <a:fillRect/>
          </a:stretch>
        </p:blipFill>
        <p:spPr bwMode="auto">
          <a:xfrm>
            <a:off x="0" y="4719638"/>
            <a:ext cx="1058863" cy="1042987"/>
          </a:xfrm>
          <a:prstGeom prst="rect">
            <a:avLst/>
          </a:prstGeom>
          <a:noFill/>
          <a:ln w="9525">
            <a:noFill/>
            <a:miter lim="800000"/>
            <a:headEnd/>
            <a:tailEnd/>
          </a:ln>
          <a:effectLst>
            <a:outerShdw dist="38100" dir="2700000" algn="tl" rotWithShape="0">
              <a:srgbClr val="808080">
                <a:alpha val="42998"/>
              </a:srgbClr>
            </a:outerShdw>
          </a:effectLst>
        </p:spPr>
      </p:pic>
      <p:cxnSp>
        <p:nvCxnSpPr>
          <p:cNvPr id="22" name="Straight Connector 21"/>
          <p:cNvCxnSpPr>
            <a:cxnSpLocks noChangeShapeType="1"/>
          </p:cNvCxnSpPr>
          <p:nvPr/>
        </p:nvCxnSpPr>
        <p:spPr bwMode="auto">
          <a:xfrm rot="10800000">
            <a:off x="0" y="1438275"/>
            <a:ext cx="9144000" cy="4763"/>
          </a:xfrm>
          <a:prstGeom prst="line">
            <a:avLst/>
          </a:prstGeom>
          <a:noFill/>
          <a:ln w="76200">
            <a:solidFill>
              <a:schemeClr val="bg1"/>
            </a:solidFill>
            <a:round/>
            <a:headEnd/>
            <a:tailEnd/>
          </a:ln>
          <a:effectLst>
            <a:outerShdw dist="38100" dir="5400000" algn="t" rotWithShape="0">
              <a:srgbClr val="808080">
                <a:alpha val="39998"/>
              </a:srgbClr>
            </a:outerShdw>
          </a:effectLst>
        </p:spPr>
      </p:cxnSp>
      <p:cxnSp>
        <p:nvCxnSpPr>
          <p:cNvPr id="39" name="Straight Connector 38"/>
          <p:cNvCxnSpPr>
            <a:cxnSpLocks noChangeShapeType="1"/>
          </p:cNvCxnSpPr>
          <p:nvPr/>
        </p:nvCxnSpPr>
        <p:spPr bwMode="auto">
          <a:xfrm rot="16200000" flipH="1">
            <a:off x="-1639887" y="4141787"/>
            <a:ext cx="5378450" cy="53975"/>
          </a:xfrm>
          <a:prstGeom prst="line">
            <a:avLst/>
          </a:prstGeom>
          <a:noFill/>
          <a:ln w="76200">
            <a:solidFill>
              <a:schemeClr val="bg1"/>
            </a:solidFill>
            <a:round/>
            <a:headEnd/>
            <a:tailEnd/>
          </a:ln>
          <a:effectLst>
            <a:outerShdw dist="38100" dir="5400000" algn="t" rotWithShape="0">
              <a:srgbClr val="808080">
                <a:alpha val="39998"/>
              </a:srgbClr>
            </a:outerShdw>
          </a:effectLst>
        </p:spPr>
      </p:cxnSp>
      <p:pic>
        <p:nvPicPr>
          <p:cNvPr id="77867" name="Picture 40" descr="ActivePsych.png">
            <a:hlinkClick r:id="rId8"/>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54850" y="204788"/>
            <a:ext cx="18605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3670300" y="1011238"/>
            <a:ext cx="1936750" cy="400050"/>
          </a:xfrm>
          <a:prstGeom prst="rect">
            <a:avLst/>
          </a:prstGeom>
          <a:noFill/>
        </p:spPr>
        <p:txBody>
          <a:bodyPr>
            <a:spAutoFit/>
          </a:bodyPr>
          <a:lstStyle/>
          <a:p>
            <a:pPr algn="ctr">
              <a:defRPr/>
            </a:pPr>
            <a:r>
              <a:rPr lang="en-US" sz="2000" dirty="0">
                <a:solidFill>
                  <a:srgbClr val="C00000"/>
                </a:solidFill>
                <a:latin typeface="+mj-lt"/>
                <a:ea typeface="+mn-ea"/>
                <a:cs typeface="Arial" charset="0"/>
              </a:rPr>
              <a:t>Functions</a:t>
            </a:r>
          </a:p>
        </p:txBody>
      </p:sp>
      <p:sp>
        <p:nvSpPr>
          <p:cNvPr id="51" name="TextBox 50"/>
          <p:cNvSpPr txBox="1"/>
          <p:nvPr/>
        </p:nvSpPr>
        <p:spPr>
          <a:xfrm>
            <a:off x="6734175" y="1042988"/>
            <a:ext cx="1936750" cy="400050"/>
          </a:xfrm>
          <a:prstGeom prst="rect">
            <a:avLst/>
          </a:prstGeom>
          <a:noFill/>
        </p:spPr>
        <p:txBody>
          <a:bodyPr>
            <a:spAutoFit/>
          </a:bodyPr>
          <a:lstStyle/>
          <a:p>
            <a:pPr algn="ctr">
              <a:defRPr/>
            </a:pPr>
            <a:r>
              <a:rPr lang="en-US" sz="2000" dirty="0">
                <a:solidFill>
                  <a:srgbClr val="C00000"/>
                </a:solidFill>
                <a:latin typeface="+mj-lt"/>
                <a:ea typeface="+mn-ea"/>
                <a:cs typeface="Arial" charset="0"/>
              </a:rPr>
              <a:t>Malfunctions</a:t>
            </a:r>
          </a:p>
        </p:txBody>
      </p:sp>
      <p:sp>
        <p:nvSpPr>
          <p:cNvPr id="77870" name="TextBox 4"/>
          <p:cNvSpPr txBox="1">
            <a:spLocks noChangeArrowheads="1"/>
          </p:cNvSpPr>
          <p:nvPr/>
        </p:nvSpPr>
        <p:spPr bwMode="auto">
          <a:xfrm>
            <a:off x="130175" y="168275"/>
            <a:ext cx="635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Franklin Gothic Demi" panose="020B0703020102020204" pitchFamily="34" charset="0"/>
              </a:rPr>
              <a:t>Types of Neurotransmitters </a:t>
            </a:r>
          </a:p>
        </p:txBody>
      </p:sp>
    </p:spTree>
    <p:extLst>
      <p:ext uri="{BB962C8B-B14F-4D97-AF65-F5344CB8AC3E}">
        <p14:creationId xmlns:p14="http://schemas.microsoft.com/office/powerpoint/2010/main" val="1134199525"/>
      </p:ext>
    </p:extLst>
  </p:cSld>
  <p:clrMapOvr>
    <a:masterClrMapping/>
  </p:clrMapOvr>
  <p:transition>
    <p:fade/>
    <p:sndAc>
      <p:stSnd>
        <p:snd r:embed="rId3" name="arrow.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3"/>
          <p:cNvSpPr txBox="1">
            <a:spLocks noChangeArrowheads="1"/>
          </p:cNvSpPr>
          <p:nvPr/>
        </p:nvSpPr>
        <p:spPr bwMode="auto">
          <a:xfrm>
            <a:off x="268288" y="742950"/>
            <a:ext cx="76692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GABA</a:t>
            </a:r>
          </a:p>
          <a:p>
            <a:pPr eaLnBrk="1" hangingPunct="1"/>
            <a:r>
              <a:rPr lang="en-US" altLang="en-US"/>
              <a:t>Glutamate </a:t>
            </a:r>
          </a:p>
          <a:p>
            <a:pPr eaLnBrk="1" hangingPunct="1"/>
            <a:r>
              <a:rPr lang="en-US" altLang="en-US"/>
              <a:t>NPY</a:t>
            </a:r>
          </a:p>
          <a:p>
            <a:pPr eaLnBrk="1" hangingPunct="1"/>
            <a:r>
              <a:rPr lang="en-US" altLang="en-US"/>
              <a:t>Leptin</a:t>
            </a:r>
          </a:p>
          <a:p>
            <a:pPr eaLnBrk="1" hangingPunct="1"/>
            <a:r>
              <a:rPr lang="en-US" altLang="en-US"/>
              <a:t>Ghrelin</a:t>
            </a:r>
          </a:p>
          <a:p>
            <a:pPr eaLnBrk="1" hangingPunct="1"/>
            <a:r>
              <a:rPr lang="en-US" altLang="en-US"/>
              <a:t>Orexin</a:t>
            </a:r>
          </a:p>
          <a:p>
            <a:pPr eaLnBrk="1" hangingPunct="1"/>
            <a:r>
              <a:rPr lang="en-US" altLang="en-US"/>
              <a:t>Somatostatin</a:t>
            </a:r>
          </a:p>
          <a:p>
            <a:pPr eaLnBrk="1" hangingPunct="1"/>
            <a:r>
              <a:rPr lang="en-US" altLang="en-US"/>
              <a:t>Substance P</a:t>
            </a:r>
          </a:p>
          <a:p>
            <a:pPr eaLnBrk="1" hangingPunct="1"/>
            <a:r>
              <a:rPr lang="en-US" altLang="en-US"/>
              <a:t>Oxytocin</a:t>
            </a:r>
          </a:p>
          <a:p>
            <a:pPr eaLnBrk="1" hangingPunct="1"/>
            <a:r>
              <a:rPr lang="en-US" altLang="en-US"/>
              <a:t>Vasopressin</a:t>
            </a:r>
          </a:p>
          <a:p>
            <a:pPr eaLnBrk="1" hangingPunct="1"/>
            <a:endParaRPr lang="en-US" altLang="en-US"/>
          </a:p>
          <a:p>
            <a:pPr eaLnBrk="1" hangingPunct="1"/>
            <a:r>
              <a:rPr lang="en-US" altLang="en-US"/>
              <a:t>An </a:t>
            </a:r>
            <a:r>
              <a:rPr lang="en-US" altLang="en-US" b="1"/>
              <a:t>agonist</a:t>
            </a:r>
            <a:r>
              <a:rPr lang="en-US" altLang="en-US"/>
              <a:t> is a chemical that binds to a </a:t>
            </a:r>
            <a:r>
              <a:rPr lang="en-US" altLang="en-US">
                <a:hlinkClick r:id="rId3" tooltip="Receptor (biochemistry)"/>
              </a:rPr>
              <a:t>receptor</a:t>
            </a:r>
            <a:r>
              <a:rPr lang="en-US" altLang="en-US"/>
              <a:t> of a cell and triggers a response by that cell. Agonists often mimic the action of a naturally occurring substance.</a:t>
            </a:r>
          </a:p>
          <a:p>
            <a:pPr eaLnBrk="1" hangingPunct="1"/>
            <a:endParaRPr lang="en-US" altLang="en-US"/>
          </a:p>
          <a:p>
            <a:pPr eaLnBrk="1" hangingPunct="1"/>
            <a:r>
              <a:rPr lang="en-US" altLang="en-US"/>
              <a:t>A </a:t>
            </a:r>
            <a:r>
              <a:rPr lang="en-US" altLang="en-US" b="1"/>
              <a:t>receptor antagonist</a:t>
            </a:r>
            <a:r>
              <a:rPr lang="en-US" altLang="en-US"/>
              <a:t> is a type of </a:t>
            </a:r>
            <a:r>
              <a:rPr lang="en-US" altLang="en-US">
                <a:hlinkClick r:id="rId3" tooltip="Receptor (biochemistry)"/>
              </a:rPr>
              <a:t>receptor</a:t>
            </a:r>
            <a:r>
              <a:rPr lang="en-US" altLang="en-US"/>
              <a:t> </a:t>
            </a:r>
            <a:r>
              <a:rPr lang="en-US" altLang="en-US">
                <a:hlinkClick r:id="rId4" tooltip="Ligand (biochemistry)"/>
              </a:rPr>
              <a:t>ligand</a:t>
            </a:r>
            <a:r>
              <a:rPr lang="en-US" altLang="en-US"/>
              <a:t> or </a:t>
            </a:r>
            <a:r>
              <a:rPr lang="en-US" altLang="en-US">
                <a:hlinkClick r:id="rId5" tooltip="Drug"/>
              </a:rPr>
              <a:t>drug</a:t>
            </a:r>
            <a:r>
              <a:rPr lang="en-US" altLang="en-US"/>
              <a:t> that does not provoke a biological response itself upon binding to a </a:t>
            </a:r>
            <a:r>
              <a:rPr lang="en-US" altLang="en-US">
                <a:hlinkClick r:id="rId3" tooltip="Receptor (biochemistry)"/>
              </a:rPr>
              <a:t>receptor</a:t>
            </a:r>
            <a:r>
              <a:rPr lang="en-US" altLang="en-US"/>
              <a:t>, but blocks or dampens </a:t>
            </a:r>
            <a:r>
              <a:rPr lang="en-US" altLang="en-US">
                <a:hlinkClick r:id="rId6" tooltip="Agonist"/>
              </a:rPr>
              <a:t>agonist</a:t>
            </a:r>
            <a:r>
              <a:rPr lang="en-US" altLang="en-US"/>
              <a:t>-mediated responses.</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1572121114"/>
      </p:ext>
    </p:extLst>
  </p:cSld>
  <p:clrMapOvr>
    <a:masterClrMapping/>
  </p:clrMapOvr>
  <p:transition>
    <p:fade/>
    <p:sndAc>
      <p:stSnd>
        <p:snd r:embed="rId2" name="arrow.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Think_User\Desktop\neurotransmit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569913"/>
            <a:ext cx="85471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09374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310437" cy="644525"/>
          </a:xfrm>
        </p:spPr>
        <p:txBody>
          <a:bodyPr/>
          <a:lstStyle/>
          <a:p>
            <a:r>
              <a:rPr lang="en-CA" dirty="0"/>
              <a:t>Drugs we take….</a:t>
            </a:r>
          </a:p>
        </p:txBody>
      </p:sp>
      <p:sp>
        <p:nvSpPr>
          <p:cNvPr id="3" name="Content Placeholder 2"/>
          <p:cNvSpPr>
            <a:spLocks noGrp="1"/>
          </p:cNvSpPr>
          <p:nvPr>
            <p:ph idx="1"/>
          </p:nvPr>
        </p:nvSpPr>
        <p:spPr>
          <a:xfrm>
            <a:off x="762000" y="990600"/>
            <a:ext cx="7502525" cy="5181600"/>
          </a:xfrm>
        </p:spPr>
        <p:txBody>
          <a:bodyPr/>
          <a:lstStyle/>
          <a:p>
            <a:pPr algn="l"/>
            <a:r>
              <a:rPr lang="en-CA" dirty="0"/>
              <a:t>Cocaine/Crack</a:t>
            </a:r>
          </a:p>
          <a:p>
            <a:pPr algn="l"/>
            <a:r>
              <a:rPr lang="en-CA" dirty="0"/>
              <a:t>MDMA/Ecstasy</a:t>
            </a:r>
          </a:p>
          <a:p>
            <a:pPr algn="l"/>
            <a:r>
              <a:rPr lang="en-CA" dirty="0"/>
              <a:t>Heroin/Morphine/Fentanyl/codeine/</a:t>
            </a:r>
            <a:r>
              <a:rPr lang="en-CA" dirty="0" err="1"/>
              <a:t>oxycontin</a:t>
            </a:r>
            <a:endParaRPr lang="en-CA" dirty="0"/>
          </a:p>
          <a:p>
            <a:pPr algn="l"/>
            <a:r>
              <a:rPr lang="en-CA" dirty="0"/>
              <a:t>GHB</a:t>
            </a:r>
          </a:p>
          <a:p>
            <a:pPr algn="l"/>
            <a:r>
              <a:rPr lang="en-CA" dirty="0"/>
              <a:t>Ketamine</a:t>
            </a:r>
          </a:p>
          <a:p>
            <a:pPr algn="l"/>
            <a:r>
              <a:rPr lang="en-CA" dirty="0"/>
              <a:t>Mushrooms/LSD</a:t>
            </a:r>
          </a:p>
          <a:p>
            <a:pPr algn="l"/>
            <a:r>
              <a:rPr lang="en-CA" dirty="0" err="1"/>
              <a:t>Angeldust</a:t>
            </a:r>
            <a:endParaRPr lang="en-CA" dirty="0"/>
          </a:p>
          <a:p>
            <a:pPr algn="l"/>
            <a:r>
              <a:rPr lang="en-CA" dirty="0"/>
              <a:t>Alcohol </a:t>
            </a:r>
          </a:p>
          <a:p>
            <a:pPr algn="l"/>
            <a:r>
              <a:rPr lang="en-CA" dirty="0"/>
              <a:t>Benzodiazepines</a:t>
            </a:r>
          </a:p>
          <a:p>
            <a:pPr algn="l"/>
            <a:r>
              <a:rPr lang="en-CA" dirty="0"/>
              <a:t>Barbiturates</a:t>
            </a:r>
          </a:p>
          <a:p>
            <a:pPr algn="l"/>
            <a:r>
              <a:rPr lang="en-CA" dirty="0" err="1"/>
              <a:t>Cathiones</a:t>
            </a:r>
            <a:r>
              <a:rPr lang="en-CA" dirty="0"/>
              <a:t>/</a:t>
            </a:r>
            <a:r>
              <a:rPr lang="en-CA" dirty="0" err="1"/>
              <a:t>Bathsalts</a:t>
            </a:r>
            <a:endParaRPr lang="en-CA" dirty="0"/>
          </a:p>
          <a:p>
            <a:pPr algn="l"/>
            <a:r>
              <a:rPr lang="en-CA" dirty="0" err="1"/>
              <a:t>Tabacco</a:t>
            </a:r>
            <a:endParaRPr lang="en-CA" dirty="0"/>
          </a:p>
          <a:p>
            <a:pPr algn="l"/>
            <a:r>
              <a:rPr lang="en-CA" dirty="0"/>
              <a:t>Marijuana </a:t>
            </a:r>
          </a:p>
          <a:p>
            <a:pPr algn="l"/>
            <a:endParaRPr lang="en-CA" dirty="0"/>
          </a:p>
        </p:txBody>
      </p:sp>
    </p:spTree>
    <p:extLst>
      <p:ext uri="{BB962C8B-B14F-4D97-AF65-F5344CB8AC3E}">
        <p14:creationId xmlns:p14="http://schemas.microsoft.com/office/powerpoint/2010/main" val="2264755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2295525" y="6146800"/>
            <a:ext cx="4551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i="1"/>
              <a:t>www.youtube.com/watch?v=41_Ne5mS2ls</a:t>
            </a:r>
            <a:endParaRPr lang="en-US" altLang="en-US"/>
          </a:p>
        </p:txBody>
      </p:sp>
      <p:pic>
        <p:nvPicPr>
          <p:cNvPr id="64515" name="Picture 5" descr="Upload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3243"/>
            <a:ext cx="6022975" cy="6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1427163" y="2974975"/>
            <a:ext cx="1828800" cy="21939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4517" name="TextBox 6"/>
          <p:cNvSpPr txBox="1">
            <a:spLocks noChangeArrowheads="1"/>
          </p:cNvSpPr>
          <p:nvPr/>
        </p:nvSpPr>
        <p:spPr bwMode="auto">
          <a:xfrm>
            <a:off x="0" y="5194300"/>
            <a:ext cx="1573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Transcription </a:t>
            </a:r>
          </a:p>
          <a:p>
            <a:pPr eaLnBrk="1" hangingPunct="1"/>
            <a:r>
              <a:rPr lang="en-US" altLang="en-US"/>
              <a:t>Factor</a:t>
            </a:r>
          </a:p>
          <a:p>
            <a:pPr eaLnBrk="1" hangingPunct="1"/>
            <a:endParaRPr lang="en-US" altLang="en-US"/>
          </a:p>
          <a:p>
            <a:pPr eaLnBrk="1" hangingPunct="1"/>
            <a:endParaRPr lang="en-US" altLang="en-US"/>
          </a:p>
        </p:txBody>
      </p:sp>
      <p:sp>
        <p:nvSpPr>
          <p:cNvPr id="64518" name="Rectangle 7"/>
          <p:cNvSpPr>
            <a:spLocks noChangeArrowheads="1"/>
          </p:cNvSpPr>
          <p:nvPr/>
        </p:nvSpPr>
        <p:spPr bwMode="auto">
          <a:xfrm>
            <a:off x="2355850" y="6488113"/>
            <a:ext cx="421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http://www.pbs.org/wgbh/aso/tryit/dna/#</a:t>
            </a:r>
          </a:p>
        </p:txBody>
      </p:sp>
    </p:spTree>
    <p:extLst>
      <p:ext uri="{BB962C8B-B14F-4D97-AF65-F5344CB8AC3E}">
        <p14:creationId xmlns:p14="http://schemas.microsoft.com/office/powerpoint/2010/main" val="3380267084"/>
      </p:ext>
    </p:extLst>
  </p:cSld>
  <p:clrMapOvr>
    <a:masterClrMapping/>
  </p:clrMapOvr>
  <p:transition>
    <p:fade/>
    <p:sndAc>
      <p:stSnd>
        <p:snd r:embed="rId2" name="arrow.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128838"/>
            <a:ext cx="9144000" cy="4729162"/>
          </a:xfrm>
          <a:prstGeom prst="rect">
            <a:avLst/>
          </a:prstGeom>
          <a:gradFill flip="none" rotWithShape="1">
            <a:gsLst>
              <a:gs pos="0">
                <a:srgbClr val="988479">
                  <a:tint val="66000"/>
                  <a:satMod val="160000"/>
                </a:srgbClr>
              </a:gs>
              <a:gs pos="50000">
                <a:srgbClr val="988479">
                  <a:tint val="44500"/>
                  <a:satMod val="160000"/>
                </a:srgbClr>
              </a:gs>
              <a:gs pos="100000">
                <a:srgbClr val="988479">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a:cxnSpLocks noChangeShapeType="1"/>
          </p:cNvCxnSpPr>
          <p:nvPr/>
        </p:nvCxnSpPr>
        <p:spPr bwMode="auto">
          <a:xfrm rot="10800000">
            <a:off x="0" y="2079625"/>
            <a:ext cx="9144000" cy="0"/>
          </a:xfrm>
          <a:prstGeom prst="line">
            <a:avLst/>
          </a:prstGeom>
          <a:noFill/>
          <a:ln w="76200">
            <a:solidFill>
              <a:schemeClr val="bg1"/>
            </a:solidFill>
            <a:round/>
            <a:headEnd/>
            <a:tailEnd/>
          </a:ln>
          <a:effectLst>
            <a:outerShdw dist="38100" dir="5400000" algn="t" rotWithShape="0">
              <a:srgbClr val="808080">
                <a:alpha val="39998"/>
              </a:srgbClr>
            </a:outerShdw>
          </a:effectLst>
        </p:spPr>
      </p:cxnSp>
      <p:sp>
        <p:nvSpPr>
          <p:cNvPr id="66563" name="TextBox 4"/>
          <p:cNvSpPr txBox="1">
            <a:spLocks noChangeArrowheads="1"/>
          </p:cNvSpPr>
          <p:nvPr/>
        </p:nvSpPr>
        <p:spPr bwMode="auto">
          <a:xfrm>
            <a:off x="584200" y="949325"/>
            <a:ext cx="5262563" cy="830263"/>
          </a:xfrm>
          <a:prstGeom prst="rect">
            <a:avLst/>
          </a:prstGeom>
          <a:noFill/>
          <a:ln w="9525">
            <a:noFill/>
            <a:miter lim="800000"/>
            <a:headEnd/>
            <a:tailEnd/>
          </a:ln>
        </p:spPr>
        <p:txBody>
          <a:bodyPr>
            <a:spAutoFit/>
          </a:bodyPr>
          <a:lstStyle/>
          <a:p>
            <a:pPr marL="228600" indent="-228600">
              <a:buClr>
                <a:srgbClr val="C00000"/>
              </a:buClr>
              <a:buFont typeface="Wingdings" pitchFamily="2" charset="2"/>
              <a:buChar char="§"/>
              <a:defRPr/>
            </a:pPr>
            <a:r>
              <a:rPr lang="en-US" sz="2400" dirty="0">
                <a:latin typeface="+mn-lt"/>
                <a:ea typeface="+mn-ea"/>
                <a:cs typeface="Arial" charset="0"/>
              </a:rPr>
              <a:t>Peripheral Nervous System (PNS)</a:t>
            </a:r>
          </a:p>
          <a:p>
            <a:pPr marL="228600" indent="-228600">
              <a:buClr>
                <a:srgbClr val="C00000"/>
              </a:buClr>
              <a:buFont typeface="Wingdings" pitchFamily="2" charset="2"/>
              <a:buChar char="§"/>
              <a:defRPr/>
            </a:pPr>
            <a:r>
              <a:rPr lang="en-US" sz="2400" dirty="0">
                <a:latin typeface="+mn-lt"/>
                <a:ea typeface="+mn-ea"/>
                <a:cs typeface="Arial" charset="0"/>
              </a:rPr>
              <a:t>Central Nervous System (CNS)</a:t>
            </a:r>
          </a:p>
        </p:txBody>
      </p:sp>
      <p:sp>
        <p:nvSpPr>
          <p:cNvPr id="80901" name="TextBox 5"/>
          <p:cNvSpPr txBox="1">
            <a:spLocks noChangeArrowheads="1"/>
          </p:cNvSpPr>
          <p:nvPr/>
        </p:nvSpPr>
        <p:spPr bwMode="auto">
          <a:xfrm>
            <a:off x="382588" y="407988"/>
            <a:ext cx="579596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latin typeface="Franklin Gothic Demi" panose="020B0703020102020204" pitchFamily="34" charset="0"/>
              </a:rPr>
              <a:t>The Nervous System</a:t>
            </a:r>
          </a:p>
          <a:p>
            <a:pPr eaLnBrk="1" hangingPunct="1"/>
            <a:endParaRPr lang="en-US" altLang="en-US">
              <a:latin typeface="Calibri" panose="020F0502020204030204" pitchFamily="34" charset="0"/>
            </a:endParaRPr>
          </a:p>
        </p:txBody>
      </p:sp>
      <p:pic>
        <p:nvPicPr>
          <p:cNvPr id="8" name="Picture 7" descr="Two drawings illustrate the Peripheral and the Central Nervous Systems of the human nervous system.&#10;"/>
          <p:cNvPicPr>
            <a:picLocks noChangeAspect="1"/>
          </p:cNvPicPr>
          <p:nvPr/>
        </p:nvPicPr>
        <p:blipFill>
          <a:blip r:embed="rId4"/>
          <a:srcRect/>
          <a:stretch>
            <a:fillRect/>
          </a:stretch>
        </p:blipFill>
        <p:spPr bwMode="auto">
          <a:xfrm>
            <a:off x="1233488" y="2127250"/>
            <a:ext cx="6727825" cy="4487863"/>
          </a:xfrm>
          <a:prstGeom prst="rect">
            <a:avLst/>
          </a:prstGeom>
          <a:noFill/>
          <a:ln w="9525">
            <a:noFill/>
            <a:miter lim="800000"/>
            <a:headEnd/>
            <a:tailEnd/>
          </a:ln>
          <a:effectLst>
            <a:outerShdw dist="139700" dir="2700000" algn="tl" rotWithShape="0">
              <a:srgbClr val="333333">
                <a:alpha val="64998"/>
              </a:srgbClr>
            </a:outerShdw>
          </a:effectLst>
        </p:spPr>
      </p:pic>
    </p:spTree>
    <p:extLst>
      <p:ext uri="{BB962C8B-B14F-4D97-AF65-F5344CB8AC3E}">
        <p14:creationId xmlns:p14="http://schemas.microsoft.com/office/powerpoint/2010/main" val="883424430"/>
      </p:ext>
    </p:extLst>
  </p:cSld>
  <p:clrMapOvr>
    <a:masterClrMapping/>
  </p:clrMapOvr>
  <p:transition>
    <p:fade/>
    <p:sndAc>
      <p:stSnd>
        <p:snd r:embed="rId3" name="arrow.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p:cNvSpPr>
          <p:nvPr>
            <p:ph type="title"/>
          </p:nvPr>
        </p:nvSpPr>
        <p:spPr>
          <a:xfrm>
            <a:off x="304800" y="381000"/>
            <a:ext cx="8229600" cy="1066800"/>
          </a:xfrm>
        </p:spPr>
        <p:txBody>
          <a:bodyPr/>
          <a:lstStyle/>
          <a:p>
            <a:r>
              <a:rPr lang="en-CA" altLang="en-US" dirty="0"/>
              <a:t>Neurotransmitter Receptors</a:t>
            </a:r>
          </a:p>
        </p:txBody>
      </p:sp>
      <p:sp>
        <p:nvSpPr>
          <p:cNvPr id="25603" name="Rectangle 3"/>
          <p:cNvSpPr>
            <a:spLocks noGrp="1"/>
          </p:cNvSpPr>
          <p:nvPr>
            <p:ph idx="1"/>
          </p:nvPr>
        </p:nvSpPr>
        <p:spPr>
          <a:xfrm>
            <a:off x="381000" y="1524000"/>
            <a:ext cx="8229600" cy="4325112"/>
          </a:xfrm>
        </p:spPr>
        <p:txBody>
          <a:bodyPr>
            <a:normAutofit/>
          </a:bodyPr>
          <a:lstStyle/>
          <a:p>
            <a:pPr algn="l"/>
            <a:r>
              <a:rPr lang="en-US" altLang="en-US" sz="2300" b="1" dirty="0"/>
              <a:t>Postsynaptic potentials</a:t>
            </a:r>
            <a:r>
              <a:rPr lang="en-US" altLang="en-US" sz="2300" dirty="0"/>
              <a:t> are electrical events in postsynaptic neurons that occur when a neurotransmitter binds to one of its receptors. </a:t>
            </a:r>
            <a:r>
              <a:rPr lang="en-CA" altLang="en-US" sz="2300" dirty="0"/>
              <a:t>When a receptor is activated positive or negative ions can flow through the receptor into the neuron. </a:t>
            </a:r>
          </a:p>
          <a:p>
            <a:pPr algn="l"/>
            <a:endParaRPr lang="en-US" altLang="en-US" sz="2300" dirty="0"/>
          </a:p>
          <a:p>
            <a:pPr algn="l"/>
            <a:r>
              <a:rPr lang="en-US" altLang="en-US" sz="2300" b="1" dirty="0"/>
              <a:t>Excitatory Postsynaptic Potentials (EPSPs)</a:t>
            </a:r>
            <a:r>
              <a:rPr lang="en-US" altLang="en-US" sz="2300" dirty="0"/>
              <a:t> </a:t>
            </a:r>
            <a:r>
              <a:rPr lang="en-CA" altLang="en-US" sz="2300" dirty="0"/>
              <a:t>depolarize the neuron and increase the likelihood of an action potential. </a:t>
            </a:r>
            <a:endParaRPr lang="en-US" altLang="en-US" sz="2300" dirty="0"/>
          </a:p>
          <a:p>
            <a:pPr algn="l"/>
            <a:endParaRPr lang="en-US" altLang="en-US" sz="2300" dirty="0"/>
          </a:p>
          <a:p>
            <a:pPr algn="l"/>
            <a:r>
              <a:rPr lang="en-CA" altLang="en-US" sz="2300" b="1" dirty="0"/>
              <a:t>Inhibitory Postsynaptic Potentials (IPSPs) </a:t>
            </a:r>
            <a:r>
              <a:rPr lang="en-CA" altLang="en-US" sz="2300" dirty="0"/>
              <a:t>hyperpolarize the neuron and decrease the likelihood of an action potential. </a:t>
            </a:r>
            <a:endParaRPr lang="en-US" altLang="en-US" sz="2300" dirty="0"/>
          </a:p>
          <a:p>
            <a:pPr algn="l"/>
            <a:endParaRPr lang="en-CA" altLang="en-US" sz="23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p:cNvSpPr>
          <p:nvPr>
            <p:ph type="title"/>
          </p:nvPr>
        </p:nvSpPr>
        <p:spPr>
          <a:xfrm>
            <a:off x="304800" y="533400"/>
            <a:ext cx="8610600" cy="1066800"/>
          </a:xfrm>
        </p:spPr>
        <p:txBody>
          <a:bodyPr>
            <a:noAutofit/>
          </a:bodyPr>
          <a:lstStyle/>
          <a:p>
            <a:r>
              <a:rPr lang="en-CA" altLang="en-US" dirty="0"/>
              <a:t>Neurotransmitters &amp; Their Functions</a:t>
            </a:r>
          </a:p>
        </p:txBody>
      </p:sp>
      <p:pic>
        <p:nvPicPr>
          <p:cNvPr id="5" name="Picture 4"/>
          <p:cNvPicPr>
            <a:picLocks noChangeAspect="1"/>
          </p:cNvPicPr>
          <p:nvPr/>
        </p:nvPicPr>
        <p:blipFill>
          <a:blip r:embed="rId3"/>
          <a:stretch>
            <a:fillRect/>
          </a:stretch>
        </p:blipFill>
        <p:spPr>
          <a:xfrm>
            <a:off x="0" y="1981200"/>
            <a:ext cx="9144000" cy="357662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4"/>
          <p:cNvSpPr>
            <a:spLocks noGrp="1"/>
          </p:cNvSpPr>
          <p:nvPr>
            <p:ph type="title"/>
          </p:nvPr>
        </p:nvSpPr>
        <p:spPr>
          <a:xfrm>
            <a:off x="228600" y="370823"/>
            <a:ext cx="8229600" cy="772177"/>
          </a:xfrm>
        </p:spPr>
        <p:txBody>
          <a:bodyPr/>
          <a:lstStyle/>
          <a:p>
            <a:r>
              <a:rPr lang="en-US" altLang="en-US" dirty="0"/>
              <a:t>Neural Networks</a:t>
            </a:r>
          </a:p>
        </p:txBody>
      </p:sp>
      <p:pic>
        <p:nvPicPr>
          <p:cNvPr id="7" name="Picture 6"/>
          <p:cNvPicPr>
            <a:picLocks noChangeAspect="1"/>
          </p:cNvPicPr>
          <p:nvPr/>
        </p:nvPicPr>
        <p:blipFill>
          <a:blip r:embed="rId3"/>
          <a:stretch>
            <a:fillRect/>
          </a:stretch>
        </p:blipFill>
        <p:spPr>
          <a:xfrm>
            <a:off x="1752600" y="1219200"/>
            <a:ext cx="5263316" cy="5410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p:cNvSpPr>
          <p:nvPr>
            <p:ph type="title"/>
          </p:nvPr>
        </p:nvSpPr>
        <p:spPr>
          <a:xfrm>
            <a:off x="762000" y="838200"/>
            <a:ext cx="7772400" cy="914400"/>
          </a:xfrm>
        </p:spPr>
        <p:txBody>
          <a:bodyPr anchor="ctr">
            <a:noAutofit/>
          </a:bodyPr>
          <a:lstStyle/>
          <a:p>
            <a:r>
              <a:rPr lang="en-US" altLang="en-US" dirty="0"/>
              <a:t>How Do Scientists Study the Nervous System?</a:t>
            </a:r>
          </a:p>
        </p:txBody>
      </p:sp>
      <p:sp>
        <p:nvSpPr>
          <p:cNvPr id="15363" name="Rectangle 3"/>
          <p:cNvSpPr>
            <a:spLocks noGrp="1"/>
          </p:cNvSpPr>
          <p:nvPr>
            <p:ph idx="1"/>
          </p:nvPr>
        </p:nvSpPr>
        <p:spPr>
          <a:xfrm>
            <a:off x="1066800" y="2514600"/>
            <a:ext cx="6858000" cy="3581400"/>
          </a:xfrm>
        </p:spPr>
        <p:txBody>
          <a:bodyPr>
            <a:normAutofit fontScale="92500" lnSpcReduction="10000"/>
          </a:bodyPr>
          <a:lstStyle/>
          <a:p>
            <a:pPr marL="342900" indent="-342900" algn="l">
              <a:lnSpc>
                <a:spcPct val="90000"/>
              </a:lnSpc>
              <a:buFont typeface="Arial"/>
              <a:buChar char="•"/>
            </a:pPr>
            <a:r>
              <a:rPr lang="en-US" altLang="en-US" dirty="0"/>
              <a:t>Examining autopsy tissue</a:t>
            </a:r>
          </a:p>
          <a:p>
            <a:pPr marL="342900" indent="-342900" algn="l">
              <a:lnSpc>
                <a:spcPct val="90000"/>
              </a:lnSpc>
              <a:buFont typeface="Arial"/>
              <a:buChar char="•"/>
            </a:pPr>
            <a:endParaRPr lang="en-US" altLang="en-US" dirty="0"/>
          </a:p>
          <a:p>
            <a:pPr marL="342900" indent="-342900" algn="l">
              <a:lnSpc>
                <a:spcPct val="90000"/>
              </a:lnSpc>
              <a:buFont typeface="Arial"/>
              <a:buChar char="•"/>
            </a:pPr>
            <a:r>
              <a:rPr lang="en-US" altLang="en-US" dirty="0"/>
              <a:t>Testing the behaviour of patients with brain damage</a:t>
            </a:r>
          </a:p>
          <a:p>
            <a:pPr marL="342900" indent="-342900" algn="l">
              <a:lnSpc>
                <a:spcPct val="90000"/>
              </a:lnSpc>
              <a:buFont typeface="Arial"/>
              <a:buChar char="•"/>
            </a:pPr>
            <a:endParaRPr lang="en-US" altLang="en-US" dirty="0"/>
          </a:p>
          <a:p>
            <a:pPr marL="342900" indent="-342900" algn="l">
              <a:lnSpc>
                <a:spcPct val="90000"/>
              </a:lnSpc>
              <a:buFont typeface="Arial"/>
              <a:buChar char="•"/>
            </a:pPr>
            <a:r>
              <a:rPr lang="en-US" altLang="en-US" dirty="0"/>
              <a:t>Recording electrical brain activity (EEG or ERP)</a:t>
            </a:r>
          </a:p>
          <a:p>
            <a:pPr marL="342900" indent="-342900" algn="l">
              <a:lnSpc>
                <a:spcPct val="90000"/>
              </a:lnSpc>
              <a:buFont typeface="Arial"/>
              <a:buChar char="•"/>
            </a:pPr>
            <a:endParaRPr lang="en-US" altLang="en-US" dirty="0"/>
          </a:p>
          <a:p>
            <a:pPr marL="342900" indent="-342900" algn="l">
              <a:lnSpc>
                <a:spcPct val="90000"/>
              </a:lnSpc>
              <a:buFont typeface="Arial"/>
              <a:buChar char="•"/>
            </a:pPr>
            <a:r>
              <a:rPr lang="en-US" altLang="en-US" dirty="0"/>
              <a:t>Animal studies</a:t>
            </a:r>
          </a:p>
          <a:p>
            <a:pPr marL="342900" indent="-342900" algn="l">
              <a:lnSpc>
                <a:spcPct val="90000"/>
              </a:lnSpc>
              <a:buFont typeface="Arial"/>
              <a:buChar char="•"/>
            </a:pPr>
            <a:endParaRPr lang="en-US" altLang="en-US" dirty="0"/>
          </a:p>
          <a:p>
            <a:pPr marL="342900" indent="-342900" algn="l">
              <a:lnSpc>
                <a:spcPct val="90000"/>
              </a:lnSpc>
              <a:buFont typeface="Arial"/>
              <a:buChar char="•"/>
            </a:pPr>
            <a:r>
              <a:rPr lang="en-US" altLang="en-US" dirty="0"/>
              <a:t>Neuroimaging techniques that show visual images in awake humans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txBox="1">
            <a:spLocks/>
          </p:cNvSpPr>
          <p:nvPr/>
        </p:nvSpPr>
        <p:spPr>
          <a:xfrm>
            <a:off x="533400" y="457200"/>
            <a:ext cx="8229600" cy="77217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chemeClr val="tx2"/>
                </a:solidFill>
                <a:effectLst/>
                <a:uLnTx/>
                <a:uFillTx/>
                <a:latin typeface="Century Gothic"/>
                <a:ea typeface="+mj-ea"/>
                <a:cs typeface="Century Gothic"/>
              </a:rPr>
              <a:t>Stem Cells and </a:t>
            </a:r>
            <a:r>
              <a:rPr kumimoji="0" lang="en-US" altLang="en-US" sz="4000" b="0" i="0" u="none" strike="noStrike" kern="1200" cap="none" spc="0" normalizeH="0" baseline="0" noProof="0" dirty="0" err="1">
                <a:ln>
                  <a:noFill/>
                </a:ln>
                <a:solidFill>
                  <a:schemeClr val="tx2"/>
                </a:solidFill>
                <a:effectLst/>
                <a:uLnTx/>
                <a:uFillTx/>
                <a:latin typeface="Century Gothic"/>
                <a:ea typeface="+mj-ea"/>
                <a:cs typeface="Century Gothic"/>
              </a:rPr>
              <a:t>Neuro</a:t>
            </a:r>
            <a:r>
              <a:rPr lang="en-US" altLang="en-US" sz="4000" noProof="0" dirty="0" err="1">
                <a:solidFill>
                  <a:schemeClr val="tx2"/>
                </a:solidFill>
                <a:latin typeface="Century Gothic"/>
                <a:ea typeface="+mj-ea"/>
                <a:cs typeface="Century Gothic"/>
              </a:rPr>
              <a:t>plasticity</a:t>
            </a:r>
            <a:endParaRPr kumimoji="0" lang="en-US" altLang="en-US" sz="4000" b="0" i="0" u="none" strike="noStrike" kern="1200" cap="none" spc="0" normalizeH="0" baseline="0" noProof="0" dirty="0">
              <a:ln>
                <a:noFill/>
              </a:ln>
              <a:solidFill>
                <a:schemeClr val="tx2"/>
              </a:solidFill>
              <a:effectLst/>
              <a:uLnTx/>
              <a:uFillTx/>
              <a:latin typeface="Century Gothic"/>
              <a:ea typeface="+mj-ea"/>
              <a:cs typeface="Century Gothic"/>
            </a:endParaRPr>
          </a:p>
        </p:txBody>
      </p:sp>
      <p:sp>
        <p:nvSpPr>
          <p:cNvPr id="6" name="Rectangle 3"/>
          <p:cNvSpPr txBox="1">
            <a:spLocks/>
          </p:cNvSpPr>
          <p:nvPr/>
        </p:nvSpPr>
        <p:spPr>
          <a:xfrm>
            <a:off x="1191336" y="1676400"/>
            <a:ext cx="6913728" cy="2957407"/>
          </a:xfrm>
          <a:prstGeom prst="rect">
            <a:avLst/>
          </a:prstGeom>
        </p:spPr>
        <p:txBody>
          <a:bodyPr vert="horz">
            <a:noAutofit/>
          </a:bodyPr>
          <a:lstStyle/>
          <a:p>
            <a:pPr marL="365760" marR="0" lvl="0" indent="-256032" defTabSz="914400" rtl="0" eaLnBrk="1" fontAlgn="auto" latinLnBrk="0" hangingPunct="1">
              <a:lnSpc>
                <a:spcPct val="100000"/>
              </a:lnSpc>
              <a:spcBef>
                <a:spcPts val="300"/>
              </a:spcBef>
              <a:spcAft>
                <a:spcPts val="0"/>
              </a:spcAft>
              <a:buClr>
                <a:schemeClr val="accent3"/>
              </a:buClr>
              <a:buSzTx/>
              <a:buFontTx/>
              <a:buNone/>
              <a:tabLst/>
              <a:defRPr/>
            </a:pPr>
            <a:r>
              <a:rPr lang="en-CA" altLang="en-US" sz="2000" b="1" dirty="0">
                <a:latin typeface="Arial" pitchFamily="34" charset="0"/>
                <a:cs typeface="Arial" pitchFamily="34" charset="0"/>
              </a:rPr>
              <a:t>Stem Cells </a:t>
            </a:r>
            <a:r>
              <a:rPr lang="en-CA" altLang="en-US" sz="2000" dirty="0">
                <a:latin typeface="Arial" pitchFamily="34" charset="0"/>
                <a:cs typeface="Arial" pitchFamily="34" charset="0"/>
              </a:rPr>
              <a:t>- can divide and produce different types of neurons depending on their environment.</a:t>
            </a:r>
          </a:p>
          <a:p>
            <a:pPr marL="365760" marR="0" lvl="0" indent="-256032" defTabSz="914400" rtl="0" eaLnBrk="1" fontAlgn="auto" latinLnBrk="0" hangingPunct="1">
              <a:lnSpc>
                <a:spcPct val="100000"/>
              </a:lnSpc>
              <a:spcBef>
                <a:spcPts val="300"/>
              </a:spcBef>
              <a:spcAft>
                <a:spcPts val="0"/>
              </a:spcAft>
              <a:buClr>
                <a:schemeClr val="accent3"/>
              </a:buClr>
              <a:buSzTx/>
              <a:buFontTx/>
              <a:buNone/>
              <a:tabLst/>
              <a:defRPr/>
            </a:pPr>
            <a:endParaRPr lang="en-CA" altLang="en-US" sz="2000" dirty="0">
              <a:latin typeface="Arial" pitchFamily="34" charset="0"/>
              <a:cs typeface="Arial" pitchFamily="34" charset="0"/>
            </a:endParaRPr>
          </a:p>
          <a:p>
            <a:pPr marL="365760" marR="0" lvl="0" indent="-256032" defTabSz="914400" rtl="0" eaLnBrk="1" fontAlgn="auto" latinLnBrk="0" hangingPunct="1">
              <a:lnSpc>
                <a:spcPct val="100000"/>
              </a:lnSpc>
              <a:spcBef>
                <a:spcPts val="300"/>
              </a:spcBef>
              <a:spcAft>
                <a:spcPts val="0"/>
              </a:spcAft>
              <a:buClr>
                <a:schemeClr val="accent3"/>
              </a:buClr>
              <a:buSzTx/>
              <a:buFontTx/>
              <a:buNone/>
              <a:tabLst/>
              <a:defRPr/>
            </a:pPr>
            <a:r>
              <a:rPr lang="en-CA" altLang="en-US" sz="2000" b="1" dirty="0" err="1">
                <a:latin typeface="Arial" pitchFamily="34" charset="0"/>
                <a:cs typeface="Arial" pitchFamily="34" charset="0"/>
              </a:rPr>
              <a:t>Neuroplasticity</a:t>
            </a:r>
            <a:r>
              <a:rPr lang="en-CA" altLang="en-US" sz="2000" dirty="0">
                <a:latin typeface="Arial" pitchFamily="34" charset="0"/>
                <a:cs typeface="Arial" pitchFamily="34" charset="0"/>
              </a:rPr>
              <a:t> – the brains ability to make new neural connections or to reorganize in response to injury or changes in the environment, </a:t>
            </a:r>
          </a:p>
          <a:p>
            <a:pPr marL="365760" marR="0" lvl="0" indent="-256032" defTabSz="914400" rtl="0" eaLnBrk="1" fontAlgn="auto" latinLnBrk="0" hangingPunct="1">
              <a:lnSpc>
                <a:spcPct val="100000"/>
              </a:lnSpc>
              <a:spcBef>
                <a:spcPts val="300"/>
              </a:spcBef>
              <a:spcAft>
                <a:spcPts val="0"/>
              </a:spcAft>
              <a:buClr>
                <a:schemeClr val="accent3"/>
              </a:buClr>
              <a:buSzTx/>
              <a:buFontTx/>
              <a:buNone/>
              <a:tabLst/>
              <a:defRPr/>
            </a:pPr>
            <a:endParaRPr lang="en-CA" altLang="en-US" sz="2000" dirty="0">
              <a:latin typeface="Arial" pitchFamily="34" charset="0"/>
              <a:cs typeface="Arial" pitchFamily="34" charset="0"/>
            </a:endParaRPr>
          </a:p>
          <a:p>
            <a:pPr marL="365760" marR="0" lvl="0" indent="-256032" defTabSz="914400" rtl="0" eaLnBrk="1" fontAlgn="auto" latinLnBrk="0" hangingPunct="1">
              <a:lnSpc>
                <a:spcPct val="100000"/>
              </a:lnSpc>
              <a:spcBef>
                <a:spcPts val="300"/>
              </a:spcBef>
              <a:spcAft>
                <a:spcPts val="0"/>
              </a:spcAft>
              <a:buClr>
                <a:schemeClr val="accent3"/>
              </a:buClr>
              <a:buSzTx/>
              <a:buFontTx/>
              <a:buNone/>
              <a:tabLst/>
              <a:defRPr/>
            </a:pPr>
            <a:endParaRPr lang="en-CA" altLang="en-US" sz="2000" dirty="0">
              <a:latin typeface="Arial" pitchFamily="34" charset="0"/>
              <a:cs typeface="Arial" pitchFamily="34" charset="0"/>
            </a:endParaRPr>
          </a:p>
          <a:p>
            <a:pPr marL="365760" marR="0" lvl="0" indent="-256032" defTabSz="914400" rtl="0" eaLnBrk="1" fontAlgn="auto" latinLnBrk="0" hangingPunct="1">
              <a:lnSpc>
                <a:spcPct val="100000"/>
              </a:lnSpc>
              <a:spcBef>
                <a:spcPts val="300"/>
              </a:spcBef>
              <a:spcAft>
                <a:spcPts val="0"/>
              </a:spcAft>
              <a:buClr>
                <a:schemeClr val="accent3"/>
              </a:buClr>
              <a:buSzTx/>
              <a:buFontTx/>
              <a:buNone/>
              <a:tabLst/>
              <a:defRPr/>
            </a:pPr>
            <a:r>
              <a:rPr lang="en-CA" altLang="en-US" sz="2000" dirty="0">
                <a:latin typeface="Arial" pitchFamily="34" charset="0"/>
                <a:cs typeface="Arial" pitchFamily="34" charset="0"/>
              </a:rPr>
              <a:t> </a:t>
            </a:r>
            <a:endParaRPr kumimoji="0" lang="en-US" altLang="en-US" sz="20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812827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p:cNvSpPr>
          <p:nvPr>
            <p:ph type="title"/>
          </p:nvPr>
        </p:nvSpPr>
        <p:spPr>
          <a:xfrm>
            <a:off x="228600" y="533400"/>
            <a:ext cx="1981200" cy="1447800"/>
          </a:xfrm>
        </p:spPr>
        <p:txBody>
          <a:bodyPr>
            <a:noAutofit/>
          </a:bodyPr>
          <a:lstStyle/>
          <a:p>
            <a:r>
              <a:rPr lang="en-US" altLang="en-US" sz="2000" dirty="0"/>
              <a:t>How Is the Nervous System Organized?</a:t>
            </a:r>
          </a:p>
        </p:txBody>
      </p:sp>
      <p:grpSp>
        <p:nvGrpSpPr>
          <p:cNvPr id="3" name="Group 2"/>
          <p:cNvGrpSpPr/>
          <p:nvPr/>
        </p:nvGrpSpPr>
        <p:grpSpPr>
          <a:xfrm>
            <a:off x="1473200" y="457200"/>
            <a:ext cx="7675512" cy="6328715"/>
            <a:chOff x="1473200" y="457200"/>
            <a:chExt cx="7675512" cy="6328715"/>
          </a:xfrm>
        </p:grpSpPr>
        <p:pic>
          <p:nvPicPr>
            <p:cNvPr id="14338" name="Picture 2"/>
            <p:cNvPicPr>
              <a:picLocks noChangeAspect="1" noChangeArrowheads="1"/>
            </p:cNvPicPr>
            <p:nvPr/>
          </p:nvPicPr>
          <p:blipFill>
            <a:blip r:embed="rId3" cstate="print"/>
            <a:srcRect/>
            <a:stretch>
              <a:fillRect/>
            </a:stretch>
          </p:blipFill>
          <p:spPr bwMode="auto">
            <a:xfrm>
              <a:off x="2438400" y="457200"/>
              <a:ext cx="6710312" cy="632871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473200" y="6515100"/>
              <a:ext cx="965200" cy="266700"/>
            </a:xfrm>
            <a:prstGeom prst="rect">
              <a:avLst/>
            </a:prstGeom>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066800"/>
          </a:xfrm>
        </p:spPr>
        <p:txBody>
          <a:bodyPr/>
          <a:lstStyle/>
          <a:p>
            <a:r>
              <a:rPr lang="en-US" dirty="0"/>
              <a:t>Types of Neurons</a:t>
            </a:r>
          </a:p>
        </p:txBody>
      </p:sp>
      <p:sp>
        <p:nvSpPr>
          <p:cNvPr id="3" name="Content Placeholder 2"/>
          <p:cNvSpPr>
            <a:spLocks noGrp="1"/>
          </p:cNvSpPr>
          <p:nvPr>
            <p:ph idx="1"/>
          </p:nvPr>
        </p:nvSpPr>
        <p:spPr>
          <a:xfrm>
            <a:off x="457200" y="1868424"/>
            <a:ext cx="8229600" cy="4325112"/>
          </a:xfrm>
        </p:spPr>
        <p:txBody>
          <a:bodyPr>
            <a:normAutofit/>
          </a:bodyPr>
          <a:lstStyle/>
          <a:p>
            <a:pPr algn="l"/>
            <a:r>
              <a:rPr lang="en-US" b="1" dirty="0"/>
              <a:t>Afferent Neurons </a:t>
            </a:r>
            <a:r>
              <a:rPr lang="en-US" dirty="0"/>
              <a:t>– carry signals from the PNS to the CNS</a:t>
            </a:r>
          </a:p>
          <a:p>
            <a:pPr algn="l"/>
            <a:endParaRPr lang="en-US" dirty="0"/>
          </a:p>
          <a:p>
            <a:pPr algn="l"/>
            <a:r>
              <a:rPr lang="en-US" b="1" dirty="0"/>
              <a:t>Efferent Neurons </a:t>
            </a:r>
            <a:r>
              <a:rPr lang="en-US" dirty="0"/>
              <a:t>– carry signals from the CNS to the PNS, muscles and glands</a:t>
            </a:r>
          </a:p>
          <a:p>
            <a:pPr algn="l"/>
            <a:endParaRPr lang="en-US" dirty="0"/>
          </a:p>
          <a:p>
            <a:pPr algn="l"/>
            <a:r>
              <a:rPr lang="en-US" b="1" dirty="0" err="1"/>
              <a:t>Interneurons</a:t>
            </a:r>
            <a:r>
              <a:rPr lang="en-US" b="1" dirty="0"/>
              <a:t> </a:t>
            </a:r>
            <a:r>
              <a:rPr lang="en-US" dirty="0"/>
              <a:t>– relay cells between different neuron types.  For example, </a:t>
            </a:r>
            <a:r>
              <a:rPr lang="en-US" dirty="0" err="1"/>
              <a:t>interneurons</a:t>
            </a:r>
            <a:r>
              <a:rPr lang="en-US" dirty="0"/>
              <a:t> are found in the spinal cord between motor and sensory neurons</a:t>
            </a:r>
          </a:p>
          <a:p>
            <a:pPr algn="l"/>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p:cNvSpPr>
          <p:nvPr>
            <p:ph type="title"/>
          </p:nvPr>
        </p:nvSpPr>
        <p:spPr>
          <a:xfrm>
            <a:off x="457200" y="381000"/>
            <a:ext cx="8229600" cy="914400"/>
          </a:xfrm>
        </p:spPr>
        <p:txBody>
          <a:bodyPr/>
          <a:lstStyle/>
          <a:p>
            <a:r>
              <a:rPr lang="en-CA" altLang="en-US" dirty="0"/>
              <a:t>Reflex Circuit of the Spinal Cord </a:t>
            </a:r>
          </a:p>
        </p:txBody>
      </p:sp>
      <p:pic>
        <p:nvPicPr>
          <p:cNvPr id="30723"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11282" y="1066800"/>
            <a:ext cx="7870280" cy="5562600"/>
          </a:xfrm>
          <a:noFill/>
        </p:spPr>
      </p:pic>
      <p:pic>
        <p:nvPicPr>
          <p:cNvPr id="2" name="Picture 1"/>
          <p:cNvPicPr>
            <a:picLocks noChangeAspect="1"/>
          </p:cNvPicPr>
          <p:nvPr/>
        </p:nvPicPr>
        <p:blipFill>
          <a:blip r:embed="rId4"/>
          <a:stretch>
            <a:fillRect/>
          </a:stretch>
        </p:blipFill>
        <p:spPr>
          <a:xfrm>
            <a:off x="1066800" y="6096000"/>
            <a:ext cx="952500" cy="254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p:cNvSpPr>
          <p:nvPr>
            <p:ph type="title"/>
          </p:nvPr>
        </p:nvSpPr>
        <p:spPr>
          <a:xfrm>
            <a:off x="381000" y="533400"/>
            <a:ext cx="8229600" cy="838200"/>
          </a:xfrm>
        </p:spPr>
        <p:txBody>
          <a:bodyPr/>
          <a:lstStyle/>
          <a:p>
            <a:r>
              <a:rPr lang="en-US" altLang="en-US" dirty="0"/>
              <a:t>Structures of the Brain</a:t>
            </a:r>
          </a:p>
        </p:txBody>
      </p:sp>
      <p:pic>
        <p:nvPicPr>
          <p:cNvPr id="31748" name="Picture 10" descr="figure 4-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886200" y="1524000"/>
            <a:ext cx="4933905" cy="3657600"/>
          </a:xfrm>
        </p:spPr>
      </p:pic>
      <p:sp>
        <p:nvSpPr>
          <p:cNvPr id="31747" name="Rectangle 3"/>
          <p:cNvSpPr>
            <a:spLocks noGrp="1"/>
          </p:cNvSpPr>
          <p:nvPr>
            <p:ph type="body" sz="half" idx="4294967295"/>
          </p:nvPr>
        </p:nvSpPr>
        <p:spPr>
          <a:xfrm>
            <a:off x="533400" y="1447800"/>
            <a:ext cx="3200400" cy="4598988"/>
          </a:xfrm>
          <a:prstGeom prst="rect">
            <a:avLst/>
          </a:prstGeom>
        </p:spPr>
        <p:txBody>
          <a:bodyPr/>
          <a:lstStyle/>
          <a:p>
            <a:pPr marL="285750" indent="-285750" algn="l" defTabSz="682625"/>
            <a:r>
              <a:rPr lang="en-US" altLang="en-US" sz="2300" b="1" dirty="0"/>
              <a:t>Hindbrain</a:t>
            </a:r>
          </a:p>
          <a:p>
            <a:pPr marL="285750" indent="-285750" algn="l" defTabSz="682625"/>
            <a:r>
              <a:rPr lang="en-US" altLang="en-US" sz="2000" dirty="0"/>
              <a:t>Pons, reticular formation, cerebellum, </a:t>
            </a:r>
            <a:r>
              <a:rPr lang="en-CA" altLang="en-US" sz="2000" dirty="0"/>
              <a:t>medulla</a:t>
            </a:r>
          </a:p>
          <a:p>
            <a:pPr marL="746125" lvl="1" indent="-230188" algn="l" defTabSz="682625"/>
            <a:endParaRPr lang="en-US" altLang="en-US" sz="2000" dirty="0"/>
          </a:p>
          <a:p>
            <a:pPr marL="285750" indent="-285750" algn="l" defTabSz="682625"/>
            <a:r>
              <a:rPr lang="en-US" altLang="en-US" sz="2300" b="1" dirty="0"/>
              <a:t>Midbrain</a:t>
            </a:r>
          </a:p>
          <a:p>
            <a:pPr marL="365125" indent="-230188" algn="l" defTabSz="682625"/>
            <a:r>
              <a:rPr lang="en-US" altLang="en-US" sz="2000" dirty="0"/>
              <a:t>Thalamus, hypothalamus, hippocampus, </a:t>
            </a:r>
            <a:r>
              <a:rPr lang="en-US" altLang="en-US" sz="2000" dirty="0" err="1"/>
              <a:t>substantia</a:t>
            </a:r>
            <a:r>
              <a:rPr lang="en-US" altLang="en-US" sz="2000" dirty="0"/>
              <a:t> </a:t>
            </a:r>
            <a:r>
              <a:rPr lang="en-US" altLang="en-US" sz="2000" dirty="0" err="1"/>
              <a:t>nigra</a:t>
            </a:r>
            <a:r>
              <a:rPr lang="en-US" altLang="en-US" sz="2000" dirty="0"/>
              <a:t>, pituitary gland </a:t>
            </a:r>
          </a:p>
          <a:p>
            <a:pPr marL="746125" lvl="1" indent="-230188" algn="l" defTabSz="682625"/>
            <a:endParaRPr lang="en-US" altLang="en-US" sz="2000" dirty="0"/>
          </a:p>
          <a:p>
            <a:pPr marL="285750" indent="-285750" algn="l" defTabSz="682625"/>
            <a:r>
              <a:rPr lang="en-US" altLang="en-US" sz="2300" b="1" dirty="0" err="1"/>
              <a:t>Neocortex</a:t>
            </a:r>
            <a:endParaRPr lang="en-US" altLang="en-US" sz="2300" b="1" dirty="0"/>
          </a:p>
          <a:p>
            <a:pPr marL="365125" indent="-230188" algn="l" defTabSz="682625"/>
            <a:r>
              <a:rPr lang="en-US" altLang="en-US" sz="2000" dirty="0"/>
              <a:t>Visual, auditory, motor, sensory, cognitive</a:t>
            </a:r>
          </a:p>
        </p:txBody>
      </p:sp>
      <p:sp>
        <p:nvSpPr>
          <p:cNvPr id="7" name="Rectangle 6"/>
          <p:cNvSpPr/>
          <p:nvPr/>
        </p:nvSpPr>
        <p:spPr>
          <a:xfrm>
            <a:off x="3810000" y="5181600"/>
            <a:ext cx="4572000" cy="523220"/>
          </a:xfrm>
          <a:prstGeom prst="rect">
            <a:avLst/>
          </a:prstGeom>
        </p:spPr>
        <p:txBody>
          <a:bodyPr wrap="square">
            <a:spAutoFit/>
          </a:bodyPr>
          <a:lstStyle/>
          <a:p>
            <a:r>
              <a:rPr lang="en-US" sz="1400" dirty="0"/>
              <a:t>Overview of the Brain</a:t>
            </a:r>
          </a:p>
          <a:p>
            <a:r>
              <a:rPr lang="en-US" sz="1400" dirty="0">
                <a:hlinkClick r:id="rId4"/>
              </a:rPr>
              <a:t>https://www.youtube.com/watch?v=9UukcdU258A</a:t>
            </a:r>
            <a:endParaRPr lang="en-US" sz="1400" dirty="0"/>
          </a:p>
        </p:txBody>
      </p:sp>
      <p:pic>
        <p:nvPicPr>
          <p:cNvPr id="2" name="Picture 1"/>
          <p:cNvPicPr>
            <a:picLocks noChangeAspect="1"/>
          </p:cNvPicPr>
          <p:nvPr/>
        </p:nvPicPr>
        <p:blipFill>
          <a:blip r:embed="rId5"/>
          <a:stretch>
            <a:fillRect/>
          </a:stretch>
        </p:blipFill>
        <p:spPr>
          <a:xfrm>
            <a:off x="8153400" y="5181600"/>
            <a:ext cx="622300" cy="17329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p:cNvSpPr>
          <p:nvPr>
            <p:ph type="title"/>
          </p:nvPr>
        </p:nvSpPr>
        <p:spPr>
          <a:xfrm>
            <a:off x="228600" y="475488"/>
            <a:ext cx="8229600" cy="819912"/>
          </a:xfrm>
        </p:spPr>
        <p:txBody>
          <a:bodyPr/>
          <a:lstStyle/>
          <a:p>
            <a:r>
              <a:rPr lang="en-CA" altLang="en-US" dirty="0"/>
              <a:t>Hindbrain </a:t>
            </a:r>
            <a:endParaRPr lang="en-US" altLang="en-US" dirty="0"/>
          </a:p>
        </p:txBody>
      </p:sp>
      <p:sp>
        <p:nvSpPr>
          <p:cNvPr id="32771" name="Rectangle 3"/>
          <p:cNvSpPr>
            <a:spLocks noGrp="1"/>
          </p:cNvSpPr>
          <p:nvPr>
            <p:ph idx="1"/>
          </p:nvPr>
        </p:nvSpPr>
        <p:spPr>
          <a:xfrm>
            <a:off x="1219200" y="1371600"/>
            <a:ext cx="6781800" cy="1066800"/>
          </a:xfrm>
        </p:spPr>
        <p:txBody>
          <a:bodyPr>
            <a:noAutofit/>
          </a:bodyPr>
          <a:lstStyle/>
          <a:p>
            <a:pPr algn="l">
              <a:lnSpc>
                <a:spcPct val="80000"/>
              </a:lnSpc>
            </a:pPr>
            <a:r>
              <a:rPr lang="en-US" altLang="en-US" sz="2400" b="1" dirty="0"/>
              <a:t>Function &amp; Location</a:t>
            </a:r>
          </a:p>
          <a:p>
            <a:pPr lvl="1" algn="l">
              <a:lnSpc>
                <a:spcPct val="80000"/>
              </a:lnSpc>
            </a:pPr>
            <a:r>
              <a:rPr lang="en-US" altLang="en-US" sz="2400" dirty="0"/>
              <a:t>Regulates basic life functions, </a:t>
            </a:r>
            <a:r>
              <a:rPr lang="en-CA" altLang="en-US" sz="2400" dirty="0"/>
              <a:t>part of the brain closest to the spinal </a:t>
            </a:r>
            <a:r>
              <a:rPr lang="en-US" altLang="en-US" sz="2400" dirty="0"/>
              <a:t>cord</a:t>
            </a:r>
          </a:p>
          <a:p>
            <a:pPr lvl="1" algn="l">
              <a:lnSpc>
                <a:spcPct val="80000"/>
              </a:lnSpc>
            </a:pPr>
            <a:endParaRPr lang="en-US" altLang="en-US" sz="2400" b="1" dirty="0"/>
          </a:p>
        </p:txBody>
      </p:sp>
      <p:grpSp>
        <p:nvGrpSpPr>
          <p:cNvPr id="3" name="Group 2"/>
          <p:cNvGrpSpPr/>
          <p:nvPr/>
        </p:nvGrpSpPr>
        <p:grpSpPr>
          <a:xfrm>
            <a:off x="2133600" y="2667000"/>
            <a:ext cx="4933905" cy="3937000"/>
            <a:chOff x="2057400" y="2209800"/>
            <a:chExt cx="4933905" cy="3937000"/>
          </a:xfrm>
        </p:grpSpPr>
        <p:pic>
          <p:nvPicPr>
            <p:cNvPr id="7" name="Picture 10" descr="fig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057400" y="2209800"/>
              <a:ext cx="4933905" cy="3657600"/>
            </a:xfrm>
            <a:prstGeom prst="rect">
              <a:avLst/>
            </a:prstGeom>
          </p:spPr>
        </p:pic>
        <p:pic>
          <p:nvPicPr>
            <p:cNvPr id="2" name="Picture 1"/>
            <p:cNvPicPr>
              <a:picLocks noChangeAspect="1"/>
            </p:cNvPicPr>
            <p:nvPr/>
          </p:nvPicPr>
          <p:blipFill>
            <a:blip r:embed="rId4"/>
            <a:stretch>
              <a:fillRect/>
            </a:stretch>
          </p:blipFill>
          <p:spPr>
            <a:xfrm>
              <a:off x="5943600" y="5867400"/>
              <a:ext cx="1003300" cy="279400"/>
            </a:xfrm>
            <a:prstGeom prst="rect">
              <a:avLst/>
            </a:prstGeom>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p:cNvSpPr>
          <p:nvPr>
            <p:ph type="title"/>
          </p:nvPr>
        </p:nvSpPr>
        <p:spPr>
          <a:xfrm>
            <a:off x="457200" y="609600"/>
            <a:ext cx="8229600" cy="838200"/>
          </a:xfrm>
        </p:spPr>
        <p:txBody>
          <a:bodyPr/>
          <a:lstStyle/>
          <a:p>
            <a:r>
              <a:rPr lang="en-CA" altLang="en-US" dirty="0"/>
              <a:t>Parts of the Hindbrain</a:t>
            </a:r>
          </a:p>
        </p:txBody>
      </p:sp>
      <p:sp>
        <p:nvSpPr>
          <p:cNvPr id="33795" name="Rectangle 3"/>
          <p:cNvSpPr>
            <a:spLocks noGrp="1"/>
          </p:cNvSpPr>
          <p:nvPr>
            <p:ph idx="1"/>
          </p:nvPr>
        </p:nvSpPr>
        <p:spPr>
          <a:xfrm>
            <a:off x="381000" y="2057400"/>
            <a:ext cx="3886200" cy="4343400"/>
          </a:xfrm>
        </p:spPr>
        <p:txBody>
          <a:bodyPr>
            <a:noAutofit/>
          </a:bodyPr>
          <a:lstStyle/>
          <a:p>
            <a:pPr algn="l">
              <a:lnSpc>
                <a:spcPct val="80000"/>
              </a:lnSpc>
            </a:pPr>
            <a:r>
              <a:rPr lang="en-US" altLang="en-US" sz="2000" b="1" dirty="0"/>
              <a:t>Reticular formation </a:t>
            </a:r>
            <a:r>
              <a:rPr lang="en-US" altLang="en-US" sz="2000" dirty="0"/>
              <a:t>-</a:t>
            </a:r>
            <a:r>
              <a:rPr lang="en-US" altLang="en-US" sz="2000" b="1" dirty="0"/>
              <a:t> </a:t>
            </a:r>
            <a:r>
              <a:rPr lang="en-US" altLang="en-US" sz="2000" dirty="0"/>
              <a:t>regulates sleep/wake cycle</a:t>
            </a:r>
          </a:p>
          <a:p>
            <a:pPr lvl="1" algn="l">
              <a:lnSpc>
                <a:spcPct val="80000"/>
              </a:lnSpc>
            </a:pPr>
            <a:r>
              <a:rPr lang="en-US" altLang="en-US" sz="2000" dirty="0"/>
              <a:t>Main source of the neurotransmitter serotonin, which is important for mood and activity levels</a:t>
            </a:r>
          </a:p>
          <a:p>
            <a:pPr lvl="2" algn="l">
              <a:lnSpc>
                <a:spcPct val="80000"/>
              </a:lnSpc>
            </a:pPr>
            <a:endParaRPr lang="en-US" altLang="en-US" sz="2000" dirty="0"/>
          </a:p>
          <a:p>
            <a:pPr algn="l">
              <a:lnSpc>
                <a:spcPct val="80000"/>
              </a:lnSpc>
            </a:pPr>
            <a:r>
              <a:rPr lang="en-US" altLang="en-US" sz="2000" b="1" dirty="0"/>
              <a:t>Pons</a:t>
            </a:r>
            <a:r>
              <a:rPr lang="en-US" altLang="en-US" sz="2000" dirty="0"/>
              <a:t> - sends signals to and from the forebrain and cerebellum</a:t>
            </a:r>
          </a:p>
          <a:p>
            <a:pPr lvl="1" algn="l">
              <a:lnSpc>
                <a:spcPct val="80000"/>
              </a:lnSpc>
            </a:pPr>
            <a:r>
              <a:rPr lang="en-CA" altLang="en-US" sz="2000" dirty="0"/>
              <a:t>Important for sleep, breathing, swallowing, eye movements, and facial sensation and expression</a:t>
            </a:r>
          </a:p>
          <a:p>
            <a:pPr lvl="2" algn="l">
              <a:lnSpc>
                <a:spcPct val="80000"/>
              </a:lnSpc>
            </a:pPr>
            <a:endParaRPr lang="en-US" altLang="en-US" sz="2000" b="1" dirty="0"/>
          </a:p>
          <a:p>
            <a:pPr lvl="2" algn="l">
              <a:lnSpc>
                <a:spcPct val="80000"/>
              </a:lnSpc>
            </a:pPr>
            <a:endParaRPr lang="en-US" altLang="en-US" sz="2000" dirty="0"/>
          </a:p>
        </p:txBody>
      </p:sp>
      <p:grpSp>
        <p:nvGrpSpPr>
          <p:cNvPr id="3" name="Group 2"/>
          <p:cNvGrpSpPr/>
          <p:nvPr/>
        </p:nvGrpSpPr>
        <p:grpSpPr>
          <a:xfrm>
            <a:off x="4495800" y="2209800"/>
            <a:ext cx="4214377" cy="3403600"/>
            <a:chOff x="4648200" y="2362200"/>
            <a:chExt cx="4214377" cy="3403600"/>
          </a:xfrm>
        </p:grpSpPr>
        <p:pic>
          <p:nvPicPr>
            <p:cNvPr id="5" name="Picture 10" descr="fig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48200" y="2362200"/>
              <a:ext cx="4214377" cy="3124200"/>
            </a:xfrm>
            <a:prstGeom prst="rect">
              <a:avLst/>
            </a:prstGeom>
          </p:spPr>
        </p:pic>
        <p:pic>
          <p:nvPicPr>
            <p:cNvPr id="2" name="Picture 1"/>
            <p:cNvPicPr>
              <a:picLocks noChangeAspect="1"/>
            </p:cNvPicPr>
            <p:nvPr/>
          </p:nvPicPr>
          <p:blipFill>
            <a:blip r:embed="rId4"/>
            <a:stretch>
              <a:fillRect/>
            </a:stretch>
          </p:blipFill>
          <p:spPr>
            <a:xfrm>
              <a:off x="7848600" y="5486400"/>
              <a:ext cx="1003300" cy="279400"/>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5" name="Rectangle 3"/>
          <p:cNvSpPr>
            <a:spLocks noGrp="1"/>
          </p:cNvSpPr>
          <p:nvPr>
            <p:ph idx="1"/>
          </p:nvPr>
        </p:nvSpPr>
        <p:spPr>
          <a:xfrm>
            <a:off x="457200" y="1905000"/>
            <a:ext cx="3886200" cy="3657600"/>
          </a:xfrm>
        </p:spPr>
        <p:txBody>
          <a:bodyPr>
            <a:noAutofit/>
          </a:bodyPr>
          <a:lstStyle/>
          <a:p>
            <a:pPr lvl="2" algn="l">
              <a:lnSpc>
                <a:spcPct val="80000"/>
              </a:lnSpc>
            </a:pPr>
            <a:endParaRPr lang="en-US" altLang="en-US" sz="2000" dirty="0"/>
          </a:p>
          <a:p>
            <a:pPr algn="l"/>
            <a:r>
              <a:rPr lang="en-US" altLang="en-US" sz="2000" b="1" dirty="0"/>
              <a:t>Medulla</a:t>
            </a:r>
            <a:r>
              <a:rPr lang="en-US" altLang="en-US" sz="2000" dirty="0"/>
              <a:t> - regulates heartbeat, breathing, </a:t>
            </a:r>
            <a:r>
              <a:rPr lang="en-CA" altLang="en-US" sz="2000" dirty="0"/>
              <a:t>sneezing</a:t>
            </a:r>
            <a:r>
              <a:rPr lang="en-US" altLang="en-US" sz="2000" dirty="0"/>
              <a:t>, and coughing</a:t>
            </a:r>
          </a:p>
          <a:p>
            <a:pPr lvl="1" algn="l"/>
            <a:endParaRPr lang="en-US" altLang="en-US" sz="2000" dirty="0"/>
          </a:p>
          <a:p>
            <a:pPr algn="l"/>
            <a:r>
              <a:rPr lang="en-US" altLang="en-US" sz="2000" b="1" dirty="0"/>
              <a:t>Cerebellum </a:t>
            </a:r>
            <a:r>
              <a:rPr lang="en-US" altLang="en-US" sz="2000" dirty="0"/>
              <a:t>-</a:t>
            </a:r>
            <a:r>
              <a:rPr lang="en-US" altLang="en-US" sz="2000" b="1" dirty="0"/>
              <a:t> </a:t>
            </a:r>
            <a:r>
              <a:rPr lang="en-US" altLang="en-US" sz="2000" dirty="0"/>
              <a:t>important for motor coordination and </a:t>
            </a:r>
            <a:r>
              <a:rPr lang="en-CA" altLang="en-US" sz="2000" dirty="0"/>
              <a:t>certain types of learning that involve movement, such as learning to play the piano</a:t>
            </a:r>
          </a:p>
        </p:txBody>
      </p:sp>
      <p:grpSp>
        <p:nvGrpSpPr>
          <p:cNvPr id="6" name="Group 5"/>
          <p:cNvGrpSpPr/>
          <p:nvPr/>
        </p:nvGrpSpPr>
        <p:grpSpPr>
          <a:xfrm>
            <a:off x="4572000" y="2209800"/>
            <a:ext cx="4214377" cy="3403600"/>
            <a:chOff x="4648200" y="2362200"/>
            <a:chExt cx="4214377" cy="3403600"/>
          </a:xfrm>
        </p:grpSpPr>
        <p:pic>
          <p:nvPicPr>
            <p:cNvPr id="7" name="Picture 10" descr="fig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48200" y="2362200"/>
              <a:ext cx="4214377" cy="3124200"/>
            </a:xfrm>
            <a:prstGeom prst="rect">
              <a:avLst/>
            </a:prstGeom>
          </p:spPr>
        </p:pic>
        <p:pic>
          <p:nvPicPr>
            <p:cNvPr id="8" name="Picture 7"/>
            <p:cNvPicPr>
              <a:picLocks noChangeAspect="1"/>
            </p:cNvPicPr>
            <p:nvPr/>
          </p:nvPicPr>
          <p:blipFill>
            <a:blip r:embed="rId4"/>
            <a:stretch>
              <a:fillRect/>
            </a:stretch>
          </p:blipFill>
          <p:spPr>
            <a:xfrm>
              <a:off x="7848600" y="5486400"/>
              <a:ext cx="1003300" cy="279400"/>
            </a:xfrm>
            <a:prstGeom prst="rect">
              <a:avLst/>
            </a:prstGeom>
          </p:spPr>
        </p:pic>
      </p:grpSp>
      <p:sp>
        <p:nvSpPr>
          <p:cNvPr id="10" name="Rectangle 2"/>
          <p:cNvSpPr txBox="1">
            <a:spLocks/>
          </p:cNvSpPr>
          <p:nvPr/>
        </p:nvSpPr>
        <p:spPr bwMode="auto">
          <a:xfrm>
            <a:off x="457200" y="609600"/>
            <a:ext cx="8229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C0C0C0"/>
                  </a:outerShdw>
                </a:effectLst>
                <a:latin typeface="Century Gothic"/>
                <a:ea typeface="+mj-ea"/>
                <a:cs typeface="Century Gothic"/>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a:lstStyle>
          <a:p>
            <a:r>
              <a:rPr lang="en-CA" altLang="en-US"/>
              <a:t>Parts of the Hindbrain</a:t>
            </a:r>
            <a:endParaRPr lang="en-CA"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p:cNvSpPr>
          <p:nvPr>
            <p:ph type="title"/>
          </p:nvPr>
        </p:nvSpPr>
        <p:spPr>
          <a:xfrm>
            <a:off x="0" y="457200"/>
            <a:ext cx="8229600" cy="1066800"/>
          </a:xfrm>
        </p:spPr>
        <p:txBody>
          <a:bodyPr/>
          <a:lstStyle/>
          <a:p>
            <a:r>
              <a:rPr lang="en-US" altLang="en-US" dirty="0"/>
              <a:t>The Midbrain</a:t>
            </a:r>
          </a:p>
        </p:txBody>
      </p:sp>
      <p:sp>
        <p:nvSpPr>
          <p:cNvPr id="35843" name="Rectangle 3"/>
          <p:cNvSpPr>
            <a:spLocks noGrp="1"/>
          </p:cNvSpPr>
          <p:nvPr>
            <p:ph idx="1"/>
          </p:nvPr>
        </p:nvSpPr>
        <p:spPr>
          <a:xfrm>
            <a:off x="228600" y="1524000"/>
            <a:ext cx="8458200" cy="1447800"/>
          </a:xfrm>
        </p:spPr>
        <p:txBody>
          <a:bodyPr>
            <a:normAutofit/>
          </a:bodyPr>
          <a:lstStyle/>
          <a:p>
            <a:pPr lvl="1" algn="l">
              <a:lnSpc>
                <a:spcPct val="80000"/>
              </a:lnSpc>
            </a:pPr>
            <a:r>
              <a:rPr lang="en-US" altLang="en-US" sz="2400" b="1" dirty="0" err="1"/>
              <a:t>Substantia</a:t>
            </a:r>
            <a:r>
              <a:rPr lang="en-US" altLang="en-US" sz="2400" b="1" dirty="0"/>
              <a:t> </a:t>
            </a:r>
            <a:r>
              <a:rPr lang="en-US" altLang="en-US" sz="2400" b="1" dirty="0" err="1"/>
              <a:t>Nigra</a:t>
            </a:r>
            <a:r>
              <a:rPr lang="en-US" altLang="en-US" sz="2400" b="1" dirty="0"/>
              <a:t> </a:t>
            </a:r>
            <a:r>
              <a:rPr lang="en-US" altLang="en-US" sz="2400" dirty="0"/>
              <a:t>–</a:t>
            </a:r>
            <a:r>
              <a:rPr lang="en-US" altLang="en-US" sz="2400" b="1" dirty="0"/>
              <a:t> </a:t>
            </a:r>
            <a:r>
              <a:rPr lang="en-US" altLang="en-US" sz="2400" dirty="0"/>
              <a:t>the nucleus from which dopamine neurons send their axons to the striatum (Forebrain). Involved in movement control (damaged in Parkinson’s Disease)</a:t>
            </a:r>
          </a:p>
          <a:p>
            <a:pPr lvl="1" algn="l">
              <a:lnSpc>
                <a:spcPct val="80000"/>
              </a:lnSpc>
            </a:pPr>
            <a:endParaRPr lang="en-US" altLang="en-US" sz="2400" dirty="0"/>
          </a:p>
          <a:p>
            <a:pPr lvl="1" algn="l">
              <a:lnSpc>
                <a:spcPct val="80000"/>
              </a:lnSpc>
            </a:pPr>
            <a:endParaRPr lang="en-US" altLang="en-US" sz="2400" dirty="0"/>
          </a:p>
          <a:p>
            <a:pPr algn="l">
              <a:lnSpc>
                <a:spcPct val="80000"/>
              </a:lnSpc>
            </a:pPr>
            <a:endParaRPr lang="en-US" altLang="en-US" sz="2400" dirty="0"/>
          </a:p>
          <a:p>
            <a:pPr lvl="1" algn="l">
              <a:lnSpc>
                <a:spcPct val="80000"/>
              </a:lnSpc>
              <a:buFont typeface="Wingdings" pitchFamily="2" charset="2"/>
              <a:buNone/>
            </a:pPr>
            <a:endParaRPr lang="en-US" altLang="en-US" sz="2400" dirty="0"/>
          </a:p>
          <a:p>
            <a:pPr lvl="1" algn="l">
              <a:lnSpc>
                <a:spcPct val="80000"/>
              </a:lnSpc>
              <a:buFont typeface="Wingdings" pitchFamily="2" charset="2"/>
              <a:buNone/>
            </a:pPr>
            <a:endParaRPr lang="en-US" altLang="en-US" sz="2400" dirty="0"/>
          </a:p>
        </p:txBody>
      </p:sp>
      <p:grpSp>
        <p:nvGrpSpPr>
          <p:cNvPr id="6" name="Group 5"/>
          <p:cNvGrpSpPr/>
          <p:nvPr/>
        </p:nvGrpSpPr>
        <p:grpSpPr>
          <a:xfrm>
            <a:off x="2286000" y="2971800"/>
            <a:ext cx="4214377" cy="3403600"/>
            <a:chOff x="4648200" y="2362200"/>
            <a:chExt cx="4214377" cy="3403600"/>
          </a:xfrm>
        </p:grpSpPr>
        <p:pic>
          <p:nvPicPr>
            <p:cNvPr id="7" name="Picture 10" descr="fig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48200" y="2362200"/>
              <a:ext cx="4214377" cy="3124200"/>
            </a:xfrm>
            <a:prstGeom prst="rect">
              <a:avLst/>
            </a:prstGeom>
          </p:spPr>
        </p:pic>
        <p:pic>
          <p:nvPicPr>
            <p:cNvPr id="8" name="Picture 7"/>
            <p:cNvPicPr>
              <a:picLocks noChangeAspect="1"/>
            </p:cNvPicPr>
            <p:nvPr/>
          </p:nvPicPr>
          <p:blipFill>
            <a:blip r:embed="rId4"/>
            <a:stretch>
              <a:fillRect/>
            </a:stretch>
          </p:blipFill>
          <p:spPr>
            <a:xfrm>
              <a:off x="7848600" y="5486400"/>
              <a:ext cx="1003300" cy="279400"/>
            </a:xfrm>
            <a:prstGeom prst="rect">
              <a:avLst/>
            </a:prstGeom>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p:cNvSpPr>
          <p:nvPr>
            <p:ph type="title"/>
          </p:nvPr>
        </p:nvSpPr>
        <p:spPr>
          <a:xfrm>
            <a:off x="381000" y="609600"/>
            <a:ext cx="8229600" cy="762000"/>
          </a:xfrm>
        </p:spPr>
        <p:txBody>
          <a:bodyPr/>
          <a:lstStyle/>
          <a:p>
            <a:r>
              <a:rPr lang="en-US" altLang="en-US" dirty="0"/>
              <a:t>Parts of the Forebrain</a:t>
            </a:r>
          </a:p>
        </p:txBody>
      </p:sp>
      <p:sp>
        <p:nvSpPr>
          <p:cNvPr id="35843" name="Rectangle 3"/>
          <p:cNvSpPr>
            <a:spLocks noGrp="1"/>
          </p:cNvSpPr>
          <p:nvPr>
            <p:ph idx="1"/>
          </p:nvPr>
        </p:nvSpPr>
        <p:spPr>
          <a:xfrm>
            <a:off x="152400" y="1524000"/>
            <a:ext cx="4267200" cy="4800600"/>
          </a:xfrm>
        </p:spPr>
        <p:txBody>
          <a:bodyPr>
            <a:normAutofit/>
          </a:bodyPr>
          <a:lstStyle/>
          <a:p>
            <a:pPr lvl="1" algn="l">
              <a:lnSpc>
                <a:spcPct val="80000"/>
              </a:lnSpc>
            </a:pPr>
            <a:r>
              <a:rPr lang="en-US" altLang="en-US" sz="2000" b="1" dirty="0"/>
              <a:t>Thalamus </a:t>
            </a:r>
            <a:r>
              <a:rPr lang="en-US" altLang="en-US" sz="2000" dirty="0"/>
              <a:t>-</a:t>
            </a:r>
            <a:r>
              <a:rPr lang="en-US" altLang="en-US" sz="2000" b="1" dirty="0"/>
              <a:t> </a:t>
            </a:r>
            <a:r>
              <a:rPr lang="en-US" altLang="en-US" sz="2000" dirty="0"/>
              <a:t>serves as a relay station for incoming sensory information</a:t>
            </a:r>
          </a:p>
          <a:p>
            <a:pPr lvl="1" algn="l">
              <a:lnSpc>
                <a:spcPct val="80000"/>
              </a:lnSpc>
            </a:pPr>
            <a:endParaRPr lang="en-US" altLang="en-US" sz="2000" dirty="0"/>
          </a:p>
          <a:p>
            <a:pPr lvl="1" algn="l">
              <a:lnSpc>
                <a:spcPct val="80000"/>
              </a:lnSpc>
            </a:pPr>
            <a:r>
              <a:rPr lang="en-US" altLang="en-US" sz="2000" b="1" dirty="0"/>
              <a:t>Hypothalamus </a:t>
            </a:r>
            <a:r>
              <a:rPr lang="en-US" altLang="en-US" sz="2000" dirty="0"/>
              <a:t>-</a:t>
            </a:r>
            <a:r>
              <a:rPr lang="en-US" altLang="en-US" sz="2000" b="1" dirty="0"/>
              <a:t> </a:t>
            </a:r>
            <a:r>
              <a:rPr lang="en-US" altLang="en-US" sz="2000" dirty="0"/>
              <a:t>important for motivation, basic drives, and control of the endocrine system</a:t>
            </a:r>
          </a:p>
          <a:p>
            <a:pPr lvl="1" algn="l">
              <a:lnSpc>
                <a:spcPct val="80000"/>
              </a:lnSpc>
            </a:pPr>
            <a:endParaRPr lang="en-US" altLang="en-US" sz="2000" dirty="0"/>
          </a:p>
          <a:p>
            <a:pPr lvl="1" algn="l">
              <a:lnSpc>
                <a:spcPct val="80000"/>
              </a:lnSpc>
            </a:pPr>
            <a:r>
              <a:rPr lang="en-US" altLang="en-US" sz="2000" b="1" dirty="0"/>
              <a:t>Pituitary Gland </a:t>
            </a:r>
            <a:r>
              <a:rPr lang="en-US" altLang="en-US" sz="2000" dirty="0"/>
              <a:t>-</a:t>
            </a:r>
            <a:r>
              <a:rPr lang="en-US" altLang="en-US" sz="2000" b="1" dirty="0"/>
              <a:t> </a:t>
            </a:r>
            <a:r>
              <a:rPr lang="en-US" altLang="en-US" sz="2000" dirty="0"/>
              <a:t>regulates hormones</a:t>
            </a:r>
          </a:p>
          <a:p>
            <a:pPr lvl="1" algn="l">
              <a:lnSpc>
                <a:spcPct val="80000"/>
              </a:lnSpc>
            </a:pPr>
            <a:endParaRPr lang="en-US" altLang="en-US" sz="2000" dirty="0"/>
          </a:p>
          <a:p>
            <a:pPr lvl="1" algn="l">
              <a:lnSpc>
                <a:spcPct val="80000"/>
              </a:lnSpc>
            </a:pPr>
            <a:r>
              <a:rPr lang="en-US" altLang="en-US" sz="2000" b="1" dirty="0"/>
              <a:t>The Limbic System </a:t>
            </a:r>
            <a:r>
              <a:rPr lang="en-US" altLang="en-US" sz="2000" dirty="0"/>
              <a:t>- </a:t>
            </a:r>
            <a:r>
              <a:rPr lang="en-US" sz="2000" dirty="0"/>
              <a:t>involved in the regulation of motivation, emotion, and learning and memory </a:t>
            </a:r>
          </a:p>
          <a:p>
            <a:pPr lvl="1" algn="l">
              <a:lnSpc>
                <a:spcPct val="80000"/>
              </a:lnSpc>
            </a:pPr>
            <a:endParaRPr lang="en-US" altLang="en-US" sz="2000" dirty="0"/>
          </a:p>
          <a:p>
            <a:pPr lvl="1" algn="l">
              <a:lnSpc>
                <a:spcPct val="80000"/>
              </a:lnSpc>
            </a:pPr>
            <a:endParaRPr lang="en-US" altLang="en-US" sz="2000" dirty="0"/>
          </a:p>
          <a:p>
            <a:pPr algn="l">
              <a:lnSpc>
                <a:spcPct val="80000"/>
              </a:lnSpc>
            </a:pPr>
            <a:endParaRPr lang="en-US" altLang="en-US" sz="2000" dirty="0"/>
          </a:p>
          <a:p>
            <a:pPr lvl="1" algn="l">
              <a:lnSpc>
                <a:spcPct val="80000"/>
              </a:lnSpc>
              <a:buFont typeface="Wingdings" pitchFamily="2" charset="2"/>
              <a:buNone/>
            </a:pPr>
            <a:endParaRPr lang="en-US" altLang="en-US" sz="2000" dirty="0"/>
          </a:p>
          <a:p>
            <a:pPr lvl="1" algn="l">
              <a:lnSpc>
                <a:spcPct val="80000"/>
              </a:lnSpc>
              <a:buFont typeface="Wingdings" pitchFamily="2" charset="2"/>
              <a:buNone/>
            </a:pPr>
            <a:endParaRPr lang="en-US" altLang="en-US" sz="2000" dirty="0"/>
          </a:p>
        </p:txBody>
      </p:sp>
      <p:grpSp>
        <p:nvGrpSpPr>
          <p:cNvPr id="6" name="Group 5"/>
          <p:cNvGrpSpPr/>
          <p:nvPr/>
        </p:nvGrpSpPr>
        <p:grpSpPr>
          <a:xfrm>
            <a:off x="4648200" y="2362200"/>
            <a:ext cx="4214377" cy="3403600"/>
            <a:chOff x="4648200" y="2362200"/>
            <a:chExt cx="4214377" cy="3403600"/>
          </a:xfrm>
        </p:grpSpPr>
        <p:pic>
          <p:nvPicPr>
            <p:cNvPr id="7" name="Picture 10" descr="fig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48200" y="2362200"/>
              <a:ext cx="4214377" cy="3124200"/>
            </a:xfrm>
            <a:prstGeom prst="rect">
              <a:avLst/>
            </a:prstGeom>
          </p:spPr>
        </p:pic>
        <p:pic>
          <p:nvPicPr>
            <p:cNvPr id="8" name="Picture 7"/>
            <p:cNvPicPr>
              <a:picLocks noChangeAspect="1"/>
            </p:cNvPicPr>
            <p:nvPr/>
          </p:nvPicPr>
          <p:blipFill>
            <a:blip r:embed="rId4"/>
            <a:stretch>
              <a:fillRect/>
            </a:stretch>
          </p:blipFill>
          <p:spPr>
            <a:xfrm>
              <a:off x="7848600" y="5486400"/>
              <a:ext cx="1003300" cy="27940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p:cNvSpPr>
          <p:nvPr>
            <p:ph type="title"/>
          </p:nvPr>
        </p:nvSpPr>
        <p:spPr>
          <a:xfrm>
            <a:off x="381000" y="685800"/>
            <a:ext cx="8229600" cy="685800"/>
          </a:xfrm>
        </p:spPr>
        <p:txBody>
          <a:bodyPr/>
          <a:lstStyle/>
          <a:p>
            <a:r>
              <a:rPr lang="en-CA" altLang="en-US" dirty="0"/>
              <a:t>The Brain at Work</a:t>
            </a:r>
          </a:p>
        </p:txBody>
      </p:sp>
      <p:sp>
        <p:nvSpPr>
          <p:cNvPr id="8" name="TextBox 7"/>
          <p:cNvSpPr txBox="1"/>
          <p:nvPr/>
        </p:nvSpPr>
        <p:spPr>
          <a:xfrm>
            <a:off x="990600" y="5024735"/>
            <a:ext cx="1615763" cy="461665"/>
          </a:xfrm>
          <a:prstGeom prst="rect">
            <a:avLst/>
          </a:prstGeom>
          <a:noFill/>
        </p:spPr>
        <p:txBody>
          <a:bodyPr wrap="none" rtlCol="0">
            <a:spAutoFit/>
          </a:bodyPr>
          <a:lstStyle/>
          <a:p>
            <a:r>
              <a:rPr lang="en-US" sz="2400" b="1" dirty="0"/>
              <a:t>CAT Scan</a:t>
            </a:r>
          </a:p>
        </p:txBody>
      </p:sp>
      <p:sp>
        <p:nvSpPr>
          <p:cNvPr id="9" name="TextBox 8"/>
          <p:cNvSpPr txBox="1"/>
          <p:nvPr/>
        </p:nvSpPr>
        <p:spPr>
          <a:xfrm>
            <a:off x="3810000" y="5024735"/>
            <a:ext cx="1569660" cy="461665"/>
          </a:xfrm>
          <a:prstGeom prst="rect">
            <a:avLst/>
          </a:prstGeom>
          <a:noFill/>
        </p:spPr>
        <p:txBody>
          <a:bodyPr wrap="none" rtlCol="0">
            <a:spAutoFit/>
          </a:bodyPr>
          <a:lstStyle/>
          <a:p>
            <a:r>
              <a:rPr lang="en-US" sz="2400" b="1" dirty="0"/>
              <a:t>MRI Scan</a:t>
            </a:r>
          </a:p>
        </p:txBody>
      </p:sp>
      <p:sp>
        <p:nvSpPr>
          <p:cNvPr id="10" name="TextBox 9"/>
          <p:cNvSpPr txBox="1"/>
          <p:nvPr/>
        </p:nvSpPr>
        <p:spPr>
          <a:xfrm>
            <a:off x="6629400" y="5024735"/>
            <a:ext cx="1500732" cy="461665"/>
          </a:xfrm>
          <a:prstGeom prst="rect">
            <a:avLst/>
          </a:prstGeom>
          <a:noFill/>
        </p:spPr>
        <p:txBody>
          <a:bodyPr wrap="none" rtlCol="0">
            <a:spAutoFit/>
          </a:bodyPr>
          <a:lstStyle/>
          <a:p>
            <a:r>
              <a:rPr lang="en-US" sz="2400" b="1" dirty="0"/>
              <a:t>DTI Scan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512" y="2478841"/>
            <a:ext cx="218799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93580" y="4707691"/>
            <a:ext cx="2209800" cy="230832"/>
          </a:xfrm>
          <a:prstGeom prst="rect">
            <a:avLst/>
          </a:prstGeom>
          <a:noFill/>
        </p:spPr>
        <p:txBody>
          <a:bodyPr wrap="square" rtlCol="0">
            <a:spAutoFit/>
          </a:bodyPr>
          <a:lstStyle/>
          <a:p>
            <a:r>
              <a:rPr lang="en-US" sz="900" dirty="0"/>
              <a:t>©iStockphoto.com/</a:t>
            </a:r>
            <a:r>
              <a:rPr lang="en-US" sz="900" dirty="0" err="1"/>
              <a:t>stockdevil</a:t>
            </a:r>
            <a:endParaRPr lang="en-US" sz="9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4119" y="2478842"/>
            <a:ext cx="2036051"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159739" y="4688641"/>
            <a:ext cx="2209800" cy="230832"/>
          </a:xfrm>
          <a:prstGeom prst="rect">
            <a:avLst/>
          </a:prstGeom>
          <a:noFill/>
        </p:spPr>
        <p:txBody>
          <a:bodyPr wrap="square" rtlCol="0">
            <a:spAutoFit/>
          </a:bodyPr>
          <a:lstStyle/>
          <a:p>
            <a:r>
              <a:rPr lang="en-US" sz="900" dirty="0"/>
              <a:t>©iStockphoto.com/ </a:t>
            </a:r>
            <a:r>
              <a:rPr lang="en-US" sz="900" dirty="0" err="1"/>
              <a:t>MachineHeadzl</a:t>
            </a:r>
            <a:endParaRPr lang="en-US" sz="900" dirty="0"/>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4407" y="2435882"/>
            <a:ext cx="1925725" cy="224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6062369" y="4683386"/>
            <a:ext cx="2209800" cy="230832"/>
          </a:xfrm>
          <a:prstGeom prst="rect">
            <a:avLst/>
          </a:prstGeom>
          <a:noFill/>
        </p:spPr>
        <p:txBody>
          <a:bodyPr wrap="square" rtlCol="0">
            <a:spAutoFit/>
          </a:bodyPr>
          <a:lstStyle/>
          <a:p>
            <a:r>
              <a:rPr lang="en-US" sz="900" dirty="0"/>
              <a:t>Science Photo Library/Getty Images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p:cNvSpPr>
          <p:nvPr>
            <p:ph type="title"/>
          </p:nvPr>
        </p:nvSpPr>
        <p:spPr>
          <a:xfrm>
            <a:off x="0" y="609600"/>
            <a:ext cx="8229600" cy="762000"/>
          </a:xfrm>
        </p:spPr>
        <p:txBody>
          <a:bodyPr/>
          <a:lstStyle/>
          <a:p>
            <a:r>
              <a:rPr lang="en-US" altLang="en-US" dirty="0"/>
              <a:t>Parts of the Forebrain</a:t>
            </a:r>
          </a:p>
        </p:txBody>
      </p:sp>
      <p:sp>
        <p:nvSpPr>
          <p:cNvPr id="35843" name="Rectangle 3"/>
          <p:cNvSpPr>
            <a:spLocks noGrp="1"/>
          </p:cNvSpPr>
          <p:nvPr>
            <p:ph idx="1"/>
          </p:nvPr>
        </p:nvSpPr>
        <p:spPr>
          <a:xfrm>
            <a:off x="0" y="1524000"/>
            <a:ext cx="4191000" cy="4800600"/>
          </a:xfrm>
        </p:spPr>
        <p:txBody>
          <a:bodyPr>
            <a:normAutofit/>
          </a:bodyPr>
          <a:lstStyle/>
          <a:p>
            <a:pPr lvl="1" algn="l">
              <a:lnSpc>
                <a:spcPct val="80000"/>
              </a:lnSpc>
            </a:pPr>
            <a:endParaRPr lang="en-US" altLang="en-US" sz="2400" dirty="0"/>
          </a:p>
          <a:p>
            <a:pPr lvl="1" algn="l">
              <a:lnSpc>
                <a:spcPct val="80000"/>
              </a:lnSpc>
            </a:pPr>
            <a:r>
              <a:rPr lang="en-US" altLang="en-US" sz="2400" b="1" dirty="0"/>
              <a:t>The Limbic System includes the:</a:t>
            </a:r>
            <a:endParaRPr lang="en-US" altLang="en-US" sz="2400" dirty="0"/>
          </a:p>
          <a:p>
            <a:pPr lvl="1" algn="l">
              <a:lnSpc>
                <a:spcPct val="80000"/>
              </a:lnSpc>
            </a:pPr>
            <a:endParaRPr lang="en-US" altLang="en-US" sz="2400" dirty="0"/>
          </a:p>
          <a:p>
            <a:pPr lvl="1" algn="l">
              <a:lnSpc>
                <a:spcPct val="80000"/>
              </a:lnSpc>
            </a:pPr>
            <a:r>
              <a:rPr lang="en-US" altLang="en-US" sz="2400" b="1" dirty="0" err="1"/>
              <a:t>Amygdala</a:t>
            </a:r>
            <a:r>
              <a:rPr lang="en-US" altLang="en-US" sz="2400" dirty="0"/>
              <a:t> – involved in processing fear</a:t>
            </a:r>
          </a:p>
          <a:p>
            <a:pPr lvl="1" algn="l">
              <a:lnSpc>
                <a:spcPct val="80000"/>
              </a:lnSpc>
            </a:pPr>
            <a:endParaRPr lang="en-US" altLang="en-US" sz="2400" dirty="0"/>
          </a:p>
          <a:p>
            <a:pPr lvl="1" algn="l">
              <a:lnSpc>
                <a:spcPct val="80000"/>
              </a:lnSpc>
            </a:pPr>
            <a:r>
              <a:rPr lang="en-US" altLang="en-US" sz="2400" b="1" dirty="0"/>
              <a:t>Hippocampus</a:t>
            </a:r>
            <a:r>
              <a:rPr lang="en-US" altLang="en-US" sz="2400" dirty="0"/>
              <a:t> – important for certain types of learning and memory</a:t>
            </a:r>
          </a:p>
          <a:p>
            <a:pPr lvl="1" algn="l">
              <a:lnSpc>
                <a:spcPct val="80000"/>
              </a:lnSpc>
            </a:pPr>
            <a:endParaRPr lang="en-US" altLang="en-US" sz="2400" dirty="0"/>
          </a:p>
          <a:p>
            <a:pPr lvl="1" algn="l">
              <a:lnSpc>
                <a:spcPct val="80000"/>
              </a:lnSpc>
            </a:pPr>
            <a:endParaRPr lang="en-US" altLang="en-US" sz="2400" dirty="0"/>
          </a:p>
          <a:p>
            <a:pPr lvl="1" algn="l">
              <a:lnSpc>
                <a:spcPct val="80000"/>
              </a:lnSpc>
            </a:pPr>
            <a:endParaRPr lang="en-US" altLang="en-US" sz="2400" dirty="0"/>
          </a:p>
          <a:p>
            <a:pPr algn="l">
              <a:lnSpc>
                <a:spcPct val="80000"/>
              </a:lnSpc>
            </a:pPr>
            <a:endParaRPr lang="en-US" altLang="en-US" sz="2400" dirty="0"/>
          </a:p>
          <a:p>
            <a:pPr lvl="1" algn="l">
              <a:lnSpc>
                <a:spcPct val="80000"/>
              </a:lnSpc>
              <a:buFont typeface="Wingdings" pitchFamily="2" charset="2"/>
              <a:buNone/>
            </a:pPr>
            <a:endParaRPr lang="en-US" altLang="en-US" sz="2400" dirty="0"/>
          </a:p>
          <a:p>
            <a:pPr lvl="1" algn="l">
              <a:lnSpc>
                <a:spcPct val="80000"/>
              </a:lnSpc>
              <a:buFont typeface="Wingdings" pitchFamily="2" charset="2"/>
              <a:buNone/>
            </a:pPr>
            <a:endParaRPr lang="en-US" altLang="en-US" sz="2400" dirty="0"/>
          </a:p>
        </p:txBody>
      </p:sp>
      <p:sp>
        <p:nvSpPr>
          <p:cNvPr id="7" name="Rectangle 6"/>
          <p:cNvSpPr/>
          <p:nvPr/>
        </p:nvSpPr>
        <p:spPr>
          <a:xfrm>
            <a:off x="457200" y="5867400"/>
            <a:ext cx="7924800" cy="646331"/>
          </a:xfrm>
          <a:prstGeom prst="rect">
            <a:avLst/>
          </a:prstGeom>
        </p:spPr>
        <p:txBody>
          <a:bodyPr wrap="square">
            <a:spAutoFit/>
          </a:bodyPr>
          <a:lstStyle/>
          <a:p>
            <a:r>
              <a:rPr lang="en-US" dirty="0"/>
              <a:t>Warning: this video may scare you - </a:t>
            </a:r>
            <a:r>
              <a:rPr lang="en-US" dirty="0" err="1"/>
              <a:t>Amygdala</a:t>
            </a:r>
            <a:r>
              <a:rPr lang="en-US" dirty="0"/>
              <a:t> and the evolution of fear</a:t>
            </a:r>
          </a:p>
          <a:p>
            <a:r>
              <a:rPr lang="en-US" dirty="0">
                <a:hlinkClick r:id="rId3"/>
              </a:rPr>
              <a:t>https://www.youtube.com/watch?v=0akKEDAZHt4</a:t>
            </a:r>
            <a:endParaRPr lang="en-US" dirty="0"/>
          </a:p>
        </p:txBody>
      </p:sp>
      <p:pic>
        <p:nvPicPr>
          <p:cNvPr id="2" name="Picture 1"/>
          <p:cNvPicPr>
            <a:picLocks noChangeAspect="1"/>
          </p:cNvPicPr>
          <p:nvPr/>
        </p:nvPicPr>
        <p:blipFill>
          <a:blip r:embed="rId4"/>
          <a:stretch>
            <a:fillRect/>
          </a:stretch>
        </p:blipFill>
        <p:spPr>
          <a:xfrm>
            <a:off x="4648200" y="1447800"/>
            <a:ext cx="4257368" cy="36576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p:cNvSpPr>
          <p:nvPr>
            <p:ph type="title"/>
          </p:nvPr>
        </p:nvSpPr>
        <p:spPr>
          <a:xfrm>
            <a:off x="304800" y="685800"/>
            <a:ext cx="8229600" cy="685800"/>
          </a:xfrm>
        </p:spPr>
        <p:txBody>
          <a:bodyPr/>
          <a:lstStyle/>
          <a:p>
            <a:r>
              <a:rPr lang="en-US" altLang="en-US" dirty="0"/>
              <a:t>Parts of the Forebrain</a:t>
            </a:r>
          </a:p>
        </p:txBody>
      </p:sp>
      <p:sp>
        <p:nvSpPr>
          <p:cNvPr id="36867" name="Rectangle 3"/>
          <p:cNvSpPr>
            <a:spLocks noGrp="1"/>
          </p:cNvSpPr>
          <p:nvPr>
            <p:ph idx="1"/>
          </p:nvPr>
        </p:nvSpPr>
        <p:spPr>
          <a:xfrm>
            <a:off x="152400" y="1828800"/>
            <a:ext cx="4419600" cy="4325112"/>
          </a:xfrm>
        </p:spPr>
        <p:txBody>
          <a:bodyPr>
            <a:normAutofit fontScale="92500" lnSpcReduction="10000"/>
          </a:bodyPr>
          <a:lstStyle/>
          <a:p>
            <a:pPr lvl="1" algn="l"/>
            <a:r>
              <a:rPr lang="en-US" altLang="en-US" b="1" dirty="0"/>
              <a:t>The Basal Ganglia includes the:</a:t>
            </a:r>
          </a:p>
          <a:p>
            <a:pPr lvl="1" algn="l"/>
            <a:endParaRPr lang="en-US" altLang="en-US" b="1" dirty="0"/>
          </a:p>
          <a:p>
            <a:pPr lvl="1" algn="l"/>
            <a:r>
              <a:rPr lang="en-US" altLang="en-US" b="1" dirty="0"/>
              <a:t>Striatum - </a:t>
            </a:r>
            <a:r>
              <a:rPr lang="en-US" altLang="en-US" dirty="0"/>
              <a:t>produces fluid movements and helps with learning and memory </a:t>
            </a:r>
            <a:r>
              <a:rPr lang="en-CA" altLang="en-US" dirty="0"/>
              <a:t>that does not require conscious awareness </a:t>
            </a:r>
          </a:p>
          <a:p>
            <a:pPr lvl="1" algn="l"/>
            <a:endParaRPr lang="en-US" altLang="en-US" dirty="0"/>
          </a:p>
          <a:p>
            <a:pPr lvl="1" algn="l"/>
            <a:r>
              <a:rPr lang="en-US" altLang="en-US" b="1" dirty="0"/>
              <a:t>Nucleus </a:t>
            </a:r>
            <a:r>
              <a:rPr lang="en-US" altLang="en-US" b="1" dirty="0" err="1"/>
              <a:t>accumbens</a:t>
            </a:r>
            <a:r>
              <a:rPr lang="en-US" altLang="en-US" b="1" dirty="0"/>
              <a:t> - </a:t>
            </a:r>
            <a:r>
              <a:rPr lang="en-US" altLang="en-US" dirty="0"/>
              <a:t>important for motivation, reward, and addiction</a:t>
            </a:r>
          </a:p>
          <a:p>
            <a:pPr algn="l"/>
            <a:endParaRPr lang="en-US" altLang="en-US" dirty="0"/>
          </a:p>
          <a:p>
            <a:pPr algn="l"/>
            <a:endParaRPr lang="en-US" altLang="en-US" dirty="0"/>
          </a:p>
        </p:txBody>
      </p:sp>
      <p:grpSp>
        <p:nvGrpSpPr>
          <p:cNvPr id="8" name="Group 7"/>
          <p:cNvGrpSpPr/>
          <p:nvPr/>
        </p:nvGrpSpPr>
        <p:grpSpPr>
          <a:xfrm>
            <a:off x="4648200" y="1828800"/>
            <a:ext cx="4214377" cy="3403600"/>
            <a:chOff x="4648200" y="2362200"/>
            <a:chExt cx="4214377" cy="3403600"/>
          </a:xfrm>
        </p:grpSpPr>
        <p:pic>
          <p:nvPicPr>
            <p:cNvPr id="9" name="Picture 10" descr="figure 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48200" y="2362200"/>
              <a:ext cx="4214377" cy="3124200"/>
            </a:xfrm>
            <a:prstGeom prst="rect">
              <a:avLst/>
            </a:prstGeom>
          </p:spPr>
        </p:pic>
        <p:pic>
          <p:nvPicPr>
            <p:cNvPr id="10" name="Picture 9"/>
            <p:cNvPicPr>
              <a:picLocks noChangeAspect="1"/>
            </p:cNvPicPr>
            <p:nvPr/>
          </p:nvPicPr>
          <p:blipFill>
            <a:blip r:embed="rId4"/>
            <a:stretch>
              <a:fillRect/>
            </a:stretch>
          </p:blipFill>
          <p:spPr>
            <a:xfrm>
              <a:off x="7848600" y="5486400"/>
              <a:ext cx="1003300" cy="279400"/>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p:cNvSpPr>
          <p:nvPr>
            <p:ph type="title"/>
          </p:nvPr>
        </p:nvSpPr>
        <p:spPr>
          <a:xfrm>
            <a:off x="228600" y="533400"/>
            <a:ext cx="8229600" cy="1066800"/>
          </a:xfrm>
        </p:spPr>
        <p:txBody>
          <a:bodyPr/>
          <a:lstStyle/>
          <a:p>
            <a:r>
              <a:rPr lang="en-US" altLang="en-US" dirty="0"/>
              <a:t>Cerebral Cortex</a:t>
            </a:r>
          </a:p>
        </p:txBody>
      </p:sp>
      <p:pic>
        <p:nvPicPr>
          <p:cNvPr id="38916" name="Picture 7" descr="figure 4-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724400" y="2057400"/>
            <a:ext cx="4191000" cy="2703513"/>
          </a:xfrm>
        </p:spPr>
      </p:pic>
      <p:sp>
        <p:nvSpPr>
          <p:cNvPr id="38915" name="Rectangle 3"/>
          <p:cNvSpPr>
            <a:spLocks noGrp="1"/>
          </p:cNvSpPr>
          <p:nvPr>
            <p:ph type="body" sz="half" idx="4294967295"/>
          </p:nvPr>
        </p:nvSpPr>
        <p:spPr>
          <a:xfrm>
            <a:off x="228600" y="1981200"/>
            <a:ext cx="4343400" cy="3962400"/>
          </a:xfrm>
          <a:prstGeom prst="rect">
            <a:avLst/>
          </a:prstGeom>
        </p:spPr>
        <p:txBody>
          <a:bodyPr>
            <a:noAutofit/>
          </a:bodyPr>
          <a:lstStyle/>
          <a:p>
            <a:pPr algn="l"/>
            <a:r>
              <a:rPr lang="en-US" altLang="en-US" sz="2000" b="1" dirty="0"/>
              <a:t>Frontal lobe </a:t>
            </a:r>
            <a:r>
              <a:rPr lang="en-US" altLang="en-US" sz="2000" dirty="0"/>
              <a:t>(front of brain) -  higher intellectual thinking</a:t>
            </a:r>
          </a:p>
          <a:p>
            <a:pPr algn="l"/>
            <a:r>
              <a:rPr lang="en-US" altLang="en-US" sz="2000" b="1" dirty="0"/>
              <a:t>Prefrontal cortex </a:t>
            </a:r>
            <a:r>
              <a:rPr lang="en-US" altLang="en-US" sz="2000" dirty="0"/>
              <a:t>- memory, morality, mood, planning</a:t>
            </a:r>
          </a:p>
          <a:p>
            <a:pPr algn="l"/>
            <a:r>
              <a:rPr lang="en-US" altLang="en-US" sz="2000" b="1" dirty="0"/>
              <a:t>Parietal lobe </a:t>
            </a:r>
            <a:r>
              <a:rPr lang="en-US" altLang="en-US" sz="2000" dirty="0"/>
              <a:t>– sensory integration</a:t>
            </a:r>
          </a:p>
          <a:p>
            <a:pPr algn="l"/>
            <a:r>
              <a:rPr lang="en-US" altLang="en-US" sz="2000" b="1" dirty="0"/>
              <a:t>Occipital lobe </a:t>
            </a:r>
            <a:r>
              <a:rPr lang="en-US" altLang="en-US" sz="2000" dirty="0"/>
              <a:t>(back of brain) – vision</a:t>
            </a:r>
          </a:p>
          <a:p>
            <a:pPr algn="l"/>
            <a:r>
              <a:rPr lang="en-US" altLang="en-US" sz="2000" b="1" dirty="0"/>
              <a:t>Temporal lobe </a:t>
            </a:r>
            <a:r>
              <a:rPr lang="en-US" altLang="en-US" sz="2000" dirty="0"/>
              <a:t>(sides of brain) - </a:t>
            </a:r>
            <a:r>
              <a:rPr lang="en-CA" altLang="en-US" sz="2000" dirty="0"/>
              <a:t>recognizing complex visual stimuli (like faces) </a:t>
            </a:r>
            <a:endParaRPr lang="en-US" altLang="en-US" sz="2000" dirty="0"/>
          </a:p>
        </p:txBody>
      </p:sp>
      <p:pic>
        <p:nvPicPr>
          <p:cNvPr id="2" name="Picture 1"/>
          <p:cNvPicPr>
            <a:picLocks noChangeAspect="1"/>
          </p:cNvPicPr>
          <p:nvPr/>
        </p:nvPicPr>
        <p:blipFill>
          <a:blip r:embed="rId4"/>
          <a:stretch>
            <a:fillRect/>
          </a:stretch>
        </p:blipFill>
        <p:spPr>
          <a:xfrm>
            <a:off x="7696200" y="4724400"/>
            <a:ext cx="1193800" cy="2667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4"/>
          <p:cNvSpPr>
            <a:spLocks noGrp="1"/>
          </p:cNvSpPr>
          <p:nvPr>
            <p:ph type="title"/>
          </p:nvPr>
        </p:nvSpPr>
        <p:spPr>
          <a:xfrm>
            <a:off x="381000" y="609600"/>
            <a:ext cx="8229600" cy="762000"/>
          </a:xfrm>
        </p:spPr>
        <p:txBody>
          <a:bodyPr/>
          <a:lstStyle/>
          <a:p>
            <a:r>
              <a:rPr lang="en-CA" altLang="en-US" dirty="0"/>
              <a:t>Parallel Processing</a:t>
            </a:r>
          </a:p>
        </p:txBody>
      </p:sp>
      <p:sp>
        <p:nvSpPr>
          <p:cNvPr id="46083" name="Rectangle 5"/>
          <p:cNvSpPr>
            <a:spLocks noGrp="1"/>
          </p:cNvSpPr>
          <p:nvPr>
            <p:ph idx="1"/>
          </p:nvPr>
        </p:nvSpPr>
        <p:spPr>
          <a:xfrm>
            <a:off x="381000" y="1981200"/>
            <a:ext cx="3962400" cy="4419600"/>
          </a:xfrm>
        </p:spPr>
        <p:txBody>
          <a:bodyPr/>
          <a:lstStyle/>
          <a:p>
            <a:pPr algn="l"/>
            <a:r>
              <a:rPr lang="en-CA" altLang="en-US" sz="2000" b="1" dirty="0"/>
              <a:t>Parallel processing - </a:t>
            </a:r>
            <a:r>
              <a:rPr lang="en-CA" altLang="en-US" sz="2000" dirty="0"/>
              <a:t>Air traffic controllers must react to an array of sensory stimuli and make quick decisions. Communication within and between the lobes of the brain allows us to perform such complex functions simultaneously.</a:t>
            </a:r>
          </a:p>
        </p:txBody>
      </p:sp>
      <p:grpSp>
        <p:nvGrpSpPr>
          <p:cNvPr id="3" name="Group 2"/>
          <p:cNvGrpSpPr/>
          <p:nvPr/>
        </p:nvGrpSpPr>
        <p:grpSpPr>
          <a:xfrm>
            <a:off x="4572000" y="1981200"/>
            <a:ext cx="4133850" cy="3015673"/>
            <a:chOff x="4572000" y="1981200"/>
            <a:chExt cx="4133850" cy="3015673"/>
          </a:xfrm>
        </p:grpSpPr>
        <p:pic>
          <p:nvPicPr>
            <p:cNvPr id="46084" name="Picture 4" descr="c04p01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981200"/>
              <a:ext cx="4133850"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391400" y="4800600"/>
              <a:ext cx="1295400" cy="196273"/>
            </a:xfrm>
            <a:prstGeom prst="rect">
              <a:avLst/>
            </a:prstGeom>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p:cNvSpPr>
          <p:nvPr>
            <p:ph type="title"/>
          </p:nvPr>
        </p:nvSpPr>
        <p:spPr>
          <a:xfrm>
            <a:off x="381000" y="533400"/>
            <a:ext cx="8229600" cy="457200"/>
          </a:xfrm>
        </p:spPr>
        <p:txBody>
          <a:bodyPr/>
          <a:lstStyle/>
          <a:p>
            <a:r>
              <a:rPr lang="en-CA" altLang="en-US" dirty="0"/>
              <a:t>Speech</a:t>
            </a:r>
          </a:p>
        </p:txBody>
      </p:sp>
      <p:sp>
        <p:nvSpPr>
          <p:cNvPr id="5" name="Rectangle 4"/>
          <p:cNvSpPr/>
          <p:nvPr/>
        </p:nvSpPr>
        <p:spPr>
          <a:xfrm>
            <a:off x="914400" y="5715000"/>
            <a:ext cx="7364741" cy="1015663"/>
          </a:xfrm>
          <a:prstGeom prst="rect">
            <a:avLst/>
          </a:prstGeom>
        </p:spPr>
        <p:txBody>
          <a:bodyPr wrap="none">
            <a:spAutoFit/>
          </a:bodyPr>
          <a:lstStyle/>
          <a:p>
            <a:r>
              <a:rPr lang="en-US" altLang="en-US" sz="2000" b="1" dirty="0" err="1"/>
              <a:t>Broca’s</a:t>
            </a:r>
            <a:r>
              <a:rPr lang="en-US" altLang="en-US" sz="2000" b="1" dirty="0"/>
              <a:t> area (Frontal lobe) </a:t>
            </a:r>
            <a:r>
              <a:rPr lang="en-US" altLang="en-US" sz="2000" dirty="0"/>
              <a:t>- speech production</a:t>
            </a:r>
          </a:p>
          <a:p>
            <a:r>
              <a:rPr lang="en-US" altLang="en-US" sz="2000" b="1" dirty="0" err="1"/>
              <a:t>Wernicke’s</a:t>
            </a:r>
            <a:r>
              <a:rPr lang="en-US" altLang="en-US" sz="2000" b="1" dirty="0"/>
              <a:t> area (</a:t>
            </a:r>
            <a:r>
              <a:rPr lang="en-US" altLang="en-US" sz="2000" b="1" dirty="0" err="1"/>
              <a:t>Temoporal</a:t>
            </a:r>
            <a:r>
              <a:rPr lang="en-US" altLang="en-US" sz="2000" b="1" dirty="0"/>
              <a:t> lobe) </a:t>
            </a:r>
            <a:r>
              <a:rPr lang="en-US" altLang="en-US" sz="2000" dirty="0"/>
              <a:t>- language comprehension</a:t>
            </a:r>
          </a:p>
          <a:p>
            <a:pPr lvl="2"/>
            <a:endParaRPr lang="en-US" altLang="en-US" sz="2000" dirty="0"/>
          </a:p>
        </p:txBody>
      </p:sp>
      <p:pic>
        <p:nvPicPr>
          <p:cNvPr id="3" name="Picture 2"/>
          <p:cNvPicPr>
            <a:picLocks noChangeAspect="1"/>
          </p:cNvPicPr>
          <p:nvPr/>
        </p:nvPicPr>
        <p:blipFill>
          <a:blip r:embed="rId3"/>
          <a:stretch>
            <a:fillRect/>
          </a:stretch>
        </p:blipFill>
        <p:spPr>
          <a:xfrm>
            <a:off x="2590800" y="1371600"/>
            <a:ext cx="4152900" cy="421152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p:cNvSpPr>
          <p:nvPr>
            <p:ph type="title"/>
          </p:nvPr>
        </p:nvSpPr>
        <p:spPr>
          <a:xfrm>
            <a:off x="304800" y="609600"/>
            <a:ext cx="8229600" cy="914400"/>
          </a:xfrm>
        </p:spPr>
        <p:txBody>
          <a:bodyPr/>
          <a:lstStyle/>
          <a:p>
            <a:r>
              <a:rPr lang="en-US" altLang="en-US" dirty="0"/>
              <a:t>Areas of the </a:t>
            </a:r>
            <a:r>
              <a:rPr lang="en-US" altLang="en-US" dirty="0" err="1"/>
              <a:t>Neocortex</a:t>
            </a:r>
            <a:endParaRPr lang="en-US" altLang="en-US" dirty="0"/>
          </a:p>
        </p:txBody>
      </p:sp>
      <p:sp>
        <p:nvSpPr>
          <p:cNvPr id="45059" name="Rectangle 3"/>
          <p:cNvSpPr>
            <a:spLocks noGrp="1"/>
          </p:cNvSpPr>
          <p:nvPr>
            <p:ph idx="1"/>
          </p:nvPr>
        </p:nvSpPr>
        <p:spPr>
          <a:xfrm>
            <a:off x="838200" y="1905000"/>
            <a:ext cx="7239000" cy="4343400"/>
          </a:xfrm>
        </p:spPr>
        <p:txBody>
          <a:bodyPr>
            <a:normAutofit/>
          </a:bodyPr>
          <a:lstStyle/>
          <a:p>
            <a:pPr algn="l"/>
            <a:r>
              <a:rPr lang="en-US" altLang="en-US" b="1" dirty="0"/>
              <a:t>Sensory Cortex </a:t>
            </a:r>
            <a:r>
              <a:rPr lang="en-US" altLang="en-US" dirty="0"/>
              <a:t>- registers sensory neurons (touch)</a:t>
            </a:r>
          </a:p>
          <a:p>
            <a:pPr algn="l"/>
            <a:endParaRPr lang="en-US" altLang="en-US" dirty="0"/>
          </a:p>
          <a:p>
            <a:pPr algn="l"/>
            <a:r>
              <a:rPr lang="en-US" altLang="en-US" b="1" dirty="0"/>
              <a:t>Motor Cortex </a:t>
            </a:r>
            <a:r>
              <a:rPr lang="en-US" altLang="en-US" dirty="0"/>
              <a:t>-</a:t>
            </a:r>
            <a:r>
              <a:rPr lang="en-US" altLang="en-US" b="1" dirty="0"/>
              <a:t> </a:t>
            </a:r>
            <a:r>
              <a:rPr lang="en-US" altLang="en-US" dirty="0"/>
              <a:t>registers the motor neurons (muscles)</a:t>
            </a:r>
          </a:p>
          <a:p>
            <a:pPr algn="l"/>
            <a:endParaRPr lang="en-US" altLang="en-US" dirty="0"/>
          </a:p>
          <a:p>
            <a:pPr algn="l"/>
            <a:r>
              <a:rPr lang="en-US" altLang="en-US" b="1" dirty="0"/>
              <a:t>Association Cortex </a:t>
            </a:r>
            <a:r>
              <a:rPr lang="en-US" altLang="en-US" dirty="0"/>
              <a:t>-</a:t>
            </a:r>
            <a:r>
              <a:rPr lang="en-US" altLang="en-US" b="1" dirty="0"/>
              <a:t> </a:t>
            </a:r>
            <a:r>
              <a:rPr lang="en-US" altLang="en-US" dirty="0"/>
              <a:t>registers </a:t>
            </a:r>
            <a:r>
              <a:rPr lang="en-CA" altLang="en-US" dirty="0"/>
              <a:t>complex functions, including higher-order sensory processing, integrating information from different senses, thinking, planning </a:t>
            </a:r>
            <a:endParaRPr lang="en-US"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p:cNvSpPr>
          <p:nvPr>
            <p:ph type="title"/>
          </p:nvPr>
        </p:nvSpPr>
        <p:spPr>
          <a:xfrm>
            <a:off x="609600" y="457200"/>
            <a:ext cx="8229600" cy="685800"/>
          </a:xfrm>
        </p:spPr>
        <p:txBody>
          <a:bodyPr/>
          <a:lstStyle/>
          <a:p>
            <a:r>
              <a:rPr lang="en-CA" altLang="en-US" dirty="0"/>
              <a:t>Motor and Sensory Cortices</a:t>
            </a:r>
          </a:p>
        </p:txBody>
      </p:sp>
      <p:grpSp>
        <p:nvGrpSpPr>
          <p:cNvPr id="3" name="Group 2"/>
          <p:cNvGrpSpPr/>
          <p:nvPr/>
        </p:nvGrpSpPr>
        <p:grpSpPr>
          <a:xfrm>
            <a:off x="1676400" y="1219200"/>
            <a:ext cx="5962650" cy="5085983"/>
            <a:chOff x="1676400" y="1219200"/>
            <a:chExt cx="5962650" cy="5085983"/>
          </a:xfrm>
        </p:grpSpPr>
        <p:pic>
          <p:nvPicPr>
            <p:cNvPr id="16386" name="Picture 2"/>
            <p:cNvPicPr>
              <a:picLocks noChangeAspect="1" noChangeArrowheads="1"/>
            </p:cNvPicPr>
            <p:nvPr/>
          </p:nvPicPr>
          <p:blipFill>
            <a:blip r:embed="rId3" cstate="print"/>
            <a:srcRect/>
            <a:stretch>
              <a:fillRect/>
            </a:stretch>
          </p:blipFill>
          <p:spPr bwMode="auto">
            <a:xfrm>
              <a:off x="1676400" y="1219200"/>
              <a:ext cx="5962650" cy="4923215"/>
            </a:xfrm>
            <a:prstGeom prst="rect">
              <a:avLst/>
            </a:prstGeom>
            <a:noFill/>
            <a:ln w="9525">
              <a:noFill/>
              <a:miter lim="800000"/>
              <a:headEnd/>
              <a:tailEnd/>
            </a:ln>
          </p:spPr>
        </p:pic>
        <p:pic>
          <p:nvPicPr>
            <p:cNvPr id="2" name="Picture 1"/>
            <p:cNvPicPr>
              <a:picLocks noChangeAspect="1"/>
            </p:cNvPicPr>
            <p:nvPr/>
          </p:nvPicPr>
          <p:blipFill rotWithShape="1">
            <a:blip r:embed="rId4"/>
            <a:srcRect b="28386"/>
            <a:stretch/>
          </p:blipFill>
          <p:spPr>
            <a:xfrm>
              <a:off x="1676400" y="6096000"/>
              <a:ext cx="1168400" cy="209183"/>
            </a:xfrm>
            <a:prstGeom prst="rect">
              <a:avLst/>
            </a:prstGeom>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p:cNvSpPr>
          <p:nvPr>
            <p:ph type="title"/>
          </p:nvPr>
        </p:nvSpPr>
        <p:spPr>
          <a:xfrm>
            <a:off x="381000" y="762000"/>
            <a:ext cx="8229600" cy="685800"/>
          </a:xfrm>
        </p:spPr>
        <p:txBody>
          <a:bodyPr/>
          <a:lstStyle/>
          <a:p>
            <a:r>
              <a:rPr lang="en-CA" altLang="en-US" dirty="0"/>
              <a:t>The Homunculus</a:t>
            </a:r>
          </a:p>
        </p:txBody>
      </p:sp>
      <p:grpSp>
        <p:nvGrpSpPr>
          <p:cNvPr id="5" name="Group 4"/>
          <p:cNvGrpSpPr/>
          <p:nvPr/>
        </p:nvGrpSpPr>
        <p:grpSpPr>
          <a:xfrm>
            <a:off x="895875" y="1924050"/>
            <a:ext cx="7257525" cy="3844638"/>
            <a:chOff x="838200" y="1924050"/>
            <a:chExt cx="7257525" cy="3844638"/>
          </a:xfrm>
        </p:grpSpPr>
        <p:grpSp>
          <p:nvGrpSpPr>
            <p:cNvPr id="3" name="Group 2"/>
            <p:cNvGrpSpPr/>
            <p:nvPr/>
          </p:nvGrpSpPr>
          <p:grpSpPr>
            <a:xfrm>
              <a:off x="838200" y="1924050"/>
              <a:ext cx="7257525" cy="3844638"/>
              <a:chOff x="838200" y="1924050"/>
              <a:chExt cx="7257525" cy="3844638"/>
            </a:xfrm>
          </p:grpSpPr>
          <p:pic>
            <p:nvPicPr>
              <p:cNvPr id="17410" name="Picture 2"/>
              <p:cNvPicPr>
                <a:picLocks noChangeAspect="1" noChangeArrowheads="1"/>
              </p:cNvPicPr>
              <p:nvPr/>
            </p:nvPicPr>
            <p:blipFill>
              <a:blip r:embed="rId3" cstate="print"/>
              <a:srcRect/>
              <a:stretch>
                <a:fillRect/>
              </a:stretch>
            </p:blipFill>
            <p:spPr bwMode="auto">
              <a:xfrm>
                <a:off x="838200" y="1924050"/>
                <a:ext cx="4286250" cy="3583214"/>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5229225" y="1926525"/>
                <a:ext cx="2866500" cy="3571750"/>
              </a:xfrm>
              <a:prstGeom prst="rect">
                <a:avLst/>
              </a:prstGeom>
              <a:noFill/>
              <a:ln w="9525">
                <a:noFill/>
                <a:miter lim="800000"/>
                <a:headEnd/>
                <a:tailEnd/>
              </a:ln>
            </p:spPr>
          </p:pic>
          <p:pic>
            <p:nvPicPr>
              <p:cNvPr id="2" name="Picture 1"/>
              <p:cNvPicPr>
                <a:picLocks noChangeAspect="1"/>
              </p:cNvPicPr>
              <p:nvPr/>
            </p:nvPicPr>
            <p:blipFill rotWithShape="1">
              <a:blip r:embed="rId5"/>
              <a:srcRect b="29446"/>
              <a:stretch/>
            </p:blipFill>
            <p:spPr>
              <a:xfrm>
                <a:off x="838200" y="5562600"/>
                <a:ext cx="1168400" cy="206088"/>
              </a:xfrm>
              <a:prstGeom prst="rect">
                <a:avLst/>
              </a:prstGeom>
            </p:spPr>
          </p:pic>
        </p:grpSp>
        <p:pic>
          <p:nvPicPr>
            <p:cNvPr id="4" name="Picture 3"/>
            <p:cNvPicPr>
              <a:picLocks noChangeAspect="1"/>
            </p:cNvPicPr>
            <p:nvPr/>
          </p:nvPicPr>
          <p:blipFill>
            <a:blip r:embed="rId6"/>
            <a:stretch>
              <a:fillRect/>
            </a:stretch>
          </p:blipFill>
          <p:spPr>
            <a:xfrm>
              <a:off x="6096000" y="5486400"/>
              <a:ext cx="1993900" cy="185667"/>
            </a:xfrm>
            <a:prstGeom prst="rect">
              <a:avLst/>
            </a:prstGeom>
          </p:spPr>
        </p:pic>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p:cNvSpPr>
          <p:nvPr>
            <p:ph type="title"/>
          </p:nvPr>
        </p:nvSpPr>
        <p:spPr>
          <a:xfrm>
            <a:off x="457200" y="457200"/>
            <a:ext cx="8229600" cy="762000"/>
          </a:xfrm>
        </p:spPr>
        <p:txBody>
          <a:bodyPr/>
          <a:lstStyle/>
          <a:p>
            <a:r>
              <a:rPr lang="en-CA" altLang="en-US" dirty="0"/>
              <a:t>Localization of Function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1409700"/>
            <a:ext cx="26860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916797" y="4524970"/>
            <a:ext cx="2844433" cy="923330"/>
          </a:xfrm>
          <a:prstGeom prst="rect">
            <a:avLst/>
          </a:prstGeom>
        </p:spPr>
        <p:txBody>
          <a:bodyPr wrap="square">
            <a:spAutoFit/>
          </a:bodyPr>
          <a:lstStyle/>
          <a:p>
            <a:r>
              <a:rPr lang="en-CA" sz="900" dirty="0"/>
              <a:t>From H. </a:t>
            </a:r>
            <a:r>
              <a:rPr lang="en-CA" sz="900" dirty="0" err="1"/>
              <a:t>Damasio</a:t>
            </a:r>
            <a:r>
              <a:rPr lang="en-CA" sz="900" dirty="0"/>
              <a:t>, T. Grabowski, R. Frank, A.M. </a:t>
            </a:r>
            <a:r>
              <a:rPr lang="en-CA" sz="900" dirty="0" err="1"/>
              <a:t>Galaburda</a:t>
            </a:r>
            <a:r>
              <a:rPr lang="en-CA" sz="900" dirty="0"/>
              <a:t>, A.R. </a:t>
            </a:r>
            <a:r>
              <a:rPr lang="en-CA" sz="900" dirty="0" err="1"/>
              <a:t>Damasio</a:t>
            </a:r>
            <a:r>
              <a:rPr lang="en-CA" sz="900" dirty="0"/>
              <a:t> (1994). The return of Phineas Gage: Clues about the brain from a famous patient. Science, 264:1102–1105. </a:t>
            </a:r>
            <a:r>
              <a:rPr lang="en-CA" sz="900" dirty="0" err="1"/>
              <a:t>Dornsife</a:t>
            </a:r>
            <a:r>
              <a:rPr lang="en-CA" sz="900" dirty="0"/>
              <a:t> Neuroscience Imaging Center and Brain and Creativity Institute, University of Southern California.</a:t>
            </a:r>
            <a:endParaRPr lang="en-US" sz="900" dirty="0"/>
          </a:p>
        </p:txBody>
      </p:sp>
      <p:sp>
        <p:nvSpPr>
          <p:cNvPr id="5" name="Rectangle 4"/>
          <p:cNvSpPr/>
          <p:nvPr/>
        </p:nvSpPr>
        <p:spPr>
          <a:xfrm>
            <a:off x="2285999" y="5454238"/>
            <a:ext cx="5053013" cy="461665"/>
          </a:xfrm>
          <a:prstGeom prst="rect">
            <a:avLst/>
          </a:prstGeom>
        </p:spPr>
        <p:txBody>
          <a:bodyPr wrap="square">
            <a:spAutoFit/>
          </a:bodyPr>
          <a:lstStyle/>
          <a:p>
            <a:r>
              <a:rPr lang="en-CA" sz="1200" b="1" dirty="0">
                <a:solidFill>
                  <a:srgbClr val="C00000"/>
                </a:solidFill>
              </a:rPr>
              <a:t>FIGURE 3-13 </a:t>
            </a:r>
            <a:r>
              <a:rPr lang="en-CA" sz="1200" b="1" dirty="0"/>
              <a:t>After the accident. </a:t>
            </a:r>
            <a:r>
              <a:rPr lang="en-CA" sz="1200" dirty="0"/>
              <a:t>This reconstruction shows how the spike likely entered Gage’s head, damaging the prefrontal cortex.</a:t>
            </a:r>
            <a:endParaRPr lang="en-US" sz="12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p:cNvSpPr>
          <p:nvPr>
            <p:ph type="title"/>
          </p:nvPr>
        </p:nvSpPr>
        <p:spPr>
          <a:xfrm>
            <a:off x="457200" y="609600"/>
            <a:ext cx="8229600" cy="609600"/>
          </a:xfrm>
        </p:spPr>
        <p:txBody>
          <a:bodyPr/>
          <a:lstStyle/>
          <a:p>
            <a:r>
              <a:rPr lang="en-US" altLang="en-US" dirty="0"/>
              <a:t>Corpus </a:t>
            </a:r>
            <a:r>
              <a:rPr lang="en-US" altLang="en-US" dirty="0" err="1"/>
              <a:t>Callosum</a:t>
            </a:r>
            <a:endParaRPr lang="en-US" altLang="en-US" dirty="0"/>
          </a:p>
        </p:txBody>
      </p:sp>
      <p:sp>
        <p:nvSpPr>
          <p:cNvPr id="47107" name="Rectangle 4"/>
          <p:cNvSpPr>
            <a:spLocks noGrp="1"/>
          </p:cNvSpPr>
          <p:nvPr>
            <p:ph idx="1"/>
          </p:nvPr>
        </p:nvSpPr>
        <p:spPr>
          <a:xfrm>
            <a:off x="4648200" y="1752600"/>
            <a:ext cx="4191000" cy="4598988"/>
          </a:xfrm>
        </p:spPr>
        <p:txBody>
          <a:bodyPr>
            <a:normAutofit/>
          </a:bodyPr>
          <a:lstStyle/>
          <a:p>
            <a:pPr algn="l"/>
            <a:r>
              <a:rPr lang="en-US" altLang="en-US" dirty="0"/>
              <a:t>Connects the two brain hemispheres</a:t>
            </a:r>
          </a:p>
          <a:p>
            <a:pPr algn="l"/>
            <a:endParaRPr lang="en-US" altLang="en-US" dirty="0"/>
          </a:p>
          <a:p>
            <a:pPr algn="l"/>
            <a:r>
              <a:rPr lang="en-CA" altLang="en-US" dirty="0"/>
              <a:t>Dense bundle of neural fibres (axons) </a:t>
            </a:r>
            <a:r>
              <a:rPr lang="en-US" altLang="en-US" dirty="0"/>
              <a:t>that allow communication of information from one side of the brain to the other  </a:t>
            </a:r>
          </a:p>
          <a:p>
            <a:pPr lvl="1" algn="l"/>
            <a:endParaRPr lang="en-US" altLang="en-US" sz="2400" dirty="0"/>
          </a:p>
          <a:p>
            <a:pPr lvl="1" algn="l"/>
            <a:endParaRPr lang="en-US" altLang="en-US" sz="2400" dirty="0"/>
          </a:p>
        </p:txBody>
      </p:sp>
      <p:pic>
        <p:nvPicPr>
          <p:cNvPr id="2" name="Picture 1"/>
          <p:cNvPicPr>
            <a:picLocks noChangeAspect="1"/>
          </p:cNvPicPr>
          <p:nvPr/>
        </p:nvPicPr>
        <p:blipFill>
          <a:blip r:embed="rId3"/>
          <a:stretch>
            <a:fillRect/>
          </a:stretch>
        </p:blipFill>
        <p:spPr>
          <a:xfrm>
            <a:off x="762000" y="1752600"/>
            <a:ext cx="3505200" cy="43997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762000"/>
          </a:xfrm>
        </p:spPr>
        <p:txBody>
          <a:bodyPr/>
          <a:lstStyle/>
          <a:p>
            <a:r>
              <a:rPr lang="en-US" dirty="0"/>
              <a:t>‘Mild’ Brain Injury</a:t>
            </a:r>
          </a:p>
        </p:txBody>
      </p:sp>
      <p:sp>
        <p:nvSpPr>
          <p:cNvPr id="5" name="Rectangle 4"/>
          <p:cNvSpPr/>
          <p:nvPr/>
        </p:nvSpPr>
        <p:spPr>
          <a:xfrm>
            <a:off x="304800" y="5075872"/>
            <a:ext cx="8610600" cy="1477328"/>
          </a:xfrm>
          <a:prstGeom prst="rect">
            <a:avLst/>
          </a:prstGeom>
        </p:spPr>
        <p:txBody>
          <a:bodyPr wrap="square">
            <a:spAutoFit/>
          </a:bodyPr>
          <a:lstStyle/>
          <a:p>
            <a:endParaRPr lang="en-US" b="1" dirty="0"/>
          </a:p>
          <a:p>
            <a:r>
              <a:rPr lang="en-US" b="1" dirty="0"/>
              <a:t>Chronic Traumatic Encephalopathy - </a:t>
            </a:r>
            <a:r>
              <a:rPr lang="en-US" dirty="0"/>
              <a:t>associated with a constellation of </a:t>
            </a:r>
            <a:r>
              <a:rPr lang="en-US" dirty="0" err="1"/>
              <a:t>neurocognitive</a:t>
            </a:r>
            <a:r>
              <a:rPr lang="en-US" dirty="0"/>
              <a:t> symptoms, including personality change, memory loss, progressive dementia, mood swings, confusion, tremors, speech and gait abnormalities, depression, and suicidal ideation and completion. </a:t>
            </a:r>
          </a:p>
        </p:txBody>
      </p:sp>
      <p:sp>
        <p:nvSpPr>
          <p:cNvPr id="3" name="TextBox 2"/>
          <p:cNvSpPr txBox="1"/>
          <p:nvPr/>
        </p:nvSpPr>
        <p:spPr>
          <a:xfrm>
            <a:off x="2321825" y="4430926"/>
            <a:ext cx="1752600" cy="230832"/>
          </a:xfrm>
          <a:prstGeom prst="rect">
            <a:avLst/>
          </a:prstGeom>
          <a:noFill/>
        </p:spPr>
        <p:txBody>
          <a:bodyPr wrap="square" rtlCol="0">
            <a:spAutoFit/>
          </a:bodyPr>
          <a:lstStyle/>
          <a:p>
            <a:r>
              <a:rPr lang="en-US" sz="900" dirty="0"/>
              <a:t>Jonathan Daniel/Getty Images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600200"/>
            <a:ext cx="449580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057400" y="4642334"/>
            <a:ext cx="5181600" cy="523220"/>
          </a:xfrm>
          <a:prstGeom prst="rect">
            <a:avLst/>
          </a:prstGeom>
        </p:spPr>
        <p:txBody>
          <a:bodyPr wrap="square">
            <a:spAutoFit/>
          </a:bodyPr>
          <a:lstStyle/>
          <a:p>
            <a:r>
              <a:rPr lang="en-CA" sz="1400" b="1" dirty="0">
                <a:solidFill>
                  <a:srgbClr val="C00000"/>
                </a:solidFill>
              </a:rPr>
              <a:t>Sidney Crosby. </a:t>
            </a:r>
            <a:r>
              <a:rPr lang="en-CA" sz="1400" dirty="0"/>
              <a:t>Pittsburgh Penguins’ Sidney Crosby hits the ice after a collision during an exhibition game in 2013.</a:t>
            </a:r>
            <a:endParaRPr lang="en-US" sz="14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p:cNvSpPr>
          <p:nvPr>
            <p:ph type="title"/>
          </p:nvPr>
        </p:nvSpPr>
        <p:spPr>
          <a:xfrm>
            <a:off x="381000" y="609600"/>
            <a:ext cx="8229600" cy="685800"/>
          </a:xfrm>
        </p:spPr>
        <p:txBody>
          <a:bodyPr/>
          <a:lstStyle/>
          <a:p>
            <a:r>
              <a:rPr lang="en-US" altLang="en-US" dirty="0"/>
              <a:t>Brain Lateralization</a:t>
            </a:r>
          </a:p>
        </p:txBody>
      </p:sp>
      <p:sp>
        <p:nvSpPr>
          <p:cNvPr id="47107" name="Rectangle 4"/>
          <p:cNvSpPr>
            <a:spLocks noGrp="1"/>
          </p:cNvSpPr>
          <p:nvPr>
            <p:ph idx="1"/>
          </p:nvPr>
        </p:nvSpPr>
        <p:spPr>
          <a:xfrm>
            <a:off x="1066800" y="1752600"/>
            <a:ext cx="7391400" cy="2362200"/>
          </a:xfrm>
        </p:spPr>
        <p:txBody>
          <a:bodyPr>
            <a:normAutofit/>
          </a:bodyPr>
          <a:lstStyle/>
          <a:p>
            <a:pPr algn="l"/>
            <a:r>
              <a:rPr lang="en-US" altLang="en-US" dirty="0"/>
              <a:t>Language centres in most right handed people are on the left side of the brain</a:t>
            </a:r>
          </a:p>
          <a:p>
            <a:pPr algn="l"/>
            <a:endParaRPr lang="en-US" altLang="en-US" dirty="0"/>
          </a:p>
          <a:p>
            <a:pPr algn="l"/>
            <a:r>
              <a:rPr lang="en-US" altLang="en-US" dirty="0"/>
              <a:t>HOWEVER – in some left handed people language centres are on the right side (or on both sides!)</a:t>
            </a:r>
          </a:p>
          <a:p>
            <a:pPr lvl="1" algn="l"/>
            <a:endParaRPr lang="en-US" altLang="en-US"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p:cNvSpPr>
          <p:nvPr>
            <p:ph type="title"/>
          </p:nvPr>
        </p:nvSpPr>
        <p:spPr>
          <a:xfrm>
            <a:off x="304800" y="457200"/>
            <a:ext cx="8229600" cy="914400"/>
          </a:xfrm>
        </p:spPr>
        <p:txBody>
          <a:bodyPr/>
          <a:lstStyle/>
          <a:p>
            <a:r>
              <a:rPr lang="en-CA" altLang="en-US" dirty="0"/>
              <a:t>Split-Brain Patients</a:t>
            </a:r>
          </a:p>
        </p:txBody>
      </p:sp>
      <p:sp>
        <p:nvSpPr>
          <p:cNvPr id="7" name="Rectangle 6"/>
          <p:cNvSpPr/>
          <p:nvPr/>
        </p:nvSpPr>
        <p:spPr>
          <a:xfrm>
            <a:off x="609600" y="6019800"/>
            <a:ext cx="6324600" cy="369332"/>
          </a:xfrm>
          <a:prstGeom prst="rect">
            <a:avLst/>
          </a:prstGeom>
        </p:spPr>
        <p:txBody>
          <a:bodyPr wrap="square">
            <a:spAutoFit/>
          </a:bodyPr>
          <a:lstStyle/>
          <a:p>
            <a:r>
              <a:rPr lang="en-US" dirty="0">
                <a:hlinkClick r:id="rId3"/>
              </a:rPr>
              <a:t>https://www.youtube.com/watch?v=aCv4K5aStdU</a:t>
            </a:r>
            <a:endParaRPr lang="en-US" dirty="0"/>
          </a:p>
        </p:txBody>
      </p:sp>
      <p:grpSp>
        <p:nvGrpSpPr>
          <p:cNvPr id="3" name="Group 2"/>
          <p:cNvGrpSpPr/>
          <p:nvPr/>
        </p:nvGrpSpPr>
        <p:grpSpPr>
          <a:xfrm>
            <a:off x="609600" y="1447800"/>
            <a:ext cx="7720445" cy="4364531"/>
            <a:chOff x="609600" y="1447800"/>
            <a:chExt cx="7720445" cy="4364531"/>
          </a:xfrm>
        </p:grpSpPr>
        <p:pic>
          <p:nvPicPr>
            <p:cNvPr id="21506" name="Picture 2"/>
            <p:cNvPicPr>
              <a:picLocks noChangeAspect="1" noChangeArrowheads="1"/>
            </p:cNvPicPr>
            <p:nvPr/>
          </p:nvPicPr>
          <p:blipFill>
            <a:blip r:embed="rId4" cstate="print"/>
            <a:srcRect/>
            <a:stretch>
              <a:fillRect/>
            </a:stretch>
          </p:blipFill>
          <p:spPr bwMode="auto">
            <a:xfrm>
              <a:off x="609600" y="1447800"/>
              <a:ext cx="7720445" cy="41148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609600" y="5562600"/>
              <a:ext cx="1143000" cy="249731"/>
            </a:xfrm>
            <a:prstGeom prst="rect">
              <a:avLst/>
            </a:prstGeom>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645400" cy="720725"/>
          </a:xfrm>
        </p:spPr>
        <p:txBody>
          <a:bodyPr/>
          <a:lstStyle/>
          <a:p>
            <a:r>
              <a:rPr lang="en-US" dirty="0"/>
              <a:t>The Integrated Brain</a:t>
            </a:r>
          </a:p>
        </p:txBody>
      </p:sp>
      <p:sp>
        <p:nvSpPr>
          <p:cNvPr id="3" name="Content Placeholder 2"/>
          <p:cNvSpPr>
            <a:spLocks noGrp="1"/>
          </p:cNvSpPr>
          <p:nvPr>
            <p:ph idx="1"/>
          </p:nvPr>
        </p:nvSpPr>
        <p:spPr>
          <a:xfrm>
            <a:off x="762000" y="1524000"/>
            <a:ext cx="7502525" cy="685800"/>
          </a:xfrm>
        </p:spPr>
        <p:txBody>
          <a:bodyPr/>
          <a:lstStyle/>
          <a:p>
            <a:r>
              <a:rPr lang="en-US" b="1" dirty="0"/>
              <a:t>NO </a:t>
            </a:r>
            <a:r>
              <a:rPr lang="en-US" dirty="0"/>
              <a:t>brain area works alone!</a:t>
            </a:r>
            <a:endParaRPr lang="en-US" b="1" dirty="0"/>
          </a:p>
        </p:txBody>
      </p:sp>
      <p:grpSp>
        <p:nvGrpSpPr>
          <p:cNvPr id="4" name="Group 3"/>
          <p:cNvGrpSpPr/>
          <p:nvPr/>
        </p:nvGrpSpPr>
        <p:grpSpPr>
          <a:xfrm>
            <a:off x="1828800" y="2404456"/>
            <a:ext cx="5486400" cy="3633739"/>
            <a:chOff x="1828800" y="2404456"/>
            <a:chExt cx="5486400" cy="3633739"/>
          </a:xfrm>
        </p:grpSpPr>
        <p:pic>
          <p:nvPicPr>
            <p:cNvPr id="5" name="Picture 7" descr="figure 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404456"/>
              <a:ext cx="5486400" cy="353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3"/>
            <a:stretch>
              <a:fillRect/>
            </a:stretch>
          </p:blipFill>
          <p:spPr>
            <a:xfrm>
              <a:off x="6172200" y="5791201"/>
              <a:ext cx="1105593" cy="246994"/>
            </a:xfrm>
            <a:prstGeom prst="rect">
              <a:avLst/>
            </a:prstGeom>
          </p:spPr>
        </p:pic>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p:cNvSpPr>
          <p:nvPr>
            <p:ph type="title"/>
          </p:nvPr>
        </p:nvSpPr>
        <p:spPr>
          <a:xfrm>
            <a:off x="381000" y="685800"/>
            <a:ext cx="8229600" cy="685800"/>
          </a:xfrm>
        </p:spPr>
        <p:txBody>
          <a:bodyPr/>
          <a:lstStyle/>
          <a:p>
            <a:r>
              <a:rPr lang="en-CA" altLang="en-US" dirty="0"/>
              <a:t>Evolutionary Psychology</a:t>
            </a:r>
          </a:p>
        </p:txBody>
      </p:sp>
      <p:sp>
        <p:nvSpPr>
          <p:cNvPr id="48131" name="Rectangle 3"/>
          <p:cNvSpPr>
            <a:spLocks noGrp="1"/>
          </p:cNvSpPr>
          <p:nvPr>
            <p:ph idx="1"/>
          </p:nvPr>
        </p:nvSpPr>
        <p:spPr>
          <a:xfrm>
            <a:off x="381000" y="1981200"/>
            <a:ext cx="8229600" cy="2819400"/>
          </a:xfrm>
        </p:spPr>
        <p:txBody>
          <a:bodyPr>
            <a:normAutofit/>
          </a:bodyPr>
          <a:lstStyle/>
          <a:p>
            <a:pPr algn="l"/>
            <a:r>
              <a:rPr lang="en-CA" altLang="en-US" b="1" dirty="0"/>
              <a:t>Evolution</a:t>
            </a:r>
            <a:r>
              <a:rPr lang="en-CA" altLang="en-US" dirty="0"/>
              <a:t> - the process of the development and divergence of life (species) on this planet. </a:t>
            </a:r>
          </a:p>
          <a:p>
            <a:pPr algn="l"/>
            <a:endParaRPr lang="en-CA" altLang="en-US" dirty="0"/>
          </a:p>
          <a:p>
            <a:pPr algn="l"/>
            <a:r>
              <a:rPr lang="en-CA" altLang="en-US" b="1" dirty="0"/>
              <a:t>Evolutionary psychologists </a:t>
            </a:r>
            <a:r>
              <a:rPr lang="en-CA" altLang="en-US" dirty="0"/>
              <a:t>-</a:t>
            </a:r>
            <a:r>
              <a:rPr lang="en-CA" altLang="en-US" b="1" dirty="0"/>
              <a:t> </a:t>
            </a:r>
            <a:r>
              <a:rPr lang="en-CA" altLang="en-US" dirty="0"/>
              <a:t>study how the body and brain via the interaction of our genes (video link) and the environment to produce our thoughts and behaviours. </a:t>
            </a:r>
          </a:p>
          <a:p>
            <a:pPr algn="l"/>
            <a:endParaRPr lang="en-CA" alt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p:cNvSpPr>
          <p:nvPr>
            <p:ph type="title"/>
          </p:nvPr>
        </p:nvSpPr>
        <p:spPr>
          <a:xfrm>
            <a:off x="304800" y="533400"/>
            <a:ext cx="8229600" cy="685800"/>
          </a:xfrm>
        </p:spPr>
        <p:txBody>
          <a:bodyPr/>
          <a:lstStyle/>
          <a:p>
            <a:r>
              <a:rPr lang="en-CA" altLang="en-US" dirty="0"/>
              <a:t>Evolution of Life on Earth</a:t>
            </a:r>
          </a:p>
        </p:txBody>
      </p:sp>
      <p:grpSp>
        <p:nvGrpSpPr>
          <p:cNvPr id="3" name="Group 2"/>
          <p:cNvGrpSpPr/>
          <p:nvPr/>
        </p:nvGrpSpPr>
        <p:grpSpPr>
          <a:xfrm>
            <a:off x="1676400" y="1295400"/>
            <a:ext cx="5791200" cy="5410200"/>
            <a:chOff x="1828800" y="1447800"/>
            <a:chExt cx="5448300" cy="5105400"/>
          </a:xfrm>
        </p:grpSpPr>
        <p:pic>
          <p:nvPicPr>
            <p:cNvPr id="5017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447800"/>
              <a:ext cx="5424488"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400800" y="6364748"/>
              <a:ext cx="876300" cy="188452"/>
            </a:xfrm>
            <a:prstGeom prst="rect">
              <a:avLst/>
            </a:prstGeom>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4"/>
          <p:cNvSpPr>
            <a:spLocks noGrp="1"/>
          </p:cNvSpPr>
          <p:nvPr>
            <p:ph type="title"/>
          </p:nvPr>
        </p:nvSpPr>
        <p:spPr>
          <a:xfrm>
            <a:off x="0" y="685800"/>
            <a:ext cx="8915400" cy="685800"/>
          </a:xfrm>
        </p:spPr>
        <p:txBody>
          <a:bodyPr>
            <a:normAutofit/>
          </a:bodyPr>
          <a:lstStyle/>
          <a:p>
            <a:r>
              <a:rPr lang="en-CA" altLang="en-US" dirty="0"/>
              <a:t>Missing Links – Transitory Animals</a:t>
            </a:r>
          </a:p>
        </p:txBody>
      </p:sp>
      <p:sp>
        <p:nvSpPr>
          <p:cNvPr id="49155" name="Rectangle 5"/>
          <p:cNvSpPr>
            <a:spLocks noGrp="1"/>
          </p:cNvSpPr>
          <p:nvPr>
            <p:ph idx="1"/>
          </p:nvPr>
        </p:nvSpPr>
        <p:spPr>
          <a:xfrm>
            <a:off x="609600" y="1905000"/>
            <a:ext cx="3581400" cy="3684588"/>
          </a:xfrm>
        </p:spPr>
        <p:txBody>
          <a:bodyPr/>
          <a:lstStyle/>
          <a:p>
            <a:pPr algn="l"/>
            <a:r>
              <a:rPr lang="en-CA" altLang="en-US" sz="2300" dirty="0"/>
              <a:t>Fossil evidence of transitory animals – how can fish with fins be part of the ancestral line to humans with arms and legs?</a:t>
            </a:r>
          </a:p>
          <a:p>
            <a:pPr algn="l"/>
            <a:endParaRPr lang="en-CA" altLang="en-US" sz="2300" i="1" dirty="0"/>
          </a:p>
          <a:p>
            <a:pPr algn="l"/>
            <a:r>
              <a:rPr lang="en-CA" altLang="en-US" sz="2300" i="1" dirty="0" err="1"/>
              <a:t>Tiktaalik</a:t>
            </a:r>
            <a:r>
              <a:rPr lang="en-CA" altLang="en-US" sz="2300" i="1" dirty="0"/>
              <a:t>—</a:t>
            </a:r>
            <a:r>
              <a:rPr lang="en-CA" altLang="en-US" sz="2300" dirty="0"/>
              <a:t>a fish in the Canadian Arctic that had a primitive wrist with finger-like bones </a:t>
            </a:r>
          </a:p>
        </p:txBody>
      </p:sp>
      <p:sp>
        <p:nvSpPr>
          <p:cNvPr id="6" name="Rectangle 5"/>
          <p:cNvSpPr/>
          <p:nvPr/>
        </p:nvSpPr>
        <p:spPr>
          <a:xfrm>
            <a:off x="4343400" y="4953000"/>
            <a:ext cx="4724400" cy="523220"/>
          </a:xfrm>
          <a:prstGeom prst="rect">
            <a:avLst/>
          </a:prstGeom>
        </p:spPr>
        <p:txBody>
          <a:bodyPr wrap="square">
            <a:spAutoFit/>
          </a:bodyPr>
          <a:lstStyle/>
          <a:p>
            <a:r>
              <a:rPr lang="en-US" sz="1400" dirty="0"/>
              <a:t>Neil </a:t>
            </a:r>
            <a:r>
              <a:rPr lang="en-US" sz="1400" dirty="0" err="1"/>
              <a:t>Shubin</a:t>
            </a:r>
            <a:r>
              <a:rPr lang="en-US" sz="1400" dirty="0"/>
              <a:t> – A fish with wrists</a:t>
            </a:r>
          </a:p>
          <a:p>
            <a:r>
              <a:rPr lang="en-US" sz="1400" dirty="0">
                <a:hlinkClick r:id="rId3"/>
              </a:rPr>
              <a:t>https://www.youtube.com/watch?v=yvDQCa7rleI</a:t>
            </a:r>
            <a:endParaRPr lang="en-US" sz="1400" dirty="0"/>
          </a:p>
        </p:txBody>
      </p:sp>
      <p:pic>
        <p:nvPicPr>
          <p:cNvPr id="2" name="Picture 1"/>
          <p:cNvPicPr>
            <a:picLocks noChangeAspect="1"/>
          </p:cNvPicPr>
          <p:nvPr/>
        </p:nvPicPr>
        <p:blipFill>
          <a:blip r:embed="rId4"/>
          <a:stretch>
            <a:fillRect/>
          </a:stretch>
        </p:blipFill>
        <p:spPr>
          <a:xfrm>
            <a:off x="4419600" y="1981200"/>
            <a:ext cx="4197209" cy="29718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p:cNvSpPr>
          <p:nvPr>
            <p:ph type="title"/>
          </p:nvPr>
        </p:nvSpPr>
        <p:spPr>
          <a:xfrm>
            <a:off x="0" y="609600"/>
            <a:ext cx="8763000" cy="685800"/>
          </a:xfrm>
        </p:spPr>
        <p:txBody>
          <a:bodyPr>
            <a:noAutofit/>
          </a:bodyPr>
          <a:lstStyle/>
          <a:p>
            <a:r>
              <a:rPr lang="en-CA" altLang="en-US" dirty="0"/>
              <a:t>Evolution of Species Characteristics</a:t>
            </a:r>
          </a:p>
        </p:txBody>
      </p:sp>
      <p:sp>
        <p:nvSpPr>
          <p:cNvPr id="51203" name="Rectangle 3"/>
          <p:cNvSpPr>
            <a:spLocks noGrp="1"/>
          </p:cNvSpPr>
          <p:nvPr>
            <p:ph idx="1"/>
          </p:nvPr>
        </p:nvSpPr>
        <p:spPr>
          <a:xfrm>
            <a:off x="762000" y="1828800"/>
            <a:ext cx="7467600" cy="4267200"/>
          </a:xfrm>
        </p:spPr>
        <p:txBody>
          <a:bodyPr>
            <a:normAutofit lnSpcReduction="10000"/>
          </a:bodyPr>
          <a:lstStyle/>
          <a:p>
            <a:pPr algn="l"/>
            <a:r>
              <a:rPr lang="en-CA" altLang="en-US" b="1" dirty="0"/>
              <a:t>Homologous traits </a:t>
            </a:r>
            <a:r>
              <a:rPr lang="en-CA" altLang="en-US" dirty="0"/>
              <a:t>- characteristics that are similar between species and can be traced back to a common ancestor </a:t>
            </a:r>
          </a:p>
          <a:p>
            <a:pPr algn="l"/>
            <a:endParaRPr lang="en-CA" altLang="en-US" dirty="0"/>
          </a:p>
          <a:p>
            <a:pPr algn="l"/>
            <a:r>
              <a:rPr lang="en-CA" altLang="en-US" b="1" dirty="0"/>
              <a:t>Analogous traits </a:t>
            </a:r>
            <a:r>
              <a:rPr lang="en-CA" altLang="en-US" dirty="0"/>
              <a:t>- characteristics that have evolved independently in different species </a:t>
            </a:r>
          </a:p>
          <a:p>
            <a:pPr algn="l"/>
            <a:endParaRPr lang="en-CA" altLang="en-US" dirty="0"/>
          </a:p>
          <a:p>
            <a:pPr algn="l"/>
            <a:r>
              <a:rPr lang="en-CA" altLang="en-US" b="1" dirty="0"/>
              <a:t>Convergent evolution</a:t>
            </a:r>
            <a:r>
              <a:rPr lang="en-CA" altLang="en-US" dirty="0"/>
              <a:t> - the development of similar physical characteristics or behaviours in different species that </a:t>
            </a:r>
            <a:r>
              <a:rPr lang="en-CA" altLang="en-US" i="1" dirty="0"/>
              <a:t>do not</a:t>
            </a:r>
            <a:r>
              <a:rPr lang="en-CA" altLang="en-US" dirty="0"/>
              <a:t> share a common ancestor (e.g., wings on birds and on bees)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4"/>
          <p:cNvSpPr>
            <a:spLocks noGrp="1"/>
          </p:cNvSpPr>
          <p:nvPr>
            <p:ph type="title"/>
          </p:nvPr>
        </p:nvSpPr>
        <p:spPr>
          <a:xfrm>
            <a:off x="381000" y="685800"/>
            <a:ext cx="8229600" cy="1066800"/>
          </a:xfrm>
        </p:spPr>
        <p:txBody>
          <a:bodyPr/>
          <a:lstStyle/>
          <a:p>
            <a:r>
              <a:rPr lang="en-CA" altLang="en-US" dirty="0"/>
              <a:t>Charles Darwin</a:t>
            </a:r>
          </a:p>
        </p:txBody>
      </p:sp>
      <p:sp>
        <p:nvSpPr>
          <p:cNvPr id="52227" name="Rectangle 5"/>
          <p:cNvSpPr>
            <a:spLocks noGrp="1"/>
          </p:cNvSpPr>
          <p:nvPr>
            <p:ph idx="1"/>
          </p:nvPr>
        </p:nvSpPr>
        <p:spPr>
          <a:xfrm>
            <a:off x="762000" y="1905000"/>
            <a:ext cx="3581400" cy="3810000"/>
          </a:xfrm>
        </p:spPr>
        <p:txBody>
          <a:bodyPr>
            <a:normAutofit/>
          </a:bodyPr>
          <a:lstStyle/>
          <a:p>
            <a:pPr algn="l"/>
            <a:r>
              <a:rPr lang="en-CA" altLang="en-US" sz="2400" b="1" dirty="0"/>
              <a:t>The father of evolution </a:t>
            </a:r>
          </a:p>
          <a:p>
            <a:pPr algn="l"/>
            <a:endParaRPr lang="en-CA" altLang="en-US" sz="2400" b="1" dirty="0"/>
          </a:p>
          <a:p>
            <a:pPr algn="l"/>
            <a:r>
              <a:rPr lang="en-CA" altLang="en-US" sz="2400" dirty="0"/>
              <a:t>His famous book </a:t>
            </a:r>
            <a:r>
              <a:rPr lang="en-CA" altLang="en-US" sz="2400" i="1" dirty="0"/>
              <a:t>On the Origin of Species (1859) </a:t>
            </a:r>
            <a:r>
              <a:rPr lang="en-CA" altLang="en-US" sz="2400" dirty="0"/>
              <a:t>described</a:t>
            </a:r>
            <a:r>
              <a:rPr lang="en-CA" altLang="en-US" sz="2400" i="1" dirty="0"/>
              <a:t> </a:t>
            </a:r>
            <a:r>
              <a:rPr lang="en-CA" altLang="en-US" sz="2400" dirty="0"/>
              <a:t>the theory of evolution by the process of natural selection.</a:t>
            </a:r>
          </a:p>
        </p:txBody>
      </p:sp>
      <p:pic>
        <p:nvPicPr>
          <p:cNvPr id="2" name="Picture 1"/>
          <p:cNvPicPr>
            <a:picLocks noChangeAspect="1"/>
          </p:cNvPicPr>
          <p:nvPr/>
        </p:nvPicPr>
        <p:blipFill>
          <a:blip r:embed="rId3"/>
          <a:stretch>
            <a:fillRect/>
          </a:stretch>
        </p:blipFill>
        <p:spPr>
          <a:xfrm>
            <a:off x="4572000" y="1905000"/>
            <a:ext cx="3247428" cy="42672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p:cNvSpPr>
          <p:nvPr>
            <p:ph type="title"/>
          </p:nvPr>
        </p:nvSpPr>
        <p:spPr>
          <a:xfrm>
            <a:off x="457200" y="457200"/>
            <a:ext cx="8229600" cy="1066800"/>
          </a:xfrm>
        </p:spPr>
        <p:txBody>
          <a:bodyPr/>
          <a:lstStyle/>
          <a:p>
            <a:r>
              <a:rPr lang="en-CA" altLang="en-US" dirty="0"/>
              <a:t>Natural Selection</a:t>
            </a:r>
          </a:p>
        </p:txBody>
      </p:sp>
      <p:sp>
        <p:nvSpPr>
          <p:cNvPr id="53251" name="Rectangle 3"/>
          <p:cNvSpPr>
            <a:spLocks noGrp="1"/>
          </p:cNvSpPr>
          <p:nvPr>
            <p:ph idx="1"/>
          </p:nvPr>
        </p:nvSpPr>
        <p:spPr>
          <a:xfrm>
            <a:off x="914400" y="2057400"/>
            <a:ext cx="7162800" cy="3505200"/>
          </a:xfrm>
        </p:spPr>
        <p:txBody>
          <a:bodyPr/>
          <a:lstStyle/>
          <a:p>
            <a:pPr algn="l"/>
            <a:r>
              <a:rPr lang="en-CA" altLang="en-US" b="1" dirty="0"/>
              <a:t>Evolution by natural selection </a:t>
            </a:r>
            <a:r>
              <a:rPr lang="en-CA" altLang="en-US" dirty="0"/>
              <a:t>- animals with physical and behavioural attributes well suited to their environment are more likely to survive, reproduce, and pass on their traits to their offspring </a:t>
            </a:r>
          </a:p>
          <a:p>
            <a:pPr algn="l"/>
            <a:endParaRPr lang="en-CA" altLang="en-US" dirty="0"/>
          </a:p>
          <a:p>
            <a:pPr algn="l"/>
            <a:r>
              <a:rPr lang="en-CA" altLang="en-US" b="1" dirty="0"/>
              <a:t>Fitness</a:t>
            </a:r>
            <a:r>
              <a:rPr lang="en-CA" altLang="en-US" dirty="0"/>
              <a:t> - an individual’s ability to successfully grow to maturity and have offspring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p:cNvSpPr>
          <p:nvPr>
            <p:ph type="title"/>
          </p:nvPr>
        </p:nvSpPr>
        <p:spPr>
          <a:xfrm>
            <a:off x="457200" y="685800"/>
            <a:ext cx="8229600" cy="838200"/>
          </a:xfrm>
        </p:spPr>
        <p:txBody>
          <a:bodyPr/>
          <a:lstStyle/>
          <a:p>
            <a:r>
              <a:rPr lang="en-CA" altLang="en-US" dirty="0"/>
              <a:t>Darwin’s Observations</a:t>
            </a:r>
          </a:p>
        </p:txBody>
      </p:sp>
      <p:sp>
        <p:nvSpPr>
          <p:cNvPr id="54275" name="Rectangle 3"/>
          <p:cNvSpPr>
            <a:spLocks noGrp="1"/>
          </p:cNvSpPr>
          <p:nvPr>
            <p:ph idx="1"/>
          </p:nvPr>
        </p:nvSpPr>
        <p:spPr>
          <a:xfrm>
            <a:off x="533400" y="2057400"/>
            <a:ext cx="3429000" cy="4114800"/>
          </a:xfrm>
        </p:spPr>
        <p:txBody>
          <a:bodyPr>
            <a:normAutofit/>
          </a:bodyPr>
          <a:lstStyle/>
          <a:p>
            <a:pPr algn="l">
              <a:lnSpc>
                <a:spcPct val="90000"/>
              </a:lnSpc>
            </a:pPr>
            <a:r>
              <a:rPr lang="en-CA" altLang="en-US" sz="2000" dirty="0"/>
              <a:t>Darwin made four important observations:</a:t>
            </a:r>
          </a:p>
          <a:p>
            <a:pPr algn="l">
              <a:lnSpc>
                <a:spcPct val="90000"/>
              </a:lnSpc>
            </a:pPr>
            <a:endParaRPr lang="en-CA" altLang="en-US" sz="2000" dirty="0"/>
          </a:p>
          <a:p>
            <a:pPr algn="l">
              <a:lnSpc>
                <a:spcPct val="90000"/>
              </a:lnSpc>
            </a:pPr>
            <a:r>
              <a:rPr lang="en-CA" altLang="en-US" sz="2000" dirty="0"/>
              <a:t>1) Animals were changing over time </a:t>
            </a:r>
          </a:p>
          <a:p>
            <a:pPr lvl="1" algn="l">
              <a:lnSpc>
                <a:spcPct val="90000"/>
              </a:lnSpc>
            </a:pPr>
            <a:endParaRPr lang="en-CA" altLang="en-US" sz="2000" dirty="0"/>
          </a:p>
          <a:p>
            <a:pPr algn="l">
              <a:lnSpc>
                <a:spcPct val="90000"/>
              </a:lnSpc>
            </a:pPr>
            <a:r>
              <a:rPr lang="en-CA" altLang="en-US" sz="2000" dirty="0"/>
              <a:t>2) Aspects of species that seem different on the surface, such as a human hand, a bat’s wing, and a cat’s paw, had structural similarities underneath </a:t>
            </a:r>
          </a:p>
          <a:p>
            <a:pPr lvl="1" algn="l">
              <a:lnSpc>
                <a:spcPct val="90000"/>
              </a:lnSpc>
            </a:pPr>
            <a:endParaRPr lang="en-CA" altLang="en-US" sz="2000" dirty="0"/>
          </a:p>
          <a:p>
            <a:pPr algn="l">
              <a:lnSpc>
                <a:spcPct val="90000"/>
              </a:lnSpc>
            </a:pPr>
            <a:endParaRPr lang="en-CA" altLang="en-US" sz="2000" dirty="0"/>
          </a:p>
        </p:txBody>
      </p:sp>
      <p:grpSp>
        <p:nvGrpSpPr>
          <p:cNvPr id="3" name="Group 2"/>
          <p:cNvGrpSpPr/>
          <p:nvPr/>
        </p:nvGrpSpPr>
        <p:grpSpPr>
          <a:xfrm>
            <a:off x="4267200" y="2286000"/>
            <a:ext cx="4267200" cy="3124200"/>
            <a:chOff x="4191000" y="2057400"/>
            <a:chExt cx="4813299" cy="3564467"/>
          </a:xfrm>
        </p:grpSpPr>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191000" y="2057400"/>
              <a:ext cx="4813299" cy="3294763"/>
            </a:xfrm>
            <a:prstGeom prst="rect">
              <a:avLst/>
            </a:prstGeom>
            <a:noFill/>
          </p:spPr>
        </p:pic>
        <p:pic>
          <p:nvPicPr>
            <p:cNvPr id="2" name="Picture 1"/>
            <p:cNvPicPr>
              <a:picLocks noChangeAspect="1"/>
            </p:cNvPicPr>
            <p:nvPr/>
          </p:nvPicPr>
          <p:blipFill>
            <a:blip r:embed="rId4"/>
            <a:stretch>
              <a:fillRect/>
            </a:stretch>
          </p:blipFill>
          <p:spPr>
            <a:xfrm>
              <a:off x="4191000" y="5410200"/>
              <a:ext cx="990600" cy="211667"/>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CA" dirty="0"/>
              <a:t>http://www.medicalexhibits.com/medical_exhibits.php?exhibit=07039_01X&amp;query=coup%20contrecoup%20contracoup%20brain%20acceleration%20deceleration%20head</a:t>
            </a:r>
          </a:p>
        </p:txBody>
      </p:sp>
    </p:spTree>
    <p:extLst>
      <p:ext uri="{BB962C8B-B14F-4D97-AF65-F5344CB8AC3E}">
        <p14:creationId xmlns:p14="http://schemas.microsoft.com/office/powerpoint/2010/main" val="20631799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5" name="Rectangle 3"/>
          <p:cNvSpPr>
            <a:spLocks noGrp="1"/>
          </p:cNvSpPr>
          <p:nvPr>
            <p:ph idx="1"/>
          </p:nvPr>
        </p:nvSpPr>
        <p:spPr>
          <a:xfrm>
            <a:off x="457200" y="2209800"/>
            <a:ext cx="8229600" cy="3124200"/>
          </a:xfrm>
        </p:spPr>
        <p:txBody>
          <a:bodyPr>
            <a:normAutofit/>
          </a:bodyPr>
          <a:lstStyle/>
          <a:p>
            <a:pPr algn="l">
              <a:lnSpc>
                <a:spcPct val="90000"/>
              </a:lnSpc>
            </a:pPr>
            <a:r>
              <a:rPr lang="en-CA" altLang="en-US" dirty="0"/>
              <a:t>Darwin made four important observations:</a:t>
            </a:r>
          </a:p>
          <a:p>
            <a:pPr lvl="1" algn="l">
              <a:lnSpc>
                <a:spcPct val="90000"/>
              </a:lnSpc>
            </a:pPr>
            <a:endParaRPr lang="en-CA" altLang="en-US" dirty="0"/>
          </a:p>
          <a:p>
            <a:pPr lvl="1" algn="l">
              <a:lnSpc>
                <a:spcPct val="90000"/>
              </a:lnSpc>
            </a:pPr>
            <a:r>
              <a:rPr lang="en-CA" altLang="en-US" dirty="0"/>
              <a:t>3) Selective breeding of captive animals leads to changes in the appearance of the animal </a:t>
            </a:r>
          </a:p>
          <a:p>
            <a:pPr lvl="1" algn="l">
              <a:lnSpc>
                <a:spcPct val="90000"/>
              </a:lnSpc>
            </a:pPr>
            <a:endParaRPr lang="en-CA" altLang="en-US" dirty="0"/>
          </a:p>
          <a:p>
            <a:pPr lvl="1" algn="l">
              <a:lnSpc>
                <a:spcPct val="90000"/>
              </a:lnSpc>
            </a:pPr>
            <a:r>
              <a:rPr lang="en-CA" altLang="en-US" dirty="0"/>
              <a:t>4) Not all animals that are born will survive to maturity and be able to reproduce </a:t>
            </a:r>
          </a:p>
          <a:p>
            <a:pPr lvl="1" algn="l">
              <a:lnSpc>
                <a:spcPct val="90000"/>
              </a:lnSpc>
              <a:buFont typeface="Wingdings" pitchFamily="2" charset="2"/>
              <a:buNone/>
            </a:pPr>
            <a:endParaRPr lang="en-CA" altLang="en-US" dirty="0"/>
          </a:p>
          <a:p>
            <a:pPr algn="l">
              <a:lnSpc>
                <a:spcPct val="90000"/>
              </a:lnSpc>
            </a:pPr>
            <a:endParaRPr lang="en-CA" altLang="en-US" sz="2300" dirty="0"/>
          </a:p>
        </p:txBody>
      </p:sp>
      <p:sp>
        <p:nvSpPr>
          <p:cNvPr id="6" name="Rectangle 2"/>
          <p:cNvSpPr txBox="1">
            <a:spLocks/>
          </p:cNvSpPr>
          <p:nvPr/>
        </p:nvSpPr>
        <p:spPr bwMode="auto">
          <a:xfrm>
            <a:off x="457200" y="685800"/>
            <a:ext cx="8229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8100" tIns="38100" rIns="38100" bIns="38100" numCol="1" anchor="ctr" anchorCtr="0"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C0C0C0"/>
                  </a:outerShdw>
                </a:effectLst>
                <a:latin typeface="Century Gothic"/>
                <a:ea typeface="+mj-ea"/>
                <a:cs typeface="Century Gothic"/>
                <a:sym typeface="Georgia" charset="0"/>
              </a:defRPr>
            </a:lvl1pPr>
            <a:lvl2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2pPr>
            <a:lvl3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3pPr>
            <a:lvl4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4pPr>
            <a:lvl5pPr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5pPr>
            <a:lvl6pPr marL="4572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6pPr>
            <a:lvl7pPr marL="9144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7pPr>
            <a:lvl8pPr marL="13716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8pPr>
            <a:lvl9pPr marL="1828800" algn="ctr" rtl="0" eaLnBrk="1" fontAlgn="base" hangingPunct="1">
              <a:spcBef>
                <a:spcPct val="0"/>
              </a:spcBef>
              <a:spcAft>
                <a:spcPct val="0"/>
              </a:spcAft>
              <a:defRPr sz="4400">
                <a:solidFill>
                  <a:schemeClr val="tx1"/>
                </a:solidFill>
                <a:effectLst>
                  <a:outerShdw blurRad="38100" dist="38100" dir="2700000" algn="tl">
                    <a:srgbClr val="C0C0C0"/>
                  </a:outerShdw>
                </a:effectLst>
                <a:latin typeface="Georgia" charset="0"/>
                <a:ea typeface="ヒラギノ明朝 ProN W3" charset="0"/>
                <a:cs typeface="ヒラギノ明朝 ProN W3" charset="0"/>
                <a:sym typeface="Georgia" charset="0"/>
              </a:defRPr>
            </a:lvl9pPr>
          </a:lstStyle>
          <a:p>
            <a:r>
              <a:rPr lang="en-CA" altLang="en-US"/>
              <a:t>Darwin’s Observations</a:t>
            </a:r>
            <a:endParaRPr lang="en-CA"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Grp="1"/>
          </p:cNvSpPr>
          <p:nvPr>
            <p:ph type="title"/>
          </p:nvPr>
        </p:nvSpPr>
        <p:spPr>
          <a:xfrm>
            <a:off x="533400" y="685800"/>
            <a:ext cx="8229600" cy="609600"/>
          </a:xfrm>
        </p:spPr>
        <p:txBody>
          <a:bodyPr/>
          <a:lstStyle/>
          <a:p>
            <a:r>
              <a:rPr lang="en-CA" altLang="en-US" dirty="0"/>
              <a:t>Evolution of the Brain</a:t>
            </a:r>
          </a:p>
        </p:txBody>
      </p:sp>
      <p:sp>
        <p:nvSpPr>
          <p:cNvPr id="57347" name="Rectangle 5"/>
          <p:cNvSpPr>
            <a:spLocks noGrp="1"/>
          </p:cNvSpPr>
          <p:nvPr>
            <p:ph idx="1"/>
          </p:nvPr>
        </p:nvSpPr>
        <p:spPr>
          <a:xfrm>
            <a:off x="533400" y="1752600"/>
            <a:ext cx="4038600" cy="4598988"/>
          </a:xfrm>
        </p:spPr>
        <p:txBody>
          <a:bodyPr/>
          <a:lstStyle/>
          <a:p>
            <a:pPr algn="l"/>
            <a:r>
              <a:rPr lang="en-CA" altLang="en-US" sz="2300" dirty="0"/>
              <a:t>The </a:t>
            </a:r>
            <a:r>
              <a:rPr lang="en-CA" altLang="en-US" sz="2300" i="1" dirty="0"/>
              <a:t>Australopithecus</a:t>
            </a:r>
            <a:r>
              <a:rPr lang="en-CA" altLang="en-US" sz="2300" dirty="0"/>
              <a:t> skull on the left is about 1/3 the size of the present-day human skull on the right. </a:t>
            </a:r>
          </a:p>
          <a:p>
            <a:pPr algn="l"/>
            <a:endParaRPr lang="en-CA" altLang="en-US" sz="2300" dirty="0"/>
          </a:p>
          <a:p>
            <a:pPr algn="l"/>
            <a:r>
              <a:rPr lang="en-CA" altLang="en-US" sz="2300" dirty="0"/>
              <a:t>It has a much smaller frontal area, which leads to the assumption that the frontal cortex in the </a:t>
            </a:r>
            <a:r>
              <a:rPr lang="en-CA" altLang="en-US" sz="2300" i="1" dirty="0"/>
              <a:t>Australopithecus</a:t>
            </a:r>
            <a:r>
              <a:rPr lang="en-CA" altLang="en-US" sz="2300" dirty="0"/>
              <a:t> was also smaller. </a:t>
            </a:r>
          </a:p>
        </p:txBody>
      </p:sp>
      <p:grpSp>
        <p:nvGrpSpPr>
          <p:cNvPr id="3" name="Group 2"/>
          <p:cNvGrpSpPr/>
          <p:nvPr/>
        </p:nvGrpSpPr>
        <p:grpSpPr>
          <a:xfrm>
            <a:off x="4800600" y="1905000"/>
            <a:ext cx="4076700" cy="4720373"/>
            <a:chOff x="4800600" y="1905000"/>
            <a:chExt cx="4076700" cy="4720373"/>
          </a:xfrm>
        </p:grpSpPr>
        <p:pic>
          <p:nvPicPr>
            <p:cNvPr id="57348" name="Picture 4" descr="c04p031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905000"/>
              <a:ext cx="2428875" cy="289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c04p0031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5980" y="4267200"/>
              <a:ext cx="1883858" cy="207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772400" y="6400800"/>
              <a:ext cx="1104900" cy="224573"/>
            </a:xfrm>
            <a:prstGeom prst="rect">
              <a:avLst/>
            </a:prstGeom>
          </p:spPr>
        </p:pic>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Grp="1"/>
          </p:cNvSpPr>
          <p:nvPr>
            <p:ph type="title"/>
          </p:nvPr>
        </p:nvSpPr>
        <p:spPr>
          <a:xfrm>
            <a:off x="1676400" y="685800"/>
            <a:ext cx="5638800" cy="838200"/>
          </a:xfrm>
        </p:spPr>
        <p:txBody>
          <a:bodyPr>
            <a:normAutofit fontScale="90000"/>
          </a:bodyPr>
          <a:lstStyle/>
          <a:p>
            <a:r>
              <a:rPr lang="en-CA" altLang="en-US" dirty="0"/>
              <a:t>Evolution of Behaviour - Mate Choice</a:t>
            </a:r>
          </a:p>
        </p:txBody>
      </p:sp>
      <p:sp>
        <p:nvSpPr>
          <p:cNvPr id="57347" name="Rectangle 5"/>
          <p:cNvSpPr>
            <a:spLocks noGrp="1"/>
          </p:cNvSpPr>
          <p:nvPr>
            <p:ph idx="1"/>
          </p:nvPr>
        </p:nvSpPr>
        <p:spPr>
          <a:xfrm>
            <a:off x="1905000" y="1905000"/>
            <a:ext cx="5105400" cy="838200"/>
          </a:xfrm>
        </p:spPr>
        <p:txBody>
          <a:bodyPr>
            <a:normAutofit/>
          </a:bodyPr>
          <a:lstStyle/>
          <a:p>
            <a:r>
              <a:rPr lang="en-CA" altLang="en-US" sz="2000" dirty="0"/>
              <a:t>Female Peahens prefer Peacocks with an elaborate tail with many eyes.</a:t>
            </a:r>
          </a:p>
        </p:txBody>
      </p:sp>
      <p:pic>
        <p:nvPicPr>
          <p:cNvPr id="2" name="Picture 1"/>
          <p:cNvPicPr>
            <a:picLocks noChangeAspect="1"/>
          </p:cNvPicPr>
          <p:nvPr/>
        </p:nvPicPr>
        <p:blipFill>
          <a:blip r:embed="rId3"/>
          <a:stretch>
            <a:fillRect/>
          </a:stretch>
        </p:blipFill>
        <p:spPr>
          <a:xfrm>
            <a:off x="1752600" y="2743200"/>
            <a:ext cx="5486400" cy="388062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p:cNvSpPr>
          <p:nvPr>
            <p:ph type="title"/>
          </p:nvPr>
        </p:nvSpPr>
        <p:spPr>
          <a:xfrm>
            <a:off x="228600" y="685800"/>
            <a:ext cx="8915400" cy="609600"/>
          </a:xfrm>
        </p:spPr>
        <p:txBody>
          <a:bodyPr>
            <a:normAutofit fontScale="90000"/>
          </a:bodyPr>
          <a:lstStyle/>
          <a:p>
            <a:r>
              <a:rPr lang="en-CA" altLang="en-US" dirty="0"/>
              <a:t>The Evolution of Mate Choice - Humans</a:t>
            </a:r>
          </a:p>
        </p:txBody>
      </p:sp>
      <p:sp>
        <p:nvSpPr>
          <p:cNvPr id="58371" name="Rectangle 3"/>
          <p:cNvSpPr>
            <a:spLocks noGrp="1"/>
          </p:cNvSpPr>
          <p:nvPr>
            <p:ph idx="1"/>
          </p:nvPr>
        </p:nvSpPr>
        <p:spPr>
          <a:xfrm>
            <a:off x="1143000" y="1676400"/>
            <a:ext cx="7010400" cy="4343400"/>
          </a:xfrm>
        </p:spPr>
        <p:txBody>
          <a:bodyPr>
            <a:normAutofit fontScale="92500" lnSpcReduction="10000"/>
          </a:bodyPr>
          <a:lstStyle/>
          <a:p>
            <a:pPr algn="l"/>
            <a:r>
              <a:rPr lang="en-CA" altLang="en-US" b="1" dirty="0"/>
              <a:t>Parental Investment </a:t>
            </a:r>
          </a:p>
          <a:p>
            <a:pPr algn="l"/>
            <a:r>
              <a:rPr lang="en-CA" altLang="en-US" dirty="0"/>
              <a:t>In order for human offspring to survive and eventually reproduce, parents spend an enormous amount of time caring for their young</a:t>
            </a:r>
          </a:p>
          <a:p>
            <a:pPr algn="l"/>
            <a:endParaRPr lang="en-CA" altLang="en-US" dirty="0"/>
          </a:p>
          <a:p>
            <a:pPr algn="l"/>
            <a:r>
              <a:rPr lang="en-CA" altLang="en-US" b="1" dirty="0"/>
              <a:t>Mate Choice</a:t>
            </a:r>
          </a:p>
          <a:p>
            <a:pPr algn="l"/>
            <a:r>
              <a:rPr lang="en-CA" altLang="en-US" dirty="0"/>
              <a:t>Males prefer younger women who have a greater likelihood of being able to become pregnant and carry to term viable offspring </a:t>
            </a:r>
          </a:p>
          <a:p>
            <a:pPr lvl="2" algn="l"/>
            <a:endParaRPr lang="en-CA" altLang="en-US" dirty="0"/>
          </a:p>
          <a:p>
            <a:pPr algn="l"/>
            <a:r>
              <a:rPr lang="en-CA" altLang="en-US" dirty="0"/>
              <a:t>Females prefer males with resources that can assist them in raising their young</a:t>
            </a:r>
          </a:p>
          <a:p>
            <a:pPr lvl="2" algn="l"/>
            <a:endParaRPr lang="en-CA" altLang="en-US" dirty="0"/>
          </a:p>
          <a:p>
            <a:pPr lvl="2" algn="l"/>
            <a:endParaRPr lang="en-CA" altLang="en-US" dirty="0"/>
          </a:p>
          <a:p>
            <a:pPr lvl="2" algn="l"/>
            <a:endParaRPr lang="en-CA"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p:cNvSpPr>
          <p:nvPr>
            <p:ph type="title"/>
          </p:nvPr>
        </p:nvSpPr>
        <p:spPr>
          <a:xfrm>
            <a:off x="291203" y="483054"/>
            <a:ext cx="8534400" cy="914400"/>
          </a:xfrm>
        </p:spPr>
        <p:txBody>
          <a:bodyPr>
            <a:normAutofit fontScale="90000"/>
          </a:bodyPr>
          <a:lstStyle/>
          <a:p>
            <a:r>
              <a:rPr lang="en-CA" altLang="en-US" dirty="0"/>
              <a:t>How Does the Nervous System Work?</a:t>
            </a:r>
            <a:br>
              <a:rPr lang="en-CA" altLang="en-US" sz="2900" b="1" dirty="0"/>
            </a:br>
            <a:endParaRPr lang="en-US" altLang="en-US" sz="2900" b="1" dirty="0"/>
          </a:p>
        </p:txBody>
      </p:sp>
      <p:sp>
        <p:nvSpPr>
          <p:cNvPr id="17411" name="Rectangle 3"/>
          <p:cNvSpPr>
            <a:spLocks noGrp="1"/>
          </p:cNvSpPr>
          <p:nvPr>
            <p:ph idx="1"/>
          </p:nvPr>
        </p:nvSpPr>
        <p:spPr>
          <a:xfrm>
            <a:off x="1167503" y="1066800"/>
            <a:ext cx="6781800" cy="2971800"/>
          </a:xfrm>
        </p:spPr>
        <p:txBody>
          <a:bodyPr>
            <a:noAutofit/>
          </a:bodyPr>
          <a:lstStyle/>
          <a:p>
            <a:pPr algn="l"/>
            <a:r>
              <a:rPr lang="en-US" altLang="en-US" sz="2400" b="1" dirty="0"/>
              <a:t>Neuron - </a:t>
            </a:r>
            <a:r>
              <a:rPr lang="en-US" altLang="en-US" sz="2400" dirty="0"/>
              <a:t>a nerve cell</a:t>
            </a:r>
          </a:p>
          <a:p>
            <a:pPr lvl="1" algn="l"/>
            <a:r>
              <a:rPr lang="en-US" altLang="en-US" sz="2400" b="1" dirty="0"/>
              <a:t>Sensory - </a:t>
            </a:r>
            <a:r>
              <a:rPr lang="en-US" altLang="en-US" sz="2400" dirty="0"/>
              <a:t>Gathers sensory information</a:t>
            </a:r>
          </a:p>
          <a:p>
            <a:pPr lvl="1" algn="l"/>
            <a:r>
              <a:rPr lang="en-US" altLang="en-US" sz="2400" b="1" dirty="0"/>
              <a:t>Motor - </a:t>
            </a:r>
            <a:r>
              <a:rPr lang="en-US" altLang="en-US" sz="2400" dirty="0"/>
              <a:t>Communicates information to the muscles</a:t>
            </a:r>
          </a:p>
          <a:p>
            <a:pPr lvl="1" algn="l"/>
            <a:r>
              <a:rPr lang="en-US" altLang="en-US" sz="2400" b="1" dirty="0"/>
              <a:t>Interneuron - </a:t>
            </a:r>
            <a:r>
              <a:rPr lang="en-US" altLang="en-US" sz="2400" dirty="0"/>
              <a:t>Carries information between neurons in the brain and the spinal cord</a:t>
            </a:r>
          </a:p>
          <a:p>
            <a:pPr lvl="2" algn="l"/>
            <a:endParaRPr lang="en-US" altLang="en-US" dirty="0"/>
          </a:p>
        </p:txBody>
      </p:sp>
      <p:sp>
        <p:nvSpPr>
          <p:cNvPr id="2" name="TextBox 1"/>
          <p:cNvSpPr txBox="1"/>
          <p:nvPr/>
        </p:nvSpPr>
        <p:spPr>
          <a:xfrm>
            <a:off x="3581400" y="4925981"/>
            <a:ext cx="1608133" cy="646331"/>
          </a:xfrm>
          <a:prstGeom prst="rect">
            <a:avLst/>
          </a:prstGeom>
          <a:noFill/>
        </p:spPr>
        <p:txBody>
          <a:bodyPr wrap="none" rtlCol="0">
            <a:spAutoFit/>
          </a:bodyPr>
          <a:lstStyle/>
          <a:p>
            <a:r>
              <a:rPr lang="en-CA" dirty="0" err="1"/>
              <a:t>Cajal</a:t>
            </a:r>
            <a:r>
              <a:rPr lang="en-CA" dirty="0"/>
              <a:t> vs Golgi</a:t>
            </a:r>
          </a:p>
          <a:p>
            <a:pPr algn="ctr"/>
            <a:r>
              <a:rPr lang="en-CA" dirty="0"/>
              <a:t>1906</a:t>
            </a:r>
          </a:p>
        </p:txBody>
      </p:sp>
      <p:pic>
        <p:nvPicPr>
          <p:cNvPr id="2050" name="Picture 2" descr="https://neurodigitech.com/images/Golgi%20D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944319"/>
            <a:ext cx="2847098" cy="2238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robotspacebrain.com/wp-content/uploads/2013/11/Santiago-Ramon-y-Cajal-Draw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6" y="3944319"/>
            <a:ext cx="3508753" cy="2337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Comer PPT Theme">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Slide">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 Title and Content">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and Content">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 Title, Text and Clip Art">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Text and Clip Art">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Text and Clip 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 Title, Clip Art and Text">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Clip Art and Text">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Clip Art and Tex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 Title Only">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Only">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 Title Only">
  <a:themeElements>
    <a:clrScheme name="">
      <a:dk1>
        <a:srgbClr val="000000"/>
      </a:dk1>
      <a:lt1>
        <a:srgbClr val="FFFFFF"/>
      </a:lt1>
      <a:dk2>
        <a:srgbClr val="000000"/>
      </a:dk2>
      <a:lt2>
        <a:srgbClr val="808080"/>
      </a:lt2>
      <a:accent1>
        <a:srgbClr val="52548A"/>
      </a:accent1>
      <a:accent2>
        <a:srgbClr val="333399"/>
      </a:accent2>
      <a:accent3>
        <a:srgbClr val="FFFFFF"/>
      </a:accent3>
      <a:accent4>
        <a:srgbClr val="000000"/>
      </a:accent4>
      <a:accent5>
        <a:srgbClr val="B3B3C4"/>
      </a:accent5>
      <a:accent6>
        <a:srgbClr val="2D2D8A"/>
      </a:accent6>
      <a:hlink>
        <a:srgbClr val="009999"/>
      </a:hlink>
      <a:folHlink>
        <a:srgbClr val="99CC00"/>
      </a:folHlink>
    </a:clrScheme>
    <a:fontScheme name="Default - Title Only">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52548A"/>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Comer PPT Theme.thmx</Template>
  <TotalTime>23847</TotalTime>
  <Words>3505</Words>
  <Application>Microsoft Office PowerPoint</Application>
  <PresentationFormat>On-screen Show (4:3)</PresentationFormat>
  <Paragraphs>429</Paragraphs>
  <Slides>83</Slides>
  <Notes>53</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83</vt:i4>
      </vt:variant>
    </vt:vector>
  </HeadingPairs>
  <TitlesOfParts>
    <vt:vector size="105" baseType="lpstr">
      <vt:lpstr>ＭＳ Ｐゴシック</vt:lpstr>
      <vt:lpstr>Arial</vt:lpstr>
      <vt:lpstr>Avenir Heavy</vt:lpstr>
      <vt:lpstr>Bell Gothic Std Black</vt:lpstr>
      <vt:lpstr>Bell Gothic Std Bold</vt:lpstr>
      <vt:lpstr>Calibri</vt:lpstr>
      <vt:lpstr>Century Gothic</vt:lpstr>
      <vt:lpstr>Franklin Gothic Demi</vt:lpstr>
      <vt:lpstr>Georgia</vt:lpstr>
      <vt:lpstr>Gill Sans</vt:lpstr>
      <vt:lpstr>Verdana</vt:lpstr>
      <vt:lpstr>Wingdings</vt:lpstr>
      <vt:lpstr>Wingdings 2</vt:lpstr>
      <vt:lpstr>ヒラギノ明朝 ProN W3</vt:lpstr>
      <vt:lpstr>ヒラギノ角ゴ ProN W3</vt:lpstr>
      <vt:lpstr>Comer PPT Theme</vt:lpstr>
      <vt:lpstr>Custom Design</vt:lpstr>
      <vt:lpstr>Default - Title and Content</vt:lpstr>
      <vt:lpstr>Default - Title, Text and Clip Art</vt:lpstr>
      <vt:lpstr>Default - Title, Clip Art and Text</vt:lpstr>
      <vt:lpstr>Default - Title Only</vt:lpstr>
      <vt:lpstr>5_Default - Title Only</vt:lpstr>
      <vt:lpstr>PowerPoint Presentation</vt:lpstr>
      <vt:lpstr>Chapter Opener – Can you Gain Immortality by Preserving your Brain?</vt:lpstr>
      <vt:lpstr>Chapter Opener – Neural Machine Interfacing – What do you Think?</vt:lpstr>
      <vt:lpstr>The Field of Neuroscience</vt:lpstr>
      <vt:lpstr>How Do Scientists Study the Nervous System?</vt:lpstr>
      <vt:lpstr>The Brain at Work</vt:lpstr>
      <vt:lpstr>‘Mild’ Brain Injury</vt:lpstr>
      <vt:lpstr>PowerPoint Presentation</vt:lpstr>
      <vt:lpstr>How Does the Nervous System Work? </vt:lpstr>
      <vt:lpstr>The Structure of Neurons</vt:lpstr>
      <vt:lpstr>PowerPoint Presentation</vt:lpstr>
      <vt:lpstr>PowerPoint Presentation</vt:lpstr>
      <vt:lpstr>Glia</vt:lpstr>
      <vt:lpstr>Start Neuron Lecture Here… </vt:lpstr>
      <vt:lpstr>How Do Neurons Work?</vt:lpstr>
      <vt:lpstr>How Do Neurons Work?</vt:lpstr>
      <vt:lpstr>The Action Potential</vt:lpstr>
      <vt:lpstr>All-or-None Principle</vt:lpstr>
      <vt:lpstr>PowerPoint Presentation</vt:lpstr>
      <vt:lpstr>Nodes of Ranvier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 Neuron Works….You will be tested on this! So Learn it! :)</vt:lpstr>
      <vt:lpstr>PowerPoint Presentation</vt:lpstr>
      <vt:lpstr>PowerPoint Presentation</vt:lpstr>
      <vt:lpstr>PowerPoint Presentation</vt:lpstr>
      <vt:lpstr>PowerPoint Presentation</vt:lpstr>
      <vt:lpstr>PowerPoint Presentation</vt:lpstr>
      <vt:lpstr>PowerPoint Presentation</vt:lpstr>
      <vt:lpstr>Communication Between Neurons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Drugs we take….</vt:lpstr>
      <vt:lpstr>PowerPoint Presentation</vt:lpstr>
      <vt:lpstr>PowerPoint Presentation</vt:lpstr>
      <vt:lpstr>Neurotransmitter Receptors</vt:lpstr>
      <vt:lpstr>Neurotransmitters &amp; Their Functions</vt:lpstr>
      <vt:lpstr>Neural Networks</vt:lpstr>
      <vt:lpstr>PowerPoint Presentation</vt:lpstr>
      <vt:lpstr>How Is the Nervous System Organized?</vt:lpstr>
      <vt:lpstr>Types of Neurons</vt:lpstr>
      <vt:lpstr>Reflex Circuit of the Spinal Cord </vt:lpstr>
      <vt:lpstr>Structures of the Brain</vt:lpstr>
      <vt:lpstr>Hindbrain </vt:lpstr>
      <vt:lpstr>Parts of the Hindbrain</vt:lpstr>
      <vt:lpstr>PowerPoint Presentation</vt:lpstr>
      <vt:lpstr>The Midbrain</vt:lpstr>
      <vt:lpstr>Parts of the Forebrain</vt:lpstr>
      <vt:lpstr>Parts of the Forebrain</vt:lpstr>
      <vt:lpstr>Parts of the Forebrain</vt:lpstr>
      <vt:lpstr>Cerebral Cortex</vt:lpstr>
      <vt:lpstr>Parallel Processing</vt:lpstr>
      <vt:lpstr>Speech</vt:lpstr>
      <vt:lpstr>Areas of the Neocortex</vt:lpstr>
      <vt:lpstr>Motor and Sensory Cortices</vt:lpstr>
      <vt:lpstr>The Homunculus</vt:lpstr>
      <vt:lpstr>Localization of Function </vt:lpstr>
      <vt:lpstr>Corpus Callosum</vt:lpstr>
      <vt:lpstr>Brain Lateralization</vt:lpstr>
      <vt:lpstr>Split-Brain Patients</vt:lpstr>
      <vt:lpstr>The Integrated Brain</vt:lpstr>
      <vt:lpstr>Evolutionary Psychology</vt:lpstr>
      <vt:lpstr>Evolution of Life on Earth</vt:lpstr>
      <vt:lpstr>Missing Links – Transitory Animals</vt:lpstr>
      <vt:lpstr>Evolution of Species Characteristics</vt:lpstr>
      <vt:lpstr>Charles Darwin</vt:lpstr>
      <vt:lpstr>Natural Selection</vt:lpstr>
      <vt:lpstr>Darwin’s Observations</vt:lpstr>
      <vt:lpstr>PowerPoint Presentation</vt:lpstr>
      <vt:lpstr>Evolution of the Brain</vt:lpstr>
      <vt:lpstr>Evolution of Behaviour - Mate Choice</vt:lpstr>
      <vt:lpstr>The Evolution of Mate Choice - Humans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Psychology As a Science</dc:title>
  <dc:creator>Lisa Hagan</dc:creator>
  <cp:lastModifiedBy>capitan\marchante</cp:lastModifiedBy>
  <cp:revision>110</cp:revision>
  <dcterms:created xsi:type="dcterms:W3CDTF">2009-09-09T00:03:24Z</dcterms:created>
  <dcterms:modified xsi:type="dcterms:W3CDTF">2016-10-02T05:24:12Z</dcterms:modified>
</cp:coreProperties>
</file>