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 id="2147483808" r:id="rId2"/>
    <p:sldMasterId id="2147483820" r:id="rId3"/>
    <p:sldMasterId id="2147483832" r:id="rId4"/>
    <p:sldMasterId id="2147483844" r:id="rId5"/>
    <p:sldMasterId id="2147483856" r:id="rId6"/>
  </p:sldMasterIdLst>
  <p:notesMasterIdLst>
    <p:notesMasterId r:id="rId97"/>
  </p:notesMasterIdLst>
  <p:handoutMasterIdLst>
    <p:handoutMasterId r:id="rId98"/>
  </p:handoutMasterIdLst>
  <p:sldIdLst>
    <p:sldId id="297" r:id="rId7"/>
    <p:sldId id="258" r:id="rId8"/>
    <p:sldId id="303" r:id="rId9"/>
    <p:sldId id="262" r:id="rId10"/>
    <p:sldId id="260" r:id="rId11"/>
    <p:sldId id="299" r:id="rId12"/>
    <p:sldId id="290" r:id="rId13"/>
    <p:sldId id="263" r:id="rId14"/>
    <p:sldId id="265" r:id="rId15"/>
    <p:sldId id="301" r:id="rId16"/>
    <p:sldId id="302" r:id="rId17"/>
    <p:sldId id="268" r:id="rId18"/>
    <p:sldId id="269" r:id="rId19"/>
    <p:sldId id="300" r:id="rId20"/>
    <p:sldId id="266" r:id="rId21"/>
    <p:sldId id="267" r:id="rId22"/>
    <p:sldId id="271" r:id="rId23"/>
    <p:sldId id="291" r:id="rId24"/>
    <p:sldId id="272" r:id="rId25"/>
    <p:sldId id="275" r:id="rId26"/>
    <p:sldId id="273" r:id="rId27"/>
    <p:sldId id="274" r:id="rId28"/>
    <p:sldId id="277" r:id="rId29"/>
    <p:sldId id="279" r:id="rId30"/>
    <p:sldId id="280" r:id="rId31"/>
    <p:sldId id="286" r:id="rId32"/>
    <p:sldId id="282" r:id="rId33"/>
    <p:sldId id="304" r:id="rId34"/>
    <p:sldId id="287" r:id="rId35"/>
    <p:sldId id="276" r:id="rId36"/>
    <p:sldId id="292" r:id="rId37"/>
    <p:sldId id="293" r:id="rId38"/>
    <p:sldId id="289" r:id="rId39"/>
    <p:sldId id="306" r:id="rId40"/>
    <p:sldId id="307" r:id="rId41"/>
    <p:sldId id="305" r:id="rId42"/>
    <p:sldId id="288" r:id="rId43"/>
    <p:sldId id="308" r:id="rId44"/>
    <p:sldId id="294"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9899"/>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58" autoAdjust="0"/>
    <p:restoredTop sz="80145" autoAdjust="0"/>
  </p:normalViewPr>
  <p:slideViewPr>
    <p:cSldViewPr>
      <p:cViewPr varScale="1">
        <p:scale>
          <a:sx n="64" d="100"/>
          <a:sy n="64" d="100"/>
        </p:scale>
        <p:origin x="82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vl1pPr>
          </a:lstStyle>
          <a:p>
            <a:pPr>
              <a:defRPr/>
            </a:pPr>
            <a:endParaRPr lang="en-CA"/>
          </a:p>
        </p:txBody>
      </p:sp>
      <p:sp>
        <p:nvSpPr>
          <p:cNvPr id="808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5EFECF9E-B4E9-412D-B8A4-8B1E4E91A9E3}" type="datetimeFigureOut">
              <a:rPr lang="en-CA"/>
              <a:pPr>
                <a:defRPr/>
              </a:pPr>
              <a:t>2016-09-11</a:t>
            </a:fld>
            <a:endParaRPr lang="en-CA"/>
          </a:p>
        </p:txBody>
      </p:sp>
      <p:sp>
        <p:nvSpPr>
          <p:cNvPr id="809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vl1pPr>
          </a:lstStyle>
          <a:p>
            <a:pPr>
              <a:defRPr/>
            </a:pPr>
            <a:endParaRPr lang="en-CA"/>
          </a:p>
        </p:txBody>
      </p:sp>
      <p:sp>
        <p:nvSpPr>
          <p:cNvPr id="809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557CE602-C1C0-4A08-8E8E-9918477E0978}" type="slidenum">
              <a:rPr lang="en-CA"/>
              <a:pPr>
                <a:defRPr/>
              </a:pPr>
              <a:t>‹#›</a:t>
            </a:fld>
            <a:endParaRPr lang="en-CA"/>
          </a:p>
        </p:txBody>
      </p:sp>
    </p:spTree>
    <p:extLst>
      <p:ext uri="{BB962C8B-B14F-4D97-AF65-F5344CB8AC3E}">
        <p14:creationId xmlns:p14="http://schemas.microsoft.com/office/powerpoint/2010/main" val="1125063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492CF37-BE6F-4ED1-903F-C7AC0FE2DE20}" type="slidenum">
              <a:rPr lang="en-US"/>
              <a:pPr>
                <a:defRPr/>
              </a:pPr>
              <a:t>‹#›</a:t>
            </a:fld>
            <a:endParaRPr lang="en-US"/>
          </a:p>
        </p:txBody>
      </p:sp>
    </p:spTree>
    <p:extLst>
      <p:ext uri="{BB962C8B-B14F-4D97-AF65-F5344CB8AC3E}">
        <p14:creationId xmlns:p14="http://schemas.microsoft.com/office/powerpoint/2010/main" val="3609491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Rot="1" noChangeAspect="1" noChangeArrowheads="1" noTextEdit="1"/>
          </p:cNvSpPr>
          <p:nvPr>
            <p:ph type="sldImg"/>
          </p:nvPr>
        </p:nvSpPr>
        <p:spPr>
          <a:xfrm>
            <a:off x="1143000" y="685800"/>
            <a:ext cx="4572000" cy="3429000"/>
          </a:xfrm>
          <a:ln/>
        </p:spPr>
      </p:sp>
      <p:sp>
        <p:nvSpPr>
          <p:cNvPr id="727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614811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43000" y="685800"/>
            <a:ext cx="4572000" cy="34290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403966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43000" y="685800"/>
            <a:ext cx="4572000" cy="34290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48526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43000" y="685800"/>
            <a:ext cx="4572000" cy="3429000"/>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428504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3000" y="685800"/>
            <a:ext cx="4572000" cy="342900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sz="2700" dirty="0">
                <a:solidFill>
                  <a:schemeClr val="tx2"/>
                </a:solidFill>
              </a:rPr>
              <a:t>A Hint for Students</a:t>
            </a:r>
            <a:endParaRPr lang="en-CA" altLang="en-US" dirty="0"/>
          </a:p>
        </p:txBody>
      </p:sp>
    </p:spTree>
    <p:extLst>
      <p:ext uri="{BB962C8B-B14F-4D97-AF65-F5344CB8AC3E}">
        <p14:creationId xmlns:p14="http://schemas.microsoft.com/office/powerpoint/2010/main" val="120240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8D57B7-09FB-4D73-81F3-6AC0EB8CA082}" type="slidenum">
              <a:rPr lang="en-US" altLang="en-US" smtClean="0"/>
              <a:pPr eaLnBrk="1" hangingPunct="1"/>
              <a:t>14</a:t>
            </a:fld>
            <a:endParaRPr lang="en-US" altLang="en-US"/>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9039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4D8300-F732-4C58-9390-64C01A9FB3CB}" type="slidenum">
              <a:rPr lang="en-US" altLang="en-US" smtClean="0"/>
              <a:pPr eaLnBrk="1" hangingPunct="1"/>
              <a:t>15</a:t>
            </a:fld>
            <a:endParaRPr lang="en-US" altLang="en-US"/>
          </a:p>
        </p:txBody>
      </p:sp>
      <p:sp>
        <p:nvSpPr>
          <p:cNvPr id="58371" name="Rectangle 2"/>
          <p:cNvSpPr>
            <a:spLocks noGrp="1" noRot="1" noChangeAspect="1" noChangeArrowheads="1" noTextEdit="1"/>
          </p:cNvSpPr>
          <p:nvPr>
            <p:ph type="sldImg"/>
          </p:nvPr>
        </p:nvSpPr>
        <p:spPr>
          <a:xfrm>
            <a:off x="1143000" y="685800"/>
            <a:ext cx="4572000" cy="342900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Lecture expander: </a:t>
            </a:r>
            <a:r>
              <a:rPr lang="en-US" altLang="en-US" dirty="0"/>
              <a:t>You cannot study everyone in a population, thus you have to select a sample. If your sample is representative of the population, you can generalize your findings (from the sample) to the entire population.</a:t>
            </a:r>
          </a:p>
          <a:p>
            <a:pPr eaLnBrk="1" hangingPunct="1"/>
            <a:endParaRPr lang="en-US" altLang="en-US" dirty="0"/>
          </a:p>
        </p:txBody>
      </p:sp>
    </p:spTree>
    <p:extLst>
      <p:ext uri="{BB962C8B-B14F-4D97-AF65-F5344CB8AC3E}">
        <p14:creationId xmlns:p14="http://schemas.microsoft.com/office/powerpoint/2010/main" val="178613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143000" y="685800"/>
            <a:ext cx="457200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Answers:</a:t>
            </a:r>
          </a:p>
          <a:p>
            <a:pPr eaLnBrk="1" hangingPunct="1"/>
            <a:r>
              <a:rPr lang="en-US" altLang="en-US" dirty="0"/>
              <a:t>Professional hockey players — could be the population or it could be a sample of all athletes</a:t>
            </a:r>
          </a:p>
          <a:p>
            <a:pPr eaLnBrk="1" hangingPunct="1"/>
            <a:r>
              <a:rPr lang="en-US" altLang="en-US" dirty="0"/>
              <a:t>10 students from the</a:t>
            </a:r>
            <a:r>
              <a:rPr lang="en-US" altLang="en-US" baseline="0" dirty="0"/>
              <a:t> University of Toronto </a:t>
            </a:r>
            <a:r>
              <a:rPr lang="en-US" altLang="en-US" dirty="0"/>
              <a:t>— probably a sample and the population is all U of T students</a:t>
            </a:r>
          </a:p>
          <a:p>
            <a:pPr eaLnBrk="1" hangingPunct="1"/>
            <a:r>
              <a:rPr lang="en-US" altLang="en-US" dirty="0"/>
              <a:t>Albino Rats </a:t>
            </a:r>
            <a:r>
              <a:rPr lang="en-US" altLang="en-US" dirty="0">
                <a:latin typeface="Georgia" charset="0"/>
              </a:rPr>
              <a:t>— </a:t>
            </a:r>
            <a:r>
              <a:rPr lang="en-US" altLang="en-US" dirty="0"/>
              <a:t>could be the population or could be a sample of all animals</a:t>
            </a:r>
          </a:p>
          <a:p>
            <a:pPr eaLnBrk="1" hangingPunct="1"/>
            <a:r>
              <a:rPr lang="en-US" altLang="en-US" dirty="0"/>
              <a:t>100 adults over the age of 65 — probably a sample and the population would be ALL people over 65</a:t>
            </a:r>
          </a:p>
          <a:p>
            <a:pPr eaLnBrk="1" hangingPunct="1"/>
            <a:endParaRPr lang="en-US" altLang="en-US" dirty="0"/>
          </a:p>
          <a:p>
            <a:pPr eaLnBrk="1" hangingPunct="1"/>
            <a:r>
              <a:rPr lang="en-US" altLang="en-US" dirty="0"/>
              <a:t>If people say that professional hockey players are a population, I then ask them what would be a good representative sample of professional hockey players.  People often say “all goalies,” which of course is not a good answer. Then you can discuss why that is not a fair representation of all hockey players.</a:t>
            </a:r>
          </a:p>
          <a:p>
            <a:pPr eaLnBrk="1" hangingPunct="1"/>
            <a:endParaRPr lang="en-US" alt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A4CBC2-7831-413E-B9C6-18DD8700F5F0}" type="slidenum">
              <a:rPr lang="en-US" altLang="en-US" smtClean="0"/>
              <a:pPr eaLnBrk="1" hangingPunct="1"/>
              <a:t>16</a:t>
            </a:fld>
            <a:endParaRPr lang="en-US" altLang="en-US"/>
          </a:p>
        </p:txBody>
      </p:sp>
    </p:spTree>
    <p:extLst>
      <p:ext uri="{BB962C8B-B14F-4D97-AF65-F5344CB8AC3E}">
        <p14:creationId xmlns:p14="http://schemas.microsoft.com/office/powerpoint/2010/main" val="3984874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43000" y="685800"/>
            <a:ext cx="4572000" cy="342900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68139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43000" y="685800"/>
            <a:ext cx="4572000" cy="3429000"/>
          </a:xfrm>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91110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43000" y="685800"/>
            <a:ext cx="4572000" cy="3429000"/>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221837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4E8394-8279-423E-9DAD-09B84779D3F9}" type="slidenum">
              <a:rPr lang="en-US" altLang="en-US" smtClean="0"/>
              <a:pPr eaLnBrk="1" hangingPunct="1"/>
              <a:t>2</a:t>
            </a:fld>
            <a:endParaRPr lang="en-US" altLang="en-US"/>
          </a:p>
        </p:txBody>
      </p:sp>
      <p:sp>
        <p:nvSpPr>
          <p:cNvPr id="49155" name="Rectangle 2"/>
          <p:cNvSpPr>
            <a:spLocks noGrp="1" noRot="1" noChangeAspect="1" noChangeArrowheads="1" noTextEdit="1"/>
          </p:cNvSpPr>
          <p:nvPr>
            <p:ph type="sldImg"/>
          </p:nvPr>
        </p:nvSpPr>
        <p:spPr>
          <a:xfrm>
            <a:off x="1143000" y="685800"/>
            <a:ext cx="4572000" cy="34290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p>
        </p:txBody>
      </p:sp>
    </p:spTree>
    <p:extLst>
      <p:ext uri="{BB962C8B-B14F-4D97-AF65-F5344CB8AC3E}">
        <p14:creationId xmlns:p14="http://schemas.microsoft.com/office/powerpoint/2010/main" val="3494354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43000" y="685800"/>
            <a:ext cx="4572000" cy="342900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BBBDE9-E0E4-4E45-9334-5E4AE2969A95}" type="slidenum">
              <a:rPr lang="en-US" altLang="en-US" smtClean="0"/>
              <a:pPr eaLnBrk="1" hangingPunct="1"/>
              <a:t>20</a:t>
            </a:fld>
            <a:endParaRPr lang="en-US" altLang="en-US"/>
          </a:p>
        </p:txBody>
      </p:sp>
    </p:spTree>
    <p:extLst>
      <p:ext uri="{BB962C8B-B14F-4D97-AF65-F5344CB8AC3E}">
        <p14:creationId xmlns:p14="http://schemas.microsoft.com/office/powerpoint/2010/main" val="60107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143000" y="685800"/>
            <a:ext cx="4572000" cy="3429000"/>
          </a:xfrm>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Lecture expander:  </a:t>
            </a:r>
            <a:r>
              <a:rPr lang="en-US" altLang="en-US" dirty="0"/>
              <a:t>I often ask students what type of topics might be too unethical to replicate in a lab or might be things people would lie about (e.g., drugs, prostitution, sexism, racism, etc.).</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97F53E-7104-4890-AE0B-8E9AE4271F05}" type="slidenum">
              <a:rPr lang="en-US" altLang="en-US" smtClean="0"/>
              <a:pPr eaLnBrk="1" hangingPunct="1"/>
              <a:t>21</a:t>
            </a:fld>
            <a:endParaRPr lang="en-US" altLang="en-US"/>
          </a:p>
        </p:txBody>
      </p:sp>
    </p:spTree>
    <p:extLst>
      <p:ext uri="{BB962C8B-B14F-4D97-AF65-F5344CB8AC3E}">
        <p14:creationId xmlns:p14="http://schemas.microsoft.com/office/powerpoint/2010/main" val="1253889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43000" y="685800"/>
            <a:ext cx="4572000" cy="3429000"/>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CB774A-601B-49C4-8954-49EBA2B244F2}" type="slidenum">
              <a:rPr lang="en-US" altLang="en-US" smtClean="0"/>
              <a:pPr eaLnBrk="1" hangingPunct="1"/>
              <a:t>22</a:t>
            </a:fld>
            <a:endParaRPr lang="en-US" altLang="en-US"/>
          </a:p>
        </p:txBody>
      </p:sp>
    </p:spTree>
    <p:extLst>
      <p:ext uri="{BB962C8B-B14F-4D97-AF65-F5344CB8AC3E}">
        <p14:creationId xmlns:p14="http://schemas.microsoft.com/office/powerpoint/2010/main" val="2572953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43000" y="685800"/>
            <a:ext cx="4572000" cy="3429000"/>
          </a:xfrm>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dirty="0"/>
          </a:p>
        </p:txBody>
      </p:sp>
    </p:spTree>
    <p:extLst>
      <p:ext uri="{BB962C8B-B14F-4D97-AF65-F5344CB8AC3E}">
        <p14:creationId xmlns:p14="http://schemas.microsoft.com/office/powerpoint/2010/main" val="751345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2000" cy="342900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368248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43000" y="685800"/>
            <a:ext cx="4572000" cy="3429000"/>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867263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None/>
            </a:pPr>
            <a:endParaRPr lang="en-US" altLang="en-US" dirty="0">
              <a:solidFill>
                <a:schemeClr val="tx1"/>
              </a:solidFill>
            </a:endParaRPr>
          </a:p>
        </p:txBody>
      </p:sp>
    </p:spTree>
    <p:extLst>
      <p:ext uri="{BB962C8B-B14F-4D97-AF65-F5344CB8AC3E}">
        <p14:creationId xmlns:p14="http://schemas.microsoft.com/office/powerpoint/2010/main" val="1170965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143000" y="685800"/>
            <a:ext cx="4572000" cy="3429000"/>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a:t>Answers:</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altLang="en-US" dirty="0"/>
              <a:t>Do women smile more than men?                  Observation                                                           </a:t>
            </a:r>
          </a:p>
          <a:p>
            <a:pPr lvl="1" eaLnBrk="1" hangingPunct="1"/>
            <a:r>
              <a:rPr lang="en-US" altLang="en-US" dirty="0"/>
              <a:t>Were serial killers abused as children?            Case study, because there are not that many serial killers out there.</a:t>
            </a:r>
          </a:p>
          <a:p>
            <a:pPr lvl="1" eaLnBrk="1" hangingPunct="1"/>
            <a:r>
              <a:rPr lang="en-US" altLang="en-US" dirty="0"/>
              <a:t>What type of students work out on campus?   Survey or maybe observation</a:t>
            </a:r>
          </a:p>
          <a:p>
            <a:pPr lvl="1" eaLnBrk="1" hangingPunct="1"/>
            <a:r>
              <a:rPr lang="en-US" altLang="en-US" dirty="0"/>
              <a:t>Does meditating help to reduce stress?           Experiment or possibly survey</a:t>
            </a:r>
          </a:p>
          <a:p>
            <a:pPr lvl="1" eaLnBrk="1" hangingPunct="1"/>
            <a:r>
              <a:rPr lang="en-US" altLang="en-US" dirty="0"/>
              <a:t>Which type of drug (a, b, or c) helps to reduce anxiety levels?  Experiment</a:t>
            </a:r>
          </a:p>
          <a:p>
            <a:pPr eaLnBrk="1" hangingPunct="1"/>
            <a:endParaRPr lang="en-US" altLang="en-US" dirty="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CA74AB-EBBA-41B6-A78D-0E36B2B69522}" type="slidenum">
              <a:rPr lang="en-US" altLang="en-US" smtClean="0"/>
              <a:pPr eaLnBrk="1" hangingPunct="1"/>
              <a:t>27</a:t>
            </a:fld>
            <a:endParaRPr lang="en-US" altLang="en-US"/>
          </a:p>
        </p:txBody>
      </p:sp>
    </p:spTree>
    <p:extLst>
      <p:ext uri="{BB962C8B-B14F-4D97-AF65-F5344CB8AC3E}">
        <p14:creationId xmlns:p14="http://schemas.microsoft.com/office/powerpoint/2010/main" val="3720081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8D57B7-09FB-4D73-81F3-6AC0EB8CA082}" type="slidenum">
              <a:rPr lang="en-US" altLang="en-US" smtClean="0"/>
              <a:pPr eaLnBrk="1" hangingPunct="1"/>
              <a:t>28</a:t>
            </a:fld>
            <a:endParaRPr lang="en-US" altLang="en-US"/>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0055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43000" y="685800"/>
            <a:ext cx="4572000" cy="3429000"/>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68325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8D57B7-09FB-4D73-81F3-6AC0EB8CA082}" type="slidenum">
              <a:rPr lang="en-US" altLang="en-US" smtClean="0"/>
              <a:pPr eaLnBrk="1" hangingPunct="1"/>
              <a:t>3</a:t>
            </a:fld>
            <a:endParaRPr lang="en-US" altLang="en-US"/>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In-class activity: </a:t>
            </a:r>
            <a:r>
              <a:rPr lang="en-US" altLang="en-US" dirty="0"/>
              <a:t>To solidify student’s knowledge about the steps in the scientific method, I usually have students pick a topic they are interested in (e.g., how does sleep impact sex drive, the study of serial killers) and then we as a class go through each step (as best we can) as it pertains to that topic. </a:t>
            </a:r>
          </a:p>
        </p:txBody>
      </p:sp>
    </p:spTree>
    <p:extLst>
      <p:ext uri="{BB962C8B-B14F-4D97-AF65-F5344CB8AC3E}">
        <p14:creationId xmlns:p14="http://schemas.microsoft.com/office/powerpoint/2010/main" val="838031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43000" y="685800"/>
            <a:ext cx="4572000" cy="3429000"/>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1F26F3-8F45-4C8F-9558-8DFB690BC216}" type="slidenum">
              <a:rPr lang="en-US" altLang="en-US" smtClean="0"/>
              <a:pPr eaLnBrk="1" hangingPunct="1"/>
              <a:t>30</a:t>
            </a:fld>
            <a:endParaRPr lang="en-US" altLang="en-US"/>
          </a:p>
        </p:txBody>
      </p:sp>
    </p:spTree>
    <p:extLst>
      <p:ext uri="{BB962C8B-B14F-4D97-AF65-F5344CB8AC3E}">
        <p14:creationId xmlns:p14="http://schemas.microsoft.com/office/powerpoint/2010/main" val="4173058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43000" y="685800"/>
            <a:ext cx="4572000" cy="3429000"/>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007302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3000" y="685800"/>
            <a:ext cx="4572000" cy="3429000"/>
          </a:xfrm>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541555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43000" y="685800"/>
            <a:ext cx="4572000" cy="3429000"/>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6F710E-C826-4C5C-9254-EEE3E6ED7504}" type="slidenum">
              <a:rPr lang="en-US" altLang="en-US" smtClean="0"/>
              <a:pPr eaLnBrk="1" hangingPunct="1"/>
              <a:t>33</a:t>
            </a:fld>
            <a:endParaRPr lang="en-US" altLang="en-US"/>
          </a:p>
        </p:txBody>
      </p:sp>
    </p:spTree>
    <p:extLst>
      <p:ext uri="{BB962C8B-B14F-4D97-AF65-F5344CB8AC3E}">
        <p14:creationId xmlns:p14="http://schemas.microsoft.com/office/powerpoint/2010/main" val="1329365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43000" y="685800"/>
            <a:ext cx="4572000" cy="3429000"/>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6F710E-C826-4C5C-9254-EEE3E6ED7504}" type="slidenum">
              <a:rPr lang="en-US" altLang="en-US" smtClean="0"/>
              <a:pPr eaLnBrk="1" hangingPunct="1"/>
              <a:t>34</a:t>
            </a:fld>
            <a:endParaRPr lang="en-US" altLang="en-US"/>
          </a:p>
        </p:txBody>
      </p:sp>
    </p:spTree>
    <p:extLst>
      <p:ext uri="{BB962C8B-B14F-4D97-AF65-F5344CB8AC3E}">
        <p14:creationId xmlns:p14="http://schemas.microsoft.com/office/powerpoint/2010/main" val="4241496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8D57B7-09FB-4D73-81F3-6AC0EB8CA082}" type="slidenum">
              <a:rPr lang="en-US" altLang="en-US" smtClean="0"/>
              <a:pPr eaLnBrk="1" hangingPunct="1"/>
              <a:t>35</a:t>
            </a:fld>
            <a:endParaRPr lang="en-US" altLang="en-US"/>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80752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5800"/>
            <a:ext cx="4572000" cy="3429000"/>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842528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5800"/>
            <a:ext cx="4572000" cy="3429000"/>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036019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5800"/>
            <a:ext cx="4572000" cy="3429000"/>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688869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43000" y="685800"/>
            <a:ext cx="4572000" cy="342900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69036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43000" y="685800"/>
            <a:ext cx="4572000" cy="34290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1261890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43000" y="685800"/>
            <a:ext cx="4572000" cy="342900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891686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382E176-D2D5-4583-80F8-D65FD6021193}" type="slidenum">
              <a:rPr lang="en-US" altLang="en-US"/>
              <a:pPr>
                <a:spcBef>
                  <a:spcPct val="0"/>
                </a:spcBef>
              </a:pPr>
              <a:t>42</a:t>
            </a:fld>
            <a:endParaRPr lang="en-US" altLang="en-US"/>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81888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2FE0D5-279B-4FC9-B5D4-3DCBB0207210}" type="slidenum">
              <a:rPr lang="en-US" altLang="en-US"/>
              <a:pPr>
                <a:spcBef>
                  <a:spcPct val="0"/>
                </a:spcBef>
              </a:pPr>
              <a:t>43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6041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CF1042-A389-46F8-A375-8F17FCDB7C4C}" type="slidenum">
              <a:rPr lang="en-US" altLang="en-US"/>
              <a:pPr>
                <a:spcBef>
                  <a:spcPct val="0"/>
                </a:spcBef>
              </a:pPr>
              <a:t>44</a:t>
            </a:fld>
            <a:endParaRPr lang="en-US" altLang="en-US"/>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29424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05E9A0-FF5E-4C4F-8AC5-46BC7D7496BC}" type="slidenum">
              <a:rPr lang="en-US" altLang="en-US"/>
              <a:pPr>
                <a:spcBef>
                  <a:spcPct val="0"/>
                </a:spcBef>
              </a:pPr>
              <a:t>45</a:t>
            </a:fld>
            <a:endParaRPr lang="en-US" altLang="en-US"/>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00788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60DD21E-5D6E-4FFE-BD55-36F47E1A98F0}" type="slidenum">
              <a:rPr lang="en-US" altLang="en-US"/>
              <a:pPr>
                <a:spcBef>
                  <a:spcPct val="0"/>
                </a:spcBef>
              </a:pPr>
              <a:t>46</a:t>
            </a:fld>
            <a:endParaRPr lang="en-US" altLang="en-US"/>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38876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418151-F386-4CBB-9424-A54372D772F0}" type="slidenum">
              <a:rPr lang="en-US" altLang="en-US"/>
              <a:pPr>
                <a:spcBef>
                  <a:spcPct val="0"/>
                </a:spcBef>
              </a:pPr>
              <a:t>47</a:t>
            </a:fld>
            <a:endParaRPr lang="en-US" altLang="en-US"/>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00783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BCB439-B209-4227-82DB-A43EC2A2E2C3}" type="slidenum">
              <a:rPr lang="en-US" altLang="en-US"/>
              <a:pPr>
                <a:spcBef>
                  <a:spcPct val="0"/>
                </a:spcBef>
              </a:pPr>
              <a:t>48</a:t>
            </a:fld>
            <a:endParaRPr lang="en-US" altLang="en-US"/>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71703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4E0FAF-F97E-4E7A-BC6A-96E2F4312E6C}" type="slidenum">
              <a:rPr lang="en-US" altLang="en-US"/>
              <a:pPr>
                <a:spcBef>
                  <a:spcPct val="0"/>
                </a:spcBef>
              </a:pPr>
              <a:t>50</a:t>
            </a:fld>
            <a:endParaRPr lang="en-US" altLang="en-US"/>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51035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765248B-7E1A-44A5-803C-003E50760A7C}" type="slidenum">
              <a:rPr lang="en-US" altLang="en-US"/>
              <a:pPr>
                <a:spcBef>
                  <a:spcPct val="0"/>
                </a:spcBef>
              </a:pPr>
              <a:t>51</a:t>
            </a:fld>
            <a:endParaRPr lang="en-US" altLang="en-US"/>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221756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8D57B7-09FB-4D73-81F3-6AC0EB8CA082}" type="slidenum">
              <a:rPr lang="en-US" altLang="en-US" smtClean="0"/>
              <a:pPr eaLnBrk="1" hangingPunct="1"/>
              <a:t>5</a:t>
            </a:fld>
            <a:endParaRPr lang="en-US" altLang="en-US"/>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72812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AC21D43-38A2-4987-B25F-EFC5D07FFCF5}" type="slidenum">
              <a:rPr lang="en-US" altLang="en-US"/>
              <a:pPr>
                <a:spcBef>
                  <a:spcPct val="0"/>
                </a:spcBef>
              </a:pPr>
              <a:t>52</a:t>
            </a:fld>
            <a:endParaRPr lang="en-US" alt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762961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ACBE5E4-7102-480D-A196-BCBA43FB267A}" type="slidenum">
              <a:rPr lang="en-US" altLang="en-US"/>
              <a:pPr>
                <a:spcBef>
                  <a:spcPct val="0"/>
                </a:spcBef>
              </a:pPr>
              <a:t>53</a:t>
            </a:fld>
            <a:endParaRPr lang="en-US" alt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14890941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B0A955D-B1C5-4C7C-8B18-1A70A057929F}" type="slidenum">
              <a:rPr lang="en-US" altLang="en-US"/>
              <a:pPr>
                <a:spcBef>
                  <a:spcPct val="0"/>
                </a:spcBef>
              </a:pPr>
              <a:t>54</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1014076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40225B-ED4E-4F9E-9E91-FFA3BB788594}" type="slidenum">
              <a:rPr lang="en-US" altLang="en-US"/>
              <a:pPr>
                <a:spcBef>
                  <a:spcPct val="0"/>
                </a:spcBef>
              </a:pPr>
              <a:t>55</a:t>
            </a:fld>
            <a:endParaRPr lang="en-US" alt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3331729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599F1B-DB7D-4749-930D-3D7DFBB4EF17}" type="slidenum">
              <a:rPr lang="en-US" altLang="en-US"/>
              <a:pPr>
                <a:spcBef>
                  <a:spcPct val="0"/>
                </a:spcBef>
              </a:pPr>
              <a:t>56</a:t>
            </a:fld>
            <a:endParaRPr lang="en-US" alt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37713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9DDF4DD-7BB4-4309-A0ED-FABB503AB368}" type="slidenum">
              <a:rPr lang="en-US" altLang="en-US"/>
              <a:pPr>
                <a:spcBef>
                  <a:spcPct val="0"/>
                </a:spcBef>
              </a:pPr>
              <a:t>57</a:t>
            </a:fld>
            <a:endParaRPr lang="en-US" altLang="en-U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460636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977F097-F5EC-475C-B6FB-BB2CDE6E3B06}" type="slidenum">
              <a:rPr lang="en-US" altLang="en-US"/>
              <a:pPr>
                <a:spcBef>
                  <a:spcPct val="0"/>
                </a:spcBef>
              </a:pPr>
              <a:t>58</a:t>
            </a:fld>
            <a:endParaRPr lang="en-US" altLang="en-U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668721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show mode example.</a:t>
            </a:r>
          </a:p>
          <a:p>
            <a:pPr eaLnBrk="1" hangingPunct="1"/>
            <a:r>
              <a:rPr lang="en-US" altLang="en-US" b="1">
                <a:ea typeface="ＭＳ Ｐゴシック" panose="020B0600070205080204" pitchFamily="34" charset="-128"/>
              </a:rPr>
              <a:t>Click to show median example.</a:t>
            </a:r>
          </a:p>
          <a:p>
            <a:pPr eaLnBrk="1" hangingPunct="1"/>
            <a:r>
              <a:rPr lang="en-US" altLang="en-US" b="1">
                <a:ea typeface="ＭＳ Ｐゴシック" panose="020B0600070205080204" pitchFamily="34" charset="-128"/>
              </a:rPr>
              <a:t>Click to show mean example.</a:t>
            </a:r>
          </a:p>
          <a:p>
            <a:pPr eaLnBrk="1" hangingPunct="1"/>
            <a:r>
              <a:rPr lang="en-US" altLang="en-US">
                <a:ea typeface="ＭＳ Ｐゴシック" panose="020B0600070205080204" pitchFamily="34" charset="-128"/>
              </a:rPr>
              <a:t>See the next slide for how measures of central tendency can be misleading.</a:t>
            </a:r>
          </a:p>
          <a:p>
            <a:pPr eaLnBrk="1" hangingPunct="1"/>
            <a:r>
              <a:rPr lang="en-US" altLang="en-US">
                <a:ea typeface="ＭＳ Ｐゴシック" panose="020B0600070205080204" pitchFamily="34" charset="-128"/>
              </a:rPr>
              <a:t> </a:t>
            </a: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endParaRPr lang="en-US" altLang="en-US">
              <a:ea typeface="ＭＳ Ｐゴシック" panose="020B0600070205080204"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EAC958D-0356-4352-BD7E-940D37C4A621}" type="slidenum">
              <a:rPr lang="en-US" altLang="en-US"/>
              <a:pPr>
                <a:spcBef>
                  <a:spcPct val="0"/>
                </a:spcBef>
              </a:pPr>
              <a:t>59</a:t>
            </a:fld>
            <a:endParaRPr lang="en-US" altLang="en-US"/>
          </a:p>
        </p:txBody>
      </p:sp>
    </p:spTree>
    <p:extLst>
      <p:ext uri="{BB962C8B-B14F-4D97-AF65-F5344CB8AC3E}">
        <p14:creationId xmlns:p14="http://schemas.microsoft.com/office/powerpoint/2010/main" val="30696322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Automatic animation</a:t>
            </a:r>
          </a:p>
          <a:p>
            <a:pPr eaLnBrk="1" hangingPunct="1"/>
            <a:r>
              <a:rPr lang="en-US" altLang="en-US">
                <a:ea typeface="ＭＳ Ｐゴシック" panose="020B0600070205080204" pitchFamily="34" charset="-128"/>
              </a:rPr>
              <a:t>What would happen to the measurement of mean annual income among the people in the cafeteria at a certain time of day if Bill Gates arrived and sat down for lunch?</a:t>
            </a:r>
          </a:p>
          <a:p>
            <a:pPr eaLnBrk="1" hangingPunct="1"/>
            <a:r>
              <a:rPr lang="en-US" altLang="en-US">
                <a:ea typeface="ＭＳ Ｐゴシック" panose="020B0600070205080204" pitchFamily="34" charset="-128"/>
              </a:rPr>
              <a:t> </a:t>
            </a: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r>
              <a:rPr lang="en-US" altLang="en-US">
                <a:ea typeface="ＭＳ Ｐゴシック" panose="020B0600070205080204" pitchFamily="34" charset="-128"/>
              </a:rPr>
              <a:t>APA Learning Goal 3: Critical Thinking Skills in Psychology</a:t>
            </a:r>
          </a:p>
          <a:p>
            <a:pPr eaLnBrk="1" hangingPunct="1"/>
            <a:r>
              <a:rPr lang="en-US" altLang="en-US">
                <a:ea typeface="ＭＳ Ｐゴシック" panose="020B0600070205080204" pitchFamily="34" charset="-128"/>
              </a:rPr>
              <a:t> </a:t>
            </a:r>
          </a:p>
          <a:p>
            <a:pPr eaLnBrk="1" hangingPunct="1"/>
            <a:endParaRPr lang="en-US" altLang="en-US">
              <a:ea typeface="ＭＳ Ｐゴシック" panose="020B0600070205080204"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B169293-A483-4334-8250-D80A01D8DAC2}" type="slidenum">
              <a:rPr lang="en-US" altLang="en-US"/>
              <a:pPr>
                <a:spcBef>
                  <a:spcPct val="0"/>
                </a:spcBef>
              </a:pPr>
              <a:t>60</a:t>
            </a:fld>
            <a:endParaRPr lang="en-US" altLang="en-US"/>
          </a:p>
        </p:txBody>
      </p:sp>
    </p:spTree>
    <p:extLst>
      <p:ext uri="{BB962C8B-B14F-4D97-AF65-F5344CB8AC3E}">
        <p14:creationId xmlns:p14="http://schemas.microsoft.com/office/powerpoint/2010/main" val="3661803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45439E6-2BFA-4E22-B58C-F527E944C40B}" type="slidenum">
              <a:rPr lang="en-US" altLang="en-US"/>
              <a:pPr>
                <a:spcBef>
                  <a:spcPct val="0"/>
                </a:spcBef>
              </a:pPr>
              <a:t>61</a:t>
            </a:fld>
            <a:endParaRPr lang="en-US" alt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0211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4E8394-8279-423E-9DAD-09B84779D3F9}" type="slidenum">
              <a:rPr lang="en-US" altLang="en-US" smtClean="0"/>
              <a:pPr eaLnBrk="1" hangingPunct="1"/>
              <a:t>6</a:t>
            </a:fld>
            <a:endParaRPr lang="en-US" altLang="en-US"/>
          </a:p>
        </p:txBody>
      </p:sp>
      <p:sp>
        <p:nvSpPr>
          <p:cNvPr id="49155" name="Rectangle 2"/>
          <p:cNvSpPr>
            <a:spLocks noGrp="1" noRot="1" noChangeAspect="1" noChangeArrowheads="1" noTextEdit="1"/>
          </p:cNvSpPr>
          <p:nvPr>
            <p:ph type="sldImg"/>
          </p:nvPr>
        </p:nvSpPr>
        <p:spPr>
          <a:xfrm>
            <a:off x="1143000" y="685800"/>
            <a:ext cx="4572000" cy="34290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extLst>
      <p:ext uri="{BB962C8B-B14F-4D97-AF65-F5344CB8AC3E}">
        <p14:creationId xmlns:p14="http://schemas.microsoft.com/office/powerpoint/2010/main" val="523095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BCC2AE-4ED9-473E-8891-CAA2DA207F18}" type="slidenum">
              <a:rPr lang="en-US" altLang="en-US"/>
              <a:pPr>
                <a:spcBef>
                  <a:spcPct val="0"/>
                </a:spcBef>
              </a:pPr>
              <a:t>62</a:t>
            </a:fld>
            <a:endParaRPr lang="en-US" altLang="en-US"/>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997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3942C2-EA2F-4C5F-8B14-032E20B89375}" type="slidenum">
              <a:rPr lang="en-US" altLang="en-US"/>
              <a:pPr>
                <a:spcBef>
                  <a:spcPct val="0"/>
                </a:spcBef>
              </a:pPr>
              <a:t>63</a:t>
            </a:fld>
            <a:endParaRPr lang="en-US" altLang="en-US"/>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96991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B68905-2D67-48D2-A8FA-1517D56AD0E6}" type="slidenum">
              <a:rPr lang="en-US" altLang="en-US"/>
              <a:pPr>
                <a:spcBef>
                  <a:spcPct val="0"/>
                </a:spcBef>
              </a:pPr>
              <a:t>64</a:t>
            </a:fld>
            <a:endParaRPr lang="en-US" altLang="en-US"/>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45486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FA50EE-0918-4C9B-BD82-16565AB8AFF7}" type="slidenum">
              <a:rPr lang="en-US" altLang="en-US"/>
              <a:pPr>
                <a:spcBef>
                  <a:spcPct val="0"/>
                </a:spcBef>
              </a:pPr>
              <a:t>65</a:t>
            </a:fld>
            <a:endParaRPr lang="en-US" altLang="en-US"/>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09375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BE6E21E-51F1-4BBA-ADB7-3F316B2BCD45}" type="slidenum">
              <a:rPr lang="en-US" altLang="en-US"/>
              <a:pPr>
                <a:spcBef>
                  <a:spcPct val="0"/>
                </a:spcBef>
              </a:pPr>
              <a:t>66</a:t>
            </a:fld>
            <a:endParaRPr lang="en-US" altLang="en-US"/>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90273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DDFC705-F42F-4B4E-8CF5-948E66C7479C}" type="slidenum">
              <a:rPr lang="en-US" altLang="en-US"/>
              <a:pPr>
                <a:spcBef>
                  <a:spcPct val="0"/>
                </a:spcBef>
              </a:pPr>
              <a:t>67</a:t>
            </a:fld>
            <a:endParaRPr lang="en-US" alt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6825672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F199271-564C-423F-906E-5D1C84F0D0F3}" type="slidenum">
              <a:rPr lang="en-US" altLang="en-US"/>
              <a:pPr>
                <a:spcBef>
                  <a:spcPct val="0"/>
                </a:spcBef>
              </a:pPr>
              <a:t>68</a:t>
            </a:fld>
            <a:endParaRPr lang="en-US" alt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73599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99622C4-857F-4A4A-BE9F-F61BFBC0474F}" type="slidenum">
              <a:rPr lang="en-US" altLang="en-US"/>
              <a:pPr>
                <a:spcBef>
                  <a:spcPct val="0"/>
                </a:spcBef>
              </a:pPr>
              <a:t>69</a:t>
            </a:fld>
            <a:endParaRPr lang="en-US" alt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129760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0194690-F3DF-4AFE-8DA7-E4C6F9B7949E}" type="slidenum">
              <a:rPr lang="en-US" altLang="en-US"/>
              <a:pPr>
                <a:spcBef>
                  <a:spcPct val="0"/>
                </a:spcBef>
              </a:pPr>
              <a:t>70</a:t>
            </a:fld>
            <a:endParaRPr lang="en-US" alt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3734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C5584F-81A3-4331-A507-8523B9A9F967}" type="slidenum">
              <a:rPr lang="en-US" altLang="en-US"/>
              <a:pPr>
                <a:spcBef>
                  <a:spcPct val="0"/>
                </a:spcBef>
              </a:pPr>
              <a:t>71</a:t>
            </a:fld>
            <a:endParaRPr lang="en-US" alt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9817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43000" y="685800"/>
            <a:ext cx="4572000" cy="342900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6190678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0F547A1-B582-4710-A652-F5DABBACC404}" type="slidenum">
              <a:rPr lang="en-US" altLang="en-US"/>
              <a:pPr>
                <a:spcBef>
                  <a:spcPct val="0"/>
                </a:spcBef>
              </a:pPr>
              <a:t>72</a:t>
            </a:fld>
            <a:endParaRPr lang="en-US" alt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9393882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F243A31-5347-468E-9BBF-DB32F0E571F6}" type="slidenum">
              <a:rPr lang="en-US" altLang="en-US"/>
              <a:pPr>
                <a:spcBef>
                  <a:spcPct val="0"/>
                </a:spcBef>
              </a:pPr>
              <a:t>73</a:t>
            </a:fld>
            <a:endParaRPr lang="en-US" altLang="en-US"/>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489605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08F8EF-821B-4278-BDAD-67E96A974BCD}" type="slidenum">
              <a:rPr lang="en-US" altLang="en-US"/>
              <a:pPr>
                <a:spcBef>
                  <a:spcPct val="0"/>
                </a:spcBef>
              </a:pPr>
              <a:t>74</a:t>
            </a:fld>
            <a:endParaRPr lang="en-US" altLang="en-US"/>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3926724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EA6D32-6BD9-45CE-888C-6F3447DF7E89}" type="slidenum">
              <a:rPr lang="en-US" altLang="en-US"/>
              <a:pPr>
                <a:spcBef>
                  <a:spcPct val="0"/>
                </a:spcBef>
              </a:pPr>
              <a:t>75</a:t>
            </a:fld>
            <a:endParaRPr lang="en-US" altLang="en-US"/>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18825030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41653D5-21BE-4DF8-AB06-DF77FEB78FC4}" type="slidenum">
              <a:rPr lang="en-US" altLang="en-US"/>
              <a:pPr>
                <a:spcBef>
                  <a:spcPct val="0"/>
                </a:spcBef>
              </a:pPr>
              <a:t>76</a:t>
            </a:fld>
            <a:endParaRPr lang="en-US" altLang="en-US"/>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25872768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B8B8D9B-E702-43B5-93D6-6E4019F5C04C}" type="slidenum">
              <a:rPr lang="en-US" altLang="en-US"/>
              <a:pPr>
                <a:spcBef>
                  <a:spcPct val="0"/>
                </a:spcBef>
              </a:pPr>
              <a:t>77</a:t>
            </a:fld>
            <a:endParaRPr lang="en-US" altLang="en-US"/>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32005589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7C84E7F-640C-44CD-838B-E27839E2B948}" type="slidenum">
              <a:rPr lang="en-US" altLang="en-US"/>
              <a:pPr>
                <a:spcBef>
                  <a:spcPct val="0"/>
                </a:spcBef>
              </a:pPr>
              <a:t>78</a:t>
            </a:fld>
            <a:endParaRPr lang="en-US" alt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36567235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56D9256-1B4F-4290-A5B9-CC0C8B43B3F5}" type="slidenum">
              <a:rPr lang="en-US" altLang="en-US"/>
              <a:pPr>
                <a:spcBef>
                  <a:spcPct val="0"/>
                </a:spcBef>
              </a:pPr>
              <a:t>79</a:t>
            </a:fld>
            <a:endParaRPr lang="en-US" alt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29520054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786332F-D88B-415B-BFF8-143855F047C5}" type="slidenum">
              <a:rPr lang="en-US" altLang="en-US"/>
              <a:pPr>
                <a:spcBef>
                  <a:spcPct val="0"/>
                </a:spcBef>
              </a:pPr>
              <a:t>80</a:t>
            </a:fld>
            <a:endParaRPr lang="en-US" altLang="en-US"/>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4345764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reveal bullets.</a:t>
            </a:r>
          </a:p>
          <a:p>
            <a:pPr eaLnBrk="1" hangingPunct="1"/>
            <a:r>
              <a:rPr lang="en-US" altLang="en-US">
                <a:ea typeface="ＭＳ Ｐゴシック" panose="020B0600070205080204" pitchFamily="34" charset="-128"/>
              </a:rPr>
              <a:t>The table calculates the standard deviation for a hypothetical group of 15 participants in the aerobic exercise program graphed in earlier slides. The mean weight of the participants is 124. The standard deviation is calculated at 17.10. Note: the larger the standard deviation, the more spread out are the scores in a distribution.</a:t>
            </a:r>
          </a:p>
          <a:p>
            <a:pPr eaLnBrk="1" hangingPunct="1"/>
            <a:r>
              <a:rPr lang="en-US" altLang="en-US">
                <a:ea typeface="ＭＳ Ｐゴシック" panose="020B0600070205080204" pitchFamily="34" charset="-128"/>
              </a:rPr>
              <a:t> </a:t>
            </a: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36245D9-828E-4790-B393-4468DC89D4E5}" type="slidenum">
              <a:rPr lang="en-US" altLang="en-US"/>
              <a:pPr>
                <a:spcBef>
                  <a:spcPct val="0"/>
                </a:spcBef>
              </a:pPr>
              <a:t>81</a:t>
            </a:fld>
            <a:endParaRPr lang="en-US" altLang="en-US"/>
          </a:p>
        </p:txBody>
      </p:sp>
    </p:spTree>
    <p:extLst>
      <p:ext uri="{BB962C8B-B14F-4D97-AF65-F5344CB8AC3E}">
        <p14:creationId xmlns:p14="http://schemas.microsoft.com/office/powerpoint/2010/main" val="308020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43000" y="685800"/>
            <a:ext cx="4572000" cy="3429000"/>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8527868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show positive correlation definition and example.</a:t>
            </a:r>
          </a:p>
          <a:p>
            <a:pPr eaLnBrk="1" hangingPunct="1"/>
            <a:r>
              <a:rPr lang="en-US" altLang="en-US" b="1">
                <a:ea typeface="ＭＳ Ｐゴシック" panose="020B0600070205080204" pitchFamily="34" charset="-128"/>
              </a:rPr>
              <a:t>Click to show negative correlation definition and example.</a:t>
            </a:r>
          </a:p>
          <a:p>
            <a:pPr eaLnBrk="1" hangingPunct="1"/>
            <a:r>
              <a:rPr lang="en-US" altLang="en-US" b="1">
                <a:ea typeface="ＭＳ Ｐゴシック" panose="020B0600070205080204" pitchFamily="34" charset="-128"/>
              </a:rPr>
              <a:t>Click to show no correlation example.</a:t>
            </a:r>
          </a:p>
          <a:p>
            <a:pPr eaLnBrk="1" hangingPunct="1"/>
            <a:r>
              <a:rPr lang="en-US" altLang="en-US">
                <a:ea typeface="ＭＳ Ｐゴシック" panose="020B0600070205080204" pitchFamily="34" charset="-128"/>
              </a:rPr>
              <a:t>As has been emphasized repeatedly in discussions of correlation, causation does not necessarily equal correlation.</a:t>
            </a:r>
          </a:p>
          <a:p>
            <a:pPr eaLnBrk="1" hangingPunct="1"/>
            <a:r>
              <a:rPr lang="en-US" altLang="en-US">
                <a:ea typeface="ＭＳ Ｐゴシック" panose="020B0600070205080204" pitchFamily="34" charset="-128"/>
              </a:rPr>
              <a:t> </a:t>
            </a: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r>
              <a:rPr lang="en-US" altLang="en-US">
                <a:ea typeface="ＭＳ Ｐゴシック" panose="020B0600070205080204" pitchFamily="34" charset="-128"/>
              </a:rPr>
              <a:t>APA Learning Goal 3: Critical Thinking Skills in Psychology</a:t>
            </a:r>
          </a:p>
          <a:p>
            <a:pPr eaLnBrk="1" hangingPunct="1"/>
            <a:r>
              <a:rPr lang="en-US" altLang="en-US">
                <a:ea typeface="ＭＳ Ｐゴシック" panose="020B0600070205080204" pitchFamily="34" charset="-128"/>
              </a:rPr>
              <a:t> </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6E24016-2492-49AE-87E1-0CEB452A0E2F}" type="slidenum">
              <a:rPr lang="en-US" altLang="en-US"/>
              <a:pPr>
                <a:spcBef>
                  <a:spcPct val="0"/>
                </a:spcBef>
              </a:pPr>
              <a:t>82</a:t>
            </a:fld>
            <a:endParaRPr lang="en-US" altLang="en-US"/>
          </a:p>
        </p:txBody>
      </p:sp>
    </p:spTree>
    <p:extLst>
      <p:ext uri="{BB962C8B-B14F-4D97-AF65-F5344CB8AC3E}">
        <p14:creationId xmlns:p14="http://schemas.microsoft.com/office/powerpoint/2010/main" val="28823961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show +1.00 correlation example.</a:t>
            </a:r>
          </a:p>
          <a:p>
            <a:pPr eaLnBrk="1" hangingPunct="1"/>
            <a:r>
              <a:rPr lang="en-US" altLang="en-US" b="1">
                <a:ea typeface="ＭＳ Ｐゴシック" panose="020B0600070205080204" pitchFamily="34" charset="-128"/>
              </a:rPr>
              <a:t>Click to show -1.00 correlation example.</a:t>
            </a: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6534C07-D6D8-4905-ABB5-49FF5940A953}" type="slidenum">
              <a:rPr lang="en-US" altLang="en-US"/>
              <a:pPr>
                <a:spcBef>
                  <a:spcPct val="0"/>
                </a:spcBef>
              </a:pPr>
              <a:t>83</a:t>
            </a:fld>
            <a:endParaRPr lang="en-US" altLang="en-US"/>
          </a:p>
        </p:txBody>
      </p:sp>
    </p:spTree>
    <p:extLst>
      <p:ext uri="{BB962C8B-B14F-4D97-AF65-F5344CB8AC3E}">
        <p14:creationId xmlns:p14="http://schemas.microsoft.com/office/powerpoint/2010/main" val="11249836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show first question and the third-variable problem description.</a:t>
            </a:r>
          </a:p>
          <a:p>
            <a:pPr eaLnBrk="1" hangingPunct="1"/>
            <a:r>
              <a:rPr lang="en-US" altLang="en-US" b="1">
                <a:ea typeface="ＭＳ Ｐゴシック" panose="020B0600070205080204" pitchFamily="34" charset="-128"/>
              </a:rPr>
              <a:t>Click to show second question for discussion.</a:t>
            </a:r>
          </a:p>
          <a:p>
            <a:pPr eaLnBrk="1" hangingPunct="1"/>
            <a:r>
              <a:rPr lang="en-US" altLang="en-US" b="1">
                <a:ea typeface="ＭＳ Ｐゴシック" panose="020B0600070205080204" pitchFamily="34" charset="-128"/>
              </a:rPr>
              <a:t>Click to show graphic.</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r>
              <a:rPr lang="en-US" altLang="en-US">
                <a:ea typeface="ＭＳ Ｐゴシック" panose="020B0600070205080204" pitchFamily="34" charset="-128"/>
              </a:rPr>
              <a:t> </a:t>
            </a:r>
          </a:p>
          <a:p>
            <a:pPr eaLnBrk="1" hangingPunct="1"/>
            <a:endParaRPr lang="en-US" altLang="en-US">
              <a:ea typeface="ＭＳ Ｐゴシック" panose="020B0600070205080204" pitchFamily="34" charset="-128"/>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9DCB6BE-A0F4-4D61-8BA8-09082DC15E19}" type="slidenum">
              <a:rPr lang="en-US" altLang="en-US"/>
              <a:pPr>
                <a:spcBef>
                  <a:spcPct val="0"/>
                </a:spcBef>
              </a:pPr>
              <a:t>84</a:t>
            </a:fld>
            <a:endParaRPr lang="en-US" altLang="en-US"/>
          </a:p>
        </p:txBody>
      </p:sp>
    </p:spTree>
    <p:extLst>
      <p:ext uri="{BB962C8B-B14F-4D97-AF65-F5344CB8AC3E}">
        <p14:creationId xmlns:p14="http://schemas.microsoft.com/office/powerpoint/2010/main" val="5724400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reveal bullets.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endParaRPr lang="en-US" altLang="en-US">
              <a:ea typeface="ＭＳ Ｐゴシック" panose="020B0600070205080204" pitchFamily="34" charset="-128"/>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D35C74C-5EFF-4432-A6B3-1EB751EBEE7D}" type="slidenum">
              <a:rPr lang="en-US" altLang="en-US"/>
              <a:pPr>
                <a:spcBef>
                  <a:spcPct val="0"/>
                </a:spcBef>
              </a:pPr>
              <a:t>85</a:t>
            </a:fld>
            <a:endParaRPr lang="en-US" altLang="en-US"/>
          </a:p>
        </p:txBody>
      </p:sp>
    </p:spTree>
    <p:extLst>
      <p:ext uri="{BB962C8B-B14F-4D97-AF65-F5344CB8AC3E}">
        <p14:creationId xmlns:p14="http://schemas.microsoft.com/office/powerpoint/2010/main" val="9912958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show doctors population/sample example.</a:t>
            </a:r>
          </a:p>
          <a:p>
            <a:pPr eaLnBrk="1" hangingPunct="1"/>
            <a:r>
              <a:rPr lang="en-US" altLang="en-US" b="1">
                <a:ea typeface="ＭＳ Ｐゴシック" panose="020B0600070205080204" pitchFamily="34" charset="-128"/>
              </a:rPr>
              <a:t>Click to show students population/sample example.</a:t>
            </a:r>
          </a:p>
          <a:p>
            <a:pPr eaLnBrk="1" hangingPunct="1"/>
            <a:r>
              <a:rPr lang="en-US" altLang="en-US" b="1">
                <a:ea typeface="ＭＳ Ｐゴシック" panose="020B0600070205080204" pitchFamily="34" charset="-128"/>
              </a:rPr>
              <a:t>Click to show final statement.</a:t>
            </a:r>
          </a:p>
          <a:p>
            <a:pPr eaLnBrk="1" hangingPunct="1"/>
            <a:r>
              <a:rPr lang="en-US" altLang="en-US">
                <a:ea typeface="ＭＳ Ｐゴシック" panose="020B0600070205080204" pitchFamily="34" charset="-128"/>
              </a:rPr>
              <a:t>Identify a population and a sample. For example, all first-year college students would be a population. The first-year college students selected to participate in a study would be the sample.</a:t>
            </a:r>
          </a:p>
          <a:p>
            <a:pPr eaLnBrk="1" hangingPunct="1"/>
            <a:r>
              <a:rPr lang="en-US" altLang="en-US">
                <a:ea typeface="ＭＳ Ｐゴシック" panose="020B0600070205080204" pitchFamily="34" charset="-128"/>
              </a:rPr>
              <a:t> </a:t>
            </a: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r>
              <a:rPr lang="en-US" altLang="en-US">
                <a:ea typeface="ＭＳ Ｐゴシック" panose="020B0600070205080204" pitchFamily="34" charset="-128"/>
              </a:rPr>
              <a:t>APA Learning Goal 3: Critical Thinking Skills in Psychology</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BD84895-0E01-45FD-8487-9E2FF5D71585}" type="slidenum">
              <a:rPr lang="en-US" altLang="en-US"/>
              <a:pPr>
                <a:spcBef>
                  <a:spcPct val="0"/>
                </a:spcBef>
              </a:pPr>
              <a:t>86</a:t>
            </a:fld>
            <a:endParaRPr lang="en-US" altLang="en-US"/>
          </a:p>
        </p:txBody>
      </p:sp>
    </p:spTree>
    <p:extLst>
      <p:ext uri="{BB962C8B-B14F-4D97-AF65-F5344CB8AC3E}">
        <p14:creationId xmlns:p14="http://schemas.microsoft.com/office/powerpoint/2010/main" val="26008338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reveal Type I Error sequence.</a:t>
            </a:r>
          </a:p>
          <a:p>
            <a:pPr eaLnBrk="1" hangingPunct="1"/>
            <a:r>
              <a:rPr lang="en-US" altLang="en-US" b="1">
                <a:ea typeface="ＭＳ Ｐゴシック" panose="020B0600070205080204" pitchFamily="34" charset="-128"/>
              </a:rPr>
              <a:t>Click to reveal Type II Error sequence.</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endParaRPr lang="en-US" altLang="en-US">
              <a:ea typeface="ＭＳ Ｐゴシック" panose="020B0600070205080204" pitchFamily="34" charset="-128"/>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AB1AB3-5C0E-4BDC-85DE-525275192878}" type="slidenum">
              <a:rPr lang="en-US" altLang="en-US"/>
              <a:pPr>
                <a:spcBef>
                  <a:spcPct val="0"/>
                </a:spcBef>
              </a:pPr>
              <a:t>87</a:t>
            </a:fld>
            <a:endParaRPr lang="en-US" altLang="en-US"/>
          </a:p>
        </p:txBody>
      </p:sp>
    </p:spTree>
    <p:extLst>
      <p:ext uri="{BB962C8B-B14F-4D97-AF65-F5344CB8AC3E}">
        <p14:creationId xmlns:p14="http://schemas.microsoft.com/office/powerpoint/2010/main" val="14007959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reveal bullets.</a:t>
            </a:r>
          </a:p>
          <a:p>
            <a:pPr eaLnBrk="1" hangingPunct="1"/>
            <a:r>
              <a:rPr lang="en-US" altLang="en-US">
                <a:ea typeface="ＭＳ Ｐゴシック" panose="020B0600070205080204" pitchFamily="34" charset="-128"/>
              </a:rPr>
              <a:t>The basic point here is that although anecdotal evidence may be interesting and even compelling, inferences or generalizations based on a few unrepresentative cases are unreliable.</a:t>
            </a:r>
          </a:p>
          <a:p>
            <a:pPr eaLnBrk="1" hangingPunct="1"/>
            <a:r>
              <a:rPr lang="en-US" altLang="en-US">
                <a:ea typeface="ＭＳ Ｐゴシック" panose="020B0600070205080204" pitchFamily="34" charset="-128"/>
              </a:rPr>
              <a:t> </a:t>
            </a: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37D57A9-E469-4A0E-9F34-EE9669507D6B}" type="slidenum">
              <a:rPr lang="en-US" altLang="en-US"/>
              <a:pPr>
                <a:spcBef>
                  <a:spcPct val="0"/>
                </a:spcBef>
              </a:pPr>
              <a:t>88</a:t>
            </a:fld>
            <a:endParaRPr lang="en-US" altLang="en-US"/>
          </a:p>
        </p:txBody>
      </p:sp>
    </p:spTree>
    <p:extLst>
      <p:ext uri="{BB962C8B-B14F-4D97-AF65-F5344CB8AC3E}">
        <p14:creationId xmlns:p14="http://schemas.microsoft.com/office/powerpoint/2010/main" val="24104434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Click to reveal bullets.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APA Learning Goal 1: Knowledge Base of Psychology</a:t>
            </a:r>
          </a:p>
          <a:p>
            <a:pPr eaLnBrk="1" hangingPunct="1"/>
            <a:r>
              <a:rPr lang="en-US" altLang="en-US">
                <a:ea typeface="ＭＳ Ｐゴシック" panose="020B0600070205080204" pitchFamily="34" charset="-128"/>
              </a:rPr>
              <a:t>APA Learning Goal 2: Research Methods in Psychology</a:t>
            </a:r>
          </a:p>
          <a:p>
            <a:pPr eaLnBrk="1" hangingPunct="1"/>
            <a:endParaRPr lang="en-US" altLang="en-US">
              <a:ea typeface="ＭＳ Ｐゴシック" panose="020B0600070205080204" pitchFamily="34" charset="-128"/>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5A0D9C-C6C1-42C0-B839-0C9001E556FE}" type="slidenum">
              <a:rPr lang="en-US" altLang="en-US"/>
              <a:pPr>
                <a:spcBef>
                  <a:spcPct val="0"/>
                </a:spcBef>
              </a:pPr>
              <a:t>89</a:t>
            </a:fld>
            <a:endParaRPr lang="en-US" altLang="en-US"/>
          </a:p>
        </p:txBody>
      </p:sp>
    </p:spTree>
    <p:extLst>
      <p:ext uri="{BB962C8B-B14F-4D97-AF65-F5344CB8AC3E}">
        <p14:creationId xmlns:p14="http://schemas.microsoft.com/office/powerpoint/2010/main" val="88717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43000" y="685800"/>
            <a:ext cx="4572000" cy="34290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846115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836712"/>
            <a:ext cx="9144000" cy="3168352"/>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Box 3"/>
          <p:cNvSpPr txBox="1">
            <a:spLocks noGrp="1" noChangeArrowheads="1"/>
          </p:cNvSpPr>
          <p:nvPr>
            <p:ph type="sldNum" sz="quarter" idx="10"/>
          </p:nvPr>
        </p:nvSpPr>
        <p:spPr>
          <a:ln/>
        </p:spPr>
        <p:txBody>
          <a:bodyPr/>
          <a:lstStyle>
            <a:lvl1pPr>
              <a:defRPr/>
            </a:lvl1pPr>
          </a:lstStyle>
          <a:p>
            <a:pPr>
              <a:defRPr/>
            </a:pPr>
            <a:fld id="{7C7932ED-90FD-4A3D-8073-87BD3B7BF1FB}" type="slidenum">
              <a:rPr lang="en-US" smtClean="0"/>
              <a:pPr>
                <a:defRPr/>
              </a:pPr>
              <a:t>‹#›</a:t>
            </a:fld>
            <a:endParaRPr lang="en-US"/>
          </a:p>
        </p:txBody>
      </p:sp>
      <p:sp>
        <p:nvSpPr>
          <p:cNvPr id="3" name="Rectangle 2"/>
          <p:cNvSpPr/>
          <p:nvPr/>
        </p:nvSpPr>
        <p:spPr>
          <a:xfrm>
            <a:off x="-3989" y="4005064"/>
            <a:ext cx="9144000" cy="2852936"/>
          </a:xfrm>
          <a:prstGeom prst="rect">
            <a:avLst/>
          </a:prstGeom>
          <a:solidFill>
            <a:srgbClr val="79625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mer2ce_CoverFinal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2" y="404665"/>
            <a:ext cx="3280675" cy="4248473"/>
          </a:xfrm>
          <a:prstGeom prst="rect">
            <a:avLst/>
          </a:prstGeom>
        </p:spPr>
      </p:pic>
      <p:pic>
        <p:nvPicPr>
          <p:cNvPr id="5" name="Picture 4" descr="WILEY_White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2" y="6309320"/>
            <a:ext cx="1431813" cy="300360"/>
          </a:xfrm>
          <a:prstGeom prst="rect">
            <a:avLst/>
          </a:prstGeom>
        </p:spPr>
      </p:pic>
      <p:grpSp>
        <p:nvGrpSpPr>
          <p:cNvPr id="10" name="Group 9"/>
          <p:cNvGrpSpPr/>
          <p:nvPr/>
        </p:nvGrpSpPr>
        <p:grpSpPr>
          <a:xfrm>
            <a:off x="179512" y="980728"/>
            <a:ext cx="5544616" cy="2883229"/>
            <a:chOff x="107504" y="1314053"/>
            <a:chExt cx="5544616" cy="2883228"/>
          </a:xfrm>
        </p:grpSpPr>
        <p:sp>
          <p:nvSpPr>
            <p:cNvPr id="2" name="TextBox 1"/>
            <p:cNvSpPr txBox="1"/>
            <p:nvPr userDrawn="1"/>
          </p:nvSpPr>
          <p:spPr>
            <a:xfrm>
              <a:off x="179512" y="1314053"/>
              <a:ext cx="4248472" cy="1538883"/>
            </a:xfrm>
            <a:prstGeom prst="rect">
              <a:avLst/>
            </a:prstGeom>
            <a:noFill/>
          </p:spPr>
          <p:txBody>
            <a:bodyPr wrap="square" rtlCol="0">
              <a:spAutoFit/>
            </a:bodyPr>
            <a:lstStyle/>
            <a:p>
              <a:r>
                <a:rPr lang="en-US" sz="4400" b="1" dirty="0">
                  <a:solidFill>
                    <a:srgbClr val="253E85"/>
                  </a:solidFill>
                  <a:latin typeface="Century Gothic"/>
                  <a:cs typeface="Century Gothic"/>
                </a:rPr>
                <a:t>PSYCHOLOGY</a:t>
              </a:r>
              <a:br>
                <a:rPr lang="en-US" sz="4400" b="1" dirty="0">
                  <a:solidFill>
                    <a:schemeClr val="tx2">
                      <a:lumMod val="75000"/>
                    </a:schemeClr>
                  </a:solidFill>
                  <a:latin typeface="Century Gothic"/>
                  <a:cs typeface="Century Gothic"/>
                </a:rPr>
              </a:br>
              <a:r>
                <a:rPr lang="en-US" sz="5000" dirty="0">
                  <a:solidFill>
                    <a:schemeClr val="bg1"/>
                  </a:solidFill>
                  <a:latin typeface="Century Gothic"/>
                  <a:cs typeface="Century Gothic"/>
                </a:rPr>
                <a:t>AROUND US</a:t>
              </a:r>
              <a:endParaRPr lang="en-US" sz="5000" dirty="0"/>
            </a:p>
          </p:txBody>
        </p:sp>
        <p:sp>
          <p:nvSpPr>
            <p:cNvPr id="8" name="TextBox 7"/>
            <p:cNvSpPr txBox="1"/>
            <p:nvPr userDrawn="1"/>
          </p:nvSpPr>
          <p:spPr>
            <a:xfrm>
              <a:off x="107504" y="2996952"/>
              <a:ext cx="5544616" cy="1200329"/>
            </a:xfrm>
            <a:prstGeom prst="rect">
              <a:avLst/>
            </a:prstGeom>
            <a:noFill/>
          </p:spPr>
          <p:txBody>
            <a:bodyPr wrap="square" rtlCol="0">
              <a:spAutoFit/>
            </a:bodyPr>
            <a:lstStyle/>
            <a:p>
              <a:r>
                <a:rPr lang="en-US" dirty="0">
                  <a:solidFill>
                    <a:srgbClr val="FFFFFF"/>
                  </a:solidFill>
                  <a:latin typeface="Avenir Heavy"/>
                  <a:cs typeface="Avenir Heavy"/>
                </a:rPr>
                <a:t>RONALD</a:t>
              </a:r>
              <a:r>
                <a:rPr lang="en-US" baseline="0" dirty="0">
                  <a:solidFill>
                    <a:srgbClr val="FFFFFF"/>
                  </a:solidFill>
                  <a:latin typeface="Avenir Heavy"/>
                  <a:cs typeface="Avenir Heavy"/>
                </a:rPr>
                <a:t> COMER</a:t>
              </a:r>
            </a:p>
            <a:p>
              <a:r>
                <a:rPr lang="en-US" baseline="0" dirty="0">
                  <a:solidFill>
                    <a:srgbClr val="FFFFFF"/>
                  </a:solidFill>
                  <a:latin typeface="Avenir Heavy"/>
                  <a:cs typeface="Avenir Heavy"/>
                </a:rPr>
                <a:t>NANCY OGDEN</a:t>
              </a:r>
            </a:p>
            <a:p>
              <a:r>
                <a:rPr lang="en-US" baseline="0" dirty="0">
                  <a:solidFill>
                    <a:srgbClr val="FFFFFF"/>
                  </a:solidFill>
                  <a:latin typeface="Avenir Heavy"/>
                  <a:cs typeface="Avenir Heavy"/>
                </a:rPr>
                <a:t>MICHAEL BOYES</a:t>
              </a:r>
            </a:p>
            <a:p>
              <a:r>
                <a:rPr lang="en-US" baseline="0" dirty="0">
                  <a:solidFill>
                    <a:srgbClr val="FFFFFF"/>
                  </a:solidFill>
                  <a:latin typeface="Avenir Heavy"/>
                  <a:cs typeface="Avenir Heavy"/>
                </a:rPr>
                <a:t>ELIZABETH GOULD</a:t>
              </a:r>
              <a:endParaRPr lang="en-US" dirty="0">
                <a:solidFill>
                  <a:srgbClr val="FFFFFF"/>
                </a:solidFill>
                <a:latin typeface="Avenir Heavy"/>
                <a:cs typeface="Avenir Heavy"/>
              </a:endParaRPr>
            </a:p>
          </p:txBody>
        </p:sp>
        <p:sp>
          <p:nvSpPr>
            <p:cNvPr id="9" name="TextBox 8"/>
            <p:cNvSpPr txBox="1"/>
            <p:nvPr userDrawn="1"/>
          </p:nvSpPr>
          <p:spPr>
            <a:xfrm>
              <a:off x="179512" y="2689175"/>
              <a:ext cx="2880320" cy="307777"/>
            </a:xfrm>
            <a:prstGeom prst="rect">
              <a:avLst/>
            </a:prstGeom>
            <a:noFill/>
          </p:spPr>
          <p:txBody>
            <a:bodyPr wrap="square" rtlCol="0">
              <a:spAutoFit/>
            </a:bodyPr>
            <a:lstStyle/>
            <a:p>
              <a:r>
                <a:rPr lang="en-US" sz="1400" dirty="0">
                  <a:solidFill>
                    <a:schemeClr val="bg1">
                      <a:lumMod val="50000"/>
                    </a:schemeClr>
                  </a:solidFill>
                </a:rPr>
                <a:t>SECOND</a:t>
              </a:r>
              <a:r>
                <a:rPr lang="en-US" sz="1400" baseline="0" dirty="0">
                  <a:solidFill>
                    <a:schemeClr val="bg1">
                      <a:lumMod val="50000"/>
                    </a:schemeClr>
                  </a:solidFill>
                </a:rPr>
                <a:t> CANADIAN EDITION</a:t>
              </a:r>
              <a:endParaRPr lang="en-US" sz="1400" dirty="0">
                <a:solidFill>
                  <a:schemeClr val="bg1">
                    <a:lumMod val="50000"/>
                  </a:schemeClr>
                </a:solidFill>
              </a:endParaRPr>
            </a:p>
          </p:txBody>
        </p:sp>
      </p:grpSp>
    </p:spTree>
    <p:extLst>
      <p:ext uri="{BB962C8B-B14F-4D97-AF65-F5344CB8AC3E}">
        <p14:creationId xmlns:p14="http://schemas.microsoft.com/office/powerpoint/2010/main" val="40201429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6166FA-A475-4B57-9A7C-95C5D31FB7AF}" type="slidenum">
              <a:rPr lang="en-US" smtClean="0"/>
              <a:pPr>
                <a:defRPr/>
              </a:pPr>
              <a:t>‹#›</a:t>
            </a:fld>
            <a:endParaRPr lang="en-US"/>
          </a:p>
        </p:txBody>
      </p:sp>
    </p:spTree>
    <p:extLst>
      <p:ext uri="{BB962C8B-B14F-4D97-AF65-F5344CB8AC3E}">
        <p14:creationId xmlns:p14="http://schemas.microsoft.com/office/powerpoint/2010/main" val="405380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A89757E-1DDF-4931-A62C-0A56D18F4DC7}" type="slidenum">
              <a:rPr lang="en-US" smtClean="0"/>
              <a:pPr>
                <a:defRPr/>
              </a:pPr>
              <a:t>‹#›</a:t>
            </a:fld>
            <a:endParaRPr lang="en-US"/>
          </a:p>
        </p:txBody>
      </p:sp>
    </p:spTree>
    <p:extLst>
      <p:ext uri="{BB962C8B-B14F-4D97-AF65-F5344CB8AC3E}">
        <p14:creationId xmlns:p14="http://schemas.microsoft.com/office/powerpoint/2010/main" val="75667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6838" y="1998665"/>
            <a:ext cx="1911350" cy="4859337"/>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712788" y="1998665"/>
            <a:ext cx="5581650" cy="4859337"/>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9908C6F-B482-46EC-BE7E-2405DD2DC9A7}" type="slidenum">
              <a:rPr lang="en-US" smtClean="0"/>
              <a:pPr>
                <a:defRPr/>
              </a:pPr>
              <a:t>‹#›</a:t>
            </a:fld>
            <a:endParaRPr lang="en-US"/>
          </a:p>
        </p:txBody>
      </p:sp>
    </p:spTree>
    <p:extLst>
      <p:ext uri="{BB962C8B-B14F-4D97-AF65-F5344CB8AC3E}">
        <p14:creationId xmlns:p14="http://schemas.microsoft.com/office/powerpoint/2010/main" val="592978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708426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340420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EBE8762E-5269-574C-9949-9EE5CB2866AF}"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376287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EBE8762E-5269-574C-9949-9EE5CB2866AF}"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1687363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EBE8762E-5269-574C-9949-9EE5CB2866AF}" type="datetimeFigureOut">
              <a:rPr lang="en-US" smtClean="0"/>
              <a:t>9/11/2016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2777734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EBE8762E-5269-574C-9949-9EE5CB2866AF}" type="datetimeFigureOut">
              <a:rPr lang="en-US" smtClean="0"/>
              <a:t>9/11/2016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366081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8762E-5269-574C-9949-9EE5CB2866AF}" type="datetimeFigureOut">
              <a:rPr lang="en-US" smtClean="0"/>
              <a:t>9/11/2016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77007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CA" dirty="0"/>
          </a:p>
        </p:txBody>
      </p:sp>
      <p:sp>
        <p:nvSpPr>
          <p:cNvPr id="4" name="Text Box 3"/>
          <p:cNvSpPr txBox="1">
            <a:spLocks noGrp="1" noChangeArrowheads="1"/>
          </p:cNvSpPr>
          <p:nvPr>
            <p:ph type="sldNum" sz="quarter" idx="10"/>
          </p:nvPr>
        </p:nvSpPr>
        <p:spPr>
          <a:ln/>
        </p:spPr>
        <p:txBody>
          <a:bodyPr/>
          <a:lstStyle>
            <a:lvl1pPr>
              <a:defRPr/>
            </a:lvl1pPr>
          </a:lstStyle>
          <a:p>
            <a:pPr>
              <a:defRPr/>
            </a:pPr>
            <a:fld id="{26816EBE-D2CA-4373-AAE7-6EECD32BA685}" type="slidenum">
              <a:rPr lang="en-US" smtClean="0"/>
              <a:pPr>
                <a:defRPr/>
              </a:pPr>
              <a:t>‹#›</a:t>
            </a:fld>
            <a:endParaRPr lang="en-US"/>
          </a:p>
        </p:txBody>
      </p:sp>
      <p:sp>
        <p:nvSpPr>
          <p:cNvPr id="5" name="Rectangle 4"/>
          <p:cNvSpPr/>
          <p:nvPr/>
        </p:nvSpPr>
        <p:spPr bwMode="auto">
          <a:xfrm>
            <a:off x="0" y="0"/>
            <a:ext cx="9144000" cy="404664"/>
          </a:xfrm>
          <a:prstGeom prst="rect">
            <a:avLst/>
          </a:pr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94965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BE8762E-5269-574C-9949-9EE5CB2866AF}"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897793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BE8762E-5269-574C-9949-9EE5CB2866AF}"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425787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2601660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1857363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B946E4-4A8F-4CCE-AC4C-1F7E6AD84DA3}" type="slidenum">
              <a:rPr lang="en-US" altLang="en-US"/>
              <a:pPr>
                <a:defRPr/>
              </a:pPr>
              <a:t>‹#›</a:t>
            </a:fld>
            <a:endParaRPr lang="en-US" altLang="en-US"/>
          </a:p>
        </p:txBody>
      </p:sp>
    </p:spTree>
    <p:extLst>
      <p:ext uri="{BB962C8B-B14F-4D97-AF65-F5344CB8AC3E}">
        <p14:creationId xmlns:p14="http://schemas.microsoft.com/office/powerpoint/2010/main" val="175053504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CBAC38F-D1E6-4A73-958D-47C050DACED6}" type="slidenum">
              <a:rPr lang="en-US" altLang="en-US"/>
              <a:pPr>
                <a:defRPr/>
              </a:pPr>
              <a:t>‹#›</a:t>
            </a:fld>
            <a:endParaRPr lang="en-US" altLang="en-US"/>
          </a:p>
        </p:txBody>
      </p:sp>
    </p:spTree>
    <p:extLst>
      <p:ext uri="{BB962C8B-B14F-4D97-AF65-F5344CB8AC3E}">
        <p14:creationId xmlns:p14="http://schemas.microsoft.com/office/powerpoint/2010/main" val="109882563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D088C36-B6CA-4963-8DEF-1CA9BBA0C09F}" type="slidenum">
              <a:rPr lang="en-US" altLang="en-US"/>
              <a:pPr>
                <a:defRPr/>
              </a:pPr>
              <a:t>‹#›</a:t>
            </a:fld>
            <a:endParaRPr lang="en-US" altLang="en-US"/>
          </a:p>
        </p:txBody>
      </p:sp>
    </p:spTree>
    <p:extLst>
      <p:ext uri="{BB962C8B-B14F-4D97-AF65-F5344CB8AC3E}">
        <p14:creationId xmlns:p14="http://schemas.microsoft.com/office/powerpoint/2010/main" val="295206396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457200" y="15986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48200" y="15986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727AEB-103C-48EF-8D5D-E806577238E1}" type="slidenum">
              <a:rPr lang="en-US" altLang="en-US"/>
              <a:pPr>
                <a:defRPr/>
              </a:pPr>
              <a:t>‹#›</a:t>
            </a:fld>
            <a:endParaRPr lang="en-US" altLang="en-US"/>
          </a:p>
        </p:txBody>
      </p:sp>
    </p:spTree>
    <p:extLst>
      <p:ext uri="{BB962C8B-B14F-4D97-AF65-F5344CB8AC3E}">
        <p14:creationId xmlns:p14="http://schemas.microsoft.com/office/powerpoint/2010/main" val="10391915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ECCE7D1-893B-4B4F-85E9-AC02D40BC057}" type="slidenum">
              <a:rPr lang="en-US" altLang="en-US"/>
              <a:pPr>
                <a:defRPr/>
              </a:pPr>
              <a:t>‹#›</a:t>
            </a:fld>
            <a:endParaRPr lang="en-US" altLang="en-US"/>
          </a:p>
        </p:txBody>
      </p:sp>
    </p:spTree>
    <p:extLst>
      <p:ext uri="{BB962C8B-B14F-4D97-AF65-F5344CB8AC3E}">
        <p14:creationId xmlns:p14="http://schemas.microsoft.com/office/powerpoint/2010/main" val="13747520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4AB9731-7F39-49DF-8B6A-A9496583EEEF}" type="slidenum">
              <a:rPr lang="en-US" altLang="en-US"/>
              <a:pPr>
                <a:defRPr/>
              </a:pPr>
              <a:t>‹#›</a:t>
            </a:fld>
            <a:endParaRPr lang="en-US" altLang="en-US"/>
          </a:p>
        </p:txBody>
      </p:sp>
    </p:spTree>
    <p:extLst>
      <p:ext uri="{BB962C8B-B14F-4D97-AF65-F5344CB8AC3E}">
        <p14:creationId xmlns:p14="http://schemas.microsoft.com/office/powerpoint/2010/main" val="8384042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bwMode="auto">
          <a:xfrm>
            <a:off x="0" y="764704"/>
            <a:ext cx="9144000" cy="1584176"/>
          </a:xfrm>
          <a:prstGeom prst="rect">
            <a:avLst/>
          </a:pr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Slide Number Placeholder 2"/>
          <p:cNvSpPr>
            <a:spLocks noGrp="1"/>
          </p:cNvSpPr>
          <p:nvPr>
            <p:ph type="sldNum" sz="quarter" idx="10"/>
          </p:nvPr>
        </p:nvSpPr>
        <p:spPr/>
        <p:txBody>
          <a:bodyPr/>
          <a:lstStyle/>
          <a:p>
            <a:pPr>
              <a:defRPr/>
            </a:pPr>
            <a:fld id="{7C7932ED-90FD-4A3D-8073-87BD3B7BF1FB}" type="slidenum">
              <a:rPr lang="en-US" smtClean="0"/>
              <a:pPr>
                <a:defRPr/>
              </a:pPr>
              <a:t>‹#›</a:t>
            </a:fld>
            <a:endParaRPr lang="en-US"/>
          </a:p>
        </p:txBody>
      </p:sp>
      <p:sp>
        <p:nvSpPr>
          <p:cNvPr id="4" name="Rectangle 5"/>
          <p:cNvSpPr>
            <a:spLocks noGrp="1" noChangeArrowheads="1"/>
          </p:cNvSpPr>
          <p:nvPr>
            <p:ph type="body" idx="1"/>
          </p:nvPr>
        </p:nvSpPr>
        <p:spPr>
          <a:xfrm>
            <a:off x="1259632" y="2708920"/>
            <a:ext cx="6553200" cy="3350096"/>
          </a:xfrm>
          <a:extLst>
            <a:ext uri="{91240B29-F687-4F45-9708-019B960494DF}">
              <a14:hiddenLine xmlns:a14="http://schemas.microsoft.com/office/drawing/2010/main" w="9525">
                <a:solidFill>
                  <a:schemeClr val="tx1"/>
                </a:solidFill>
                <a:miter lim="800000"/>
                <a:headEnd/>
                <a:tailEnd/>
              </a14:hiddenLine>
            </a:ext>
          </a:extLst>
        </p:spPr>
        <p:txBody>
          <a:bodyPr/>
          <a:lstStyle>
            <a:lvl1pPr>
              <a:defRPr>
                <a:latin typeface="Century Gothic"/>
                <a:cs typeface="Century Gothic"/>
              </a:defRPr>
            </a:lvl1pPr>
          </a:lstStyle>
          <a:p>
            <a:pPr lvl="0" algn="just" eaLnBrk="1" hangingPunct="1">
              <a:lnSpc>
                <a:spcPct val="80000"/>
              </a:lnSpc>
              <a:spcBef>
                <a:spcPct val="0"/>
              </a:spcBef>
            </a:pPr>
            <a:r>
              <a:rPr lang="en-CA" altLang="en-US" sz="2000">
                <a:solidFill>
                  <a:schemeClr val="tx1"/>
                </a:solidFill>
              </a:rPr>
              <a:t>Click to edit Master text styles</a:t>
            </a:r>
          </a:p>
        </p:txBody>
      </p:sp>
      <p:sp>
        <p:nvSpPr>
          <p:cNvPr id="7" name="TextBox 6"/>
          <p:cNvSpPr txBox="1"/>
          <p:nvPr/>
        </p:nvSpPr>
        <p:spPr>
          <a:xfrm>
            <a:off x="2339752" y="1124745"/>
            <a:ext cx="4176464" cy="1200329"/>
          </a:xfrm>
          <a:prstGeom prst="rect">
            <a:avLst/>
          </a:prstGeom>
          <a:noFill/>
        </p:spPr>
        <p:txBody>
          <a:bodyPr wrap="square" rtlCol="0">
            <a:spAutoFit/>
          </a:bodyPr>
          <a:lstStyle/>
          <a:p>
            <a:r>
              <a:rPr lang="en-US" sz="5400" b="1" i="0" dirty="0">
                <a:solidFill>
                  <a:srgbClr val="FFFFFF"/>
                </a:solidFill>
                <a:latin typeface="Century Gothic"/>
                <a:cs typeface="Century Gothic"/>
              </a:rPr>
              <a:t>COPYRIGHT</a:t>
            </a:r>
          </a:p>
          <a:p>
            <a:endParaRPr lang="en-US" dirty="0"/>
          </a:p>
        </p:txBody>
      </p:sp>
      <p:pic>
        <p:nvPicPr>
          <p:cNvPr id="2" name="Picture 1" descr="WILEY_Blk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6165304"/>
            <a:ext cx="1373046" cy="288032"/>
          </a:xfrm>
          <a:prstGeom prst="rect">
            <a:avLst/>
          </a:prstGeom>
        </p:spPr>
      </p:pic>
    </p:spTree>
    <p:extLst>
      <p:ext uri="{BB962C8B-B14F-4D97-AF65-F5344CB8AC3E}">
        <p14:creationId xmlns:p14="http://schemas.microsoft.com/office/powerpoint/2010/main" val="3578487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8163968" presetClass="entr" presetSubtype="72015104"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E850186-14FD-4FB7-BBD0-FF63A2F62373}" type="slidenum">
              <a:rPr lang="en-US" altLang="en-US"/>
              <a:pPr>
                <a:defRPr/>
              </a:pPr>
              <a:t>‹#›</a:t>
            </a:fld>
            <a:endParaRPr lang="en-US" altLang="en-US"/>
          </a:p>
        </p:txBody>
      </p:sp>
    </p:spTree>
    <p:extLst>
      <p:ext uri="{BB962C8B-B14F-4D97-AF65-F5344CB8AC3E}">
        <p14:creationId xmlns:p14="http://schemas.microsoft.com/office/powerpoint/2010/main" val="37463883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F4ECF34-4A4D-480E-BB17-2FDDF87CDE15}" type="slidenum">
              <a:rPr lang="en-US" altLang="en-US"/>
              <a:pPr>
                <a:defRPr/>
              </a:pPr>
              <a:t>‹#›</a:t>
            </a:fld>
            <a:endParaRPr lang="en-US" altLang="en-US"/>
          </a:p>
        </p:txBody>
      </p:sp>
    </p:spTree>
    <p:extLst>
      <p:ext uri="{BB962C8B-B14F-4D97-AF65-F5344CB8AC3E}">
        <p14:creationId xmlns:p14="http://schemas.microsoft.com/office/powerpoint/2010/main" val="395570878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637E0C-856D-43F3-B507-C61B4794F503}" type="slidenum">
              <a:rPr lang="en-US" altLang="en-US"/>
              <a:pPr>
                <a:defRPr/>
              </a:pPr>
              <a:t>‹#›</a:t>
            </a:fld>
            <a:endParaRPr lang="en-US" altLang="en-US"/>
          </a:p>
        </p:txBody>
      </p:sp>
    </p:spTree>
    <p:extLst>
      <p:ext uri="{BB962C8B-B14F-4D97-AF65-F5344CB8AC3E}">
        <p14:creationId xmlns:p14="http://schemas.microsoft.com/office/powerpoint/2010/main" val="14550615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9C3261E-BC07-4D8B-B726-F2EA2AEEDBB8}" type="slidenum">
              <a:rPr lang="en-US" altLang="en-US"/>
              <a:pPr>
                <a:defRPr/>
              </a:pPr>
              <a:t>‹#›</a:t>
            </a:fld>
            <a:endParaRPr lang="en-US" altLang="en-US"/>
          </a:p>
        </p:txBody>
      </p:sp>
    </p:spTree>
    <p:extLst>
      <p:ext uri="{BB962C8B-B14F-4D97-AF65-F5344CB8AC3E}">
        <p14:creationId xmlns:p14="http://schemas.microsoft.com/office/powerpoint/2010/main" val="387910093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0"/>
            <a:ext cx="2138362" cy="6858000"/>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303215" y="0"/>
            <a:ext cx="6264275" cy="6858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453B444-37FD-47A2-9505-A000C907E054}" type="slidenum">
              <a:rPr lang="en-US" altLang="en-US"/>
              <a:pPr>
                <a:defRPr/>
              </a:pPr>
              <a:t>‹#›</a:t>
            </a:fld>
            <a:endParaRPr lang="en-US" altLang="en-US"/>
          </a:p>
        </p:txBody>
      </p:sp>
    </p:spTree>
    <p:extLst>
      <p:ext uri="{BB962C8B-B14F-4D97-AF65-F5344CB8AC3E}">
        <p14:creationId xmlns:p14="http://schemas.microsoft.com/office/powerpoint/2010/main" val="368252518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62D0B9-871B-40CC-8A4E-5ED4E3169BB7}" type="slidenum">
              <a:rPr lang="en-US" altLang="en-US"/>
              <a:pPr>
                <a:defRPr/>
              </a:pPr>
              <a:t>‹#›</a:t>
            </a:fld>
            <a:endParaRPr lang="en-US" altLang="en-US"/>
          </a:p>
        </p:txBody>
      </p:sp>
    </p:spTree>
    <p:extLst>
      <p:ext uri="{BB962C8B-B14F-4D97-AF65-F5344CB8AC3E}">
        <p14:creationId xmlns:p14="http://schemas.microsoft.com/office/powerpoint/2010/main" val="32985576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DB40267-BA75-44BE-97C0-0B0D5DB9FECA}" type="slidenum">
              <a:rPr lang="en-US" altLang="en-US"/>
              <a:pPr>
                <a:defRPr/>
              </a:pPr>
              <a:t>‹#›</a:t>
            </a:fld>
            <a:endParaRPr lang="en-US" altLang="en-US"/>
          </a:p>
        </p:txBody>
      </p:sp>
    </p:spTree>
    <p:extLst>
      <p:ext uri="{BB962C8B-B14F-4D97-AF65-F5344CB8AC3E}">
        <p14:creationId xmlns:p14="http://schemas.microsoft.com/office/powerpoint/2010/main" val="28873234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8F19ADF-A404-4D95-84F0-8FC7D6B72BE7}" type="slidenum">
              <a:rPr lang="en-US" altLang="en-US"/>
              <a:pPr>
                <a:defRPr/>
              </a:pPr>
              <a:t>‹#›</a:t>
            </a:fld>
            <a:endParaRPr lang="en-US" altLang="en-US"/>
          </a:p>
        </p:txBody>
      </p:sp>
    </p:spTree>
    <p:extLst>
      <p:ext uri="{BB962C8B-B14F-4D97-AF65-F5344CB8AC3E}">
        <p14:creationId xmlns:p14="http://schemas.microsoft.com/office/powerpoint/2010/main" val="412413280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1370013" y="1827213"/>
            <a:ext cx="1712912"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3235325" y="1827213"/>
            <a:ext cx="1714500"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50447BF-7D7A-410A-91AA-96DDDF474F52}" type="slidenum">
              <a:rPr lang="en-US" altLang="en-US"/>
              <a:pPr>
                <a:defRPr/>
              </a:pPr>
              <a:t>‹#›</a:t>
            </a:fld>
            <a:endParaRPr lang="en-US" altLang="en-US"/>
          </a:p>
        </p:txBody>
      </p:sp>
    </p:spTree>
    <p:extLst>
      <p:ext uri="{BB962C8B-B14F-4D97-AF65-F5344CB8AC3E}">
        <p14:creationId xmlns:p14="http://schemas.microsoft.com/office/powerpoint/2010/main" val="327898409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4845C53-B891-4995-82D6-E4528C2C79C9}" type="slidenum">
              <a:rPr lang="en-US" altLang="en-US"/>
              <a:pPr>
                <a:defRPr/>
              </a:pPr>
              <a:t>‹#›</a:t>
            </a:fld>
            <a:endParaRPr lang="en-US" altLang="en-US"/>
          </a:p>
        </p:txBody>
      </p:sp>
    </p:spTree>
    <p:extLst>
      <p:ext uri="{BB962C8B-B14F-4D97-AF65-F5344CB8AC3E}">
        <p14:creationId xmlns:p14="http://schemas.microsoft.com/office/powerpoint/2010/main" val="30770216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367BF80-0AAD-4D03-B838-10882B271EEE}" type="slidenum">
              <a:rPr lang="en-US" smtClean="0"/>
              <a:pPr>
                <a:defRPr/>
              </a:pPr>
              <a:t>‹#›</a:t>
            </a:fld>
            <a:endParaRPr lang="en-US"/>
          </a:p>
        </p:txBody>
      </p:sp>
    </p:spTree>
    <p:extLst>
      <p:ext uri="{BB962C8B-B14F-4D97-AF65-F5344CB8AC3E}">
        <p14:creationId xmlns:p14="http://schemas.microsoft.com/office/powerpoint/2010/main" val="2324171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5B472E8-363F-4285-A850-171090792D95}" type="slidenum">
              <a:rPr lang="en-US" altLang="en-US"/>
              <a:pPr>
                <a:defRPr/>
              </a:pPr>
              <a:t>‹#›</a:t>
            </a:fld>
            <a:endParaRPr lang="en-US" altLang="en-US"/>
          </a:p>
        </p:txBody>
      </p:sp>
    </p:spTree>
    <p:extLst>
      <p:ext uri="{BB962C8B-B14F-4D97-AF65-F5344CB8AC3E}">
        <p14:creationId xmlns:p14="http://schemas.microsoft.com/office/powerpoint/2010/main" val="315741458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8D827EF-2A34-46B5-B6F7-94A95401D898}" type="slidenum">
              <a:rPr lang="en-US" altLang="en-US"/>
              <a:pPr>
                <a:defRPr/>
              </a:pPr>
              <a:t>‹#›</a:t>
            </a:fld>
            <a:endParaRPr lang="en-US" altLang="en-US"/>
          </a:p>
        </p:txBody>
      </p:sp>
    </p:spTree>
    <p:extLst>
      <p:ext uri="{BB962C8B-B14F-4D97-AF65-F5344CB8AC3E}">
        <p14:creationId xmlns:p14="http://schemas.microsoft.com/office/powerpoint/2010/main" val="90130845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33C02AB-120A-4C40-8220-9D4D7EF1B964}" type="slidenum">
              <a:rPr lang="en-US" altLang="en-US"/>
              <a:pPr>
                <a:defRPr/>
              </a:pPr>
              <a:t>‹#›</a:t>
            </a:fld>
            <a:endParaRPr lang="en-US" altLang="en-US"/>
          </a:p>
        </p:txBody>
      </p:sp>
    </p:spTree>
    <p:extLst>
      <p:ext uri="{BB962C8B-B14F-4D97-AF65-F5344CB8AC3E}">
        <p14:creationId xmlns:p14="http://schemas.microsoft.com/office/powerpoint/2010/main" val="29741199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465B519-1257-4D1C-ADAA-2BF43747AD55}" type="slidenum">
              <a:rPr lang="en-US" altLang="en-US"/>
              <a:pPr>
                <a:defRPr/>
              </a:pPr>
              <a:t>‹#›</a:t>
            </a:fld>
            <a:endParaRPr lang="en-US" altLang="en-US"/>
          </a:p>
        </p:txBody>
      </p:sp>
    </p:spTree>
    <p:extLst>
      <p:ext uri="{BB962C8B-B14F-4D97-AF65-F5344CB8AC3E}">
        <p14:creationId xmlns:p14="http://schemas.microsoft.com/office/powerpoint/2010/main" val="402020210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8507F5-B0F6-44B5-8FBD-ED2984FAD16F}" type="slidenum">
              <a:rPr lang="en-US" altLang="en-US"/>
              <a:pPr>
                <a:defRPr/>
              </a:pPr>
              <a:t>‹#›</a:t>
            </a:fld>
            <a:endParaRPr lang="en-US" altLang="en-US"/>
          </a:p>
        </p:txBody>
      </p:sp>
    </p:spTree>
    <p:extLst>
      <p:ext uri="{BB962C8B-B14F-4D97-AF65-F5344CB8AC3E}">
        <p14:creationId xmlns:p14="http://schemas.microsoft.com/office/powerpoint/2010/main" val="342955695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0"/>
            <a:ext cx="1827212" cy="6858000"/>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1370013" y="0"/>
            <a:ext cx="5334000" cy="6858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0FCBC7-635D-4584-8223-7783FE6444F2}" type="slidenum">
              <a:rPr lang="en-US" altLang="en-US"/>
              <a:pPr>
                <a:defRPr/>
              </a:pPr>
              <a:t>‹#›</a:t>
            </a:fld>
            <a:endParaRPr lang="en-US" altLang="en-US"/>
          </a:p>
        </p:txBody>
      </p:sp>
    </p:spTree>
    <p:extLst>
      <p:ext uri="{BB962C8B-B14F-4D97-AF65-F5344CB8AC3E}">
        <p14:creationId xmlns:p14="http://schemas.microsoft.com/office/powerpoint/2010/main" val="324426916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C646C1-CA49-49D3-9106-7A3737776B51}" type="slidenum">
              <a:rPr lang="en-US" altLang="en-US"/>
              <a:pPr>
                <a:defRPr/>
              </a:pPr>
              <a:t>‹#›</a:t>
            </a:fld>
            <a:endParaRPr lang="en-US" altLang="en-US"/>
          </a:p>
        </p:txBody>
      </p:sp>
    </p:spTree>
    <p:extLst>
      <p:ext uri="{BB962C8B-B14F-4D97-AF65-F5344CB8AC3E}">
        <p14:creationId xmlns:p14="http://schemas.microsoft.com/office/powerpoint/2010/main" val="422970236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388EF3C-8CDA-44EF-99F8-23E25D34C509}" type="slidenum">
              <a:rPr lang="en-US" altLang="en-US"/>
              <a:pPr>
                <a:defRPr/>
              </a:pPr>
              <a:t>‹#›</a:t>
            </a:fld>
            <a:endParaRPr lang="en-US" altLang="en-US"/>
          </a:p>
        </p:txBody>
      </p:sp>
    </p:spTree>
    <p:extLst>
      <p:ext uri="{BB962C8B-B14F-4D97-AF65-F5344CB8AC3E}">
        <p14:creationId xmlns:p14="http://schemas.microsoft.com/office/powerpoint/2010/main" val="29333242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E2DB1DA-2D86-4F86-95D7-F1CF418755C3}" type="slidenum">
              <a:rPr lang="en-US" altLang="en-US"/>
              <a:pPr>
                <a:defRPr/>
              </a:pPr>
              <a:t>‹#›</a:t>
            </a:fld>
            <a:endParaRPr lang="en-US" altLang="en-US"/>
          </a:p>
        </p:txBody>
      </p:sp>
    </p:spTree>
    <p:extLst>
      <p:ext uri="{BB962C8B-B14F-4D97-AF65-F5344CB8AC3E}">
        <p14:creationId xmlns:p14="http://schemas.microsoft.com/office/powerpoint/2010/main" val="179739685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5102225" y="1827213"/>
            <a:ext cx="1714500"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6969125" y="1827213"/>
            <a:ext cx="1714500"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2D8E9F9-B51F-4888-8544-1F25DC31104F}" type="slidenum">
              <a:rPr lang="en-US" altLang="en-US"/>
              <a:pPr>
                <a:defRPr/>
              </a:pPr>
              <a:t>‹#›</a:t>
            </a:fld>
            <a:endParaRPr lang="en-US" altLang="en-US"/>
          </a:p>
        </p:txBody>
      </p:sp>
    </p:spTree>
    <p:extLst>
      <p:ext uri="{BB962C8B-B14F-4D97-AF65-F5344CB8AC3E}">
        <p14:creationId xmlns:p14="http://schemas.microsoft.com/office/powerpoint/2010/main" val="10812033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784225" y="3786189"/>
            <a:ext cx="3675063" cy="3071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11688" y="3786189"/>
            <a:ext cx="3675062" cy="3071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6D0B6E6-C249-450C-80BC-6A45B0047749}" type="slidenum">
              <a:rPr lang="en-US" smtClean="0"/>
              <a:pPr>
                <a:defRPr/>
              </a:pPr>
              <a:t>‹#›</a:t>
            </a:fld>
            <a:endParaRPr lang="en-US"/>
          </a:p>
        </p:txBody>
      </p:sp>
    </p:spTree>
    <p:extLst>
      <p:ext uri="{BB962C8B-B14F-4D97-AF65-F5344CB8AC3E}">
        <p14:creationId xmlns:p14="http://schemas.microsoft.com/office/powerpoint/2010/main" val="1728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4D34A24-2F17-4BE3-86A3-3F93811BCA9C}" type="slidenum">
              <a:rPr lang="en-US" altLang="en-US"/>
              <a:pPr>
                <a:defRPr/>
              </a:pPr>
              <a:t>‹#›</a:t>
            </a:fld>
            <a:endParaRPr lang="en-US" altLang="en-US"/>
          </a:p>
        </p:txBody>
      </p:sp>
    </p:spTree>
    <p:extLst>
      <p:ext uri="{BB962C8B-B14F-4D97-AF65-F5344CB8AC3E}">
        <p14:creationId xmlns:p14="http://schemas.microsoft.com/office/powerpoint/2010/main" val="217630499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A9EC630-2C1A-4181-9A2B-AD864B2394F8}" type="slidenum">
              <a:rPr lang="en-US" altLang="en-US"/>
              <a:pPr>
                <a:defRPr/>
              </a:pPr>
              <a:t>‹#›</a:t>
            </a:fld>
            <a:endParaRPr lang="en-US" altLang="en-US"/>
          </a:p>
        </p:txBody>
      </p:sp>
    </p:spTree>
    <p:extLst>
      <p:ext uri="{BB962C8B-B14F-4D97-AF65-F5344CB8AC3E}">
        <p14:creationId xmlns:p14="http://schemas.microsoft.com/office/powerpoint/2010/main" val="271671228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EB46D6-E2AE-4B89-8BD1-3F69D1E02846}" type="slidenum">
              <a:rPr lang="en-US" altLang="en-US"/>
              <a:pPr>
                <a:defRPr/>
              </a:pPr>
              <a:t>‹#›</a:t>
            </a:fld>
            <a:endParaRPr lang="en-US" altLang="en-US"/>
          </a:p>
        </p:txBody>
      </p:sp>
    </p:spTree>
    <p:extLst>
      <p:ext uri="{BB962C8B-B14F-4D97-AF65-F5344CB8AC3E}">
        <p14:creationId xmlns:p14="http://schemas.microsoft.com/office/powerpoint/2010/main" val="192053846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D58F260-A3DA-4600-AAD4-4A08B42D4A39}" type="slidenum">
              <a:rPr lang="en-US" altLang="en-US"/>
              <a:pPr>
                <a:defRPr/>
              </a:pPr>
              <a:t>‹#›</a:t>
            </a:fld>
            <a:endParaRPr lang="en-US" altLang="en-US"/>
          </a:p>
        </p:txBody>
      </p:sp>
    </p:spTree>
    <p:extLst>
      <p:ext uri="{BB962C8B-B14F-4D97-AF65-F5344CB8AC3E}">
        <p14:creationId xmlns:p14="http://schemas.microsoft.com/office/powerpoint/2010/main" val="196759795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2C2DE5-4BF0-4DC6-BB25-B11249B12351}" type="slidenum">
              <a:rPr lang="en-US" altLang="en-US"/>
              <a:pPr>
                <a:defRPr/>
              </a:pPr>
              <a:t>‹#›</a:t>
            </a:fld>
            <a:endParaRPr lang="en-US" altLang="en-US"/>
          </a:p>
        </p:txBody>
      </p:sp>
    </p:spTree>
    <p:extLst>
      <p:ext uri="{BB962C8B-B14F-4D97-AF65-F5344CB8AC3E}">
        <p14:creationId xmlns:p14="http://schemas.microsoft.com/office/powerpoint/2010/main" val="25620964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EBF139F-82A6-41FF-BDE3-8F0A06BA5F92}" type="slidenum">
              <a:rPr lang="en-US" altLang="en-US"/>
              <a:pPr>
                <a:defRPr/>
              </a:pPr>
              <a:t>‹#›</a:t>
            </a:fld>
            <a:endParaRPr lang="en-US" altLang="en-US"/>
          </a:p>
        </p:txBody>
      </p:sp>
    </p:spTree>
    <p:extLst>
      <p:ext uri="{BB962C8B-B14F-4D97-AF65-F5344CB8AC3E}">
        <p14:creationId xmlns:p14="http://schemas.microsoft.com/office/powerpoint/2010/main" val="366699090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0"/>
            <a:ext cx="1827212" cy="6858000"/>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1370013" y="0"/>
            <a:ext cx="5334000" cy="6858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3D5DEC-1D71-4842-AEFA-6160DB70E3F3}" type="slidenum">
              <a:rPr lang="en-US" altLang="en-US"/>
              <a:pPr>
                <a:defRPr/>
              </a:pPr>
              <a:t>‹#›</a:t>
            </a:fld>
            <a:endParaRPr lang="en-US" altLang="en-US"/>
          </a:p>
        </p:txBody>
      </p:sp>
    </p:spTree>
    <p:extLst>
      <p:ext uri="{BB962C8B-B14F-4D97-AF65-F5344CB8AC3E}">
        <p14:creationId xmlns:p14="http://schemas.microsoft.com/office/powerpoint/2010/main" val="16764119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2"/>
          <p:cNvSpPr txBox="1">
            <a:spLocks noGrp="1" noChangeArrowheads="1"/>
          </p:cNvSpPr>
          <p:nvPr>
            <p:ph type="sldNum" sz="quarter" idx="10"/>
          </p:nvPr>
        </p:nvSpPr>
        <p:spPr>
          <a:ln/>
        </p:spPr>
        <p:txBody>
          <a:bodyPr/>
          <a:lstStyle>
            <a:lvl1pPr>
              <a:defRPr/>
            </a:lvl1pPr>
          </a:lstStyle>
          <a:p>
            <a:pPr>
              <a:defRPr/>
            </a:pPr>
            <a:fld id="{D1E24836-C12B-42DB-9A26-7CF5BF71DA5A}" type="slidenum">
              <a:rPr lang="en-US" altLang="en-US"/>
              <a:pPr>
                <a:defRPr/>
              </a:pPr>
              <a:t>‹#›</a:t>
            </a:fld>
            <a:endParaRPr lang="en-US" altLang="en-US"/>
          </a:p>
        </p:txBody>
      </p:sp>
    </p:spTree>
    <p:extLst>
      <p:ext uri="{BB962C8B-B14F-4D97-AF65-F5344CB8AC3E}">
        <p14:creationId xmlns:p14="http://schemas.microsoft.com/office/powerpoint/2010/main" val="40745577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40247801-1580-47BC-95BA-56E5725ACFD2}" type="slidenum">
              <a:rPr lang="en-US" altLang="en-US"/>
              <a:pPr>
                <a:defRPr/>
              </a:pPr>
              <a:t>‹#›</a:t>
            </a:fld>
            <a:endParaRPr lang="en-US" altLang="en-US"/>
          </a:p>
        </p:txBody>
      </p:sp>
    </p:spTree>
    <p:extLst>
      <p:ext uri="{BB962C8B-B14F-4D97-AF65-F5344CB8AC3E}">
        <p14:creationId xmlns:p14="http://schemas.microsoft.com/office/powerpoint/2010/main" val="37884199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2"/>
          <p:cNvSpPr txBox="1">
            <a:spLocks noGrp="1" noChangeArrowheads="1"/>
          </p:cNvSpPr>
          <p:nvPr>
            <p:ph type="sldNum" sz="quarter" idx="10"/>
          </p:nvPr>
        </p:nvSpPr>
        <p:spPr>
          <a:ln/>
        </p:spPr>
        <p:txBody>
          <a:bodyPr/>
          <a:lstStyle>
            <a:lvl1pPr>
              <a:defRPr/>
            </a:lvl1pPr>
          </a:lstStyle>
          <a:p>
            <a:pPr>
              <a:defRPr/>
            </a:pPr>
            <a:fld id="{9D866328-6123-4AB6-8802-B66D76B3940D}" type="slidenum">
              <a:rPr lang="en-US" altLang="en-US"/>
              <a:pPr>
                <a:defRPr/>
              </a:pPr>
              <a:t>‹#›</a:t>
            </a:fld>
            <a:endParaRPr lang="en-US" altLang="en-US"/>
          </a:p>
        </p:txBody>
      </p:sp>
    </p:spTree>
    <p:extLst>
      <p:ext uri="{BB962C8B-B14F-4D97-AF65-F5344CB8AC3E}">
        <p14:creationId xmlns:p14="http://schemas.microsoft.com/office/powerpoint/2010/main" val="38309815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814ED219-F636-4F24-B1E5-BCA933435398}" type="slidenum">
              <a:rPr lang="en-US" smtClean="0"/>
              <a:pPr>
                <a:defRPr/>
              </a:pPr>
              <a:t>‹#›</a:t>
            </a:fld>
            <a:endParaRPr lang="en-US"/>
          </a:p>
        </p:txBody>
      </p:sp>
    </p:spTree>
    <p:extLst>
      <p:ext uri="{BB962C8B-B14F-4D97-AF65-F5344CB8AC3E}">
        <p14:creationId xmlns:p14="http://schemas.microsoft.com/office/powerpoint/2010/main" val="1248412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2"/>
          <p:cNvSpPr txBox="1">
            <a:spLocks noGrp="1" noChangeArrowheads="1"/>
          </p:cNvSpPr>
          <p:nvPr>
            <p:ph type="sldNum" sz="quarter" idx="10"/>
          </p:nvPr>
        </p:nvSpPr>
        <p:spPr>
          <a:ln/>
        </p:spPr>
        <p:txBody>
          <a:bodyPr/>
          <a:lstStyle>
            <a:lvl1pPr>
              <a:defRPr/>
            </a:lvl1pPr>
          </a:lstStyle>
          <a:p>
            <a:pPr>
              <a:defRPr/>
            </a:pPr>
            <a:fld id="{A22D22C8-1DD5-4A11-92C7-1404EE9E5F26}" type="slidenum">
              <a:rPr lang="en-US" altLang="en-US"/>
              <a:pPr>
                <a:defRPr/>
              </a:pPr>
              <a:t>‹#›</a:t>
            </a:fld>
            <a:endParaRPr lang="en-US" altLang="en-US"/>
          </a:p>
        </p:txBody>
      </p:sp>
    </p:spTree>
    <p:extLst>
      <p:ext uri="{BB962C8B-B14F-4D97-AF65-F5344CB8AC3E}">
        <p14:creationId xmlns:p14="http://schemas.microsoft.com/office/powerpoint/2010/main" val="18164397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2"/>
          <p:cNvSpPr txBox="1">
            <a:spLocks noGrp="1" noChangeArrowheads="1"/>
          </p:cNvSpPr>
          <p:nvPr>
            <p:ph type="sldNum" sz="quarter" idx="10"/>
          </p:nvPr>
        </p:nvSpPr>
        <p:spPr>
          <a:ln/>
        </p:spPr>
        <p:txBody>
          <a:bodyPr/>
          <a:lstStyle>
            <a:lvl1pPr>
              <a:defRPr/>
            </a:lvl1pPr>
          </a:lstStyle>
          <a:p>
            <a:pPr>
              <a:defRPr/>
            </a:pPr>
            <a:fld id="{27E9A8BF-5575-4AE0-B5D4-4529FF2459BE}" type="slidenum">
              <a:rPr lang="en-US" altLang="en-US"/>
              <a:pPr>
                <a:defRPr/>
              </a:pPr>
              <a:t>‹#›</a:t>
            </a:fld>
            <a:endParaRPr lang="en-US" altLang="en-US"/>
          </a:p>
        </p:txBody>
      </p:sp>
    </p:spTree>
    <p:extLst>
      <p:ext uri="{BB962C8B-B14F-4D97-AF65-F5344CB8AC3E}">
        <p14:creationId xmlns:p14="http://schemas.microsoft.com/office/powerpoint/2010/main" val="377012576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2"/>
          <p:cNvSpPr txBox="1">
            <a:spLocks noGrp="1" noChangeArrowheads="1"/>
          </p:cNvSpPr>
          <p:nvPr>
            <p:ph type="sldNum" sz="quarter" idx="10"/>
          </p:nvPr>
        </p:nvSpPr>
        <p:spPr>
          <a:ln/>
        </p:spPr>
        <p:txBody>
          <a:bodyPr/>
          <a:lstStyle>
            <a:lvl1pPr>
              <a:defRPr/>
            </a:lvl1pPr>
          </a:lstStyle>
          <a:p>
            <a:pPr>
              <a:defRPr/>
            </a:pPr>
            <a:fld id="{652047FC-1F36-4B4D-8575-4EA8B1EACDC9}" type="slidenum">
              <a:rPr lang="en-US" altLang="en-US"/>
              <a:pPr>
                <a:defRPr/>
              </a:pPr>
              <a:t>‹#›</a:t>
            </a:fld>
            <a:endParaRPr lang="en-US" altLang="en-US"/>
          </a:p>
        </p:txBody>
      </p:sp>
    </p:spTree>
    <p:extLst>
      <p:ext uri="{BB962C8B-B14F-4D97-AF65-F5344CB8AC3E}">
        <p14:creationId xmlns:p14="http://schemas.microsoft.com/office/powerpoint/2010/main" val="112916090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0DBEB5AF-ECE7-4690-8B14-2683D886984A}" type="slidenum">
              <a:rPr lang="en-US" altLang="en-US"/>
              <a:pPr>
                <a:defRPr/>
              </a:pPr>
              <a:t>‹#›</a:t>
            </a:fld>
            <a:endParaRPr lang="en-US" altLang="en-US"/>
          </a:p>
        </p:txBody>
      </p:sp>
    </p:spTree>
    <p:extLst>
      <p:ext uri="{BB962C8B-B14F-4D97-AF65-F5344CB8AC3E}">
        <p14:creationId xmlns:p14="http://schemas.microsoft.com/office/powerpoint/2010/main" val="24849525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CD5252AD-1A2F-49D4-8E43-079942A89F27}" type="slidenum">
              <a:rPr lang="en-US" altLang="en-US"/>
              <a:pPr>
                <a:defRPr/>
              </a:pPr>
              <a:t>‹#›</a:t>
            </a:fld>
            <a:endParaRPr lang="en-US" altLang="en-US"/>
          </a:p>
        </p:txBody>
      </p:sp>
    </p:spTree>
    <p:extLst>
      <p:ext uri="{BB962C8B-B14F-4D97-AF65-F5344CB8AC3E}">
        <p14:creationId xmlns:p14="http://schemas.microsoft.com/office/powerpoint/2010/main" val="12659281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2B007C5F-9FE7-46EB-91A1-E23D72FEBA25}" type="slidenum">
              <a:rPr lang="en-US" altLang="en-US"/>
              <a:pPr>
                <a:defRPr/>
              </a:pPr>
              <a:t>‹#›</a:t>
            </a:fld>
            <a:endParaRPr lang="en-US" altLang="en-US"/>
          </a:p>
        </p:txBody>
      </p:sp>
    </p:spTree>
    <p:extLst>
      <p:ext uri="{BB962C8B-B14F-4D97-AF65-F5344CB8AC3E}">
        <p14:creationId xmlns:p14="http://schemas.microsoft.com/office/powerpoint/2010/main" val="62262161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34A6A8B8-6A9B-4E7B-996C-A94D59526A0B}" type="slidenum">
              <a:rPr lang="en-US" altLang="en-US"/>
              <a:pPr>
                <a:defRPr/>
              </a:pPr>
              <a:t>‹#›</a:t>
            </a:fld>
            <a:endParaRPr lang="en-US" altLang="en-US"/>
          </a:p>
        </p:txBody>
      </p:sp>
    </p:spTree>
    <p:extLst>
      <p:ext uri="{BB962C8B-B14F-4D97-AF65-F5344CB8AC3E}">
        <p14:creationId xmlns:p14="http://schemas.microsoft.com/office/powerpoint/2010/main" val="223380308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96875"/>
            <a:ext cx="2057400" cy="5729288"/>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457200" y="396875"/>
            <a:ext cx="6019800" cy="5729288"/>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90E3724B-D512-4BF1-A5CE-A1AA01D68C6A}" type="slidenum">
              <a:rPr lang="en-US" altLang="en-US"/>
              <a:pPr>
                <a:defRPr/>
              </a:pPr>
              <a:t>‹#›</a:t>
            </a:fld>
            <a:endParaRPr lang="en-US" altLang="en-US"/>
          </a:p>
        </p:txBody>
      </p:sp>
    </p:spTree>
    <p:extLst>
      <p:ext uri="{BB962C8B-B14F-4D97-AF65-F5344CB8AC3E}">
        <p14:creationId xmlns:p14="http://schemas.microsoft.com/office/powerpoint/2010/main" val="31052805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1D5591F-2257-4FD0-9DAB-80EE693E5693}" type="slidenum">
              <a:rPr lang="en-US" smtClean="0"/>
              <a:pPr>
                <a:defRPr/>
              </a:pPr>
              <a:t>‹#›</a:t>
            </a:fld>
            <a:endParaRPr lang="en-US"/>
          </a:p>
        </p:txBody>
      </p:sp>
    </p:spTree>
    <p:extLst>
      <p:ext uri="{BB962C8B-B14F-4D97-AF65-F5344CB8AC3E}">
        <p14:creationId xmlns:p14="http://schemas.microsoft.com/office/powerpoint/2010/main" val="336936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C8696A3-ECC2-43E0-8FBB-D8C8BD6AB559}" type="slidenum">
              <a:rPr lang="en-US" smtClean="0"/>
              <a:pPr>
                <a:defRPr/>
              </a:pPr>
              <a:t>‹#›</a:t>
            </a:fld>
            <a:endParaRPr lang="en-US"/>
          </a:p>
        </p:txBody>
      </p:sp>
    </p:spTree>
    <p:extLst>
      <p:ext uri="{BB962C8B-B14F-4D97-AF65-F5344CB8AC3E}">
        <p14:creationId xmlns:p14="http://schemas.microsoft.com/office/powerpoint/2010/main" val="337268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C836F47-D9D5-4F14-9E00-CB3BEE9ACFED}" type="slidenum">
              <a:rPr lang="en-US" smtClean="0"/>
              <a:pPr>
                <a:defRPr/>
              </a:pPr>
              <a:t>‹#›</a:t>
            </a:fld>
            <a:endParaRPr lang="en-US"/>
          </a:p>
        </p:txBody>
      </p:sp>
    </p:spTree>
    <p:extLst>
      <p:ext uri="{BB962C8B-B14F-4D97-AF65-F5344CB8AC3E}">
        <p14:creationId xmlns:p14="http://schemas.microsoft.com/office/powerpoint/2010/main" val="191865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4.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712788" y="1998664"/>
            <a:ext cx="7645400" cy="178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dirty="0">
              <a:sym typeface="Georgia" charset="0"/>
            </a:endParaRPr>
          </a:p>
        </p:txBody>
      </p:sp>
      <p:sp>
        <p:nvSpPr>
          <p:cNvPr id="1027" name="Rectangle 2"/>
          <p:cNvSpPr>
            <a:spLocks noGrp="1" noChangeArrowheads="1"/>
          </p:cNvSpPr>
          <p:nvPr>
            <p:ph type="body" idx="1"/>
          </p:nvPr>
        </p:nvSpPr>
        <p:spPr bwMode="auto">
          <a:xfrm>
            <a:off x="784227" y="3786189"/>
            <a:ext cx="7502525" cy="307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dirty="0">
              <a:sym typeface="Georgia" charset="0"/>
            </a:endParaRPr>
          </a:p>
        </p:txBody>
      </p:sp>
      <p:sp>
        <p:nvSpPr>
          <p:cNvPr id="2" name="Text Box 3"/>
          <p:cNvSpPr txBox="1">
            <a:spLocks noGrp="1" noChangeArrowheads="1"/>
          </p:cNvSpPr>
          <p:nvPr>
            <p:ph type="sldNum" sz="quarter" idx="4"/>
          </p:nvPr>
        </p:nvSpPr>
        <p:spPr bwMode="auto">
          <a:xfrm>
            <a:off x="8389940" y="6578601"/>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7C7932ED-90FD-4A3D-8073-87BD3B7BF1F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ransition>
    <p:fade/>
  </p:transition>
  <p:txStyles>
    <p:titleStyle>
      <a:lvl1pPr algn="ctr" rtl="0" eaLnBrk="1" fontAlgn="base" hangingPunct="1">
        <a:spcBef>
          <a:spcPct val="0"/>
        </a:spcBef>
        <a:spcAft>
          <a:spcPct val="0"/>
        </a:spcAft>
        <a:defRPr sz="3600">
          <a:solidFill>
            <a:schemeClr val="tx1"/>
          </a:solidFill>
          <a:effectLst>
            <a:outerShdw blurRad="38100" dist="38100" dir="2700000" algn="tl">
              <a:srgbClr val="C0C0C0"/>
            </a:outerShdw>
          </a:effectLst>
          <a:latin typeface="Century Gothic"/>
          <a:ea typeface="+mj-ea"/>
          <a:cs typeface="Century Gothic"/>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algn="ctr" rtl="0" eaLnBrk="1" fontAlgn="base" hangingPunct="1">
        <a:spcBef>
          <a:spcPts val="600"/>
        </a:spcBef>
        <a:spcAft>
          <a:spcPct val="0"/>
        </a:spcAft>
        <a:defRPr sz="2400">
          <a:solidFill>
            <a:srgbClr val="424456"/>
          </a:solidFill>
          <a:latin typeface="+mn-lt"/>
          <a:ea typeface="+mn-ea"/>
          <a:cs typeface="+mn-cs"/>
          <a:sym typeface="Georgia" charset="0"/>
        </a:defRPr>
      </a:lvl1pPr>
      <a:lvl2pPr marL="381000" algn="ctr" rtl="0" eaLnBrk="1" fontAlgn="base" hangingPunct="1">
        <a:spcBef>
          <a:spcPts val="700"/>
        </a:spcBef>
        <a:spcAft>
          <a:spcPct val="0"/>
        </a:spcAft>
        <a:defRPr sz="2800">
          <a:solidFill>
            <a:srgbClr val="878787"/>
          </a:solidFill>
          <a:latin typeface="+mn-lt"/>
          <a:ea typeface="+mn-ea"/>
          <a:cs typeface="+mn-cs"/>
          <a:sym typeface="Georgia" charset="0"/>
        </a:defRPr>
      </a:lvl2pPr>
      <a:lvl3pPr marL="838200" algn="ctr" rtl="0" eaLnBrk="1" fontAlgn="base" hangingPunct="1">
        <a:spcBef>
          <a:spcPts val="600"/>
        </a:spcBef>
        <a:spcAft>
          <a:spcPct val="0"/>
        </a:spcAft>
        <a:defRPr sz="2600">
          <a:solidFill>
            <a:srgbClr val="878787"/>
          </a:solidFill>
          <a:latin typeface="+mn-lt"/>
          <a:ea typeface="+mn-ea"/>
          <a:cs typeface="+mn-cs"/>
          <a:sym typeface="Georgia" charset="0"/>
        </a:defRPr>
      </a:lvl3pPr>
      <a:lvl4pPr marL="1295400" algn="ctr" rtl="0" eaLnBrk="1" fontAlgn="base" hangingPunct="1">
        <a:spcBef>
          <a:spcPts val="600"/>
        </a:spcBef>
        <a:spcAft>
          <a:spcPct val="0"/>
        </a:spcAft>
        <a:defRPr sz="2400">
          <a:solidFill>
            <a:srgbClr val="878787"/>
          </a:solidFill>
          <a:latin typeface="+mn-lt"/>
          <a:ea typeface="+mn-ea"/>
          <a:cs typeface="+mn-cs"/>
          <a:sym typeface="Georgia" charset="0"/>
        </a:defRPr>
      </a:lvl4pPr>
      <a:lvl5pPr marL="1752600" algn="ctr" rtl="0" eaLnBrk="1" fontAlgn="base" hangingPunct="1">
        <a:spcBef>
          <a:spcPts val="500"/>
        </a:spcBef>
        <a:spcAft>
          <a:spcPct val="0"/>
        </a:spcAft>
        <a:defRPr sz="2000">
          <a:solidFill>
            <a:srgbClr val="878787"/>
          </a:solidFill>
          <a:latin typeface="+mn-lt"/>
          <a:ea typeface="+mn-ea"/>
          <a:cs typeface="+mn-cs"/>
          <a:sym typeface="Georgia" charset="0"/>
        </a:defRPr>
      </a:lvl5pPr>
      <a:lvl6pPr marL="2209800" algn="ctr" rtl="0" eaLnBrk="1" fontAlgn="base" hangingPunct="1">
        <a:spcBef>
          <a:spcPts val="500"/>
        </a:spcBef>
        <a:spcAft>
          <a:spcPct val="0"/>
        </a:spcAft>
        <a:defRPr sz="2000">
          <a:solidFill>
            <a:srgbClr val="878787"/>
          </a:solidFill>
          <a:latin typeface="+mn-lt"/>
          <a:ea typeface="+mn-ea"/>
          <a:cs typeface="+mn-cs"/>
          <a:sym typeface="Georgia" charset="0"/>
        </a:defRPr>
      </a:lvl6pPr>
      <a:lvl7pPr marL="2667000" algn="ctr" rtl="0" eaLnBrk="1" fontAlgn="base" hangingPunct="1">
        <a:spcBef>
          <a:spcPts val="500"/>
        </a:spcBef>
        <a:spcAft>
          <a:spcPct val="0"/>
        </a:spcAft>
        <a:defRPr sz="2000">
          <a:solidFill>
            <a:srgbClr val="878787"/>
          </a:solidFill>
          <a:latin typeface="+mn-lt"/>
          <a:ea typeface="+mn-ea"/>
          <a:cs typeface="+mn-cs"/>
          <a:sym typeface="Georgia" charset="0"/>
        </a:defRPr>
      </a:lvl7pPr>
      <a:lvl8pPr marL="3124200" algn="ctr" rtl="0" eaLnBrk="1" fontAlgn="base" hangingPunct="1">
        <a:spcBef>
          <a:spcPts val="500"/>
        </a:spcBef>
        <a:spcAft>
          <a:spcPct val="0"/>
        </a:spcAft>
        <a:defRPr sz="2000">
          <a:solidFill>
            <a:srgbClr val="878787"/>
          </a:solidFill>
          <a:latin typeface="+mn-lt"/>
          <a:ea typeface="+mn-ea"/>
          <a:cs typeface="+mn-cs"/>
          <a:sym typeface="Georgia" charset="0"/>
        </a:defRPr>
      </a:lvl8pPr>
      <a:lvl9pPr marL="3581400" algn="ctr" rtl="0" eaLnBrk="1" fontAlgn="base" hangingPunct="1">
        <a:spcBef>
          <a:spcPts val="500"/>
        </a:spcBef>
        <a:spcAft>
          <a:spcPct val="0"/>
        </a:spcAft>
        <a:defRPr sz="2000">
          <a:solidFill>
            <a:srgbClr val="878787"/>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8762E-5269-574C-9949-9EE5CB2866AF}" type="datetimeFigureOut">
              <a:rPr lang="en-US" smtClean="0"/>
              <a:t>9/11/2016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39773-EF10-7549-ADC2-ABFF0A2A202D}" type="slidenum">
              <a:rPr lang="en-US" smtClean="0"/>
              <a:t>‹#›</a:t>
            </a:fld>
            <a:endParaRPr lang="en-US"/>
          </a:p>
        </p:txBody>
      </p:sp>
    </p:spTree>
    <p:extLst>
      <p:ext uri="{BB962C8B-B14F-4D97-AF65-F5344CB8AC3E}">
        <p14:creationId xmlns:p14="http://schemas.microsoft.com/office/powerpoint/2010/main" val="121609146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457200" y="1598613"/>
            <a:ext cx="8229600" cy="525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a:sym typeface="Georgia" charset="0"/>
            </a:endParaRPr>
          </a:p>
        </p:txBody>
      </p:sp>
      <p:sp>
        <p:nvSpPr>
          <p:cNvPr id="2" name="Rectangle 2"/>
          <p:cNvSpPr>
            <a:spLocks noGrp="1" noChangeArrowheads="1"/>
          </p:cNvSpPr>
          <p:nvPr>
            <p:ph type="title"/>
          </p:nvPr>
        </p:nvSpPr>
        <p:spPr bwMode="auto">
          <a:xfrm>
            <a:off x="303215" y="0"/>
            <a:ext cx="8555037"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2051" name="Text Box 3"/>
          <p:cNvSpPr txBox="1">
            <a:spLocks noGrp="1" noChangeArrowheads="1"/>
          </p:cNvSpPr>
          <p:nvPr>
            <p:ph type="sldNum" sz="quarter" idx="4"/>
          </p:nvPr>
        </p:nvSpPr>
        <p:spPr bwMode="auto">
          <a:xfrm>
            <a:off x="8389940" y="6578601"/>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06EF9FDB-FA3F-4ECF-9491-B24ADB2C18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hf hdr="0" ftr="0" dt="0"/>
  <p:txStyles>
    <p:titleStyle>
      <a:lvl1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42900"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666750"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066800"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524000"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19812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4384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28956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3528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8100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370013" y="0"/>
            <a:ext cx="7313612" cy="1746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3075" name="Rectangle 2"/>
          <p:cNvSpPr>
            <a:spLocks noGrp="1" noChangeArrowheads="1"/>
          </p:cNvSpPr>
          <p:nvPr>
            <p:ph type="body" idx="1"/>
          </p:nvPr>
        </p:nvSpPr>
        <p:spPr bwMode="auto">
          <a:xfrm>
            <a:off x="1370013" y="1827213"/>
            <a:ext cx="3579812" cy="503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a:sym typeface="Georgia" charset="0"/>
            </a:endParaRPr>
          </a:p>
        </p:txBody>
      </p:sp>
      <p:sp>
        <p:nvSpPr>
          <p:cNvPr id="2" name="Text Box 3"/>
          <p:cNvSpPr txBox="1">
            <a:spLocks noGrp="1" noChangeArrowheads="1"/>
          </p:cNvSpPr>
          <p:nvPr>
            <p:ph type="sldNum" sz="quarter" idx="4"/>
          </p:nvPr>
        </p:nvSpPr>
        <p:spPr bwMode="auto">
          <a:xfrm>
            <a:off x="8389940" y="6426201"/>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FDA5A864-52F8-4EBA-950E-8C26C2A6A6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hf hdr="0" ftr="0" dt="0"/>
  <p:txStyles>
    <p:titleStyle>
      <a:lvl1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42900"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666750"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066800"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524000"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19812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4384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28956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3528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8100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370013" y="0"/>
            <a:ext cx="7313612" cy="1746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4099" name="Rectangle 2"/>
          <p:cNvSpPr>
            <a:spLocks noGrp="1" noChangeArrowheads="1"/>
          </p:cNvSpPr>
          <p:nvPr>
            <p:ph type="body" idx="1"/>
          </p:nvPr>
        </p:nvSpPr>
        <p:spPr bwMode="auto">
          <a:xfrm>
            <a:off x="5102225" y="1827213"/>
            <a:ext cx="3581400" cy="503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a:sym typeface="Georgia" charset="0"/>
            </a:endParaRPr>
          </a:p>
        </p:txBody>
      </p:sp>
      <p:sp>
        <p:nvSpPr>
          <p:cNvPr id="2" name="Text Box 3"/>
          <p:cNvSpPr txBox="1">
            <a:spLocks noGrp="1" noChangeArrowheads="1"/>
          </p:cNvSpPr>
          <p:nvPr>
            <p:ph type="sldNum" sz="quarter" idx="4"/>
          </p:nvPr>
        </p:nvSpPr>
        <p:spPr bwMode="auto">
          <a:xfrm>
            <a:off x="8389940" y="6578601"/>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A1E4D828-C80E-4D83-A632-AC7A6EF5151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hf hdr="0" ftr="0" dt="0"/>
  <p:txStyles>
    <p:titleStyle>
      <a:lvl1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42900"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666750"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066800"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524000"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19812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4384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28956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3528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8100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98477" y="396876"/>
            <a:ext cx="8188325"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5122" name="Text Box 2"/>
          <p:cNvSpPr txBox="1">
            <a:spLocks noGrp="1" noChangeArrowheads="1"/>
          </p:cNvSpPr>
          <p:nvPr>
            <p:ph type="sldNum" sz="quarter" idx="4"/>
          </p:nvPr>
        </p:nvSpPr>
        <p:spPr bwMode="auto">
          <a:xfrm>
            <a:off x="8389940" y="6578601"/>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E8C35B05-9442-4868-B7D5-0346978469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p:hf hdr="0" ftr="0" dt="0"/>
  <p:txStyles>
    <p:titleStyle>
      <a:lvl1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82588"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782638"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182688"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639888"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20970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5542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30114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4686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9258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ted.com/talks/ben_goldacre_battling_bad_scienc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ted.com/talks/james_randi"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23.e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2.e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hyperlink" Target="http://www.stat.berkeley.edu/~stark/Java/NormHiLite.htm" TargetMode="External"/><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8.xml"/><Relationship Id="rId1" Type="http://schemas.openxmlformats.org/officeDocument/2006/relationships/vmlDrawing" Target="../drawings/vmlDrawing4.vml"/><Relationship Id="rId5" Type="http://schemas.openxmlformats.org/officeDocument/2006/relationships/image" Target="../media/image27.png"/><Relationship Id="rId4" Type="http://schemas.openxmlformats.org/officeDocument/2006/relationships/oleObject" Target="../embeddings/oleObject5.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mkrules.net/Math/DiceProbability.htm" TargetMode="External"/><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74.xml"/><Relationship Id="rId7" Type="http://schemas.openxmlformats.org/officeDocument/2006/relationships/image" Target="../media/image30.emf"/><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9.emf"/><Relationship Id="rId4" Type="http://schemas.openxmlformats.org/officeDocument/2006/relationships/oleObject" Target="../embeddings/oleObject6.bin"/><Relationship Id="rId9" Type="http://schemas.openxmlformats.org/officeDocument/2006/relationships/image" Target="../media/image31.e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8.xml"/><Relationship Id="rId1" Type="http://schemas.openxmlformats.org/officeDocument/2006/relationships/vmlDrawing" Target="../drawings/vmlDrawing6.vml"/><Relationship Id="rId5" Type="http://schemas.openxmlformats.org/officeDocument/2006/relationships/image" Target="../media/image32.emf"/><Relationship Id="rId4" Type="http://schemas.openxmlformats.org/officeDocument/2006/relationships/oleObject" Target="../embeddings/oleObject9.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8.xml"/><Relationship Id="rId1" Type="http://schemas.openxmlformats.org/officeDocument/2006/relationships/vmlDrawing" Target="../drawings/vmlDrawing7.vml"/><Relationship Id="rId5" Type="http://schemas.openxmlformats.org/officeDocument/2006/relationships/image" Target="../media/image33.emf"/><Relationship Id="rId4" Type="http://schemas.openxmlformats.org/officeDocument/2006/relationships/oleObject" Target="../embeddings/oleObject10.bin"/></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png"/></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762000" y="2286000"/>
            <a:ext cx="7605464" cy="2895600"/>
          </a:xfrm>
        </p:spPr>
        <p:txBody>
          <a:bodyPr>
            <a:normAutofit fontScale="85000" lnSpcReduction="10000"/>
          </a:bodyPr>
          <a:lstStyle/>
          <a:p>
            <a:pPr marL="609600" indent="-609600" algn="l">
              <a:lnSpc>
                <a:spcPct val="90000"/>
              </a:lnSpc>
              <a:buFont typeface="+mj-lt"/>
              <a:buAutoNum type="arabicPeriod"/>
            </a:pPr>
            <a:r>
              <a:rPr lang="en-US" altLang="en-US" dirty="0">
                <a:solidFill>
                  <a:srgbClr val="000000"/>
                </a:solidFill>
                <a:latin typeface="Arial"/>
                <a:cs typeface="Arial"/>
              </a:rPr>
              <a:t>What is a Science?</a:t>
            </a:r>
          </a:p>
          <a:p>
            <a:pPr marL="609600" indent="-609600" algn="l">
              <a:lnSpc>
                <a:spcPct val="90000"/>
              </a:lnSpc>
              <a:buFont typeface="+mj-lt"/>
              <a:buAutoNum type="arabicPeriod"/>
            </a:pPr>
            <a:endParaRPr lang="en-US" altLang="en-US" dirty="0">
              <a:solidFill>
                <a:srgbClr val="000000"/>
              </a:solidFill>
              <a:latin typeface="Arial"/>
              <a:cs typeface="Arial"/>
            </a:endParaRPr>
          </a:p>
          <a:p>
            <a:pPr marL="609600" indent="-609600" algn="l">
              <a:lnSpc>
                <a:spcPct val="90000"/>
              </a:lnSpc>
              <a:buFont typeface="+mj-lt"/>
              <a:buAutoNum type="arabicPeriod"/>
            </a:pPr>
            <a:r>
              <a:rPr lang="en-US" altLang="en-US" dirty="0">
                <a:solidFill>
                  <a:srgbClr val="000000"/>
                </a:solidFill>
                <a:latin typeface="Arial"/>
                <a:cs typeface="Arial"/>
              </a:rPr>
              <a:t>Is Psychology a Science?</a:t>
            </a:r>
          </a:p>
          <a:p>
            <a:pPr marL="609600" indent="-609600" algn="l">
              <a:lnSpc>
                <a:spcPct val="90000"/>
              </a:lnSpc>
              <a:buFont typeface="+mj-lt"/>
              <a:buAutoNum type="arabicPeriod"/>
            </a:pPr>
            <a:endParaRPr lang="en-US" altLang="en-US" dirty="0">
              <a:solidFill>
                <a:srgbClr val="000000"/>
              </a:solidFill>
              <a:latin typeface="Arial"/>
              <a:cs typeface="Arial"/>
            </a:endParaRPr>
          </a:p>
          <a:p>
            <a:pPr marL="609600" indent="-609600" algn="l">
              <a:lnSpc>
                <a:spcPct val="90000"/>
              </a:lnSpc>
              <a:buFont typeface="+mj-lt"/>
              <a:buAutoNum type="arabicPeriod"/>
            </a:pPr>
            <a:r>
              <a:rPr lang="en-US" altLang="en-US" dirty="0">
                <a:solidFill>
                  <a:srgbClr val="000000"/>
                </a:solidFill>
                <a:latin typeface="Arial"/>
                <a:cs typeface="Arial"/>
              </a:rPr>
              <a:t>How do Psychologists Conduct Research?</a:t>
            </a:r>
          </a:p>
          <a:p>
            <a:pPr marL="609600" indent="-609600" algn="l">
              <a:lnSpc>
                <a:spcPct val="90000"/>
              </a:lnSpc>
              <a:buFont typeface="+mj-lt"/>
              <a:buAutoNum type="arabicPeriod"/>
            </a:pPr>
            <a:endParaRPr lang="en-US" altLang="en-US" dirty="0">
              <a:solidFill>
                <a:srgbClr val="000000"/>
              </a:solidFill>
              <a:latin typeface="Arial"/>
              <a:cs typeface="Arial"/>
            </a:endParaRPr>
          </a:p>
          <a:p>
            <a:pPr marL="609600" indent="-609600" algn="l">
              <a:lnSpc>
                <a:spcPct val="90000"/>
              </a:lnSpc>
              <a:buFont typeface="+mj-lt"/>
              <a:buAutoNum type="arabicPeriod"/>
            </a:pPr>
            <a:r>
              <a:rPr lang="en-US" altLang="en-US" dirty="0">
                <a:solidFill>
                  <a:srgbClr val="000000"/>
                </a:solidFill>
                <a:latin typeface="Arial"/>
                <a:cs typeface="Arial"/>
              </a:rPr>
              <a:t>How do Psychologists Make Sense of Research Results?</a:t>
            </a:r>
          </a:p>
          <a:p>
            <a:pPr marL="609600" indent="-609600" algn="l">
              <a:lnSpc>
                <a:spcPct val="90000"/>
              </a:lnSpc>
              <a:buFont typeface="+mj-lt"/>
              <a:buAutoNum type="arabicPeriod"/>
            </a:pPr>
            <a:endParaRPr lang="en-US" altLang="en-US" dirty="0">
              <a:solidFill>
                <a:srgbClr val="000000"/>
              </a:solidFill>
              <a:latin typeface="Arial"/>
              <a:cs typeface="Arial"/>
            </a:endParaRPr>
          </a:p>
          <a:p>
            <a:pPr marL="609600" indent="-609600" algn="l">
              <a:lnSpc>
                <a:spcPct val="90000"/>
              </a:lnSpc>
              <a:buFont typeface="+mj-lt"/>
              <a:buAutoNum type="arabicPeriod"/>
            </a:pPr>
            <a:r>
              <a:rPr lang="en-US" altLang="en-US" dirty="0">
                <a:solidFill>
                  <a:srgbClr val="000000"/>
                </a:solidFill>
                <a:latin typeface="Arial"/>
                <a:cs typeface="Arial"/>
              </a:rPr>
              <a:t>What Ethical Guidelines do Psychologists Follow?</a:t>
            </a:r>
          </a:p>
          <a:p>
            <a:pPr marL="609600" indent="-609600" algn="l">
              <a:lnSpc>
                <a:spcPct val="90000"/>
              </a:lnSpc>
              <a:buFont typeface="+mj-lt"/>
              <a:buAutoNum type="arabicPeriod"/>
            </a:pPr>
            <a:endParaRPr lang="en-US" altLang="en-US" dirty="0">
              <a:solidFill>
                <a:srgbClr val="000000"/>
              </a:solidFill>
              <a:latin typeface="Arial"/>
              <a:cs typeface="Arial"/>
            </a:endParaRPr>
          </a:p>
          <a:p>
            <a:pPr marL="609600" indent="-609600" algn="l">
              <a:lnSpc>
                <a:spcPct val="90000"/>
              </a:lnSpc>
              <a:buFont typeface="+mj-lt"/>
              <a:buAutoNum type="arabicPeriod"/>
            </a:pPr>
            <a:endParaRPr lang="en-US" altLang="en-US" dirty="0">
              <a:solidFill>
                <a:srgbClr val="000000"/>
              </a:solidFill>
              <a:latin typeface="Arial"/>
              <a:cs typeface="Arial"/>
            </a:endParaRPr>
          </a:p>
          <a:p>
            <a:pPr marL="609600" indent="-609600" algn="l">
              <a:lnSpc>
                <a:spcPct val="90000"/>
              </a:lnSpc>
              <a:buFont typeface="+mj-lt"/>
              <a:buAutoNum type="arabicPeriod"/>
            </a:pPr>
            <a:endParaRPr lang="en-US" altLang="en-US" dirty="0">
              <a:solidFill>
                <a:srgbClr val="000000"/>
              </a:solidFill>
              <a:latin typeface="Arial"/>
              <a:cs typeface="Arial"/>
            </a:endParaRPr>
          </a:p>
          <a:p>
            <a:pPr marL="609600" indent="-609600">
              <a:lnSpc>
                <a:spcPct val="90000"/>
              </a:lnSpc>
              <a:buNone/>
            </a:pPr>
            <a:endParaRPr lang="en-US" altLang="en-US" sz="2800" dirty="0">
              <a:solidFill>
                <a:srgbClr val="000000"/>
              </a:solidFill>
              <a:latin typeface="Arial"/>
              <a:cs typeface="Arial"/>
            </a:endParaRPr>
          </a:p>
          <a:p>
            <a:pPr marL="609600" indent="-609600" eaLnBrk="1" hangingPunct="1">
              <a:buFont typeface="Arial" pitchFamily="34" charset="0"/>
              <a:buChar char="•"/>
            </a:pPr>
            <a:endParaRPr lang="en-US" altLang="en-US" b="1" dirty="0">
              <a:solidFill>
                <a:srgbClr val="000000"/>
              </a:solidFill>
              <a:latin typeface="Arial"/>
              <a:cs typeface="Arial"/>
            </a:endParaRPr>
          </a:p>
        </p:txBody>
      </p:sp>
      <p:sp>
        <p:nvSpPr>
          <p:cNvPr id="5" name="Rectangle 2"/>
          <p:cNvSpPr txBox="1">
            <a:spLocks/>
          </p:cNvSpPr>
          <p:nvPr/>
        </p:nvSpPr>
        <p:spPr>
          <a:xfrm>
            <a:off x="467544" y="692696"/>
            <a:ext cx="8229600" cy="1066800"/>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chemeClr val="tx2"/>
                </a:solidFill>
                <a:effectLst/>
                <a:uLnTx/>
                <a:uFillTx/>
                <a:latin typeface="Century Gothic"/>
                <a:ea typeface="+mj-ea"/>
                <a:cs typeface="Century Gothic"/>
              </a:rPr>
              <a:t>Learning Objectives - Chapter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609600"/>
            <a:ext cx="8250238" cy="990600"/>
          </a:xfrm>
        </p:spPr>
        <p:txBody>
          <a:bodyPr>
            <a:normAutofit fontScale="90000"/>
          </a:bodyPr>
          <a:lstStyle/>
          <a:p>
            <a:pPr eaLnBrk="1" hangingPunct="1"/>
            <a:r>
              <a:rPr lang="en-US" altLang="en-US" dirty="0"/>
              <a:t>Independent and Dependent Variables</a:t>
            </a:r>
          </a:p>
        </p:txBody>
      </p:sp>
      <p:sp>
        <p:nvSpPr>
          <p:cNvPr id="21507" name="Rectangle 3"/>
          <p:cNvSpPr>
            <a:spLocks noGrp="1" noChangeArrowheads="1"/>
          </p:cNvSpPr>
          <p:nvPr>
            <p:ph idx="1"/>
          </p:nvPr>
        </p:nvSpPr>
        <p:spPr>
          <a:xfrm>
            <a:off x="381000" y="2286000"/>
            <a:ext cx="8382000" cy="4114800"/>
          </a:xfrm>
        </p:spPr>
        <p:txBody>
          <a:bodyPr>
            <a:normAutofit/>
          </a:bodyPr>
          <a:lstStyle/>
          <a:p>
            <a:pPr marL="0" indent="0" algn="l" eaLnBrk="1" hangingPunct="1">
              <a:buFont typeface="Wingdings 2" pitchFamily="18" charset="2"/>
              <a:buNone/>
              <a:defRPr/>
            </a:pPr>
            <a:r>
              <a:rPr lang="en-US" dirty="0">
                <a:solidFill>
                  <a:srgbClr val="000000"/>
                </a:solidFill>
                <a:latin typeface="Arial"/>
                <a:cs typeface="Arial"/>
              </a:rPr>
              <a:t>Identify the independent and dependent variables in each of the following examples:</a:t>
            </a:r>
          </a:p>
          <a:p>
            <a:pPr marL="0" indent="0" algn="l" eaLnBrk="1" hangingPunct="1">
              <a:buFont typeface="Wingdings 2" pitchFamily="18" charset="2"/>
              <a:buNone/>
              <a:defRPr/>
            </a:pPr>
            <a:endParaRPr lang="en-US" dirty="0">
              <a:solidFill>
                <a:srgbClr val="000000"/>
              </a:solidFill>
              <a:latin typeface="Arial"/>
              <a:cs typeface="Arial"/>
            </a:endParaRPr>
          </a:p>
          <a:p>
            <a:pPr marL="514350" indent="-514350" algn="l" eaLnBrk="1" hangingPunct="1">
              <a:buNone/>
              <a:defRPr/>
            </a:pPr>
            <a:r>
              <a:rPr lang="en-US" dirty="0">
                <a:solidFill>
                  <a:srgbClr val="000000"/>
                </a:solidFill>
                <a:latin typeface="Arial"/>
                <a:cs typeface="Arial"/>
              </a:rPr>
              <a:t>Does watching aggressive TV cartoons influence a child’s level of aggressive </a:t>
            </a:r>
            <a:r>
              <a:rPr lang="en-CA" dirty="0">
                <a:solidFill>
                  <a:srgbClr val="000000"/>
                </a:solidFill>
                <a:latin typeface="Arial"/>
                <a:cs typeface="Arial"/>
              </a:rPr>
              <a:t>behaviour</a:t>
            </a:r>
            <a:r>
              <a:rPr lang="en-US" dirty="0">
                <a:solidFill>
                  <a:srgbClr val="000000"/>
                </a:solidFill>
                <a:latin typeface="Arial"/>
                <a:cs typeface="Arial"/>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609600"/>
            <a:ext cx="8250238" cy="990600"/>
          </a:xfrm>
        </p:spPr>
        <p:txBody>
          <a:bodyPr>
            <a:normAutofit fontScale="90000"/>
          </a:bodyPr>
          <a:lstStyle/>
          <a:p>
            <a:pPr eaLnBrk="1" hangingPunct="1"/>
            <a:r>
              <a:rPr lang="en-US" altLang="en-US" dirty="0"/>
              <a:t>Independent and Dependent Variables</a:t>
            </a:r>
          </a:p>
        </p:txBody>
      </p:sp>
      <p:sp>
        <p:nvSpPr>
          <p:cNvPr id="21507" name="Rectangle 3"/>
          <p:cNvSpPr>
            <a:spLocks noGrp="1" noChangeArrowheads="1"/>
          </p:cNvSpPr>
          <p:nvPr>
            <p:ph idx="1"/>
          </p:nvPr>
        </p:nvSpPr>
        <p:spPr>
          <a:xfrm>
            <a:off x="381000" y="2057400"/>
            <a:ext cx="8382000" cy="4343400"/>
          </a:xfrm>
        </p:spPr>
        <p:txBody>
          <a:bodyPr>
            <a:normAutofit/>
          </a:bodyPr>
          <a:lstStyle/>
          <a:p>
            <a:pPr marL="0" indent="0" algn="l" eaLnBrk="1" hangingPunct="1">
              <a:buFont typeface="Wingdings 2" pitchFamily="18" charset="2"/>
              <a:buNone/>
              <a:defRPr/>
            </a:pPr>
            <a:r>
              <a:rPr lang="en-US" dirty="0">
                <a:solidFill>
                  <a:srgbClr val="000000"/>
                </a:solidFill>
                <a:latin typeface="Arial"/>
                <a:cs typeface="Arial"/>
              </a:rPr>
              <a:t>Identify the independent and dependent variables in each of the following examples:</a:t>
            </a:r>
          </a:p>
          <a:p>
            <a:pPr marL="514350" indent="-514350" algn="l" eaLnBrk="1" hangingPunct="1">
              <a:buNone/>
              <a:defRPr/>
            </a:pPr>
            <a:endParaRPr lang="en-US" dirty="0">
              <a:solidFill>
                <a:srgbClr val="000000"/>
              </a:solidFill>
              <a:latin typeface="Arial"/>
              <a:cs typeface="Arial"/>
            </a:endParaRPr>
          </a:p>
          <a:p>
            <a:pPr marL="514350" indent="-514350" algn="l" eaLnBrk="1" hangingPunct="1">
              <a:buNone/>
              <a:defRPr/>
            </a:pPr>
            <a:r>
              <a:rPr lang="en-US" dirty="0">
                <a:solidFill>
                  <a:srgbClr val="000000"/>
                </a:solidFill>
                <a:latin typeface="Arial"/>
                <a:cs typeface="Arial"/>
              </a:rPr>
              <a:t>Does the amount of time reading this textbook (every day, once a week, or none) influence how well you will do on the exams?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533400"/>
            <a:ext cx="8229600" cy="914400"/>
          </a:xfrm>
        </p:spPr>
        <p:txBody>
          <a:bodyPr/>
          <a:lstStyle/>
          <a:p>
            <a:pPr eaLnBrk="1" hangingPunct="1"/>
            <a:r>
              <a:rPr lang="en-US" altLang="en-US" dirty="0"/>
              <a:t>Operational Definitions</a:t>
            </a:r>
          </a:p>
        </p:txBody>
      </p:sp>
      <p:sp>
        <p:nvSpPr>
          <p:cNvPr id="22531" name="Rectangle 3"/>
          <p:cNvSpPr>
            <a:spLocks noGrp="1" noChangeArrowheads="1"/>
          </p:cNvSpPr>
          <p:nvPr>
            <p:ph idx="1"/>
          </p:nvPr>
        </p:nvSpPr>
        <p:spPr>
          <a:xfrm>
            <a:off x="533400" y="1752600"/>
            <a:ext cx="8229600" cy="4325112"/>
          </a:xfrm>
        </p:spPr>
        <p:txBody>
          <a:bodyPr/>
          <a:lstStyle/>
          <a:p>
            <a:pPr algn="l" eaLnBrk="1" hangingPunct="1"/>
            <a:r>
              <a:rPr lang="en-US" altLang="en-US" dirty="0">
                <a:solidFill>
                  <a:schemeClr val="tx1"/>
                </a:solidFill>
                <a:latin typeface="Arial"/>
                <a:cs typeface="Arial"/>
              </a:rPr>
              <a:t>An </a:t>
            </a:r>
            <a:r>
              <a:rPr lang="en-US" altLang="en-US" b="1" dirty="0">
                <a:solidFill>
                  <a:schemeClr val="tx1"/>
                </a:solidFill>
                <a:latin typeface="Arial"/>
                <a:cs typeface="Arial"/>
              </a:rPr>
              <a:t>operational definition </a:t>
            </a:r>
            <a:r>
              <a:rPr lang="en-US" altLang="en-US" dirty="0">
                <a:solidFill>
                  <a:schemeClr val="tx1"/>
                </a:solidFill>
                <a:latin typeface="Arial"/>
                <a:cs typeface="Arial"/>
              </a:rPr>
              <a:t>is how we (the researcher) decide to measure our variables</a:t>
            </a:r>
          </a:p>
          <a:p>
            <a:pPr algn="l" eaLnBrk="1" hangingPunct="1">
              <a:buNone/>
            </a:pPr>
            <a:endParaRPr lang="en-US" altLang="en-US" dirty="0">
              <a:solidFill>
                <a:schemeClr val="tx1"/>
              </a:solidFill>
              <a:latin typeface="Arial"/>
              <a:cs typeface="Arial"/>
            </a:endParaRPr>
          </a:p>
          <a:p>
            <a:pPr lvl="1" algn="l" eaLnBrk="1" hangingPunct="1"/>
            <a:r>
              <a:rPr lang="en-US" altLang="en-US" sz="2700" dirty="0">
                <a:solidFill>
                  <a:schemeClr val="tx1"/>
                </a:solidFill>
                <a:latin typeface="Arial"/>
                <a:cs typeface="Arial"/>
              </a:rPr>
              <a:t>There are often hundreds of ways to measure a variable (e.g., aggression, depression)</a:t>
            </a:r>
          </a:p>
          <a:p>
            <a:pPr lvl="1" algn="l" eaLnBrk="1" hangingPunct="1"/>
            <a:endParaRPr lang="en-US" altLang="en-US" sz="2700" dirty="0">
              <a:solidFill>
                <a:schemeClr val="tx1"/>
              </a:solidFill>
              <a:latin typeface="Arial"/>
              <a:cs typeface="Arial"/>
            </a:endParaRPr>
          </a:p>
          <a:p>
            <a:pPr lvl="1" algn="l" eaLnBrk="1" hangingPunct="1"/>
            <a:r>
              <a:rPr lang="en-US" altLang="en-US" sz="2700" dirty="0">
                <a:solidFill>
                  <a:schemeClr val="tx1"/>
                </a:solidFill>
                <a:latin typeface="Arial"/>
                <a:cs typeface="Arial"/>
              </a:rPr>
              <a:t>When you do research, you have to decide how you are going to measure the IV and </a:t>
            </a:r>
            <a:r>
              <a:rPr lang="en-CA" altLang="en-US" sz="2700" dirty="0">
                <a:solidFill>
                  <a:schemeClr val="tx1"/>
                </a:solidFill>
                <a:latin typeface="Arial"/>
                <a:cs typeface="Arial"/>
              </a:rPr>
              <a:t>DV</a:t>
            </a:r>
            <a:endParaRPr lang="en-US" altLang="en-US" sz="2700" dirty="0">
              <a:solidFill>
                <a:schemeClr val="tx1"/>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2" y="609600"/>
            <a:ext cx="8531225" cy="835025"/>
          </a:xfrm>
        </p:spPr>
        <p:txBody>
          <a:bodyPr>
            <a:normAutofit/>
          </a:bodyPr>
          <a:lstStyle/>
          <a:p>
            <a:pPr eaLnBrk="1" hangingPunct="1"/>
            <a:r>
              <a:rPr lang="en-US" altLang="en-US" dirty="0"/>
              <a:t>Operational Definitions</a:t>
            </a:r>
            <a:endParaRPr lang="en-US" altLang="en-US" i="1" dirty="0"/>
          </a:p>
        </p:txBody>
      </p:sp>
      <p:sp>
        <p:nvSpPr>
          <p:cNvPr id="23555" name="Rectangle 3"/>
          <p:cNvSpPr>
            <a:spLocks noGrp="1" noChangeArrowheads="1"/>
          </p:cNvSpPr>
          <p:nvPr>
            <p:ph idx="1"/>
          </p:nvPr>
        </p:nvSpPr>
        <p:spPr>
          <a:xfrm>
            <a:off x="685800" y="1524000"/>
            <a:ext cx="7772400" cy="4800600"/>
          </a:xfrm>
        </p:spPr>
        <p:txBody>
          <a:bodyPr>
            <a:normAutofit/>
          </a:bodyPr>
          <a:lstStyle/>
          <a:p>
            <a:pPr algn="l" eaLnBrk="1" hangingPunct="1">
              <a:buNone/>
            </a:pPr>
            <a:r>
              <a:rPr lang="en-US" altLang="en-US" dirty="0">
                <a:solidFill>
                  <a:srgbClr val="000000"/>
                </a:solidFill>
                <a:latin typeface="Arial"/>
                <a:cs typeface="Arial"/>
              </a:rPr>
              <a:t>Operationally define the following items:</a:t>
            </a:r>
          </a:p>
          <a:p>
            <a:pPr algn="l" eaLnBrk="1" hangingPunct="1">
              <a:buNone/>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	Shyness</a:t>
            </a:r>
          </a:p>
          <a:p>
            <a:pPr marL="342900" indent="-342900" algn="l" eaLnBrk="1" hangingPunct="1">
              <a:buFont typeface="Arial"/>
              <a:buChar char="•"/>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	Love</a:t>
            </a:r>
          </a:p>
          <a:p>
            <a:pPr marL="342900" indent="-342900" algn="l" eaLnBrk="1" hangingPunct="1">
              <a:buFont typeface="Arial"/>
              <a:buChar char="•"/>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	Memory Loss</a:t>
            </a:r>
          </a:p>
          <a:p>
            <a:pPr algn="l" eaLnBrk="1" hangingPunct="1"/>
            <a:endParaRPr lang="en-US" altLang="en-US" dirty="0">
              <a:solidFill>
                <a:srgbClr val="000000"/>
              </a:solidFill>
              <a:latin typeface="Arial"/>
              <a:cs typeface="Arial"/>
            </a:endParaRPr>
          </a:p>
          <a:p>
            <a:pPr algn="l"/>
            <a:r>
              <a:rPr lang="en-US" altLang="en-US" dirty="0">
                <a:solidFill>
                  <a:schemeClr val="tx2"/>
                </a:solidFill>
              </a:rPr>
              <a:t>To operationally define the variable, you have to figure out how will you measure it. There is no one right answer. There are LOTS of ways to measure these items.</a:t>
            </a:r>
          </a:p>
          <a:p>
            <a:pPr algn="l" eaLnBrk="1" hangingPunct="1"/>
            <a:endParaRPr lang="en-US" altLang="en-US" dirty="0">
              <a:solidFill>
                <a:srgbClr val="000000"/>
              </a:solidFill>
              <a:latin typeface="Arial"/>
              <a:cs typeface="Arial"/>
            </a:endParaRPr>
          </a:p>
          <a:p>
            <a:pPr lvl="1" algn="l" eaLnBrk="1" hangingPunct="1">
              <a:buNone/>
            </a:pPr>
            <a:endParaRPr lang="en-US" altLang="en-US" dirty="0">
              <a:solidFill>
                <a:srgbClr val="000000"/>
              </a:solidFill>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838200"/>
            <a:ext cx="8915400" cy="1143000"/>
          </a:xfrm>
        </p:spPr>
        <p:txBody>
          <a:bodyPr>
            <a:normAutofit fontScale="90000"/>
          </a:bodyPr>
          <a:lstStyle/>
          <a:p>
            <a:r>
              <a:rPr lang="en-US" altLang="en-US" dirty="0"/>
              <a:t>How Do Psychologists Conduct Research?</a:t>
            </a:r>
            <a:br>
              <a:rPr lang="en-US" altLang="en-US" dirty="0"/>
            </a:br>
            <a:r>
              <a:rPr lang="en-US" altLang="en-US" dirty="0"/>
              <a:t>Choosing Participants, the Research Method and Collecting Data</a:t>
            </a:r>
          </a:p>
        </p:txBody>
      </p:sp>
      <p:pic>
        <p:nvPicPr>
          <p:cNvPr id="5" name="Picture 4"/>
          <p:cNvPicPr>
            <a:picLocks noChangeAspect="1"/>
          </p:cNvPicPr>
          <p:nvPr/>
        </p:nvPicPr>
        <p:blipFill>
          <a:blip r:embed="rId3"/>
          <a:stretch>
            <a:fillRect/>
          </a:stretch>
        </p:blipFill>
        <p:spPr>
          <a:xfrm>
            <a:off x="2015271" y="2226026"/>
            <a:ext cx="4995129" cy="4339874"/>
          </a:xfrm>
          <a:prstGeom prst="rect">
            <a:avLst/>
          </a:prstGeom>
        </p:spPr>
      </p:pic>
      <p:pic>
        <p:nvPicPr>
          <p:cNvPr id="6" name="Picture 5"/>
          <p:cNvPicPr>
            <a:picLocks noChangeAspect="1"/>
          </p:cNvPicPr>
          <p:nvPr/>
        </p:nvPicPr>
        <p:blipFill>
          <a:blip r:embed="rId4"/>
          <a:stretch>
            <a:fillRect/>
          </a:stretch>
        </p:blipFill>
        <p:spPr>
          <a:xfrm>
            <a:off x="6019800" y="6477000"/>
            <a:ext cx="952500" cy="228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533400"/>
            <a:ext cx="8229600" cy="838200"/>
          </a:xfrm>
        </p:spPr>
        <p:txBody>
          <a:bodyPr>
            <a:normAutofit/>
          </a:bodyPr>
          <a:lstStyle/>
          <a:p>
            <a:pPr eaLnBrk="1" hangingPunct="1"/>
            <a:r>
              <a:rPr lang="en-US" altLang="en-US" dirty="0"/>
              <a:t>Choose Participants</a:t>
            </a:r>
          </a:p>
        </p:txBody>
      </p:sp>
      <p:sp>
        <p:nvSpPr>
          <p:cNvPr id="24579" name="Rectangle 3"/>
          <p:cNvSpPr>
            <a:spLocks noGrp="1" noChangeArrowheads="1"/>
          </p:cNvSpPr>
          <p:nvPr>
            <p:ph idx="1"/>
          </p:nvPr>
        </p:nvSpPr>
        <p:spPr>
          <a:xfrm>
            <a:off x="381000" y="1447800"/>
            <a:ext cx="8305800" cy="5029200"/>
          </a:xfrm>
        </p:spPr>
        <p:txBody>
          <a:bodyPr>
            <a:normAutofit/>
          </a:bodyPr>
          <a:lstStyle/>
          <a:p>
            <a:pPr algn="l" eaLnBrk="1" hangingPunct="1">
              <a:lnSpc>
                <a:spcPct val="90000"/>
              </a:lnSpc>
            </a:pPr>
            <a:r>
              <a:rPr lang="en-US" altLang="en-US" sz="2200" b="1" dirty="0">
                <a:solidFill>
                  <a:srgbClr val="000000"/>
                </a:solidFill>
                <a:latin typeface="Arial"/>
                <a:cs typeface="Arial"/>
              </a:rPr>
              <a:t>Population</a:t>
            </a:r>
            <a:r>
              <a:rPr lang="en-US" altLang="en-US" sz="2200" dirty="0">
                <a:solidFill>
                  <a:srgbClr val="000000"/>
                </a:solidFill>
                <a:latin typeface="Arial"/>
                <a:cs typeface="Arial"/>
              </a:rPr>
              <a:t> - The entire group that is of interest to researchers</a:t>
            </a:r>
          </a:p>
          <a:p>
            <a:pPr algn="l" eaLnBrk="1" hangingPunct="1">
              <a:lnSpc>
                <a:spcPct val="90000"/>
              </a:lnSpc>
            </a:pPr>
            <a:endParaRPr lang="en-US" altLang="en-US" sz="2200" dirty="0">
              <a:solidFill>
                <a:srgbClr val="000000"/>
              </a:solidFill>
              <a:latin typeface="Arial"/>
              <a:cs typeface="Arial"/>
            </a:endParaRPr>
          </a:p>
          <a:p>
            <a:pPr algn="l" eaLnBrk="1" hangingPunct="1">
              <a:lnSpc>
                <a:spcPct val="90000"/>
              </a:lnSpc>
            </a:pPr>
            <a:r>
              <a:rPr lang="en-US" altLang="en-US" sz="2200" b="1" dirty="0">
                <a:solidFill>
                  <a:srgbClr val="000000"/>
                </a:solidFill>
                <a:latin typeface="Arial"/>
                <a:cs typeface="Arial"/>
              </a:rPr>
              <a:t>Sample</a:t>
            </a:r>
            <a:r>
              <a:rPr lang="en-US" altLang="en-US" sz="2200" dirty="0">
                <a:solidFill>
                  <a:srgbClr val="000000"/>
                </a:solidFill>
                <a:latin typeface="Arial"/>
                <a:cs typeface="Arial"/>
              </a:rPr>
              <a:t> - A portion of any population that is selected for the study</a:t>
            </a:r>
          </a:p>
          <a:p>
            <a:pPr algn="l" eaLnBrk="1" hangingPunct="1">
              <a:lnSpc>
                <a:spcPct val="90000"/>
              </a:lnSpc>
            </a:pPr>
            <a:endParaRPr lang="en-US" altLang="en-US" sz="2200" dirty="0">
              <a:solidFill>
                <a:srgbClr val="000000"/>
              </a:solidFill>
              <a:latin typeface="Arial"/>
              <a:cs typeface="Arial"/>
            </a:endParaRPr>
          </a:p>
          <a:p>
            <a:pPr algn="l" eaLnBrk="1" hangingPunct="1">
              <a:lnSpc>
                <a:spcPct val="90000"/>
              </a:lnSpc>
            </a:pPr>
            <a:r>
              <a:rPr lang="en-US" altLang="en-US" sz="2200" b="1" dirty="0">
                <a:solidFill>
                  <a:srgbClr val="000000"/>
                </a:solidFill>
                <a:latin typeface="Arial"/>
                <a:cs typeface="Arial"/>
              </a:rPr>
              <a:t>Random selection</a:t>
            </a:r>
            <a:r>
              <a:rPr lang="en-US" altLang="en-US" sz="2200" dirty="0">
                <a:solidFill>
                  <a:srgbClr val="000000"/>
                </a:solidFill>
                <a:latin typeface="Arial"/>
                <a:cs typeface="Arial"/>
              </a:rPr>
              <a:t> - Randomly choosing a sample from a population</a:t>
            </a:r>
          </a:p>
          <a:p>
            <a:pPr algn="l" eaLnBrk="1" hangingPunct="1">
              <a:lnSpc>
                <a:spcPct val="90000"/>
              </a:lnSpc>
            </a:pPr>
            <a:endParaRPr lang="en-US" altLang="en-US" sz="2200" dirty="0">
              <a:solidFill>
                <a:srgbClr val="000000"/>
              </a:solidFill>
              <a:latin typeface="Arial"/>
              <a:cs typeface="Arial"/>
            </a:endParaRPr>
          </a:p>
          <a:p>
            <a:pPr algn="l" eaLnBrk="1" hangingPunct="1">
              <a:lnSpc>
                <a:spcPct val="90000"/>
              </a:lnSpc>
            </a:pPr>
            <a:r>
              <a:rPr lang="en-US" altLang="en-US" sz="2200" b="1" dirty="0">
                <a:solidFill>
                  <a:srgbClr val="000000"/>
                </a:solidFill>
                <a:latin typeface="Arial"/>
                <a:cs typeface="Arial"/>
              </a:rPr>
              <a:t>Sampling bias </a:t>
            </a:r>
            <a:r>
              <a:rPr lang="en-US" altLang="en-US" sz="2200" dirty="0">
                <a:solidFill>
                  <a:srgbClr val="000000"/>
                </a:solidFill>
                <a:latin typeface="Arial"/>
                <a:cs typeface="Arial"/>
              </a:rPr>
              <a:t>- Choosing a sample that does not represent your population</a:t>
            </a:r>
          </a:p>
          <a:p>
            <a:pPr algn="l" eaLnBrk="1" hangingPunct="1">
              <a:lnSpc>
                <a:spcPct val="90000"/>
              </a:lnSpc>
            </a:pPr>
            <a:endParaRPr lang="en-US" altLang="en-US" sz="2200" dirty="0">
              <a:solidFill>
                <a:srgbClr val="000000"/>
              </a:solidFill>
              <a:latin typeface="Arial"/>
              <a:cs typeface="Arial"/>
            </a:endParaRPr>
          </a:p>
          <a:p>
            <a:pPr algn="l" eaLnBrk="1" hangingPunct="1">
              <a:lnSpc>
                <a:spcPct val="90000"/>
              </a:lnSpc>
            </a:pPr>
            <a:r>
              <a:rPr lang="en-US" altLang="en-US" sz="2200" dirty="0">
                <a:solidFill>
                  <a:srgbClr val="000000"/>
                </a:solidFill>
                <a:latin typeface="Arial"/>
                <a:cs typeface="Arial"/>
              </a:rPr>
              <a:t>Representative sample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533400"/>
            <a:ext cx="8229600" cy="762000"/>
          </a:xfrm>
        </p:spPr>
        <p:txBody>
          <a:bodyPr>
            <a:normAutofit/>
          </a:bodyPr>
          <a:lstStyle/>
          <a:p>
            <a:pPr eaLnBrk="1" fontAlgn="auto" hangingPunct="1">
              <a:spcAft>
                <a:spcPts val="0"/>
              </a:spcAft>
              <a:defRPr/>
            </a:pPr>
            <a:r>
              <a:rPr lang="en-US" dirty="0"/>
              <a:t>Choose Participants</a:t>
            </a:r>
            <a:endParaRPr lang="en-US" sz="2400" i="1" dirty="0"/>
          </a:p>
        </p:txBody>
      </p:sp>
      <p:sp>
        <p:nvSpPr>
          <p:cNvPr id="25603" name="Rectangle 3"/>
          <p:cNvSpPr>
            <a:spLocks noGrp="1" noChangeArrowheads="1"/>
          </p:cNvSpPr>
          <p:nvPr>
            <p:ph idx="1"/>
          </p:nvPr>
        </p:nvSpPr>
        <p:spPr>
          <a:xfrm>
            <a:off x="685800" y="1524000"/>
            <a:ext cx="6477000" cy="4325112"/>
          </a:xfrm>
        </p:spPr>
        <p:txBody>
          <a:bodyPr>
            <a:normAutofit fontScale="92500" lnSpcReduction="10000"/>
          </a:bodyPr>
          <a:lstStyle/>
          <a:p>
            <a:pPr algn="l" eaLnBrk="1" hangingPunct="1">
              <a:buFont typeface="Wingdings 2" pitchFamily="18" charset="2"/>
              <a:buNone/>
            </a:pPr>
            <a:r>
              <a:rPr lang="en-US" altLang="en-US" sz="3600" dirty="0">
                <a:solidFill>
                  <a:srgbClr val="000000"/>
                </a:solidFill>
                <a:latin typeface="Arial"/>
                <a:cs typeface="Arial"/>
              </a:rPr>
              <a:t>A sample or a population?</a:t>
            </a:r>
          </a:p>
          <a:p>
            <a:pPr algn="l" eaLnBrk="1" hangingPunct="1">
              <a:buFont typeface="Wingdings 2" pitchFamily="18" charset="2"/>
              <a:buNone/>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Professional hockey players</a:t>
            </a:r>
          </a:p>
          <a:p>
            <a:pPr marL="342900" indent="-342900" algn="l" eaLnBrk="1" hangingPunct="1">
              <a:buFont typeface="Arial"/>
              <a:buChar char="•"/>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10 students from VIU</a:t>
            </a:r>
          </a:p>
          <a:p>
            <a:pPr marL="342900" indent="-342900" algn="l" eaLnBrk="1" hangingPunct="1">
              <a:buFont typeface="Arial"/>
              <a:buChar char="•"/>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Albino rats</a:t>
            </a:r>
          </a:p>
          <a:p>
            <a:pPr marL="342900" indent="-342900" algn="l" eaLnBrk="1" hangingPunct="1">
              <a:buFont typeface="Arial"/>
              <a:buChar char="•"/>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100 adults over the age of 65</a:t>
            </a:r>
          </a:p>
          <a:p>
            <a:pPr marL="342900" indent="-342900" algn="l" eaLnBrk="1" hangingPunct="1">
              <a:buFont typeface="Arial"/>
              <a:buChar char="•"/>
            </a:pPr>
            <a:endParaRPr lang="en-US" altLang="en-US" dirty="0">
              <a:solidFill>
                <a:srgbClr val="000000"/>
              </a:solidFill>
              <a:latin typeface="Arial"/>
              <a:cs typeface="Arial"/>
            </a:endParaRPr>
          </a:p>
          <a:p>
            <a:pPr marL="342900" indent="-342900" algn="l" eaLnBrk="1" hangingPunct="1">
              <a:buFont typeface="Arial"/>
              <a:buChar char="•"/>
            </a:pPr>
            <a:r>
              <a:rPr lang="en-US" altLang="en-US" dirty="0">
                <a:solidFill>
                  <a:srgbClr val="000000"/>
                </a:solidFill>
                <a:latin typeface="Arial"/>
                <a:cs typeface="Arial"/>
              </a:rPr>
              <a:t>This class…..it depends 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381000"/>
            <a:ext cx="9144000" cy="1066800"/>
          </a:xfrm>
        </p:spPr>
        <p:txBody>
          <a:bodyPr>
            <a:normAutofit fontScale="90000"/>
          </a:bodyPr>
          <a:lstStyle/>
          <a:p>
            <a:pPr eaLnBrk="1" hangingPunct="1"/>
            <a:r>
              <a:rPr lang="en-US" altLang="en-US" dirty="0"/>
              <a:t>Two Basic Types of Research Methods	</a:t>
            </a:r>
          </a:p>
        </p:txBody>
      </p:sp>
      <p:sp>
        <p:nvSpPr>
          <p:cNvPr id="26627" name="Rectangle 3"/>
          <p:cNvSpPr>
            <a:spLocks noGrp="1" noChangeArrowheads="1"/>
          </p:cNvSpPr>
          <p:nvPr>
            <p:ph idx="1"/>
          </p:nvPr>
        </p:nvSpPr>
        <p:spPr>
          <a:xfrm>
            <a:off x="381000" y="1676400"/>
            <a:ext cx="8229600" cy="4724400"/>
          </a:xfrm>
        </p:spPr>
        <p:txBody>
          <a:bodyPr>
            <a:normAutofit/>
          </a:bodyPr>
          <a:lstStyle/>
          <a:p>
            <a:pPr algn="l" eaLnBrk="1" hangingPunct="1"/>
            <a:r>
              <a:rPr lang="en-US" altLang="en-US" b="1" dirty="0">
                <a:latin typeface="Arial"/>
                <a:cs typeface="Arial"/>
              </a:rPr>
              <a:t>Descriptive</a:t>
            </a:r>
          </a:p>
          <a:p>
            <a:pPr marL="838200" lvl="1" indent="-457200" algn="l" eaLnBrk="1" hangingPunct="1">
              <a:buFont typeface="Arial"/>
              <a:buChar char="•"/>
            </a:pPr>
            <a:r>
              <a:rPr lang="en-US" altLang="en-US" sz="2700" dirty="0">
                <a:solidFill>
                  <a:schemeClr val="tx1"/>
                </a:solidFill>
                <a:latin typeface="Arial"/>
                <a:cs typeface="Arial"/>
              </a:rPr>
              <a:t>Research method used to observe and describe </a:t>
            </a:r>
            <a:r>
              <a:rPr lang="en-CA" altLang="en-US" sz="2700" dirty="0">
                <a:solidFill>
                  <a:schemeClr val="tx1"/>
                </a:solidFill>
                <a:latin typeface="Arial"/>
                <a:cs typeface="Arial"/>
              </a:rPr>
              <a:t>behaviour</a:t>
            </a:r>
            <a:r>
              <a:rPr lang="en-US" altLang="en-US" sz="2700" dirty="0">
                <a:solidFill>
                  <a:schemeClr val="tx1"/>
                </a:solidFill>
                <a:latin typeface="Arial"/>
                <a:cs typeface="Arial"/>
              </a:rPr>
              <a:t>.</a:t>
            </a:r>
          </a:p>
          <a:p>
            <a:pPr marL="838200" lvl="1" indent="-457200" algn="l" eaLnBrk="1" hangingPunct="1">
              <a:buFont typeface="Arial"/>
              <a:buChar char="•"/>
            </a:pPr>
            <a:endParaRPr lang="en-US" altLang="en-US" sz="2700" dirty="0">
              <a:solidFill>
                <a:schemeClr val="tx1"/>
              </a:solidFill>
              <a:latin typeface="Arial"/>
              <a:cs typeface="Arial"/>
            </a:endParaRPr>
          </a:p>
          <a:p>
            <a:pPr marL="838200" lvl="1" indent="-457200" algn="l" eaLnBrk="1" hangingPunct="1">
              <a:buFont typeface="Arial"/>
              <a:buChar char="•"/>
            </a:pPr>
            <a:r>
              <a:rPr lang="en-US" altLang="en-US" sz="2700" dirty="0">
                <a:solidFill>
                  <a:schemeClr val="tx1"/>
                </a:solidFill>
                <a:latin typeface="Arial"/>
                <a:cs typeface="Arial"/>
              </a:rPr>
              <a:t>Used to determine the existence of a relationship between the variables.</a:t>
            </a:r>
          </a:p>
          <a:p>
            <a:pPr algn="l" eaLnBrk="1" hangingPunct="1">
              <a:buFont typeface="Wingdings 2" pitchFamily="18" charset="2"/>
              <a:buNone/>
            </a:pPr>
            <a:endParaRPr lang="en-US" altLang="en-US" dirty="0">
              <a:latin typeface="Arial"/>
              <a:cs typeface="Arial"/>
            </a:endParaRPr>
          </a:p>
          <a:p>
            <a:pPr algn="l" eaLnBrk="1" hangingPunct="1"/>
            <a:r>
              <a:rPr lang="en-US" altLang="en-US" b="1" dirty="0">
                <a:latin typeface="Arial"/>
                <a:cs typeface="Arial"/>
              </a:rPr>
              <a:t>Experimental</a:t>
            </a:r>
          </a:p>
          <a:p>
            <a:pPr marL="838200" lvl="1" indent="-457200" algn="l" eaLnBrk="1" hangingPunct="1">
              <a:buFont typeface="Arial"/>
              <a:buChar char="•"/>
            </a:pPr>
            <a:r>
              <a:rPr lang="en-US" altLang="en-US" sz="2700" dirty="0">
                <a:solidFill>
                  <a:schemeClr val="tx1"/>
                </a:solidFill>
                <a:latin typeface="Arial"/>
                <a:cs typeface="Arial"/>
              </a:rPr>
              <a:t>To demonstrate a cause and effect relationships between the variables.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p:cNvSpPr>
          <p:nvPr>
            <p:ph type="title"/>
          </p:nvPr>
        </p:nvSpPr>
        <p:spPr>
          <a:xfrm>
            <a:off x="457200" y="609600"/>
            <a:ext cx="8229600" cy="838200"/>
          </a:xfrm>
        </p:spPr>
        <p:txBody>
          <a:bodyPr>
            <a:normAutofit fontScale="90000"/>
          </a:bodyPr>
          <a:lstStyle/>
          <a:p>
            <a:r>
              <a:rPr lang="en-CA" altLang="en-US" dirty="0"/>
              <a:t>Descriptive and Experimental Research</a:t>
            </a:r>
          </a:p>
        </p:txBody>
      </p:sp>
      <p:pic>
        <p:nvPicPr>
          <p:cNvPr id="2765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5" y="1464000"/>
            <a:ext cx="6600825"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858000" y="6477000"/>
            <a:ext cx="901700" cy="215900"/>
          </a:xfrm>
          <a:prstGeom prst="rect">
            <a:avLst/>
          </a:prstGeom>
        </p:spPr>
      </p:pic>
      <p:sp>
        <p:nvSpPr>
          <p:cNvPr id="3" name="TextBox 2"/>
          <p:cNvSpPr txBox="1"/>
          <p:nvPr/>
        </p:nvSpPr>
        <p:spPr>
          <a:xfrm>
            <a:off x="7086600" y="2057400"/>
            <a:ext cx="1249060" cy="369332"/>
          </a:xfrm>
          <a:prstGeom prst="rect">
            <a:avLst/>
          </a:prstGeom>
          <a:noFill/>
        </p:spPr>
        <p:txBody>
          <a:bodyPr wrap="none" rtlCol="0">
            <a:spAutoFit/>
          </a:bodyPr>
          <a:lstStyle/>
          <a:p>
            <a:r>
              <a:rPr lang="en-CA" dirty="0"/>
              <a:t>Applied….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457200"/>
            <a:ext cx="8229600" cy="1066800"/>
          </a:xfrm>
        </p:spPr>
        <p:txBody>
          <a:bodyPr/>
          <a:lstStyle/>
          <a:p>
            <a:pPr eaLnBrk="1" hangingPunct="1"/>
            <a:r>
              <a:rPr lang="en-US" altLang="en-US" dirty="0"/>
              <a:t>Types of Descriptive Research</a:t>
            </a:r>
          </a:p>
        </p:txBody>
      </p:sp>
      <p:sp>
        <p:nvSpPr>
          <p:cNvPr id="28675" name="Rectangle 3"/>
          <p:cNvSpPr>
            <a:spLocks noGrp="1" noChangeArrowheads="1"/>
          </p:cNvSpPr>
          <p:nvPr>
            <p:ph idx="1"/>
          </p:nvPr>
        </p:nvSpPr>
        <p:spPr>
          <a:xfrm>
            <a:off x="457200" y="1828800"/>
            <a:ext cx="8229600" cy="4325112"/>
          </a:xfrm>
        </p:spPr>
        <p:txBody>
          <a:bodyPr/>
          <a:lstStyle/>
          <a:p>
            <a:pPr marL="609600" indent="-609600" algn="l" eaLnBrk="1" hangingPunct="1">
              <a:buClr>
                <a:schemeClr val="tx1"/>
              </a:buClr>
              <a:buFontTx/>
              <a:buAutoNum type="arabicPeriod"/>
            </a:pPr>
            <a:r>
              <a:rPr lang="en-US" altLang="en-US" sz="2200" b="1" dirty="0">
                <a:solidFill>
                  <a:srgbClr val="000000"/>
                </a:solidFill>
                <a:latin typeface="Arial"/>
                <a:cs typeface="Arial"/>
              </a:rPr>
              <a:t>Case studies </a:t>
            </a:r>
            <a:r>
              <a:rPr lang="en-US" altLang="en-US" sz="2200" dirty="0">
                <a:solidFill>
                  <a:srgbClr val="000000"/>
                </a:solidFill>
                <a:latin typeface="Arial"/>
                <a:cs typeface="Arial"/>
              </a:rPr>
              <a:t>- focuses on a single person</a:t>
            </a:r>
          </a:p>
          <a:p>
            <a:pPr marL="800100" lvl="1" indent="-342900" algn="l"/>
            <a:r>
              <a:rPr lang="en-US" altLang="en-US" sz="2200" dirty="0">
                <a:solidFill>
                  <a:srgbClr val="000000"/>
                </a:solidFill>
                <a:latin typeface="Arial"/>
                <a:cs typeface="Arial"/>
              </a:rPr>
              <a:t>Pitfall - Researcher bias – </a:t>
            </a:r>
            <a:r>
              <a:rPr lang="en-US" altLang="en-US" sz="2200" dirty="0" err="1">
                <a:solidFill>
                  <a:srgbClr val="000000"/>
                </a:solidFill>
                <a:latin typeface="Arial"/>
                <a:cs typeface="Arial"/>
              </a:rPr>
              <a:t>ouija</a:t>
            </a:r>
            <a:r>
              <a:rPr lang="en-US" altLang="en-US" sz="2200" dirty="0">
                <a:solidFill>
                  <a:srgbClr val="000000"/>
                </a:solidFill>
                <a:latin typeface="Arial"/>
                <a:cs typeface="Arial"/>
              </a:rPr>
              <a:t>  boards and facilitated communications</a:t>
            </a:r>
          </a:p>
          <a:p>
            <a:pPr marL="1219200" lvl="2" indent="-304800" algn="l" eaLnBrk="1" hangingPunct="1">
              <a:buClr>
                <a:schemeClr val="tx1"/>
              </a:buClr>
              <a:buFontTx/>
              <a:buNone/>
            </a:pPr>
            <a:endParaRPr lang="en-US" altLang="en-US" sz="2200" dirty="0">
              <a:solidFill>
                <a:srgbClr val="000000"/>
              </a:solidFill>
              <a:latin typeface="Arial"/>
              <a:cs typeface="Arial"/>
            </a:endParaRPr>
          </a:p>
          <a:p>
            <a:pPr marL="609600" indent="-609600" algn="l" eaLnBrk="1" hangingPunct="1">
              <a:buClr>
                <a:schemeClr val="tx1"/>
              </a:buClr>
              <a:buFontTx/>
              <a:buAutoNum type="arabicPeriod"/>
            </a:pPr>
            <a:r>
              <a:rPr lang="en-US" altLang="en-US" sz="2200" b="1" dirty="0">
                <a:solidFill>
                  <a:srgbClr val="000000"/>
                </a:solidFill>
                <a:latin typeface="Arial"/>
                <a:cs typeface="Arial"/>
              </a:rPr>
              <a:t>Naturalistic observation </a:t>
            </a:r>
            <a:r>
              <a:rPr lang="en-US" altLang="en-US" sz="2200" dirty="0">
                <a:solidFill>
                  <a:srgbClr val="000000"/>
                </a:solidFill>
                <a:latin typeface="Arial"/>
                <a:cs typeface="Arial"/>
              </a:rPr>
              <a:t>- observe people behaving as they normally do</a:t>
            </a:r>
          </a:p>
          <a:p>
            <a:pPr marL="800100" lvl="1" indent="-342900" algn="l" eaLnBrk="1" hangingPunct="1">
              <a:buNone/>
            </a:pPr>
            <a:r>
              <a:rPr lang="en-US" altLang="en-US" sz="2200" dirty="0">
                <a:solidFill>
                  <a:srgbClr val="000000"/>
                </a:solidFill>
                <a:latin typeface="Arial"/>
                <a:cs typeface="Arial"/>
              </a:rPr>
              <a:t>Pitfall - Hawthorne Effect – you watching them will change their behavior</a:t>
            </a:r>
          </a:p>
          <a:p>
            <a:pPr marL="800100" lvl="1" indent="-342900" algn="l" eaLnBrk="1" hangingPunct="1">
              <a:buFont typeface="Wingdings" charset="2"/>
              <a:buNone/>
            </a:pPr>
            <a:endParaRPr lang="en-US" altLang="en-US" sz="2200" dirty="0">
              <a:solidFill>
                <a:srgbClr val="000000"/>
              </a:solidFill>
              <a:latin typeface="Arial"/>
              <a:cs typeface="Arial"/>
            </a:endParaRPr>
          </a:p>
          <a:p>
            <a:pPr marL="609600" indent="-609600" algn="l" eaLnBrk="1" hangingPunct="1">
              <a:buClr>
                <a:schemeClr val="tx1"/>
              </a:buClr>
              <a:buFontTx/>
              <a:buAutoNum type="arabicPeriod"/>
            </a:pPr>
            <a:r>
              <a:rPr lang="en-US" altLang="en-US" sz="2200" b="1" dirty="0">
                <a:solidFill>
                  <a:srgbClr val="000000"/>
                </a:solidFill>
                <a:latin typeface="Arial"/>
                <a:cs typeface="Arial"/>
              </a:rPr>
              <a:t>Surveys</a:t>
            </a:r>
            <a:r>
              <a:rPr lang="en-US" altLang="en-US" sz="2200" dirty="0">
                <a:solidFill>
                  <a:srgbClr val="000000"/>
                </a:solidFill>
                <a:latin typeface="Arial"/>
                <a:cs typeface="Arial"/>
              </a:rPr>
              <a:t> - use of a questionnaire of interview</a:t>
            </a:r>
          </a:p>
          <a:p>
            <a:pPr marL="800100" lvl="1" indent="-342900" algn="l" eaLnBrk="1" hangingPunct="1">
              <a:buNone/>
            </a:pPr>
            <a:r>
              <a:rPr lang="en-US" altLang="en-US" sz="2200" dirty="0">
                <a:solidFill>
                  <a:srgbClr val="000000"/>
                </a:solidFill>
                <a:latin typeface="Arial"/>
                <a:cs typeface="Arial"/>
              </a:rPr>
              <a:t>Pitfall - Participant bias – I want to look good to the </a:t>
            </a:r>
            <a:r>
              <a:rPr lang="en-US" altLang="en-US" sz="2200" dirty="0" err="1">
                <a:solidFill>
                  <a:srgbClr val="000000"/>
                </a:solidFill>
                <a:latin typeface="Arial"/>
                <a:cs typeface="Arial"/>
              </a:rPr>
              <a:t>the</a:t>
            </a:r>
            <a:r>
              <a:rPr lang="en-US" altLang="en-US" sz="2200" dirty="0">
                <a:solidFill>
                  <a:srgbClr val="000000"/>
                </a:solidFill>
                <a:latin typeface="Arial"/>
                <a:cs typeface="Arial"/>
              </a:rPr>
              <a:t> researcher….</a:t>
            </a:r>
          </a:p>
          <a:p>
            <a:pPr marL="800100" lvl="1" indent="-342900" algn="l" eaLnBrk="1" hangingPunct="1">
              <a:buFont typeface="Wingdings" charset="2"/>
              <a:buNone/>
            </a:pPr>
            <a:endParaRPr lang="en-US" altLang="en-US" sz="2200" dirty="0">
              <a:solidFill>
                <a:srgbClr val="000000"/>
              </a:solidFill>
              <a:latin typeface="Arial"/>
              <a:cs typeface="Arial"/>
            </a:endParaRPr>
          </a:p>
          <a:p>
            <a:pPr marL="609600" indent="-609600" algn="l" eaLnBrk="1" hangingPunct="1">
              <a:buClr>
                <a:schemeClr val="tx1"/>
              </a:buClr>
              <a:buFont typeface="Wingdings 2" pitchFamily="18" charset="2"/>
              <a:buNone/>
            </a:pPr>
            <a:endParaRPr lang="en-US" altLang="en-US" sz="2200" dirty="0">
              <a:solidFill>
                <a:srgbClr val="000000"/>
              </a:solidFill>
              <a:latin typeface="Arial"/>
              <a:cs typeface="Arial"/>
            </a:endParaRPr>
          </a:p>
          <a:p>
            <a:pPr marL="800100" lvl="1" indent="-342900" algn="l" eaLnBrk="1" hangingPunct="1">
              <a:buFont typeface="Wingdings" charset="2"/>
              <a:buNone/>
            </a:pPr>
            <a:endParaRPr lang="en-US" altLang="en-US" sz="2200" dirty="0">
              <a:solidFill>
                <a:srgbClr val="000000"/>
              </a:solidFill>
              <a:latin typeface="Arial"/>
              <a:cs typeface="Arial"/>
            </a:endParaRPr>
          </a:p>
          <a:p>
            <a:pPr marL="800100" lvl="1" indent="-342900" algn="l" eaLnBrk="1" hangingPunct="1">
              <a:buFont typeface="Wingdings" charset="2"/>
              <a:buNone/>
            </a:pPr>
            <a:endParaRPr lang="en-US" altLang="en-US" sz="2200" dirty="0">
              <a:solidFill>
                <a:srgbClr val="000000"/>
              </a:solidFill>
              <a:latin typeface="Arial"/>
              <a:cs typeface="Arial"/>
            </a:endParaRPr>
          </a:p>
          <a:p>
            <a:pPr marL="609600" indent="-609600" algn="l" eaLnBrk="1" hangingPunct="1">
              <a:buClr>
                <a:schemeClr val="tx1"/>
              </a:buClr>
              <a:buFont typeface="Wingdings 2" pitchFamily="18" charset="2"/>
              <a:buAutoNum type="arabicPeriod"/>
            </a:pPr>
            <a:endParaRPr lang="en-US" altLang="en-US" sz="2200" dirty="0">
              <a:solidFill>
                <a:srgbClr val="000000"/>
              </a:solidFill>
              <a:latin typeface="Arial"/>
              <a:cs typeface="Arial"/>
            </a:endParaRPr>
          </a:p>
          <a:p>
            <a:pPr marL="609600" indent="-609600" algn="l" eaLnBrk="1" hangingPunct="1">
              <a:buClr>
                <a:schemeClr val="tx1"/>
              </a:buClr>
              <a:buFontTx/>
              <a:buNone/>
            </a:pPr>
            <a:endParaRPr lang="en-US" altLang="en-US" sz="2200" dirty="0">
              <a:solidFill>
                <a:srgbClr val="000000"/>
              </a:solidFill>
              <a:latin typeface="Arial"/>
              <a:cs typeface="Arial"/>
            </a:endParaRPr>
          </a:p>
          <a:p>
            <a:pPr marL="609600" indent="-609600" algn="l" eaLnBrk="1" hangingPunct="1">
              <a:buClr>
                <a:schemeClr val="tx1"/>
              </a:buClr>
              <a:buFontTx/>
              <a:buNone/>
            </a:pPr>
            <a:endParaRPr lang="en-US" altLang="en-US" sz="2200" dirty="0">
              <a:solidFill>
                <a:srgbClr val="000000"/>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685800"/>
            <a:ext cx="8229600" cy="762000"/>
          </a:xfrm>
        </p:spPr>
        <p:txBody>
          <a:bodyPr/>
          <a:lstStyle/>
          <a:p>
            <a:pPr eaLnBrk="1" hangingPunct="1"/>
            <a:r>
              <a:rPr lang="en-US" altLang="en-US" dirty="0"/>
              <a:t>What Is a Science?</a:t>
            </a:r>
          </a:p>
        </p:txBody>
      </p:sp>
      <p:sp>
        <p:nvSpPr>
          <p:cNvPr id="15363" name="Rectangle 3"/>
          <p:cNvSpPr>
            <a:spLocks noGrp="1" noChangeArrowheads="1"/>
          </p:cNvSpPr>
          <p:nvPr>
            <p:ph idx="1"/>
          </p:nvPr>
        </p:nvSpPr>
        <p:spPr>
          <a:xfrm>
            <a:off x="381000" y="2057400"/>
            <a:ext cx="8305800" cy="2971800"/>
          </a:xfrm>
        </p:spPr>
        <p:txBody>
          <a:bodyPr/>
          <a:lstStyle/>
          <a:p>
            <a:pPr algn="l" eaLnBrk="1" hangingPunct="1">
              <a:buNone/>
              <a:defRPr/>
            </a:pPr>
            <a:r>
              <a:rPr lang="en-US" sz="2200" dirty="0">
                <a:solidFill>
                  <a:srgbClr val="000000"/>
                </a:solidFill>
                <a:latin typeface="Arial"/>
                <a:cs typeface="Arial"/>
              </a:rPr>
              <a:t>	Two core tenets of science:</a:t>
            </a:r>
          </a:p>
          <a:p>
            <a:pPr algn="l" eaLnBrk="1" hangingPunct="1">
              <a:buNone/>
              <a:defRPr/>
            </a:pPr>
            <a:endParaRPr lang="en-US" sz="2200" i="1" dirty="0">
              <a:solidFill>
                <a:srgbClr val="000000"/>
              </a:solidFill>
              <a:latin typeface="Arial"/>
              <a:cs typeface="Arial"/>
            </a:endParaRPr>
          </a:p>
          <a:p>
            <a:pPr marL="914400" lvl="1" indent="-457200" algn="l" eaLnBrk="1" hangingPunct="1">
              <a:buFont typeface="+mj-lt"/>
              <a:buAutoNum type="arabicPeriod"/>
              <a:defRPr/>
            </a:pPr>
            <a:r>
              <a:rPr lang="en-US" sz="2200" dirty="0">
                <a:solidFill>
                  <a:srgbClr val="000000"/>
                </a:solidFill>
                <a:latin typeface="Arial"/>
                <a:cs typeface="Arial"/>
              </a:rPr>
              <a:t>The universe operates according to certain natural laws </a:t>
            </a:r>
          </a:p>
          <a:p>
            <a:pPr marL="914400" lvl="1" indent="-457200" algn="l" eaLnBrk="1" hangingPunct="1">
              <a:buFont typeface="+mj-lt"/>
              <a:buAutoNum type="arabicPeriod"/>
              <a:defRPr/>
            </a:pPr>
            <a:endParaRPr lang="en-US" sz="2200" dirty="0">
              <a:solidFill>
                <a:srgbClr val="000000"/>
              </a:solidFill>
              <a:latin typeface="Arial"/>
              <a:cs typeface="Arial"/>
            </a:endParaRPr>
          </a:p>
          <a:p>
            <a:pPr marL="914400" lvl="1" indent="-457200" algn="l" eaLnBrk="1" hangingPunct="1">
              <a:buFont typeface="+mj-lt"/>
              <a:buAutoNum type="arabicPeriod"/>
              <a:defRPr/>
            </a:pPr>
            <a:r>
              <a:rPr lang="en-US" sz="2200" dirty="0">
                <a:solidFill>
                  <a:srgbClr val="000000"/>
                </a:solidFill>
                <a:latin typeface="Arial"/>
                <a:cs typeface="Arial"/>
              </a:rPr>
              <a:t>Such laws are discoverable and testable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9"/>
          <p:cNvSpPr>
            <a:spLocks noGrp="1"/>
          </p:cNvSpPr>
          <p:nvPr>
            <p:ph type="title"/>
          </p:nvPr>
        </p:nvSpPr>
        <p:spPr>
          <a:xfrm>
            <a:off x="457200" y="533400"/>
            <a:ext cx="8229600" cy="838200"/>
          </a:xfrm>
        </p:spPr>
        <p:txBody>
          <a:bodyPr/>
          <a:lstStyle/>
          <a:p>
            <a:r>
              <a:rPr lang="en-US" altLang="en-US" dirty="0"/>
              <a:t>Case Study</a:t>
            </a:r>
          </a:p>
        </p:txBody>
      </p:sp>
      <p:sp>
        <p:nvSpPr>
          <p:cNvPr id="29699" name="Rectangle 10"/>
          <p:cNvSpPr>
            <a:spLocks noGrp="1"/>
          </p:cNvSpPr>
          <p:nvPr>
            <p:ph idx="1"/>
          </p:nvPr>
        </p:nvSpPr>
        <p:spPr>
          <a:xfrm>
            <a:off x="457200" y="1524000"/>
            <a:ext cx="8305800" cy="4598988"/>
          </a:xfrm>
        </p:spPr>
        <p:txBody>
          <a:bodyPr/>
          <a:lstStyle/>
          <a:p>
            <a:pPr algn="l"/>
            <a:r>
              <a:rPr lang="en-US" altLang="en-US" dirty="0">
                <a:solidFill>
                  <a:srgbClr val="000000"/>
                </a:solidFill>
                <a:latin typeface="Arial"/>
                <a:cs typeface="Arial"/>
              </a:rPr>
              <a:t>An intensive study of 1 or 2 people</a:t>
            </a:r>
          </a:p>
          <a:p>
            <a:pPr algn="l"/>
            <a:endParaRPr lang="en-US" altLang="en-US" dirty="0">
              <a:solidFill>
                <a:srgbClr val="000000"/>
              </a:solidFill>
              <a:latin typeface="Arial"/>
              <a:cs typeface="Arial"/>
            </a:endParaRPr>
          </a:p>
          <a:p>
            <a:pPr algn="l"/>
            <a:r>
              <a:rPr lang="en-US" altLang="en-US" b="1" dirty="0">
                <a:solidFill>
                  <a:srgbClr val="000000"/>
                </a:solidFill>
                <a:latin typeface="Arial"/>
                <a:cs typeface="Arial"/>
              </a:rPr>
              <a:t>Advantages</a:t>
            </a:r>
          </a:p>
          <a:p>
            <a:pPr marL="838200" lvl="1" indent="-457200" algn="l">
              <a:buFont typeface="Arial"/>
              <a:buChar char="•"/>
            </a:pPr>
            <a:r>
              <a:rPr lang="en-US" altLang="en-US" sz="2400" dirty="0">
                <a:solidFill>
                  <a:srgbClr val="000000"/>
                </a:solidFill>
                <a:latin typeface="Arial"/>
                <a:cs typeface="Arial"/>
              </a:rPr>
              <a:t>Only method you can use if the type of </a:t>
            </a:r>
            <a:r>
              <a:rPr lang="en-CA" altLang="en-US" sz="2400" dirty="0">
                <a:solidFill>
                  <a:srgbClr val="000000"/>
                </a:solidFill>
                <a:latin typeface="Arial"/>
                <a:cs typeface="Arial"/>
              </a:rPr>
              <a:t>behaviour</a:t>
            </a:r>
            <a:r>
              <a:rPr lang="en-US" altLang="en-US" sz="2400" dirty="0">
                <a:solidFill>
                  <a:srgbClr val="000000"/>
                </a:solidFill>
                <a:latin typeface="Arial"/>
                <a:cs typeface="Arial"/>
              </a:rPr>
              <a:t> you are looking at is rare</a:t>
            </a:r>
          </a:p>
          <a:p>
            <a:pPr marL="838200" lvl="1" indent="-457200" algn="l">
              <a:buFont typeface="Arial"/>
              <a:buChar char="•"/>
            </a:pPr>
            <a:r>
              <a:rPr lang="en-US" altLang="en-US" sz="2400" dirty="0">
                <a:solidFill>
                  <a:srgbClr val="000000"/>
                </a:solidFill>
                <a:latin typeface="Arial"/>
                <a:cs typeface="Arial"/>
              </a:rPr>
              <a:t>Very detailed</a:t>
            </a:r>
          </a:p>
          <a:p>
            <a:pPr marL="838200" lvl="1" indent="-457200" algn="l">
              <a:buFont typeface="Arial"/>
              <a:buChar char="•"/>
            </a:pPr>
            <a:r>
              <a:rPr lang="en-US" altLang="en-US" sz="2400" dirty="0">
                <a:solidFill>
                  <a:srgbClr val="000000"/>
                </a:solidFill>
                <a:latin typeface="Arial"/>
                <a:cs typeface="Arial"/>
              </a:rPr>
              <a:t>Can provide insight</a:t>
            </a:r>
          </a:p>
          <a:p>
            <a:pPr lvl="1" algn="l"/>
            <a:endParaRPr lang="en-US" altLang="en-US" sz="2400" dirty="0">
              <a:solidFill>
                <a:srgbClr val="000000"/>
              </a:solidFill>
              <a:latin typeface="Arial"/>
              <a:cs typeface="Arial"/>
            </a:endParaRPr>
          </a:p>
          <a:p>
            <a:pPr algn="l"/>
            <a:r>
              <a:rPr lang="en-US" altLang="en-US" b="1" dirty="0">
                <a:solidFill>
                  <a:srgbClr val="000000"/>
                </a:solidFill>
                <a:latin typeface="Arial"/>
                <a:cs typeface="Arial"/>
              </a:rPr>
              <a:t>Disadvantages</a:t>
            </a:r>
          </a:p>
          <a:p>
            <a:pPr marL="838200" lvl="1" indent="-457200" algn="l">
              <a:buFont typeface="Arial"/>
              <a:buChar char="•"/>
            </a:pPr>
            <a:r>
              <a:rPr lang="en-US" altLang="en-US" sz="2400" dirty="0">
                <a:solidFill>
                  <a:srgbClr val="000000"/>
                </a:solidFill>
                <a:latin typeface="Arial"/>
                <a:cs typeface="Arial"/>
              </a:rPr>
              <a:t>You cannot generalize your results to all people</a:t>
            </a:r>
          </a:p>
          <a:p>
            <a:pPr marL="838200" lvl="1" indent="-457200" algn="l">
              <a:buFont typeface="Arial"/>
              <a:buChar char="•"/>
            </a:pPr>
            <a:r>
              <a:rPr lang="en-US" altLang="en-US" sz="2400" dirty="0">
                <a:solidFill>
                  <a:srgbClr val="000000"/>
                </a:solidFill>
                <a:latin typeface="Arial"/>
                <a:cs typeface="Arial"/>
              </a:rPr>
              <a:t>Cannot determine cause and effect</a:t>
            </a:r>
          </a:p>
          <a:p>
            <a:pPr algn="l"/>
            <a:endParaRPr lang="en-US" altLang="en-US" dirty="0">
              <a:solidFill>
                <a:srgbClr val="000000"/>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
          <p:cNvSpPr>
            <a:spLocks noGrp="1"/>
          </p:cNvSpPr>
          <p:nvPr>
            <p:ph type="title"/>
          </p:nvPr>
        </p:nvSpPr>
        <p:spPr>
          <a:xfrm>
            <a:off x="457200" y="381000"/>
            <a:ext cx="8229600" cy="1066800"/>
          </a:xfrm>
        </p:spPr>
        <p:txBody>
          <a:bodyPr/>
          <a:lstStyle/>
          <a:p>
            <a:r>
              <a:rPr lang="en-US" altLang="en-US" dirty="0"/>
              <a:t>Naturalistic Observation</a:t>
            </a:r>
          </a:p>
        </p:txBody>
      </p:sp>
      <p:sp>
        <p:nvSpPr>
          <p:cNvPr id="30723" name="Rectangle 11"/>
          <p:cNvSpPr>
            <a:spLocks noGrp="1"/>
          </p:cNvSpPr>
          <p:nvPr>
            <p:ph idx="1"/>
          </p:nvPr>
        </p:nvSpPr>
        <p:spPr>
          <a:xfrm>
            <a:off x="228600" y="1600200"/>
            <a:ext cx="4495800" cy="4419600"/>
          </a:xfrm>
        </p:spPr>
        <p:txBody>
          <a:bodyPr>
            <a:normAutofit lnSpcReduction="10000"/>
          </a:bodyPr>
          <a:lstStyle/>
          <a:p>
            <a:pPr algn="l">
              <a:buNone/>
            </a:pPr>
            <a:r>
              <a:rPr lang="en-US" altLang="en-US" sz="2000" dirty="0">
                <a:solidFill>
                  <a:srgbClr val="000000"/>
                </a:solidFill>
                <a:latin typeface="Arial"/>
                <a:cs typeface="Arial"/>
              </a:rPr>
              <a:t>Systematic people watching</a:t>
            </a:r>
          </a:p>
          <a:p>
            <a:pPr algn="l">
              <a:buNone/>
            </a:pPr>
            <a:endParaRPr lang="en-US" altLang="en-US" sz="2000" dirty="0">
              <a:solidFill>
                <a:srgbClr val="000000"/>
              </a:solidFill>
              <a:latin typeface="Arial"/>
              <a:cs typeface="Arial"/>
            </a:endParaRPr>
          </a:p>
          <a:p>
            <a:pPr algn="l">
              <a:buNone/>
            </a:pPr>
            <a:r>
              <a:rPr lang="en-US" altLang="en-US" sz="2000" b="1" dirty="0">
                <a:solidFill>
                  <a:srgbClr val="000000"/>
                </a:solidFill>
                <a:latin typeface="Arial"/>
                <a:cs typeface="Arial"/>
              </a:rPr>
              <a:t>Advantages</a:t>
            </a:r>
          </a:p>
          <a:p>
            <a:pPr marL="838200" lvl="1" indent="-457200" algn="l">
              <a:buFont typeface="Arial"/>
              <a:buChar char="•"/>
            </a:pPr>
            <a:r>
              <a:rPr lang="en-US" altLang="en-US" sz="2000" dirty="0">
                <a:solidFill>
                  <a:srgbClr val="000000"/>
                </a:solidFill>
                <a:latin typeface="Arial"/>
                <a:cs typeface="Arial"/>
              </a:rPr>
              <a:t>Can study things that are too unethical to do in an experiment or that people might lie about</a:t>
            </a:r>
          </a:p>
          <a:p>
            <a:pPr lvl="1" algn="l">
              <a:buNone/>
            </a:pPr>
            <a:endParaRPr lang="en-US" altLang="en-US" sz="2000" dirty="0">
              <a:solidFill>
                <a:srgbClr val="000000"/>
              </a:solidFill>
              <a:latin typeface="Arial"/>
              <a:cs typeface="Arial"/>
            </a:endParaRPr>
          </a:p>
          <a:p>
            <a:pPr algn="l">
              <a:buNone/>
            </a:pPr>
            <a:r>
              <a:rPr lang="en-US" altLang="en-US" sz="2000" b="1" dirty="0">
                <a:solidFill>
                  <a:srgbClr val="000000"/>
                </a:solidFill>
                <a:latin typeface="Arial"/>
                <a:cs typeface="Arial"/>
              </a:rPr>
              <a:t>Disadvantages</a:t>
            </a:r>
          </a:p>
          <a:p>
            <a:pPr marL="838200" lvl="1" indent="-457200" algn="l">
              <a:buFont typeface="Arial"/>
              <a:buChar char="•"/>
            </a:pPr>
            <a:r>
              <a:rPr lang="en-US" altLang="en-US" sz="2000" dirty="0">
                <a:solidFill>
                  <a:srgbClr val="000000"/>
                </a:solidFill>
                <a:latin typeface="Arial"/>
                <a:cs typeface="Arial"/>
              </a:rPr>
              <a:t>Time consuming</a:t>
            </a:r>
          </a:p>
          <a:p>
            <a:pPr marL="838200" lvl="1" indent="-457200" algn="l">
              <a:buFont typeface="Arial"/>
              <a:buChar char="•"/>
            </a:pPr>
            <a:endParaRPr lang="en-US" altLang="en-US" sz="2000" dirty="0">
              <a:solidFill>
                <a:srgbClr val="000000"/>
              </a:solidFill>
              <a:latin typeface="Arial"/>
              <a:cs typeface="Arial"/>
            </a:endParaRPr>
          </a:p>
          <a:p>
            <a:pPr marL="838200" lvl="1" indent="-457200" algn="l">
              <a:buFont typeface="Arial"/>
              <a:buChar char="•"/>
            </a:pPr>
            <a:r>
              <a:rPr lang="en-US" altLang="en-US" sz="2000" dirty="0">
                <a:solidFill>
                  <a:srgbClr val="000000"/>
                </a:solidFill>
                <a:latin typeface="Arial"/>
                <a:cs typeface="Arial"/>
              </a:rPr>
              <a:t>Cannot determine cause and effect</a:t>
            </a:r>
          </a:p>
          <a:p>
            <a:pPr lvl="1" algn="l">
              <a:buNone/>
            </a:pPr>
            <a:endParaRPr lang="en-US" altLang="en-US" sz="2000" dirty="0">
              <a:solidFill>
                <a:srgbClr val="000000"/>
              </a:solidFill>
              <a:latin typeface="Arial"/>
              <a:cs typeface="Arial"/>
            </a:endParaRPr>
          </a:p>
        </p:txBody>
      </p:sp>
      <p:pic>
        <p:nvPicPr>
          <p:cNvPr id="30724" name="Picture 14" descr="figun_02_09"/>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l="14621" r="3560"/>
          <a:stretch>
            <a:fillRect/>
          </a:stretch>
        </p:blipFill>
        <p:spPr>
          <a:xfrm>
            <a:off x="4953000" y="1981200"/>
            <a:ext cx="3941762" cy="3048000"/>
          </a:xfrm>
        </p:spPr>
      </p:pic>
      <p:pic>
        <p:nvPicPr>
          <p:cNvPr id="2" name="Picture 1"/>
          <p:cNvPicPr>
            <a:picLocks noChangeAspect="1"/>
          </p:cNvPicPr>
          <p:nvPr/>
        </p:nvPicPr>
        <p:blipFill>
          <a:blip r:embed="rId4"/>
          <a:stretch>
            <a:fillRect/>
          </a:stretch>
        </p:blipFill>
        <p:spPr>
          <a:xfrm>
            <a:off x="7569200" y="5029200"/>
            <a:ext cx="1346200" cy="228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533400"/>
            <a:ext cx="8229600" cy="838200"/>
          </a:xfrm>
        </p:spPr>
        <p:txBody>
          <a:bodyPr/>
          <a:lstStyle/>
          <a:p>
            <a:pPr eaLnBrk="1" hangingPunct="1"/>
            <a:r>
              <a:rPr lang="en-US" altLang="en-US" dirty="0"/>
              <a:t>Surveys</a:t>
            </a:r>
          </a:p>
        </p:txBody>
      </p:sp>
      <p:sp>
        <p:nvSpPr>
          <p:cNvPr id="31747" name="Rectangle 3"/>
          <p:cNvSpPr>
            <a:spLocks noGrp="1" noChangeArrowheads="1"/>
          </p:cNvSpPr>
          <p:nvPr>
            <p:ph idx="1"/>
          </p:nvPr>
        </p:nvSpPr>
        <p:spPr>
          <a:xfrm>
            <a:off x="381000" y="1524000"/>
            <a:ext cx="7620000" cy="4648200"/>
          </a:xfrm>
        </p:spPr>
        <p:txBody>
          <a:bodyPr>
            <a:normAutofit fontScale="92500" lnSpcReduction="10000"/>
          </a:bodyPr>
          <a:lstStyle/>
          <a:p>
            <a:pPr algn="l" eaLnBrk="1" hangingPunct="1">
              <a:buNone/>
            </a:pPr>
            <a:r>
              <a:rPr lang="en-US" altLang="en-US" dirty="0">
                <a:solidFill>
                  <a:srgbClr val="000000"/>
                </a:solidFill>
                <a:latin typeface="Arial"/>
                <a:cs typeface="Arial"/>
              </a:rPr>
              <a:t>Ask people directly about their </a:t>
            </a:r>
            <a:r>
              <a:rPr lang="en-CA" altLang="en-US" dirty="0">
                <a:solidFill>
                  <a:srgbClr val="000000"/>
                </a:solidFill>
                <a:latin typeface="Arial"/>
                <a:cs typeface="Arial"/>
              </a:rPr>
              <a:t>behaviours</a:t>
            </a:r>
          </a:p>
          <a:p>
            <a:pPr algn="l" eaLnBrk="1" hangingPunct="1">
              <a:buNone/>
            </a:pPr>
            <a:endParaRPr lang="en-US" altLang="en-US" dirty="0">
              <a:solidFill>
                <a:srgbClr val="000000"/>
              </a:solidFill>
              <a:latin typeface="Arial"/>
              <a:cs typeface="Arial"/>
            </a:endParaRPr>
          </a:p>
          <a:p>
            <a:pPr algn="l" eaLnBrk="1" hangingPunct="1">
              <a:buNone/>
            </a:pPr>
            <a:r>
              <a:rPr lang="en-US" altLang="en-US" b="1" dirty="0">
                <a:solidFill>
                  <a:srgbClr val="000000"/>
                </a:solidFill>
                <a:latin typeface="Arial"/>
                <a:cs typeface="Arial"/>
              </a:rPr>
              <a:t>Advantages</a:t>
            </a:r>
          </a:p>
          <a:p>
            <a:pPr marL="838200" lvl="1" indent="-457200" algn="l" eaLnBrk="1" hangingPunct="1">
              <a:buFont typeface="Arial"/>
              <a:buChar char="•"/>
            </a:pPr>
            <a:r>
              <a:rPr lang="en-US" altLang="en-US" sz="2700" dirty="0">
                <a:solidFill>
                  <a:srgbClr val="000000"/>
                </a:solidFill>
                <a:latin typeface="Arial"/>
                <a:cs typeface="Arial"/>
              </a:rPr>
              <a:t>Data collection is quick</a:t>
            </a:r>
          </a:p>
          <a:p>
            <a:pPr marL="838200" lvl="1" indent="-457200" algn="l" eaLnBrk="1" hangingPunct="1">
              <a:buFont typeface="Arial"/>
              <a:buChar char="•"/>
            </a:pPr>
            <a:endParaRPr lang="en-US" altLang="en-US" sz="2700" dirty="0">
              <a:solidFill>
                <a:srgbClr val="000000"/>
              </a:solidFill>
              <a:latin typeface="Arial"/>
              <a:cs typeface="Arial"/>
            </a:endParaRPr>
          </a:p>
          <a:p>
            <a:pPr marL="838200" lvl="1" indent="-457200" algn="l" eaLnBrk="1" hangingPunct="1">
              <a:buFont typeface="Arial"/>
              <a:buChar char="•"/>
            </a:pPr>
            <a:r>
              <a:rPr lang="en-US" altLang="en-US" sz="2700" dirty="0">
                <a:solidFill>
                  <a:srgbClr val="000000"/>
                </a:solidFill>
                <a:latin typeface="Arial"/>
                <a:cs typeface="Arial"/>
              </a:rPr>
              <a:t>Cheap</a:t>
            </a:r>
          </a:p>
          <a:p>
            <a:pPr lvl="1" algn="l" eaLnBrk="1" hangingPunct="1">
              <a:buNone/>
            </a:pPr>
            <a:endParaRPr lang="en-US" altLang="en-US" sz="2700" dirty="0">
              <a:solidFill>
                <a:srgbClr val="000000"/>
              </a:solidFill>
              <a:latin typeface="Arial"/>
              <a:cs typeface="Arial"/>
            </a:endParaRPr>
          </a:p>
          <a:p>
            <a:pPr algn="l" eaLnBrk="1" hangingPunct="1">
              <a:buNone/>
            </a:pPr>
            <a:r>
              <a:rPr lang="en-US" altLang="en-US" b="1" dirty="0">
                <a:solidFill>
                  <a:srgbClr val="000000"/>
                </a:solidFill>
                <a:latin typeface="Arial"/>
                <a:cs typeface="Arial"/>
              </a:rPr>
              <a:t>Disadvantages</a:t>
            </a:r>
          </a:p>
          <a:p>
            <a:pPr marL="838200" lvl="1" indent="-457200" algn="l" eaLnBrk="1" hangingPunct="1">
              <a:buFont typeface="Arial"/>
              <a:buChar char="•"/>
            </a:pPr>
            <a:r>
              <a:rPr lang="en-US" altLang="en-US" sz="2700" dirty="0">
                <a:solidFill>
                  <a:srgbClr val="000000"/>
                </a:solidFill>
                <a:latin typeface="Arial"/>
                <a:cs typeface="Arial"/>
              </a:rPr>
              <a:t>Sometimes people don’t tell the truth</a:t>
            </a:r>
          </a:p>
          <a:p>
            <a:pPr marL="838200" lvl="1" indent="-457200" algn="l" eaLnBrk="1" hangingPunct="1">
              <a:buFont typeface="Arial"/>
              <a:buChar char="•"/>
            </a:pPr>
            <a:endParaRPr lang="en-US" altLang="en-US" sz="2700" dirty="0">
              <a:solidFill>
                <a:srgbClr val="000000"/>
              </a:solidFill>
              <a:latin typeface="Arial"/>
              <a:cs typeface="Arial"/>
            </a:endParaRPr>
          </a:p>
          <a:p>
            <a:pPr marL="838200" lvl="1" indent="-457200" algn="l" eaLnBrk="1" hangingPunct="1">
              <a:buFont typeface="Arial"/>
              <a:buChar char="•"/>
            </a:pPr>
            <a:r>
              <a:rPr lang="en-US" altLang="en-US" sz="2700" dirty="0">
                <a:solidFill>
                  <a:srgbClr val="000000"/>
                </a:solidFill>
                <a:latin typeface="Arial"/>
                <a:cs typeface="Arial"/>
              </a:rPr>
              <a:t>Cannot determine cause and effect</a:t>
            </a:r>
          </a:p>
          <a:p>
            <a:pPr algn="l" eaLnBrk="1" hangingPunct="1">
              <a:buNone/>
            </a:pPr>
            <a:endParaRPr lang="en-US" altLang="en-US" dirty="0">
              <a:solidFill>
                <a:srgbClr val="000000"/>
              </a:solidFill>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8"/>
          <p:cNvSpPr>
            <a:spLocks noGrp="1"/>
          </p:cNvSpPr>
          <p:nvPr>
            <p:ph type="title"/>
          </p:nvPr>
        </p:nvSpPr>
        <p:spPr>
          <a:xfrm>
            <a:off x="228600" y="457200"/>
            <a:ext cx="8229600" cy="1066800"/>
          </a:xfrm>
        </p:spPr>
        <p:txBody>
          <a:bodyPr/>
          <a:lstStyle/>
          <a:p>
            <a:r>
              <a:rPr lang="en-US" altLang="en-US" dirty="0"/>
              <a:t>Experimental Research</a:t>
            </a:r>
          </a:p>
        </p:txBody>
      </p:sp>
      <p:sp>
        <p:nvSpPr>
          <p:cNvPr id="32771" name="Rectangle 9"/>
          <p:cNvSpPr>
            <a:spLocks noGrp="1"/>
          </p:cNvSpPr>
          <p:nvPr>
            <p:ph idx="1"/>
          </p:nvPr>
        </p:nvSpPr>
        <p:spPr>
          <a:xfrm>
            <a:off x="228600" y="2286001"/>
            <a:ext cx="4953000" cy="3886199"/>
          </a:xfrm>
        </p:spPr>
        <p:txBody>
          <a:bodyPr>
            <a:normAutofit/>
          </a:bodyPr>
          <a:lstStyle/>
          <a:p>
            <a:pPr algn="l">
              <a:buNone/>
            </a:pPr>
            <a:endParaRPr lang="en-US" altLang="en-US" sz="2200" b="1" dirty="0">
              <a:solidFill>
                <a:srgbClr val="000000"/>
              </a:solidFill>
              <a:latin typeface="Arial"/>
              <a:cs typeface="Arial"/>
            </a:endParaRPr>
          </a:p>
          <a:p>
            <a:pPr algn="l">
              <a:buNone/>
            </a:pPr>
            <a:r>
              <a:rPr lang="en-US" altLang="en-US" sz="2200" b="1" dirty="0">
                <a:solidFill>
                  <a:srgbClr val="000000"/>
                </a:solidFill>
                <a:latin typeface="Arial"/>
                <a:cs typeface="Arial"/>
              </a:rPr>
              <a:t>Advantages</a:t>
            </a:r>
          </a:p>
          <a:p>
            <a:pPr marL="723900" lvl="1" indent="-342900" algn="l">
              <a:buFont typeface="Arial"/>
              <a:buChar char="•"/>
            </a:pPr>
            <a:r>
              <a:rPr lang="en-US" altLang="en-US" sz="2200" dirty="0">
                <a:solidFill>
                  <a:srgbClr val="000000"/>
                </a:solidFill>
                <a:latin typeface="Arial"/>
                <a:cs typeface="Arial"/>
              </a:rPr>
              <a:t>Can establish cause and effect</a:t>
            </a:r>
          </a:p>
          <a:p>
            <a:pPr marL="723900" lvl="1" indent="-342900" algn="l">
              <a:buFont typeface="Arial"/>
              <a:buChar char="•"/>
            </a:pPr>
            <a:r>
              <a:rPr lang="en-US" altLang="en-US" sz="2200" dirty="0">
                <a:solidFill>
                  <a:srgbClr val="000000"/>
                </a:solidFill>
                <a:latin typeface="Arial"/>
                <a:cs typeface="Arial"/>
              </a:rPr>
              <a:t>Can eliminate outside influences</a:t>
            </a:r>
          </a:p>
          <a:p>
            <a:pPr lvl="1" algn="l">
              <a:buNone/>
            </a:pPr>
            <a:endParaRPr lang="en-US" altLang="en-US" sz="2200" dirty="0">
              <a:solidFill>
                <a:srgbClr val="000000"/>
              </a:solidFill>
              <a:latin typeface="Arial"/>
              <a:cs typeface="Arial"/>
            </a:endParaRPr>
          </a:p>
          <a:p>
            <a:pPr algn="l">
              <a:buNone/>
            </a:pPr>
            <a:r>
              <a:rPr lang="en-US" altLang="en-US" sz="2200" b="1" dirty="0">
                <a:solidFill>
                  <a:srgbClr val="000000"/>
                </a:solidFill>
                <a:latin typeface="Arial"/>
                <a:cs typeface="Arial"/>
              </a:rPr>
              <a:t>Disadvantages</a:t>
            </a:r>
          </a:p>
          <a:p>
            <a:pPr marL="723900" lvl="1" indent="-342900" algn="l">
              <a:buFont typeface="Arial"/>
              <a:buChar char="•"/>
            </a:pPr>
            <a:r>
              <a:rPr lang="en-US" altLang="en-US" sz="2200" dirty="0">
                <a:solidFill>
                  <a:srgbClr val="000000"/>
                </a:solidFill>
                <a:latin typeface="Arial"/>
                <a:cs typeface="Arial"/>
              </a:rPr>
              <a:t>Might not be </a:t>
            </a:r>
            <a:r>
              <a:rPr lang="en-CA" altLang="en-US" sz="2200" dirty="0">
                <a:solidFill>
                  <a:srgbClr val="000000"/>
                </a:solidFill>
                <a:latin typeface="Arial"/>
                <a:cs typeface="Arial"/>
              </a:rPr>
              <a:t>generalizable</a:t>
            </a:r>
            <a:r>
              <a:rPr lang="en-US" altLang="en-US" sz="2200" dirty="0">
                <a:solidFill>
                  <a:srgbClr val="000000"/>
                </a:solidFill>
                <a:latin typeface="Arial"/>
                <a:cs typeface="Arial"/>
              </a:rPr>
              <a:t> </a:t>
            </a:r>
          </a:p>
          <a:p>
            <a:pPr marL="723900" lvl="1" indent="-342900" algn="l">
              <a:buFont typeface="Arial"/>
              <a:buChar char="•"/>
            </a:pPr>
            <a:r>
              <a:rPr lang="en-US" altLang="en-US" sz="2200" dirty="0">
                <a:solidFill>
                  <a:srgbClr val="000000"/>
                </a:solidFill>
                <a:latin typeface="Arial"/>
                <a:cs typeface="Arial"/>
              </a:rPr>
              <a:t>Sometimes unethical</a:t>
            </a:r>
          </a:p>
          <a:p>
            <a:pPr algn="l">
              <a:buNone/>
            </a:pPr>
            <a:endParaRPr lang="en-US" altLang="en-US" sz="2200" dirty="0">
              <a:solidFill>
                <a:srgbClr val="000000"/>
              </a:solidFill>
              <a:latin typeface="Arial"/>
              <a:cs typeface="Arial"/>
            </a:endParaRPr>
          </a:p>
        </p:txBody>
      </p:sp>
      <p:pic>
        <p:nvPicPr>
          <p:cNvPr id="32772" name="Picture 6" descr="figun_02_10"/>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l="3636" r="3636"/>
          <a:stretch>
            <a:fillRect/>
          </a:stretch>
        </p:blipFill>
        <p:spPr>
          <a:xfrm>
            <a:off x="5353214" y="2352675"/>
            <a:ext cx="3790786" cy="2676525"/>
          </a:xfrm>
        </p:spPr>
      </p:pic>
      <p:sp>
        <p:nvSpPr>
          <p:cNvPr id="6" name="Rectangle 5"/>
          <p:cNvSpPr/>
          <p:nvPr/>
        </p:nvSpPr>
        <p:spPr>
          <a:xfrm>
            <a:off x="304800" y="1607403"/>
            <a:ext cx="8534400" cy="830997"/>
          </a:xfrm>
          <a:prstGeom prst="rect">
            <a:avLst/>
          </a:prstGeom>
        </p:spPr>
        <p:txBody>
          <a:bodyPr wrap="square">
            <a:spAutoFit/>
          </a:bodyPr>
          <a:lstStyle/>
          <a:p>
            <a:r>
              <a:rPr lang="en-US" altLang="en-US" sz="2400" b="1" dirty="0">
                <a:latin typeface="Arial"/>
                <a:cs typeface="Arial"/>
              </a:rPr>
              <a:t>Examines how one variable CAUSES another variable to change.</a:t>
            </a:r>
          </a:p>
        </p:txBody>
      </p:sp>
      <p:pic>
        <p:nvPicPr>
          <p:cNvPr id="2" name="Picture 1"/>
          <p:cNvPicPr>
            <a:picLocks noChangeAspect="1"/>
          </p:cNvPicPr>
          <p:nvPr/>
        </p:nvPicPr>
        <p:blipFill>
          <a:blip r:embed="rId4"/>
          <a:stretch>
            <a:fillRect/>
          </a:stretch>
        </p:blipFill>
        <p:spPr>
          <a:xfrm>
            <a:off x="5334000" y="5029200"/>
            <a:ext cx="1231900" cy="228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8"/>
          <p:cNvSpPr>
            <a:spLocks noGrp="1"/>
          </p:cNvSpPr>
          <p:nvPr>
            <p:ph type="title"/>
          </p:nvPr>
        </p:nvSpPr>
        <p:spPr>
          <a:xfrm>
            <a:off x="457200" y="609600"/>
            <a:ext cx="8229600" cy="1066800"/>
          </a:xfrm>
        </p:spPr>
        <p:txBody>
          <a:bodyPr/>
          <a:lstStyle/>
          <a:p>
            <a:r>
              <a:rPr lang="en-US" altLang="en-US" dirty="0"/>
              <a:t>Experimental and Control Group</a:t>
            </a:r>
          </a:p>
        </p:txBody>
      </p:sp>
      <p:sp>
        <p:nvSpPr>
          <p:cNvPr id="33795" name="Rectangle 9"/>
          <p:cNvSpPr>
            <a:spLocks noGrp="1"/>
          </p:cNvSpPr>
          <p:nvPr>
            <p:ph idx="1"/>
          </p:nvPr>
        </p:nvSpPr>
        <p:spPr>
          <a:xfrm>
            <a:off x="381000" y="1878012"/>
            <a:ext cx="4191000" cy="3989388"/>
          </a:xfrm>
        </p:spPr>
        <p:txBody>
          <a:bodyPr>
            <a:normAutofit/>
          </a:bodyPr>
          <a:lstStyle/>
          <a:p>
            <a:pPr algn="l"/>
            <a:r>
              <a:rPr lang="en-US" altLang="en-US" b="1" dirty="0">
                <a:solidFill>
                  <a:srgbClr val="000000"/>
                </a:solidFill>
                <a:latin typeface="Arial"/>
                <a:cs typeface="Arial"/>
              </a:rPr>
              <a:t>Experimental group </a:t>
            </a:r>
            <a:r>
              <a:rPr lang="en-US" altLang="en-US" dirty="0">
                <a:solidFill>
                  <a:srgbClr val="000000"/>
                </a:solidFill>
                <a:latin typeface="Arial"/>
                <a:cs typeface="Arial"/>
              </a:rPr>
              <a:t>- the group that is exposed to the IV (manipulation or treatment)</a:t>
            </a:r>
          </a:p>
          <a:p>
            <a:pPr algn="l">
              <a:buNone/>
            </a:pPr>
            <a:endParaRPr lang="en-US" altLang="en-US" dirty="0">
              <a:solidFill>
                <a:srgbClr val="000000"/>
              </a:solidFill>
              <a:latin typeface="Arial"/>
              <a:cs typeface="Arial"/>
            </a:endParaRPr>
          </a:p>
          <a:p>
            <a:pPr algn="l"/>
            <a:r>
              <a:rPr lang="en-US" altLang="en-US" b="1" dirty="0">
                <a:solidFill>
                  <a:srgbClr val="000000"/>
                </a:solidFill>
                <a:latin typeface="Arial"/>
                <a:cs typeface="Arial"/>
              </a:rPr>
              <a:t>Control group </a:t>
            </a:r>
            <a:r>
              <a:rPr lang="en-US" altLang="en-US" dirty="0">
                <a:solidFill>
                  <a:srgbClr val="000000"/>
                </a:solidFill>
                <a:latin typeface="Arial"/>
                <a:cs typeface="Arial"/>
              </a:rPr>
              <a:t>- the group that isn’t exposed to the IV; this group is used to compare how the IV changes the </a:t>
            </a:r>
            <a:r>
              <a:rPr lang="en-CA" altLang="en-US" dirty="0">
                <a:solidFill>
                  <a:srgbClr val="000000"/>
                </a:solidFill>
                <a:latin typeface="Arial"/>
                <a:cs typeface="Arial"/>
              </a:rPr>
              <a:t>DV</a:t>
            </a:r>
            <a:endParaRPr lang="en-US" altLang="en-US"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5029200" y="1676400"/>
            <a:ext cx="3614615" cy="4572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533400"/>
            <a:ext cx="8820150" cy="944563"/>
          </a:xfrm>
        </p:spPr>
        <p:txBody>
          <a:bodyPr>
            <a:normAutofit/>
          </a:bodyPr>
          <a:lstStyle/>
          <a:p>
            <a:pPr eaLnBrk="1" fontAlgn="auto" hangingPunct="1">
              <a:spcAft>
                <a:spcPts val="0"/>
              </a:spcAft>
              <a:defRPr/>
            </a:pPr>
            <a:r>
              <a:rPr lang="en-US" dirty="0"/>
              <a:t>Experimental and Control Group</a:t>
            </a:r>
          </a:p>
        </p:txBody>
      </p:sp>
      <p:sp>
        <p:nvSpPr>
          <p:cNvPr id="34819" name="Rectangle 3"/>
          <p:cNvSpPr>
            <a:spLocks noGrp="1" noChangeArrowheads="1"/>
          </p:cNvSpPr>
          <p:nvPr>
            <p:ph idx="1"/>
          </p:nvPr>
        </p:nvSpPr>
        <p:spPr>
          <a:xfrm>
            <a:off x="533400" y="1905000"/>
            <a:ext cx="8077200" cy="3886200"/>
          </a:xfrm>
        </p:spPr>
        <p:txBody>
          <a:bodyPr/>
          <a:lstStyle/>
          <a:p>
            <a:pPr algn="l" eaLnBrk="1" hangingPunct="1"/>
            <a:r>
              <a:rPr lang="en-US" altLang="en-US" b="1" dirty="0">
                <a:solidFill>
                  <a:srgbClr val="000000"/>
                </a:solidFill>
                <a:latin typeface="Arial"/>
                <a:cs typeface="Arial"/>
              </a:rPr>
              <a:t>Random assignment </a:t>
            </a:r>
            <a:r>
              <a:rPr lang="en-US" altLang="en-US" dirty="0">
                <a:solidFill>
                  <a:srgbClr val="000000"/>
                </a:solidFill>
                <a:latin typeface="Arial"/>
                <a:cs typeface="Arial"/>
              </a:rPr>
              <a:t>- the researcher should randomly assign who goes in which group; this should make the groups similar before the study begins</a:t>
            </a:r>
          </a:p>
          <a:p>
            <a:pPr algn="l" eaLnBrk="1" hangingPunct="1"/>
            <a:endParaRPr lang="en-US" altLang="en-US" dirty="0">
              <a:solidFill>
                <a:srgbClr val="000000"/>
              </a:solidFill>
              <a:latin typeface="Arial"/>
              <a:cs typeface="Arial"/>
            </a:endParaRPr>
          </a:p>
          <a:p>
            <a:pPr algn="l" eaLnBrk="1" hangingPunct="1"/>
            <a:r>
              <a:rPr lang="en-US" altLang="en-US" dirty="0">
                <a:solidFill>
                  <a:srgbClr val="000000"/>
                </a:solidFill>
                <a:latin typeface="Arial"/>
                <a:cs typeface="Arial"/>
              </a:rPr>
              <a:t>How does this relate to Random Selection?</a:t>
            </a:r>
          </a:p>
          <a:p>
            <a:pPr algn="l" eaLnBrk="1" hangingPunct="1"/>
            <a:endParaRPr lang="en-US" altLang="en-US" dirty="0">
              <a:solidFill>
                <a:srgbClr val="000000"/>
              </a:solidFill>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itle 1"/>
          <p:cNvSpPr>
            <a:spLocks noGrp="1"/>
          </p:cNvSpPr>
          <p:nvPr>
            <p:ph type="title"/>
          </p:nvPr>
        </p:nvSpPr>
        <p:spPr>
          <a:xfrm>
            <a:off x="228600" y="533400"/>
            <a:ext cx="8229600" cy="1066800"/>
          </a:xfrm>
        </p:spPr>
        <p:txBody>
          <a:bodyPr>
            <a:normAutofit/>
          </a:bodyPr>
          <a:lstStyle/>
          <a:p>
            <a:pPr eaLnBrk="1" hangingPunct="1"/>
            <a:r>
              <a:rPr lang="en-US" altLang="en-US" dirty="0"/>
              <a:t>Avoiding Bias in Your Experiment</a:t>
            </a:r>
          </a:p>
        </p:txBody>
      </p:sp>
      <p:sp>
        <p:nvSpPr>
          <p:cNvPr id="35843" name="Content Placeholder 2"/>
          <p:cNvSpPr>
            <a:spLocks noGrp="1"/>
          </p:cNvSpPr>
          <p:nvPr>
            <p:ph idx="1"/>
          </p:nvPr>
        </p:nvSpPr>
        <p:spPr>
          <a:xfrm>
            <a:off x="533400" y="1905000"/>
            <a:ext cx="7543800" cy="3581400"/>
          </a:xfrm>
        </p:spPr>
        <p:txBody>
          <a:bodyPr>
            <a:normAutofit/>
          </a:bodyPr>
          <a:lstStyle/>
          <a:p>
            <a:pPr algn="l" eaLnBrk="1" hangingPunct="1">
              <a:buNone/>
            </a:pPr>
            <a:r>
              <a:rPr lang="en-US" altLang="en-US" b="1" dirty="0">
                <a:solidFill>
                  <a:srgbClr val="000000"/>
                </a:solidFill>
                <a:latin typeface="Arial"/>
                <a:cs typeface="Arial"/>
              </a:rPr>
              <a:t>Double blind procedure </a:t>
            </a:r>
            <a:r>
              <a:rPr lang="en-US" altLang="en-US" dirty="0">
                <a:solidFill>
                  <a:srgbClr val="000000"/>
                </a:solidFill>
                <a:latin typeface="Arial"/>
                <a:cs typeface="Arial"/>
              </a:rPr>
              <a:t>- neither the participant nor the researcher knows who is in which group</a:t>
            </a:r>
          </a:p>
          <a:p>
            <a:pPr algn="l" eaLnBrk="1" hangingPunct="1">
              <a:buNone/>
            </a:pPr>
            <a:endParaRPr lang="en-US" altLang="en-US" dirty="0">
              <a:solidFill>
                <a:srgbClr val="000000"/>
              </a:solidFill>
              <a:latin typeface="Arial"/>
              <a:cs typeface="Arial"/>
            </a:endParaRPr>
          </a:p>
          <a:p>
            <a:pPr algn="l" eaLnBrk="1" hangingPunct="1">
              <a:buNone/>
            </a:pPr>
            <a:r>
              <a:rPr lang="en-US" altLang="en-US" dirty="0">
                <a:solidFill>
                  <a:srgbClr val="000000"/>
                </a:solidFill>
                <a:latin typeface="Arial"/>
                <a:cs typeface="Arial"/>
              </a:rPr>
              <a:t>Single Blind?</a:t>
            </a:r>
          </a:p>
          <a:p>
            <a:pPr algn="l" eaLnBrk="1" hangingPunct="1">
              <a:buNone/>
            </a:pPr>
            <a:endParaRPr lang="en-US" altLang="en-US" dirty="0">
              <a:solidFill>
                <a:srgbClr val="000000"/>
              </a:solidFill>
              <a:latin typeface="Arial"/>
              <a:cs typeface="Arial"/>
            </a:endParaRPr>
          </a:p>
          <a:p>
            <a:pPr algn="l" eaLnBrk="1" hangingPunct="1">
              <a:buNone/>
            </a:pPr>
            <a:endParaRPr lang="en-US" altLang="en-US" dirty="0">
              <a:solidFill>
                <a:srgbClr val="000000"/>
              </a:solidFill>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533400"/>
            <a:ext cx="8991600" cy="868363"/>
          </a:xfrm>
        </p:spPr>
        <p:txBody>
          <a:bodyPr>
            <a:normAutofit/>
          </a:bodyPr>
          <a:lstStyle/>
          <a:p>
            <a:pPr eaLnBrk="1" fontAlgn="auto" hangingPunct="1">
              <a:spcAft>
                <a:spcPts val="0"/>
              </a:spcAft>
              <a:defRPr/>
            </a:pPr>
            <a:r>
              <a:rPr lang="en-US" dirty="0"/>
              <a:t>Research Design – Picking a Method</a:t>
            </a:r>
          </a:p>
        </p:txBody>
      </p:sp>
      <p:sp>
        <p:nvSpPr>
          <p:cNvPr id="41987" name="Rectangle 3"/>
          <p:cNvSpPr>
            <a:spLocks noGrp="1" noChangeArrowheads="1"/>
          </p:cNvSpPr>
          <p:nvPr>
            <p:ph idx="1"/>
          </p:nvPr>
        </p:nvSpPr>
        <p:spPr>
          <a:xfrm>
            <a:off x="457200" y="1371600"/>
            <a:ext cx="8229600" cy="4953000"/>
          </a:xfrm>
        </p:spPr>
        <p:txBody>
          <a:bodyPr>
            <a:normAutofit fontScale="92500" lnSpcReduction="10000"/>
          </a:bodyPr>
          <a:lstStyle/>
          <a:p>
            <a:pPr algn="l" eaLnBrk="1" hangingPunct="1"/>
            <a:endParaRPr lang="en-US" altLang="en-US" dirty="0">
              <a:latin typeface="Arial"/>
              <a:cs typeface="Arial"/>
            </a:endParaRPr>
          </a:p>
          <a:p>
            <a:pPr marL="838200" lvl="1" indent="-457200" algn="l">
              <a:buFont typeface="Arial"/>
              <a:buChar char="•"/>
            </a:pPr>
            <a:r>
              <a:rPr lang="en-US" altLang="en-US" dirty="0">
                <a:solidFill>
                  <a:schemeClr val="tx1"/>
                </a:solidFill>
                <a:latin typeface="Arial"/>
                <a:cs typeface="Arial"/>
              </a:rPr>
              <a:t>Do women smile more than men?</a:t>
            </a:r>
          </a:p>
          <a:p>
            <a:pPr marL="838200" lvl="1" indent="-457200" algn="l">
              <a:buFont typeface="Arial"/>
              <a:buChar char="•"/>
            </a:pPr>
            <a:endParaRPr lang="en-US" altLang="en-US" dirty="0">
              <a:solidFill>
                <a:schemeClr val="tx1"/>
              </a:solidFill>
              <a:latin typeface="Arial"/>
              <a:cs typeface="Arial"/>
            </a:endParaRPr>
          </a:p>
          <a:p>
            <a:pPr marL="838200" lvl="1" indent="-457200" algn="l">
              <a:buFont typeface="Arial"/>
              <a:buChar char="•"/>
            </a:pPr>
            <a:r>
              <a:rPr lang="en-US" altLang="en-US" dirty="0">
                <a:solidFill>
                  <a:schemeClr val="tx1"/>
                </a:solidFill>
                <a:latin typeface="Arial"/>
                <a:cs typeface="Arial"/>
              </a:rPr>
              <a:t>Were serial killers abused as children?</a:t>
            </a:r>
          </a:p>
          <a:p>
            <a:pPr marL="838200" lvl="1" indent="-457200" algn="l" eaLnBrk="1" hangingPunct="1">
              <a:buFont typeface="Arial"/>
              <a:buChar char="•"/>
            </a:pPr>
            <a:endParaRPr lang="en-US" altLang="en-US" dirty="0">
              <a:solidFill>
                <a:schemeClr val="tx1"/>
              </a:solidFill>
              <a:latin typeface="Arial"/>
              <a:cs typeface="Arial"/>
            </a:endParaRPr>
          </a:p>
          <a:p>
            <a:pPr marL="838200" lvl="1" indent="-457200" algn="l" eaLnBrk="1" hangingPunct="1">
              <a:buFont typeface="Arial"/>
              <a:buChar char="•"/>
            </a:pPr>
            <a:r>
              <a:rPr lang="en-US" altLang="en-US" dirty="0">
                <a:solidFill>
                  <a:schemeClr val="tx1"/>
                </a:solidFill>
                <a:latin typeface="Arial"/>
                <a:cs typeface="Arial"/>
              </a:rPr>
              <a:t>What type of students work out on campus?</a:t>
            </a:r>
          </a:p>
          <a:p>
            <a:pPr marL="838200" lvl="1" indent="-457200" algn="l" eaLnBrk="1" hangingPunct="1">
              <a:buFont typeface="Arial"/>
              <a:buChar char="•"/>
            </a:pPr>
            <a:endParaRPr lang="en-US" altLang="en-US" dirty="0">
              <a:solidFill>
                <a:schemeClr val="tx1"/>
              </a:solidFill>
              <a:latin typeface="Arial"/>
              <a:cs typeface="Arial"/>
            </a:endParaRPr>
          </a:p>
          <a:p>
            <a:pPr marL="838200" lvl="1" indent="-457200" algn="l" eaLnBrk="1" hangingPunct="1">
              <a:buFont typeface="Arial"/>
              <a:buChar char="•"/>
            </a:pPr>
            <a:r>
              <a:rPr lang="en-US" altLang="en-US" dirty="0">
                <a:solidFill>
                  <a:schemeClr val="tx1"/>
                </a:solidFill>
                <a:latin typeface="Arial"/>
                <a:cs typeface="Arial"/>
              </a:rPr>
              <a:t>Does meditating help to reduce stress?</a:t>
            </a:r>
          </a:p>
          <a:p>
            <a:pPr marL="838200" lvl="1" indent="-457200" algn="l" eaLnBrk="1" hangingPunct="1">
              <a:buFont typeface="Arial"/>
              <a:buChar char="•"/>
            </a:pPr>
            <a:endParaRPr lang="en-US" altLang="en-US" dirty="0">
              <a:solidFill>
                <a:schemeClr val="tx1"/>
              </a:solidFill>
              <a:latin typeface="Arial"/>
              <a:cs typeface="Arial"/>
            </a:endParaRPr>
          </a:p>
          <a:p>
            <a:pPr marL="838200" lvl="1" indent="-457200" algn="l" eaLnBrk="1" hangingPunct="1">
              <a:buFont typeface="Arial"/>
              <a:buChar char="•"/>
            </a:pPr>
            <a:r>
              <a:rPr lang="en-US" altLang="en-US" dirty="0">
                <a:solidFill>
                  <a:schemeClr val="tx1"/>
                </a:solidFill>
                <a:latin typeface="Arial"/>
                <a:cs typeface="Arial"/>
              </a:rPr>
              <a:t>Which type of drug (a, b, or c) helps to reduce anxiety levels?</a:t>
            </a:r>
          </a:p>
          <a:p>
            <a:pPr marL="838200" lvl="1" indent="-457200" algn="l" eaLnBrk="1" hangingPunct="1">
              <a:buFont typeface="Arial"/>
              <a:buChar char="•"/>
            </a:pPr>
            <a:endParaRPr lang="en-US" altLang="en-US" dirty="0">
              <a:solidFill>
                <a:schemeClr val="tx1"/>
              </a:solidFill>
              <a:latin typeface="Arial"/>
              <a:cs typeface="Arial"/>
            </a:endParaRPr>
          </a:p>
          <a:p>
            <a:pPr marL="838200" lvl="1" indent="-457200" algn="l" eaLnBrk="1" hangingPunct="1">
              <a:buFont typeface="Arial"/>
              <a:buChar char="•"/>
            </a:pPr>
            <a:endParaRPr lang="en-US" altLang="en-US" dirty="0">
              <a:solidFill>
                <a:schemeClr val="tx1"/>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533400"/>
            <a:ext cx="8915400" cy="1143000"/>
          </a:xfrm>
        </p:spPr>
        <p:txBody>
          <a:bodyPr>
            <a:normAutofit fontScale="90000"/>
          </a:bodyPr>
          <a:lstStyle/>
          <a:p>
            <a:r>
              <a:rPr lang="en-US" altLang="en-US" dirty="0"/>
              <a:t>How Do Psychologists Conduct Research?</a:t>
            </a:r>
            <a:br>
              <a:rPr lang="en-US" altLang="en-US" dirty="0"/>
            </a:br>
            <a:r>
              <a:rPr lang="en-US" altLang="en-US" dirty="0"/>
              <a:t>Analyzing Your Data</a:t>
            </a:r>
          </a:p>
        </p:txBody>
      </p:sp>
      <p:sp>
        <p:nvSpPr>
          <p:cNvPr id="5" name="Rectangle 4"/>
          <p:cNvSpPr/>
          <p:nvPr/>
        </p:nvSpPr>
        <p:spPr>
          <a:xfrm>
            <a:off x="381000" y="5983069"/>
            <a:ext cx="8458200" cy="646331"/>
          </a:xfrm>
          <a:prstGeom prst="rect">
            <a:avLst/>
          </a:prstGeom>
        </p:spPr>
        <p:txBody>
          <a:bodyPr wrap="square">
            <a:spAutoFit/>
          </a:bodyPr>
          <a:lstStyle/>
          <a:p>
            <a:r>
              <a:rPr lang="en-US" b="1" dirty="0"/>
              <a:t>Ben </a:t>
            </a:r>
            <a:r>
              <a:rPr lang="en-US" b="1" dirty="0" err="1"/>
              <a:t>Goldacre</a:t>
            </a:r>
            <a:r>
              <a:rPr lang="en-US" b="1" dirty="0"/>
              <a:t> – Battling Bad Science</a:t>
            </a:r>
          </a:p>
          <a:p>
            <a:r>
              <a:rPr lang="en-US" dirty="0">
                <a:hlinkClick r:id="rId3"/>
              </a:rPr>
              <a:t>http://www.ted.com/talks/ben_goldacre_battling_bad_science</a:t>
            </a:r>
            <a:endParaRPr lang="en-US" dirty="0"/>
          </a:p>
        </p:txBody>
      </p:sp>
      <p:pic>
        <p:nvPicPr>
          <p:cNvPr id="6" name="Picture 5"/>
          <p:cNvPicPr>
            <a:picLocks noChangeAspect="1"/>
          </p:cNvPicPr>
          <p:nvPr/>
        </p:nvPicPr>
        <p:blipFill>
          <a:blip r:embed="rId4"/>
          <a:stretch>
            <a:fillRect/>
          </a:stretch>
        </p:blipFill>
        <p:spPr>
          <a:xfrm>
            <a:off x="2251319" y="1752600"/>
            <a:ext cx="4454281" cy="3869974"/>
          </a:xfrm>
          <a:prstGeom prst="rect">
            <a:avLst/>
          </a:prstGeom>
        </p:spPr>
      </p:pic>
      <p:pic>
        <p:nvPicPr>
          <p:cNvPr id="7" name="Picture 6"/>
          <p:cNvPicPr>
            <a:picLocks noChangeAspect="1"/>
          </p:cNvPicPr>
          <p:nvPr/>
        </p:nvPicPr>
        <p:blipFill>
          <a:blip r:embed="rId5"/>
          <a:stretch>
            <a:fillRect/>
          </a:stretch>
        </p:blipFill>
        <p:spPr>
          <a:xfrm>
            <a:off x="5867400" y="5562600"/>
            <a:ext cx="849367" cy="20384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0" y="609600"/>
            <a:ext cx="8991600" cy="1295399"/>
          </a:xfrm>
        </p:spPr>
        <p:txBody>
          <a:bodyPr>
            <a:noAutofit/>
          </a:bodyPr>
          <a:lstStyle/>
          <a:p>
            <a:pPr eaLnBrk="1" hangingPunct="1"/>
            <a:r>
              <a:rPr lang="en-US" altLang="en-US" dirty="0"/>
              <a:t>How Do Psychologists Make Sense of Research Results?</a:t>
            </a:r>
          </a:p>
        </p:txBody>
      </p:sp>
      <p:sp>
        <p:nvSpPr>
          <p:cNvPr id="37891" name="Content Placeholder 2"/>
          <p:cNvSpPr>
            <a:spLocks noGrp="1"/>
          </p:cNvSpPr>
          <p:nvPr>
            <p:ph idx="1"/>
          </p:nvPr>
        </p:nvSpPr>
        <p:spPr>
          <a:xfrm>
            <a:off x="304800" y="2057400"/>
            <a:ext cx="8001000" cy="3962400"/>
          </a:xfrm>
        </p:spPr>
        <p:txBody>
          <a:bodyPr/>
          <a:lstStyle/>
          <a:p>
            <a:pPr marL="539750" indent="-539750" algn="l" eaLnBrk="1" hangingPunct="1">
              <a:buClr>
                <a:schemeClr val="tx1"/>
              </a:buClr>
              <a:defRPr/>
            </a:pPr>
            <a:r>
              <a:rPr lang="en-US" b="1" dirty="0">
                <a:solidFill>
                  <a:srgbClr val="000000"/>
                </a:solidFill>
                <a:latin typeface="Arial"/>
                <a:cs typeface="Arial"/>
              </a:rPr>
              <a:t>Descriptive research </a:t>
            </a:r>
            <a:r>
              <a:rPr lang="en-US" dirty="0">
                <a:solidFill>
                  <a:srgbClr val="000000"/>
                </a:solidFill>
                <a:latin typeface="Arial"/>
                <a:cs typeface="Arial"/>
              </a:rPr>
              <a:t>– Describes groups or activities </a:t>
            </a:r>
          </a:p>
          <a:p>
            <a:pPr marL="539750" indent="-539750" algn="l" eaLnBrk="1" hangingPunct="1">
              <a:buClr>
                <a:schemeClr val="tx1"/>
              </a:buClr>
              <a:defRPr/>
            </a:pPr>
            <a:endParaRPr lang="en-US" dirty="0">
              <a:solidFill>
                <a:srgbClr val="000000"/>
              </a:solidFill>
              <a:latin typeface="Arial"/>
              <a:cs typeface="Arial"/>
            </a:endParaRPr>
          </a:p>
          <a:p>
            <a:pPr marL="539750" indent="-539750" algn="l" eaLnBrk="1" hangingPunct="1">
              <a:buClr>
                <a:schemeClr val="tx1"/>
              </a:buClr>
              <a:defRPr/>
            </a:pPr>
            <a:r>
              <a:rPr lang="en-US" dirty="0">
                <a:solidFill>
                  <a:srgbClr val="FF0000"/>
                </a:solidFill>
                <a:latin typeface="Arial"/>
                <a:cs typeface="Arial"/>
              </a:rPr>
              <a:t>Correlational research - indicate if there is a relationship between the variables …allow prediction but DOES NOT provide causation</a:t>
            </a:r>
          </a:p>
          <a:p>
            <a:pPr marL="539750" indent="-539750" algn="l" eaLnBrk="1" hangingPunct="1">
              <a:buClr>
                <a:schemeClr val="tx1"/>
              </a:buClr>
              <a:defRPr/>
            </a:pPr>
            <a:endParaRPr lang="en-US" dirty="0">
              <a:solidFill>
                <a:srgbClr val="FF0000"/>
              </a:solidFill>
              <a:latin typeface="Arial"/>
              <a:cs typeface="Arial"/>
            </a:endParaRPr>
          </a:p>
          <a:p>
            <a:pPr marL="539750" indent="-539750" algn="l" eaLnBrk="1" hangingPunct="1">
              <a:buClr>
                <a:schemeClr val="tx1"/>
              </a:buClr>
              <a:defRPr/>
            </a:pPr>
            <a:r>
              <a:rPr lang="en-US" b="1" dirty="0">
                <a:solidFill>
                  <a:srgbClr val="000000"/>
                </a:solidFill>
                <a:latin typeface="Arial"/>
                <a:cs typeface="Arial"/>
              </a:rPr>
              <a:t>Experimental research </a:t>
            </a:r>
            <a:r>
              <a:rPr lang="en-US" dirty="0">
                <a:solidFill>
                  <a:srgbClr val="000000"/>
                </a:solidFill>
                <a:latin typeface="Arial"/>
                <a:cs typeface="Arial"/>
              </a:rPr>
              <a:t>- statistics indicate if the hypothesis has been supported or if there is a meaningful difference between the groups</a:t>
            </a:r>
          </a:p>
          <a:p>
            <a:pPr marL="812800" indent="-812800" algn="l" eaLnBrk="1" hangingPunct="1">
              <a:defRPr/>
            </a:pPr>
            <a:endParaRPr lang="en-US" dirty="0">
              <a:solidFill>
                <a:srgbClr val="000000"/>
              </a:solidFill>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609600"/>
            <a:ext cx="8915400" cy="1143000"/>
          </a:xfrm>
        </p:spPr>
        <p:txBody>
          <a:bodyPr>
            <a:normAutofit fontScale="90000"/>
          </a:bodyPr>
          <a:lstStyle/>
          <a:p>
            <a:r>
              <a:rPr lang="en-US" altLang="en-US" dirty="0"/>
              <a:t>The Scientific Method – How we Discover the Laws Governing the Universe</a:t>
            </a:r>
          </a:p>
        </p:txBody>
      </p:sp>
      <p:pic>
        <p:nvPicPr>
          <p:cNvPr id="2" name="Picture 1"/>
          <p:cNvPicPr>
            <a:picLocks noChangeAspect="1"/>
          </p:cNvPicPr>
          <p:nvPr/>
        </p:nvPicPr>
        <p:blipFill>
          <a:blip r:embed="rId3"/>
          <a:stretch>
            <a:fillRect/>
          </a:stretch>
        </p:blipFill>
        <p:spPr>
          <a:xfrm>
            <a:off x="1905000" y="1828800"/>
            <a:ext cx="5452330" cy="4737100"/>
          </a:xfrm>
          <a:prstGeom prst="rect">
            <a:avLst/>
          </a:prstGeom>
        </p:spPr>
      </p:pic>
      <p:pic>
        <p:nvPicPr>
          <p:cNvPr id="3" name="Picture 2"/>
          <p:cNvPicPr>
            <a:picLocks noChangeAspect="1"/>
          </p:cNvPicPr>
          <p:nvPr/>
        </p:nvPicPr>
        <p:blipFill>
          <a:blip r:embed="rId4"/>
          <a:stretch>
            <a:fillRect/>
          </a:stretch>
        </p:blipFill>
        <p:spPr>
          <a:xfrm>
            <a:off x="7391400" y="6248400"/>
            <a:ext cx="952500" cy="228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8"/>
          <p:cNvSpPr>
            <a:spLocks noGrp="1"/>
          </p:cNvSpPr>
          <p:nvPr>
            <p:ph type="title"/>
          </p:nvPr>
        </p:nvSpPr>
        <p:spPr>
          <a:xfrm>
            <a:off x="304800" y="685801"/>
            <a:ext cx="8534400" cy="758825"/>
          </a:xfrm>
        </p:spPr>
        <p:txBody>
          <a:bodyPr/>
          <a:lstStyle/>
          <a:p>
            <a:r>
              <a:rPr lang="en-US" altLang="en-US" dirty="0"/>
              <a:t>Correlations Describe Relationships</a:t>
            </a:r>
          </a:p>
        </p:txBody>
      </p:sp>
      <p:sp>
        <p:nvSpPr>
          <p:cNvPr id="37891" name="Rectangle 9"/>
          <p:cNvSpPr>
            <a:spLocks noGrp="1"/>
          </p:cNvSpPr>
          <p:nvPr>
            <p:ph idx="1"/>
          </p:nvPr>
        </p:nvSpPr>
        <p:spPr>
          <a:xfrm>
            <a:off x="228600" y="1524000"/>
            <a:ext cx="3886200" cy="5105400"/>
          </a:xfrm>
        </p:spPr>
        <p:txBody>
          <a:bodyPr>
            <a:noAutofit/>
          </a:bodyPr>
          <a:lstStyle/>
          <a:p>
            <a:pPr algn="l"/>
            <a:r>
              <a:rPr lang="en-US" altLang="en-US" sz="2400" dirty="0">
                <a:solidFill>
                  <a:srgbClr val="000000"/>
                </a:solidFill>
                <a:latin typeface="Arial"/>
                <a:cs typeface="Arial"/>
              </a:rPr>
              <a:t>Show how two or more things are related to each other</a:t>
            </a:r>
          </a:p>
          <a:p>
            <a:pPr algn="l"/>
            <a:endParaRPr lang="en-US" altLang="en-US" sz="2400" dirty="0">
              <a:solidFill>
                <a:srgbClr val="000000"/>
              </a:solidFill>
              <a:latin typeface="Arial"/>
              <a:cs typeface="Arial"/>
            </a:endParaRPr>
          </a:p>
          <a:p>
            <a:pPr algn="l"/>
            <a:r>
              <a:rPr lang="en-US" altLang="en-US" sz="2400" dirty="0">
                <a:solidFill>
                  <a:srgbClr val="000000"/>
                </a:solidFill>
                <a:latin typeface="Arial"/>
                <a:cs typeface="Arial"/>
              </a:rPr>
              <a:t>Advantages</a:t>
            </a:r>
          </a:p>
          <a:p>
            <a:pPr marL="723900" lvl="1" indent="-342900" algn="l">
              <a:buFont typeface="Arial"/>
              <a:buChar char="•"/>
            </a:pPr>
            <a:r>
              <a:rPr lang="en-US" altLang="en-US" sz="2400" dirty="0">
                <a:solidFill>
                  <a:srgbClr val="000000"/>
                </a:solidFill>
                <a:latin typeface="Arial"/>
                <a:cs typeface="Arial"/>
              </a:rPr>
              <a:t>Describes how the variables are related</a:t>
            </a:r>
          </a:p>
          <a:p>
            <a:pPr lvl="1" algn="l"/>
            <a:endParaRPr lang="en-US" altLang="en-US" sz="2400" dirty="0">
              <a:solidFill>
                <a:srgbClr val="000000"/>
              </a:solidFill>
              <a:latin typeface="Arial"/>
              <a:cs typeface="Arial"/>
            </a:endParaRPr>
          </a:p>
          <a:p>
            <a:pPr algn="l"/>
            <a:r>
              <a:rPr lang="en-US" altLang="en-US" sz="2400" dirty="0">
                <a:solidFill>
                  <a:srgbClr val="000000"/>
                </a:solidFill>
                <a:latin typeface="Arial"/>
                <a:cs typeface="Arial"/>
              </a:rPr>
              <a:t>Disadvantages</a:t>
            </a:r>
          </a:p>
          <a:p>
            <a:pPr marL="723900" lvl="1" indent="-342900" algn="l">
              <a:buFont typeface="Arial"/>
              <a:buChar char="•"/>
            </a:pPr>
            <a:r>
              <a:rPr lang="en-US" altLang="en-US" sz="2400" dirty="0">
                <a:solidFill>
                  <a:srgbClr val="000000"/>
                </a:solidFill>
                <a:latin typeface="Arial"/>
                <a:cs typeface="Arial"/>
              </a:rPr>
              <a:t>Cannot determine cause and effect</a:t>
            </a:r>
          </a:p>
        </p:txBody>
      </p:sp>
      <p:pic>
        <p:nvPicPr>
          <p:cNvPr id="2" name="Picture 1"/>
          <p:cNvPicPr>
            <a:picLocks noChangeAspect="1"/>
          </p:cNvPicPr>
          <p:nvPr/>
        </p:nvPicPr>
        <p:blipFill>
          <a:blip r:embed="rId3"/>
          <a:stretch>
            <a:fillRect/>
          </a:stretch>
        </p:blipFill>
        <p:spPr>
          <a:xfrm>
            <a:off x="4267200" y="1676400"/>
            <a:ext cx="4381500" cy="4069708"/>
          </a:xfrm>
          <a:prstGeom prst="rect">
            <a:avLst/>
          </a:prstGeom>
        </p:spPr>
      </p:pic>
      <p:pic>
        <p:nvPicPr>
          <p:cNvPr id="3" name="Picture 2"/>
          <p:cNvPicPr>
            <a:picLocks noChangeAspect="1"/>
          </p:cNvPicPr>
          <p:nvPr/>
        </p:nvPicPr>
        <p:blipFill>
          <a:blip r:embed="rId4"/>
          <a:stretch>
            <a:fillRect/>
          </a:stretch>
        </p:blipFill>
        <p:spPr>
          <a:xfrm>
            <a:off x="7696200" y="5791200"/>
            <a:ext cx="952500" cy="2413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p:cNvSpPr>
          <p:nvPr>
            <p:ph type="title"/>
          </p:nvPr>
        </p:nvSpPr>
        <p:spPr>
          <a:xfrm>
            <a:off x="381000" y="762000"/>
            <a:ext cx="8229600" cy="1066800"/>
          </a:xfrm>
        </p:spPr>
        <p:txBody>
          <a:bodyPr>
            <a:normAutofit fontScale="90000"/>
          </a:bodyPr>
          <a:lstStyle/>
          <a:p>
            <a:r>
              <a:rPr lang="en-CA" altLang="en-US" dirty="0"/>
              <a:t>Strength and Direction of a </a:t>
            </a:r>
            <a:r>
              <a:rPr lang="en-CA" altLang="en-US" dirty="0" err="1"/>
              <a:t>Correlational</a:t>
            </a:r>
            <a:r>
              <a:rPr lang="en-CA" altLang="en-US" dirty="0"/>
              <a:t> Relationship</a:t>
            </a:r>
          </a:p>
        </p:txBody>
      </p:sp>
      <p:pic>
        <p:nvPicPr>
          <p:cNvPr id="38915" name="Picture 4" descr="ch02-45-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257800" y="2286000"/>
            <a:ext cx="3581400" cy="4189562"/>
          </a:xfrm>
        </p:spPr>
      </p:pic>
      <p:sp>
        <p:nvSpPr>
          <p:cNvPr id="5" name="Rectangle 4"/>
          <p:cNvSpPr/>
          <p:nvPr/>
        </p:nvSpPr>
        <p:spPr>
          <a:xfrm>
            <a:off x="228600" y="2209800"/>
            <a:ext cx="4724400" cy="2677656"/>
          </a:xfrm>
          <a:prstGeom prst="rect">
            <a:avLst/>
          </a:prstGeom>
        </p:spPr>
        <p:txBody>
          <a:bodyPr wrap="square">
            <a:spAutoFit/>
          </a:bodyPr>
          <a:lstStyle/>
          <a:p>
            <a:pPr lvl="1"/>
            <a:r>
              <a:rPr lang="en-US" altLang="en-US" sz="2400" b="1" dirty="0">
                <a:latin typeface="Arial"/>
                <a:cs typeface="Arial"/>
              </a:rPr>
              <a:t>Positive correlation </a:t>
            </a:r>
            <a:r>
              <a:rPr lang="en-US" altLang="en-US" sz="2400" dirty="0">
                <a:latin typeface="Arial"/>
                <a:cs typeface="Arial"/>
              </a:rPr>
              <a:t>- when one variable increases, the other increases </a:t>
            </a:r>
          </a:p>
          <a:p>
            <a:pPr lvl="1"/>
            <a:endParaRPr lang="en-US" altLang="en-US" sz="2400" dirty="0">
              <a:latin typeface="Arial"/>
              <a:cs typeface="Arial"/>
            </a:endParaRPr>
          </a:p>
          <a:p>
            <a:pPr lvl="1"/>
            <a:r>
              <a:rPr lang="en-US" altLang="en-US" sz="2400" b="1" dirty="0">
                <a:latin typeface="Arial"/>
                <a:cs typeface="Arial"/>
              </a:rPr>
              <a:t>Negative correlation </a:t>
            </a:r>
            <a:r>
              <a:rPr lang="en-US" altLang="en-US" sz="2400" dirty="0">
                <a:latin typeface="Arial"/>
                <a:cs typeface="Arial"/>
              </a:rPr>
              <a:t>- when one variable increases the other decreases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p:cNvSpPr>
          <p:nvPr>
            <p:ph type="title"/>
          </p:nvPr>
        </p:nvSpPr>
        <p:spPr>
          <a:xfrm>
            <a:off x="457200" y="381000"/>
            <a:ext cx="8229600" cy="1066800"/>
          </a:xfrm>
        </p:spPr>
        <p:txBody>
          <a:bodyPr/>
          <a:lstStyle/>
          <a:p>
            <a:r>
              <a:rPr lang="en-CA" altLang="en-US" dirty="0"/>
              <a:t>Correlation Is Not Causation</a:t>
            </a:r>
          </a:p>
        </p:txBody>
      </p:sp>
      <p:pic>
        <p:nvPicPr>
          <p:cNvPr id="3" name="Picture 2"/>
          <p:cNvPicPr>
            <a:picLocks noChangeAspect="1"/>
          </p:cNvPicPr>
          <p:nvPr/>
        </p:nvPicPr>
        <p:blipFill>
          <a:blip r:embed="rId3"/>
          <a:stretch>
            <a:fillRect/>
          </a:stretch>
        </p:blipFill>
        <p:spPr>
          <a:xfrm>
            <a:off x="1600200" y="1447800"/>
            <a:ext cx="6134100" cy="517089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a:xfrm>
            <a:off x="381000" y="457200"/>
            <a:ext cx="8229600" cy="1066800"/>
          </a:xfrm>
        </p:spPr>
        <p:txBody>
          <a:bodyPr>
            <a:normAutofit fontScale="90000"/>
          </a:bodyPr>
          <a:lstStyle/>
          <a:p>
            <a:pPr eaLnBrk="1" hangingPunct="1"/>
            <a:r>
              <a:rPr lang="en-CA" altLang="en-US" dirty="0"/>
              <a:t>Experimental Analyses: Cause and Effect</a:t>
            </a:r>
            <a:endParaRPr lang="en-US" altLang="en-US" dirty="0"/>
          </a:p>
        </p:txBody>
      </p:sp>
      <p:sp>
        <p:nvSpPr>
          <p:cNvPr id="40963" name="Content Placeholder 2"/>
          <p:cNvSpPr>
            <a:spLocks noGrp="1"/>
          </p:cNvSpPr>
          <p:nvPr>
            <p:ph idx="1"/>
          </p:nvPr>
        </p:nvSpPr>
        <p:spPr>
          <a:xfrm>
            <a:off x="152400" y="1676400"/>
            <a:ext cx="4191000" cy="4572000"/>
          </a:xfrm>
        </p:spPr>
        <p:txBody>
          <a:bodyPr>
            <a:normAutofit lnSpcReduction="10000"/>
          </a:bodyPr>
          <a:lstStyle/>
          <a:p>
            <a:pPr algn="l" eaLnBrk="1" hangingPunct="1">
              <a:buNone/>
            </a:pPr>
            <a:r>
              <a:rPr lang="en-US" altLang="en-US" b="1" dirty="0">
                <a:solidFill>
                  <a:srgbClr val="000000"/>
                </a:solidFill>
                <a:latin typeface="Arial"/>
                <a:cs typeface="Arial"/>
              </a:rPr>
              <a:t>Descriptive statistics </a:t>
            </a:r>
            <a:r>
              <a:rPr lang="en-US" altLang="en-US" dirty="0">
                <a:solidFill>
                  <a:srgbClr val="000000"/>
                </a:solidFill>
                <a:latin typeface="Arial"/>
                <a:cs typeface="Arial"/>
              </a:rPr>
              <a:t>- describe the data</a:t>
            </a:r>
          </a:p>
          <a:p>
            <a:pPr algn="l" eaLnBrk="1" hangingPunct="1">
              <a:buNone/>
            </a:pPr>
            <a:endParaRPr lang="en-US" altLang="en-US" dirty="0">
              <a:solidFill>
                <a:srgbClr val="000000"/>
              </a:solidFill>
              <a:latin typeface="Arial"/>
              <a:cs typeface="Arial"/>
            </a:endParaRPr>
          </a:p>
          <a:p>
            <a:pPr marL="838200" lvl="1" indent="-457200" algn="l" eaLnBrk="1" hangingPunct="1">
              <a:buFont typeface="Arial"/>
              <a:buChar char="•"/>
            </a:pPr>
            <a:r>
              <a:rPr lang="en-US" altLang="en-US" sz="2700" b="1" dirty="0">
                <a:solidFill>
                  <a:srgbClr val="000000"/>
                </a:solidFill>
                <a:latin typeface="Arial"/>
                <a:cs typeface="Arial"/>
              </a:rPr>
              <a:t>Mean</a:t>
            </a:r>
            <a:r>
              <a:rPr lang="en-US" altLang="en-US" sz="2700" dirty="0">
                <a:solidFill>
                  <a:srgbClr val="000000"/>
                </a:solidFill>
                <a:latin typeface="Arial"/>
                <a:cs typeface="Arial"/>
              </a:rPr>
              <a:t> - average of all of the scores</a:t>
            </a:r>
          </a:p>
          <a:p>
            <a:pPr marL="838200" lvl="1" indent="-457200" algn="l" eaLnBrk="1" hangingPunct="1">
              <a:buFont typeface="Arial"/>
              <a:buChar char="•"/>
            </a:pPr>
            <a:endParaRPr lang="en-US" altLang="en-US" sz="2700" dirty="0">
              <a:solidFill>
                <a:srgbClr val="000000"/>
              </a:solidFill>
              <a:latin typeface="Arial"/>
              <a:cs typeface="Arial"/>
            </a:endParaRPr>
          </a:p>
          <a:p>
            <a:pPr marL="838200" lvl="1" indent="-457200" algn="l" eaLnBrk="1" hangingPunct="1">
              <a:buFont typeface="Arial"/>
              <a:buChar char="•"/>
            </a:pPr>
            <a:r>
              <a:rPr lang="en-US" altLang="en-US" sz="2700" b="1" dirty="0">
                <a:solidFill>
                  <a:srgbClr val="000000"/>
                </a:solidFill>
                <a:latin typeface="Arial"/>
                <a:cs typeface="Arial"/>
              </a:rPr>
              <a:t>Standard deviation </a:t>
            </a:r>
            <a:r>
              <a:rPr lang="en-US" altLang="en-US" sz="2700" dirty="0">
                <a:solidFill>
                  <a:srgbClr val="000000"/>
                </a:solidFill>
                <a:latin typeface="Arial"/>
                <a:cs typeface="Arial"/>
              </a:rPr>
              <a:t>- how much the participants’ scores vary from one another</a:t>
            </a:r>
          </a:p>
        </p:txBody>
      </p:sp>
      <p:pic>
        <p:nvPicPr>
          <p:cNvPr id="2" name="Picture 1"/>
          <p:cNvPicPr>
            <a:picLocks noChangeAspect="1"/>
          </p:cNvPicPr>
          <p:nvPr/>
        </p:nvPicPr>
        <p:blipFill>
          <a:blip r:embed="rId3"/>
          <a:stretch>
            <a:fillRect/>
          </a:stretch>
        </p:blipFill>
        <p:spPr>
          <a:xfrm>
            <a:off x="4419600" y="1905000"/>
            <a:ext cx="4356100" cy="410215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52400"/>
            <a:ext cx="8229600" cy="1371600"/>
          </a:xfrm>
          <a:solidFill>
            <a:schemeClr val="bg1"/>
          </a:solidFill>
        </p:spPr>
        <p:txBody>
          <a:bodyPr>
            <a:normAutofit/>
          </a:bodyPr>
          <a:lstStyle/>
          <a:p>
            <a:pPr eaLnBrk="1" hangingPunct="1"/>
            <a:r>
              <a:rPr lang="en-CA" altLang="en-US" dirty="0"/>
              <a:t>Experimental Analyses: Cause and Effect</a:t>
            </a:r>
            <a:endParaRPr lang="en-US" altLang="en-US" dirty="0"/>
          </a:p>
        </p:txBody>
      </p:sp>
      <p:sp>
        <p:nvSpPr>
          <p:cNvPr id="40963" name="Content Placeholder 2"/>
          <p:cNvSpPr>
            <a:spLocks noGrp="1"/>
          </p:cNvSpPr>
          <p:nvPr>
            <p:ph idx="1"/>
          </p:nvPr>
        </p:nvSpPr>
        <p:spPr>
          <a:xfrm>
            <a:off x="228600" y="1295400"/>
            <a:ext cx="8580438" cy="5410200"/>
          </a:xfrm>
        </p:spPr>
        <p:txBody>
          <a:bodyPr>
            <a:normAutofit lnSpcReduction="10000"/>
          </a:bodyPr>
          <a:lstStyle/>
          <a:p>
            <a:pPr algn="l" eaLnBrk="1" hangingPunct="1">
              <a:buNone/>
            </a:pPr>
            <a:r>
              <a:rPr lang="en-US" altLang="en-US" b="1" dirty="0">
                <a:solidFill>
                  <a:srgbClr val="000000"/>
                </a:solidFill>
                <a:latin typeface="Arial"/>
                <a:cs typeface="Arial"/>
              </a:rPr>
              <a:t>Inferential statistics </a:t>
            </a:r>
            <a:r>
              <a:rPr lang="en-US" altLang="en-US" dirty="0">
                <a:solidFill>
                  <a:srgbClr val="000000"/>
                </a:solidFill>
                <a:latin typeface="Arial"/>
                <a:cs typeface="Arial"/>
              </a:rPr>
              <a:t>- help to draw conclusions about the data</a:t>
            </a:r>
          </a:p>
          <a:p>
            <a:pPr algn="l" eaLnBrk="1" hangingPunct="1">
              <a:buNone/>
            </a:pPr>
            <a:endParaRPr lang="en-US" altLang="en-US" dirty="0">
              <a:solidFill>
                <a:srgbClr val="000000"/>
              </a:solidFill>
              <a:latin typeface="Arial"/>
              <a:cs typeface="Arial"/>
            </a:endParaRPr>
          </a:p>
          <a:p>
            <a:pPr algn="l" eaLnBrk="1" hangingPunct="1">
              <a:buNone/>
            </a:pPr>
            <a:r>
              <a:rPr lang="en-US" altLang="en-US" dirty="0">
                <a:solidFill>
                  <a:srgbClr val="000000"/>
                </a:solidFill>
                <a:latin typeface="Arial"/>
                <a:cs typeface="Arial"/>
              </a:rPr>
              <a:t>Using various statistical tests you can determine a </a:t>
            </a:r>
            <a:r>
              <a:rPr lang="en-US" altLang="en-US" sz="2700" b="1" dirty="0">
                <a:solidFill>
                  <a:srgbClr val="000000"/>
                </a:solidFill>
                <a:latin typeface="Arial"/>
                <a:cs typeface="Arial"/>
              </a:rPr>
              <a:t>p-value</a:t>
            </a:r>
            <a:r>
              <a:rPr lang="en-US" altLang="en-US" sz="2700" dirty="0">
                <a:solidFill>
                  <a:srgbClr val="000000"/>
                </a:solidFill>
                <a:latin typeface="Arial"/>
                <a:cs typeface="Arial"/>
              </a:rPr>
              <a:t> which tells you the probability that the results of your experiment are </a:t>
            </a:r>
            <a:r>
              <a:rPr lang="en-US" altLang="en-US" sz="2700" strike="sngStrike" dirty="0">
                <a:solidFill>
                  <a:srgbClr val="000000"/>
                </a:solidFill>
                <a:latin typeface="Arial"/>
                <a:cs typeface="Arial"/>
              </a:rPr>
              <a:t>not</a:t>
            </a:r>
            <a:r>
              <a:rPr lang="en-US" altLang="en-US" sz="2700" dirty="0">
                <a:solidFill>
                  <a:srgbClr val="000000"/>
                </a:solidFill>
                <a:latin typeface="Arial"/>
                <a:cs typeface="Arial"/>
              </a:rPr>
              <a:t> due to chance.</a:t>
            </a:r>
          </a:p>
          <a:p>
            <a:pPr algn="l" eaLnBrk="1" hangingPunct="1">
              <a:buNone/>
            </a:pPr>
            <a:endParaRPr lang="en-US" altLang="en-US" sz="2700" dirty="0">
              <a:solidFill>
                <a:srgbClr val="000000"/>
              </a:solidFill>
              <a:latin typeface="Arial"/>
              <a:cs typeface="Arial"/>
            </a:endParaRPr>
          </a:p>
          <a:p>
            <a:pPr algn="l" eaLnBrk="1" hangingPunct="1">
              <a:buNone/>
            </a:pPr>
            <a:r>
              <a:rPr lang="en-US" altLang="en-US" sz="2700" dirty="0">
                <a:solidFill>
                  <a:srgbClr val="000000"/>
                </a:solidFill>
                <a:latin typeface="Arial"/>
                <a:cs typeface="Arial"/>
              </a:rPr>
              <a:t>For example: if you have a </a:t>
            </a:r>
            <a:r>
              <a:rPr lang="en-US" altLang="en-US" sz="2700" b="1" dirty="0">
                <a:solidFill>
                  <a:srgbClr val="000000"/>
                </a:solidFill>
                <a:latin typeface="Arial"/>
                <a:cs typeface="Arial"/>
              </a:rPr>
              <a:t>p-value</a:t>
            </a:r>
            <a:r>
              <a:rPr lang="en-US" altLang="en-US" sz="2700" dirty="0">
                <a:solidFill>
                  <a:srgbClr val="000000"/>
                </a:solidFill>
                <a:latin typeface="Arial"/>
                <a:cs typeface="Arial"/>
              </a:rPr>
              <a:t> of lower than .05, that means there is less that a 5% likelihood that your results occurred by chance….ergo there is a greater than 95% chance that it occurred because of something is going on…given that all was controlled the only difference that could account for the difference 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533400"/>
            <a:ext cx="8915400" cy="1143000"/>
          </a:xfrm>
        </p:spPr>
        <p:txBody>
          <a:bodyPr>
            <a:normAutofit fontScale="90000"/>
          </a:bodyPr>
          <a:lstStyle/>
          <a:p>
            <a:r>
              <a:rPr lang="en-US" altLang="en-US" dirty="0"/>
              <a:t>How Do Psychologists Conduct Research?</a:t>
            </a:r>
            <a:br>
              <a:rPr lang="en-US" altLang="en-US" dirty="0"/>
            </a:br>
            <a:r>
              <a:rPr lang="en-US" altLang="en-US" dirty="0"/>
              <a:t>Publishing Your Work and Building a Theory</a:t>
            </a:r>
          </a:p>
        </p:txBody>
      </p:sp>
      <p:pic>
        <p:nvPicPr>
          <p:cNvPr id="5" name="Picture 4"/>
          <p:cNvPicPr>
            <a:picLocks noChangeAspect="1"/>
          </p:cNvPicPr>
          <p:nvPr/>
        </p:nvPicPr>
        <p:blipFill>
          <a:blip r:embed="rId3"/>
          <a:stretch>
            <a:fillRect/>
          </a:stretch>
        </p:blipFill>
        <p:spPr>
          <a:xfrm>
            <a:off x="1828800" y="1905000"/>
            <a:ext cx="4995137" cy="4339881"/>
          </a:xfrm>
          <a:prstGeom prst="rect">
            <a:avLst/>
          </a:prstGeom>
        </p:spPr>
      </p:pic>
      <p:pic>
        <p:nvPicPr>
          <p:cNvPr id="6" name="Picture 5"/>
          <p:cNvPicPr>
            <a:picLocks noChangeAspect="1"/>
          </p:cNvPicPr>
          <p:nvPr/>
        </p:nvPicPr>
        <p:blipFill>
          <a:blip r:embed="rId4"/>
          <a:stretch>
            <a:fillRect/>
          </a:stretch>
        </p:blipFill>
        <p:spPr>
          <a:xfrm>
            <a:off x="5867400" y="6248400"/>
            <a:ext cx="952500" cy="228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a:xfrm>
            <a:off x="0" y="685800"/>
            <a:ext cx="8991600" cy="914400"/>
          </a:xfrm>
        </p:spPr>
        <p:txBody>
          <a:bodyPr>
            <a:noAutofit/>
          </a:bodyPr>
          <a:lstStyle/>
          <a:p>
            <a:pPr eaLnBrk="1" hangingPunct="1"/>
            <a:r>
              <a:rPr lang="en-US" altLang="en-US" dirty="0"/>
              <a:t>What Ethical Research Guidelines </a:t>
            </a:r>
            <a:br>
              <a:rPr lang="en-US" altLang="en-US" dirty="0"/>
            </a:br>
            <a:r>
              <a:rPr lang="en-US" altLang="en-US" dirty="0"/>
              <a:t>Do Psychologists Follow?</a:t>
            </a:r>
          </a:p>
        </p:txBody>
      </p:sp>
      <p:sp>
        <p:nvSpPr>
          <p:cNvPr id="43011" name="Content Placeholder 2"/>
          <p:cNvSpPr>
            <a:spLocks noGrp="1"/>
          </p:cNvSpPr>
          <p:nvPr>
            <p:ph idx="1"/>
          </p:nvPr>
        </p:nvSpPr>
        <p:spPr>
          <a:xfrm>
            <a:off x="762000" y="2667000"/>
            <a:ext cx="7086600" cy="3048000"/>
          </a:xfrm>
        </p:spPr>
        <p:txBody>
          <a:bodyPr/>
          <a:lstStyle/>
          <a:p>
            <a:pPr algn="l" eaLnBrk="1" hangingPunct="1"/>
            <a:r>
              <a:rPr lang="en-US" altLang="en-US" sz="2500" b="1" dirty="0">
                <a:solidFill>
                  <a:srgbClr val="000000"/>
                </a:solidFill>
                <a:latin typeface="Arial"/>
                <a:cs typeface="Arial"/>
              </a:rPr>
              <a:t>Research Ethics Boards </a:t>
            </a:r>
            <a:r>
              <a:rPr lang="en-US" altLang="en-US" sz="2500" dirty="0">
                <a:solidFill>
                  <a:srgbClr val="000000"/>
                </a:solidFill>
                <a:latin typeface="Arial"/>
                <a:cs typeface="Arial"/>
              </a:rPr>
              <a:t>(</a:t>
            </a:r>
            <a:r>
              <a:rPr lang="en-CA" altLang="en-US" sz="2500" dirty="0">
                <a:solidFill>
                  <a:srgbClr val="000000"/>
                </a:solidFill>
                <a:latin typeface="Arial"/>
                <a:cs typeface="Arial"/>
              </a:rPr>
              <a:t>REB</a:t>
            </a:r>
            <a:r>
              <a:rPr lang="en-US" altLang="en-US" sz="2500" dirty="0">
                <a:solidFill>
                  <a:srgbClr val="000000"/>
                </a:solidFill>
                <a:latin typeface="Arial"/>
                <a:cs typeface="Arial"/>
              </a:rPr>
              <a:t>) are considered the ethics police. They are a research oversight group that evaluates research to protect the rights of participants in the study.</a:t>
            </a:r>
          </a:p>
          <a:p>
            <a:pPr algn="l" eaLnBrk="1" hangingPunct="1">
              <a:buNone/>
            </a:pPr>
            <a:endParaRPr lang="en-US" altLang="en-US" sz="2500" dirty="0">
              <a:solidFill>
                <a:srgbClr val="000000"/>
              </a:solidFill>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a:xfrm>
            <a:off x="0" y="685800"/>
            <a:ext cx="8991600" cy="914400"/>
          </a:xfrm>
        </p:spPr>
        <p:txBody>
          <a:bodyPr>
            <a:noAutofit/>
          </a:bodyPr>
          <a:lstStyle/>
          <a:p>
            <a:pPr eaLnBrk="1" hangingPunct="1"/>
            <a:r>
              <a:rPr lang="en-US" altLang="en-US" dirty="0"/>
              <a:t>Ethical Research Guidelines </a:t>
            </a:r>
            <a:br>
              <a:rPr lang="en-US" altLang="en-US" dirty="0"/>
            </a:br>
            <a:r>
              <a:rPr lang="en-US" altLang="en-US" dirty="0"/>
              <a:t>Psychologists Follow – Human Research</a:t>
            </a:r>
          </a:p>
        </p:txBody>
      </p:sp>
      <p:sp>
        <p:nvSpPr>
          <p:cNvPr id="43011" name="Content Placeholder 2"/>
          <p:cNvSpPr>
            <a:spLocks noGrp="1"/>
          </p:cNvSpPr>
          <p:nvPr>
            <p:ph idx="1"/>
          </p:nvPr>
        </p:nvSpPr>
        <p:spPr>
          <a:xfrm>
            <a:off x="609600" y="2057400"/>
            <a:ext cx="8229600" cy="4114800"/>
          </a:xfrm>
        </p:spPr>
        <p:txBody>
          <a:bodyPr>
            <a:normAutofit/>
          </a:bodyPr>
          <a:lstStyle/>
          <a:p>
            <a:pPr algn="l"/>
            <a:r>
              <a:rPr lang="en-US" altLang="en-US" b="1" dirty="0">
                <a:solidFill>
                  <a:srgbClr val="000000"/>
                </a:solidFill>
                <a:latin typeface="Arial"/>
                <a:cs typeface="Arial"/>
              </a:rPr>
              <a:t>Ethical guidelines:</a:t>
            </a:r>
          </a:p>
          <a:p>
            <a:pPr algn="l"/>
            <a:endParaRPr lang="en-US" altLang="en-US" b="1" dirty="0">
              <a:solidFill>
                <a:srgbClr val="000000"/>
              </a:solidFill>
              <a:latin typeface="Arial"/>
              <a:cs typeface="Arial"/>
            </a:endParaRPr>
          </a:p>
          <a:p>
            <a:pPr lvl="1" algn="l"/>
            <a:r>
              <a:rPr lang="en-US" altLang="en-US" sz="2800" dirty="0">
                <a:solidFill>
                  <a:srgbClr val="000000"/>
                </a:solidFill>
                <a:latin typeface="Arial"/>
                <a:cs typeface="Arial"/>
              </a:rPr>
              <a:t>Obtain </a:t>
            </a:r>
            <a:r>
              <a:rPr lang="en-US" altLang="en-US" sz="2800" b="1" dirty="0">
                <a:solidFill>
                  <a:srgbClr val="000000"/>
                </a:solidFill>
                <a:latin typeface="Arial"/>
                <a:cs typeface="Arial"/>
              </a:rPr>
              <a:t>informed consent—</a:t>
            </a:r>
            <a:r>
              <a:rPr lang="en-US" altLang="en-US" sz="2800" dirty="0">
                <a:solidFill>
                  <a:srgbClr val="000000"/>
                </a:solidFill>
                <a:latin typeface="Arial"/>
                <a:cs typeface="Arial"/>
              </a:rPr>
              <a:t>obtaining permission from the participant after they know what the study involves and the risks and benefits of participating</a:t>
            </a:r>
          </a:p>
          <a:p>
            <a:pPr lvl="1" algn="l"/>
            <a:endParaRPr lang="en-US" altLang="en-US" sz="2800" dirty="0">
              <a:solidFill>
                <a:srgbClr val="000000"/>
              </a:solidFill>
              <a:latin typeface="Arial"/>
              <a:cs typeface="Arial"/>
            </a:endParaRPr>
          </a:p>
          <a:p>
            <a:pPr lvl="1" algn="l"/>
            <a:r>
              <a:rPr lang="en-US" altLang="en-US" sz="2800" dirty="0">
                <a:solidFill>
                  <a:srgbClr val="000000"/>
                </a:solidFill>
                <a:latin typeface="Arial"/>
                <a:cs typeface="Arial"/>
              </a:rPr>
              <a:t>Protect participants from harm and discomfort</a:t>
            </a:r>
          </a:p>
          <a:p>
            <a:pPr lvl="1" algn="l"/>
            <a:endParaRPr lang="en-US" altLang="en-US" sz="2800" dirty="0">
              <a:solidFill>
                <a:srgbClr val="000000"/>
              </a:solidFill>
              <a:latin typeface="Arial"/>
              <a:cs typeface="Arial"/>
            </a:endParaRPr>
          </a:p>
          <a:p>
            <a:pPr algn="l"/>
            <a:endParaRPr lang="en-US" altLang="en-US" dirty="0">
              <a:solidFill>
                <a:srgbClr val="000000"/>
              </a:solidFill>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a:xfrm>
            <a:off x="0" y="685800"/>
            <a:ext cx="8991600" cy="914400"/>
          </a:xfrm>
        </p:spPr>
        <p:txBody>
          <a:bodyPr>
            <a:noAutofit/>
          </a:bodyPr>
          <a:lstStyle/>
          <a:p>
            <a:r>
              <a:rPr lang="en-US" altLang="en-US" dirty="0"/>
              <a:t>Ethical Research Guidelines </a:t>
            </a:r>
            <a:br>
              <a:rPr lang="en-US" altLang="en-US" dirty="0"/>
            </a:br>
            <a:r>
              <a:rPr lang="en-US" altLang="en-US" dirty="0"/>
              <a:t>Psychologists Follow – Human Research</a:t>
            </a:r>
          </a:p>
        </p:txBody>
      </p:sp>
      <p:sp>
        <p:nvSpPr>
          <p:cNvPr id="43011" name="Content Placeholder 2"/>
          <p:cNvSpPr>
            <a:spLocks noGrp="1"/>
          </p:cNvSpPr>
          <p:nvPr>
            <p:ph idx="1"/>
          </p:nvPr>
        </p:nvSpPr>
        <p:spPr>
          <a:xfrm>
            <a:off x="685800" y="2133600"/>
            <a:ext cx="7848600" cy="4495800"/>
          </a:xfrm>
        </p:spPr>
        <p:txBody>
          <a:bodyPr>
            <a:normAutofit fontScale="92500" lnSpcReduction="20000"/>
          </a:bodyPr>
          <a:lstStyle/>
          <a:p>
            <a:pPr algn="l"/>
            <a:r>
              <a:rPr lang="en-US" altLang="en-US" b="1" dirty="0">
                <a:solidFill>
                  <a:srgbClr val="000000"/>
                </a:solidFill>
                <a:latin typeface="Arial"/>
                <a:cs typeface="Arial"/>
              </a:rPr>
              <a:t>Ethical guidelines:</a:t>
            </a:r>
          </a:p>
          <a:p>
            <a:pPr lvl="1" algn="l"/>
            <a:endParaRPr lang="en-US" altLang="en-US" sz="2800" dirty="0">
              <a:solidFill>
                <a:srgbClr val="000000"/>
              </a:solidFill>
              <a:latin typeface="Arial"/>
              <a:cs typeface="Arial"/>
            </a:endParaRPr>
          </a:p>
          <a:p>
            <a:pPr marL="838200" lvl="1" indent="-457200" algn="l">
              <a:buFont typeface="Arial"/>
              <a:buChar char="•"/>
            </a:pPr>
            <a:r>
              <a:rPr lang="en-US" altLang="en-US" sz="2800" dirty="0">
                <a:solidFill>
                  <a:srgbClr val="000000"/>
                </a:solidFill>
                <a:latin typeface="Arial"/>
                <a:cs typeface="Arial"/>
              </a:rPr>
              <a:t>Protect confidentiality</a:t>
            </a:r>
          </a:p>
          <a:p>
            <a:pPr marL="838200" lvl="1" indent="-457200" algn="l">
              <a:buFont typeface="Arial"/>
              <a:buChar char="•"/>
            </a:pPr>
            <a:endParaRPr lang="en-US" altLang="en-US" sz="2800" dirty="0">
              <a:solidFill>
                <a:srgbClr val="000000"/>
              </a:solidFill>
              <a:latin typeface="Arial"/>
              <a:cs typeface="Arial"/>
            </a:endParaRPr>
          </a:p>
          <a:p>
            <a:pPr marL="838200" lvl="1" indent="-457200" algn="l">
              <a:buFont typeface="Arial"/>
              <a:buChar char="•"/>
            </a:pPr>
            <a:r>
              <a:rPr lang="en-US" altLang="en-US" sz="2800" dirty="0">
                <a:solidFill>
                  <a:srgbClr val="000000"/>
                </a:solidFill>
                <a:latin typeface="Arial"/>
                <a:cs typeface="Arial"/>
              </a:rPr>
              <a:t>Participation must be voluntary</a:t>
            </a:r>
          </a:p>
          <a:p>
            <a:pPr marL="838200" lvl="1" indent="-457200" algn="l">
              <a:buFont typeface="Arial"/>
              <a:buChar char="•"/>
            </a:pPr>
            <a:endParaRPr lang="en-US" altLang="en-US" sz="2800" dirty="0">
              <a:solidFill>
                <a:srgbClr val="000000"/>
              </a:solidFill>
              <a:latin typeface="Arial"/>
              <a:cs typeface="Arial"/>
            </a:endParaRPr>
          </a:p>
          <a:p>
            <a:pPr marL="838200" lvl="1" indent="-457200" algn="l">
              <a:buFont typeface="Arial"/>
              <a:buChar char="•"/>
            </a:pPr>
            <a:r>
              <a:rPr lang="en-US" altLang="en-US" sz="2800" dirty="0">
                <a:solidFill>
                  <a:srgbClr val="000000"/>
                </a:solidFill>
                <a:latin typeface="Arial"/>
                <a:cs typeface="Arial"/>
              </a:rPr>
              <a:t>Deception or Incomplete Disclosure</a:t>
            </a:r>
          </a:p>
          <a:p>
            <a:pPr marL="838200" lvl="1" indent="-457200" algn="l">
              <a:buFont typeface="Arial"/>
              <a:buChar char="•"/>
            </a:pPr>
            <a:endParaRPr lang="en-US" altLang="en-US" sz="2800" dirty="0">
              <a:solidFill>
                <a:srgbClr val="000000"/>
              </a:solidFill>
              <a:latin typeface="Arial"/>
              <a:cs typeface="Arial"/>
            </a:endParaRPr>
          </a:p>
          <a:p>
            <a:pPr marL="838200" lvl="1" indent="-457200" algn="l">
              <a:buFont typeface="Arial"/>
              <a:buChar char="•"/>
            </a:pPr>
            <a:r>
              <a:rPr lang="en-US" altLang="en-US" sz="2800" dirty="0">
                <a:solidFill>
                  <a:srgbClr val="000000"/>
                </a:solidFill>
                <a:latin typeface="Arial"/>
                <a:cs typeface="Arial"/>
              </a:rPr>
              <a:t>Provide complete </a:t>
            </a:r>
            <a:r>
              <a:rPr lang="en-US" altLang="en-US" sz="2800" b="1" dirty="0">
                <a:solidFill>
                  <a:srgbClr val="000000"/>
                </a:solidFill>
                <a:latin typeface="Arial"/>
                <a:cs typeface="Arial"/>
              </a:rPr>
              <a:t>debriefing</a:t>
            </a:r>
            <a:r>
              <a:rPr lang="en-US" altLang="en-US" sz="2800" dirty="0">
                <a:solidFill>
                  <a:srgbClr val="000000"/>
                </a:solidFill>
                <a:latin typeface="Arial"/>
                <a:cs typeface="Arial"/>
              </a:rPr>
              <a:t>—revealing to participants any information that was withheld during the study</a:t>
            </a:r>
          </a:p>
          <a:p>
            <a:pPr algn="l" eaLnBrk="1" hangingPunct="1"/>
            <a:endParaRPr lang="en-US" altLang="en-US" dirty="0">
              <a:solidFill>
                <a:srgbClr val="000000"/>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p:cNvSpPr>
          <p:nvPr>
            <p:ph type="title"/>
          </p:nvPr>
        </p:nvSpPr>
        <p:spPr>
          <a:xfrm>
            <a:off x="304800" y="609600"/>
            <a:ext cx="8229600" cy="1066800"/>
          </a:xfrm>
        </p:spPr>
        <p:txBody>
          <a:bodyPr>
            <a:noAutofit/>
          </a:bodyPr>
          <a:lstStyle/>
          <a:p>
            <a:r>
              <a:rPr lang="en-US" altLang="en-US" sz="3200" dirty="0"/>
              <a:t>Ethical Research Guidelines </a:t>
            </a:r>
            <a:br>
              <a:rPr lang="en-US" altLang="en-US" sz="3200" dirty="0"/>
            </a:br>
            <a:r>
              <a:rPr lang="en-US" altLang="en-US" sz="3200" dirty="0"/>
              <a:t>Psychologists Follow – Animal Research</a:t>
            </a:r>
            <a:endParaRPr lang="en-CA" altLang="en-US" sz="3200" dirty="0"/>
          </a:p>
        </p:txBody>
      </p:sp>
      <p:sp>
        <p:nvSpPr>
          <p:cNvPr id="44035" name="Rectangle 3"/>
          <p:cNvSpPr>
            <a:spLocks noGrp="1"/>
          </p:cNvSpPr>
          <p:nvPr>
            <p:ph idx="1"/>
          </p:nvPr>
        </p:nvSpPr>
        <p:spPr>
          <a:xfrm>
            <a:off x="457200" y="2286000"/>
            <a:ext cx="8229600" cy="3657600"/>
          </a:xfrm>
        </p:spPr>
        <p:txBody>
          <a:bodyPr>
            <a:normAutofit fontScale="92500"/>
          </a:bodyPr>
          <a:lstStyle/>
          <a:p>
            <a:pPr algn="l"/>
            <a:r>
              <a:rPr lang="en-CA" altLang="en-US" dirty="0">
                <a:solidFill>
                  <a:srgbClr val="000000"/>
                </a:solidFill>
                <a:latin typeface="Arial"/>
                <a:cs typeface="Arial"/>
              </a:rPr>
              <a:t>The </a:t>
            </a:r>
            <a:r>
              <a:rPr lang="en-CA" altLang="en-US" b="1" dirty="0">
                <a:solidFill>
                  <a:srgbClr val="000000"/>
                </a:solidFill>
                <a:latin typeface="Arial"/>
                <a:cs typeface="Arial"/>
              </a:rPr>
              <a:t>Canadian Council on Animal Care </a:t>
            </a:r>
            <a:r>
              <a:rPr lang="en-CA" altLang="en-US" dirty="0">
                <a:solidFill>
                  <a:srgbClr val="000000"/>
                </a:solidFill>
                <a:latin typeface="Arial"/>
                <a:cs typeface="Arial"/>
              </a:rPr>
              <a:t>oversees research involving animals as subjects</a:t>
            </a:r>
          </a:p>
          <a:p>
            <a:pPr algn="l"/>
            <a:endParaRPr lang="en-CA" altLang="en-US" dirty="0">
              <a:solidFill>
                <a:srgbClr val="000000"/>
              </a:solidFill>
              <a:latin typeface="Arial"/>
              <a:cs typeface="Arial"/>
            </a:endParaRPr>
          </a:p>
          <a:p>
            <a:pPr marL="838200" lvl="1" indent="-457200" algn="l">
              <a:buFont typeface="Arial"/>
              <a:buChar char="•"/>
            </a:pPr>
            <a:r>
              <a:rPr lang="en-CA" altLang="en-US" dirty="0">
                <a:solidFill>
                  <a:srgbClr val="000000"/>
                </a:solidFill>
                <a:latin typeface="Arial"/>
                <a:cs typeface="Arial"/>
              </a:rPr>
              <a:t>Animals are used only if the research promises significant benefit to humans or animals</a:t>
            </a:r>
          </a:p>
          <a:p>
            <a:pPr marL="838200" lvl="1" indent="-457200" algn="l">
              <a:buFont typeface="Arial"/>
              <a:buChar char="•"/>
            </a:pPr>
            <a:endParaRPr lang="en-CA" altLang="en-US" dirty="0">
              <a:solidFill>
                <a:srgbClr val="000000"/>
              </a:solidFill>
              <a:latin typeface="Arial"/>
              <a:cs typeface="Arial"/>
            </a:endParaRPr>
          </a:p>
          <a:p>
            <a:pPr marL="838200" lvl="1" indent="-457200" algn="l">
              <a:buFont typeface="Arial"/>
              <a:buChar char="•"/>
            </a:pPr>
            <a:r>
              <a:rPr lang="en-CA" altLang="en-US" dirty="0">
                <a:solidFill>
                  <a:srgbClr val="000000"/>
                </a:solidFill>
                <a:latin typeface="Arial"/>
                <a:cs typeface="Arial"/>
              </a:rPr>
              <a:t>Animals are used if there is no other alternative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609600"/>
            <a:ext cx="8229600" cy="838200"/>
          </a:xfrm>
        </p:spPr>
        <p:txBody>
          <a:bodyPr/>
          <a:lstStyle/>
          <a:p>
            <a:pPr eaLnBrk="1" hangingPunct="1"/>
            <a:r>
              <a:rPr lang="en-US" altLang="en-US" sz="3600" dirty="0"/>
              <a:t>The Science of Psychology</a:t>
            </a:r>
          </a:p>
        </p:txBody>
      </p:sp>
      <p:sp>
        <p:nvSpPr>
          <p:cNvPr id="18435" name="Rectangle 3"/>
          <p:cNvSpPr>
            <a:spLocks noGrp="1" noChangeArrowheads="1"/>
          </p:cNvSpPr>
          <p:nvPr>
            <p:ph idx="1"/>
          </p:nvPr>
        </p:nvSpPr>
        <p:spPr>
          <a:xfrm>
            <a:off x="457200" y="1676400"/>
            <a:ext cx="8229600" cy="4325112"/>
          </a:xfrm>
        </p:spPr>
        <p:txBody>
          <a:bodyPr/>
          <a:lstStyle/>
          <a:p>
            <a:pPr algn="l" eaLnBrk="1" hangingPunct="1"/>
            <a:r>
              <a:rPr lang="en-US" altLang="en-US" b="1" dirty="0">
                <a:solidFill>
                  <a:srgbClr val="000000"/>
                </a:solidFill>
                <a:latin typeface="Arial"/>
                <a:cs typeface="Arial"/>
              </a:rPr>
              <a:t>Psychology</a:t>
            </a:r>
            <a:r>
              <a:rPr lang="en-US" altLang="en-US" dirty="0">
                <a:solidFill>
                  <a:srgbClr val="000000"/>
                </a:solidFill>
                <a:latin typeface="Arial"/>
                <a:cs typeface="Arial"/>
              </a:rPr>
              <a:t> - Using the </a:t>
            </a:r>
            <a:r>
              <a:rPr lang="en-US" altLang="en-US" b="1" i="1" dirty="0">
                <a:solidFill>
                  <a:srgbClr val="000000"/>
                </a:solidFill>
                <a:latin typeface="Arial"/>
                <a:cs typeface="Arial"/>
              </a:rPr>
              <a:t>scientific method</a:t>
            </a:r>
            <a:r>
              <a:rPr lang="en-US" altLang="en-US" b="1" dirty="0">
                <a:solidFill>
                  <a:srgbClr val="000000"/>
                </a:solidFill>
                <a:latin typeface="Arial"/>
                <a:cs typeface="Arial"/>
              </a:rPr>
              <a:t> </a:t>
            </a:r>
            <a:r>
              <a:rPr lang="en-US" altLang="en-US" dirty="0">
                <a:solidFill>
                  <a:srgbClr val="000000"/>
                </a:solidFill>
                <a:latin typeface="Arial"/>
                <a:cs typeface="Arial"/>
              </a:rPr>
              <a:t>to study human </a:t>
            </a:r>
            <a:r>
              <a:rPr lang="en-CA" altLang="en-US" dirty="0">
                <a:solidFill>
                  <a:srgbClr val="000000"/>
                </a:solidFill>
                <a:latin typeface="Arial"/>
                <a:cs typeface="Arial"/>
              </a:rPr>
              <a:t>behaviour</a:t>
            </a:r>
            <a:r>
              <a:rPr lang="en-US" altLang="en-US" dirty="0">
                <a:solidFill>
                  <a:srgbClr val="000000"/>
                </a:solidFill>
                <a:latin typeface="Arial"/>
                <a:cs typeface="Arial"/>
              </a:rPr>
              <a:t> and mental processes</a:t>
            </a:r>
          </a:p>
          <a:p>
            <a:pPr algn="l" eaLnBrk="1" hangingPunct="1"/>
            <a:endParaRPr lang="en-US" altLang="en-US" dirty="0">
              <a:solidFill>
                <a:srgbClr val="000000"/>
              </a:solidFill>
              <a:latin typeface="Arial"/>
              <a:cs typeface="Arial"/>
            </a:endParaRPr>
          </a:p>
          <a:p>
            <a:pPr algn="l" eaLnBrk="1" hangingPunct="1"/>
            <a:r>
              <a:rPr lang="en-CA" altLang="en-US" b="1" dirty="0" err="1">
                <a:solidFill>
                  <a:srgbClr val="000000"/>
                </a:solidFill>
                <a:latin typeface="Arial"/>
                <a:cs typeface="Arial"/>
              </a:rPr>
              <a:t>Pseudopsychology</a:t>
            </a:r>
            <a:r>
              <a:rPr lang="en-CA" altLang="en-US" b="1" dirty="0">
                <a:solidFill>
                  <a:srgbClr val="000000"/>
                </a:solidFill>
                <a:latin typeface="Arial"/>
                <a:cs typeface="Arial"/>
              </a:rPr>
              <a:t> (pseudoscience)</a:t>
            </a:r>
            <a:r>
              <a:rPr lang="en-US" altLang="en-US" dirty="0">
                <a:solidFill>
                  <a:srgbClr val="000000"/>
                </a:solidFill>
                <a:latin typeface="Arial"/>
                <a:cs typeface="Arial"/>
              </a:rPr>
              <a:t> - </a:t>
            </a:r>
            <a:r>
              <a:rPr lang="en-US" altLang="en-US" i="1" dirty="0">
                <a:solidFill>
                  <a:srgbClr val="000000"/>
                </a:solidFill>
                <a:latin typeface="Arial"/>
                <a:cs typeface="Arial"/>
              </a:rPr>
              <a:t>No use</a:t>
            </a:r>
            <a:r>
              <a:rPr lang="en-US" altLang="en-US" dirty="0">
                <a:solidFill>
                  <a:srgbClr val="000000"/>
                </a:solidFill>
                <a:latin typeface="Arial"/>
                <a:cs typeface="Arial"/>
              </a:rPr>
              <a:t> of the scientific method when commenting on human </a:t>
            </a:r>
            <a:r>
              <a:rPr lang="en-CA" altLang="en-US" dirty="0">
                <a:solidFill>
                  <a:srgbClr val="000000"/>
                </a:solidFill>
                <a:latin typeface="Arial"/>
                <a:cs typeface="Arial"/>
              </a:rPr>
              <a:t>behaviour</a:t>
            </a:r>
            <a:r>
              <a:rPr lang="en-US" altLang="en-US" dirty="0">
                <a:solidFill>
                  <a:srgbClr val="000000"/>
                </a:solidFill>
                <a:latin typeface="Arial"/>
                <a:cs typeface="Arial"/>
              </a:rPr>
              <a:t> and mental processes</a:t>
            </a:r>
          </a:p>
          <a:p>
            <a:pPr lvl="1" algn="l" eaLnBrk="1" hangingPunct="1">
              <a:buNone/>
            </a:pPr>
            <a:r>
              <a:rPr lang="en-US" altLang="en-US" sz="2700" dirty="0">
                <a:solidFill>
                  <a:srgbClr val="000000"/>
                </a:solidFill>
                <a:latin typeface="Arial"/>
                <a:cs typeface="Arial"/>
              </a:rPr>
              <a:t>Ex: parapsychology, astrology, psychics etc.</a:t>
            </a:r>
          </a:p>
        </p:txBody>
      </p:sp>
      <p:sp>
        <p:nvSpPr>
          <p:cNvPr id="6" name="Rectangle 5"/>
          <p:cNvSpPr/>
          <p:nvPr/>
        </p:nvSpPr>
        <p:spPr>
          <a:xfrm>
            <a:off x="685800" y="5181601"/>
            <a:ext cx="7467600" cy="830997"/>
          </a:xfrm>
          <a:prstGeom prst="rect">
            <a:avLst/>
          </a:prstGeom>
        </p:spPr>
        <p:txBody>
          <a:bodyPr wrap="square">
            <a:spAutoFit/>
          </a:bodyPr>
          <a:lstStyle/>
          <a:p>
            <a:r>
              <a:rPr lang="en-US" sz="2400" b="1" dirty="0"/>
              <a:t>James Randi - Homeopathy, quackery and fraud</a:t>
            </a:r>
          </a:p>
          <a:p>
            <a:r>
              <a:rPr lang="en-US" sz="2400" dirty="0">
                <a:hlinkClick r:id="rId3"/>
              </a:rPr>
              <a:t>http://www.ted.com/talks/james_randi</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p:cNvSpPr>
          <p:nvPr>
            <p:ph type="title"/>
          </p:nvPr>
        </p:nvSpPr>
        <p:spPr>
          <a:xfrm>
            <a:off x="304800" y="609600"/>
            <a:ext cx="8229600" cy="1066800"/>
          </a:xfrm>
        </p:spPr>
        <p:txBody>
          <a:bodyPr>
            <a:noAutofit/>
          </a:bodyPr>
          <a:lstStyle/>
          <a:p>
            <a:r>
              <a:rPr lang="en-US" altLang="en-US" sz="3200" dirty="0"/>
              <a:t>Ethical Research Guidelines </a:t>
            </a:r>
            <a:br>
              <a:rPr lang="en-US" altLang="en-US" sz="3200" dirty="0"/>
            </a:br>
            <a:r>
              <a:rPr lang="en-US" altLang="en-US" sz="3200" dirty="0"/>
              <a:t>Psychologists Follow – Animal Research</a:t>
            </a:r>
            <a:endParaRPr lang="en-CA" altLang="en-US" sz="3200" dirty="0"/>
          </a:p>
        </p:txBody>
      </p:sp>
      <p:sp>
        <p:nvSpPr>
          <p:cNvPr id="44035" name="Rectangle 3"/>
          <p:cNvSpPr>
            <a:spLocks noGrp="1"/>
          </p:cNvSpPr>
          <p:nvPr>
            <p:ph idx="1"/>
          </p:nvPr>
        </p:nvSpPr>
        <p:spPr>
          <a:xfrm>
            <a:off x="457200" y="2362200"/>
            <a:ext cx="8229600" cy="3733800"/>
          </a:xfrm>
        </p:spPr>
        <p:txBody>
          <a:bodyPr/>
          <a:lstStyle/>
          <a:p>
            <a:pPr algn="l"/>
            <a:r>
              <a:rPr lang="en-CA" altLang="en-US" sz="2800" dirty="0">
                <a:solidFill>
                  <a:srgbClr val="000000"/>
                </a:solidFill>
                <a:latin typeface="Arial"/>
                <a:cs typeface="Arial"/>
              </a:rPr>
              <a:t>The </a:t>
            </a:r>
            <a:r>
              <a:rPr lang="en-CA" altLang="en-US" sz="2800" b="1" dirty="0">
                <a:solidFill>
                  <a:srgbClr val="000000"/>
                </a:solidFill>
                <a:latin typeface="Arial"/>
                <a:cs typeface="Arial"/>
              </a:rPr>
              <a:t>Canadian Council on Animal Care </a:t>
            </a:r>
            <a:r>
              <a:rPr lang="en-CA" altLang="en-US" sz="2800" dirty="0">
                <a:solidFill>
                  <a:srgbClr val="000000"/>
                </a:solidFill>
                <a:latin typeface="Arial"/>
                <a:cs typeface="Arial"/>
              </a:rPr>
              <a:t>oversees research involving animals as subjects</a:t>
            </a:r>
          </a:p>
          <a:p>
            <a:pPr algn="l"/>
            <a:endParaRPr lang="en-CA" altLang="en-US" dirty="0">
              <a:solidFill>
                <a:srgbClr val="000000"/>
              </a:solidFill>
              <a:latin typeface="Arial"/>
              <a:cs typeface="Arial"/>
            </a:endParaRPr>
          </a:p>
          <a:p>
            <a:pPr marL="838200" lvl="1" indent="-457200" algn="l">
              <a:buFont typeface="Arial"/>
              <a:buChar char="•"/>
            </a:pPr>
            <a:r>
              <a:rPr lang="en-CA" altLang="en-US" dirty="0">
                <a:solidFill>
                  <a:srgbClr val="000000"/>
                </a:solidFill>
                <a:latin typeface="Arial"/>
                <a:cs typeface="Arial"/>
              </a:rPr>
              <a:t>Humane methods must be used</a:t>
            </a:r>
          </a:p>
          <a:p>
            <a:pPr marL="838200" lvl="1" indent="-457200" algn="l">
              <a:buFont typeface="Arial"/>
              <a:buChar char="•"/>
            </a:pPr>
            <a:r>
              <a:rPr lang="en-CA" altLang="en-US" dirty="0">
                <a:solidFill>
                  <a:srgbClr val="000000"/>
                </a:solidFill>
                <a:latin typeface="Arial"/>
                <a:cs typeface="Arial"/>
              </a:rPr>
              <a:t>The smallest number of animals possible must be used</a:t>
            </a:r>
          </a:p>
          <a:p>
            <a:pPr marL="838200" lvl="1" indent="-457200" algn="l">
              <a:buFont typeface="Arial"/>
              <a:buChar char="•"/>
            </a:pPr>
            <a:r>
              <a:rPr lang="en-CA" altLang="en-US" dirty="0">
                <a:solidFill>
                  <a:srgbClr val="000000"/>
                </a:solidFill>
                <a:latin typeface="Arial"/>
                <a:cs typeface="Arial"/>
              </a:rPr>
              <a:t>All pain and distress must be limited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57225" y="187325"/>
            <a:ext cx="7772400" cy="1470025"/>
          </a:xfrm>
          <a:prstGeom prst="rect">
            <a:avLst/>
          </a:prstGeom>
        </p:spPr>
        <p:txBody>
          <a:bodyPr rIns="45720" anchor="ctr">
            <a:normAutofit/>
          </a:bodyPr>
          <a:lstStyle/>
          <a:p>
            <a:pPr algn="ctr">
              <a:defRPr/>
            </a:pPr>
            <a:r>
              <a:rPr lang="en-GB" sz="3200" dirty="0">
                <a:ln w="12700">
                  <a:noFill/>
                  <a:prstDash val="solid"/>
                </a:ln>
                <a:effectLst>
                  <a:outerShdw blurRad="50800" dist="38100" dir="2700000" algn="tl" rotWithShape="0">
                    <a:prstClr val="black">
                      <a:alpha val="40000"/>
                    </a:prstClr>
                  </a:outerShdw>
                </a:effectLst>
                <a:latin typeface="Bell Gothic Std Black"/>
                <a:ea typeface="ＭＳ Ｐゴシック" charset="0"/>
                <a:cs typeface="Bell Gothic Std Black"/>
              </a:rPr>
              <a:t>Why do we need statistics?</a:t>
            </a:r>
          </a:p>
        </p:txBody>
      </p:sp>
      <p:sp>
        <p:nvSpPr>
          <p:cNvPr id="14339" name="TextBox 3"/>
          <p:cNvSpPr txBox="1">
            <a:spLocks noChangeArrowheads="1"/>
          </p:cNvSpPr>
          <p:nvPr/>
        </p:nvSpPr>
        <p:spPr bwMode="auto">
          <a:xfrm>
            <a:off x="1239838" y="1589088"/>
            <a:ext cx="6667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400"/>
              <a:t>Facts are stubborn, but statistics are more pliable.</a:t>
            </a:r>
            <a:br>
              <a:rPr lang="en-US" altLang="en-US" sz="2400"/>
            </a:br>
            <a:r>
              <a:rPr lang="en-US" altLang="en-US" sz="2400"/>
              <a:t>Mark Twain </a:t>
            </a:r>
          </a:p>
        </p:txBody>
      </p:sp>
      <p:sp>
        <p:nvSpPr>
          <p:cNvPr id="14340" name="TextBox 4"/>
          <p:cNvSpPr txBox="1">
            <a:spLocks noChangeArrowheads="1"/>
          </p:cNvSpPr>
          <p:nvPr/>
        </p:nvSpPr>
        <p:spPr bwMode="auto">
          <a:xfrm>
            <a:off x="1316038" y="2914650"/>
            <a:ext cx="6991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400"/>
              <a:t>Statistics are used much like a drunk uses a lamppost: for support, not illumination</a:t>
            </a:r>
          </a:p>
          <a:p>
            <a:pPr algn="ctr" eaLnBrk="1" hangingPunct="1">
              <a:buClrTx/>
              <a:buSzTx/>
              <a:buFontTx/>
              <a:buNone/>
            </a:pPr>
            <a:r>
              <a:rPr lang="en-US" altLang="en-US" sz="2400"/>
              <a:t>Vin Scully </a:t>
            </a:r>
          </a:p>
        </p:txBody>
      </p:sp>
      <p:sp>
        <p:nvSpPr>
          <p:cNvPr id="14341" name="TextBox 5"/>
          <p:cNvSpPr txBox="1">
            <a:spLocks noChangeArrowheads="1"/>
          </p:cNvSpPr>
          <p:nvPr/>
        </p:nvSpPr>
        <p:spPr bwMode="auto">
          <a:xfrm>
            <a:off x="766763" y="4505325"/>
            <a:ext cx="8191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400"/>
              <a:t>I can prove anything by statistics except the truth.</a:t>
            </a:r>
            <a:br>
              <a:rPr lang="en-US" altLang="en-US" sz="2400"/>
            </a:br>
            <a:r>
              <a:rPr lang="en-US" altLang="en-US" sz="2400"/>
              <a:t>George Canning </a:t>
            </a:r>
          </a:p>
        </p:txBody>
      </p:sp>
      <p:sp>
        <p:nvSpPr>
          <p:cNvPr id="14342" name="TextBox 6"/>
          <p:cNvSpPr txBox="1">
            <a:spLocks noChangeArrowheads="1"/>
          </p:cNvSpPr>
          <p:nvPr/>
        </p:nvSpPr>
        <p:spPr bwMode="auto">
          <a:xfrm>
            <a:off x="461963" y="5815013"/>
            <a:ext cx="8166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400"/>
              <a:t>Full House = 1/694  	| 5x6 (above)…1/7776 | 6x6…1/46656</a:t>
            </a:r>
          </a:p>
          <a:p>
            <a:pPr algn="ctr" eaLnBrk="1" hangingPunct="1">
              <a:buClrTx/>
              <a:buSzTx/>
              <a:buFontTx/>
              <a:buNone/>
            </a:pPr>
            <a:r>
              <a:rPr lang="en-US" altLang="en-US" sz="2400"/>
              <a:t>2xFull House = 1/481,636	</a:t>
            </a:r>
          </a:p>
        </p:txBody>
      </p:sp>
    </p:spTree>
    <p:extLst>
      <p:ext uri="{BB962C8B-B14F-4D97-AF65-F5344CB8AC3E}">
        <p14:creationId xmlns:p14="http://schemas.microsoft.com/office/powerpoint/2010/main" val="2537312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8938" y="271463"/>
            <a:ext cx="8270875" cy="6370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dirty="0">
                <a:cs typeface="Arial" panose="020B0604020202020204" pitchFamily="34" charset="0"/>
              </a:rPr>
              <a:t>Introduction</a:t>
            </a:r>
          </a:p>
          <a:p>
            <a:pPr eaLnBrk="1" hangingPunct="1">
              <a:buClrTx/>
              <a:buSzTx/>
              <a:buFontTx/>
              <a:buNone/>
            </a:pPr>
            <a:endParaRPr lang="en-US" altLang="en-US" sz="2400" b="1" dirty="0">
              <a:cs typeface="Arial" panose="020B0604020202020204" pitchFamily="34" charset="0"/>
            </a:endParaRPr>
          </a:p>
          <a:p>
            <a:pPr eaLnBrk="1" hangingPunct="1">
              <a:buClrTx/>
              <a:buSzTx/>
              <a:buFontTx/>
              <a:buNone/>
            </a:pPr>
            <a:r>
              <a:rPr lang="en-US" altLang="en-US" sz="2400" dirty="0">
                <a:cs typeface="Arial" panose="020B0604020202020204" pitchFamily="34" charset="0"/>
              </a:rPr>
              <a:t>Most psychological research involves measurement; a case study of a person with multiple personalities, a naturalistic observational study of chimpanzee parental behavior in the wild, a survey study of consumer product preferences, a correlational study of the relationship between aerobic exercise and well-being, or an experimental study on the effects of mood on memory. In each case, measurement yields a set of numbers, which are the findings, or data, produced by the research study. Psychologists and other scientists summarize data, find relationships between sets of data, and determine whether experimental manipulations have had an effect on some variable of interest.</a:t>
            </a:r>
          </a:p>
          <a:p>
            <a:pPr eaLnBrk="1" hangingPunct="1">
              <a:buClrTx/>
              <a:buSzTx/>
              <a:buFontTx/>
              <a:buNone/>
            </a:pPr>
            <a:endParaRPr lang="en-US" altLang="en-US" sz="2400" dirty="0">
              <a:cs typeface="Arial" panose="020B0604020202020204" pitchFamily="34" charset="0"/>
            </a:endParaRPr>
          </a:p>
          <a:p>
            <a:pPr eaLnBrk="1" hangingPunct="1">
              <a:buClrTx/>
              <a:buSzTx/>
              <a:buFontTx/>
              <a:buNone/>
            </a:pPr>
            <a:r>
              <a:rPr lang="en-US" altLang="en-US" sz="2400" dirty="0">
                <a:cs typeface="Arial" panose="020B0604020202020204" pitchFamily="34" charset="0"/>
              </a:rPr>
              <a:t>INFERENTIAL STATISTICS</a:t>
            </a:r>
          </a:p>
          <a:p>
            <a:pPr eaLnBrk="1" hangingPunct="1">
              <a:buClrTx/>
              <a:buSzTx/>
              <a:buFontTx/>
              <a:buNone/>
            </a:pPr>
            <a:endParaRPr lang="en-US" altLang="en-US" sz="2400" dirty="0">
              <a:cs typeface="Arial" panose="020B0604020202020204" pitchFamily="34" charset="0"/>
            </a:endParaRPr>
          </a:p>
        </p:txBody>
      </p:sp>
    </p:spTree>
    <p:extLst>
      <p:ext uri="{BB962C8B-B14F-4D97-AF65-F5344CB8AC3E}">
        <p14:creationId xmlns:p14="http://schemas.microsoft.com/office/powerpoint/2010/main" val="56866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09600" y="715963"/>
            <a:ext cx="8077200" cy="5203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dirty="0">
                <a:cs typeface="Arial" panose="020B0604020202020204" pitchFamily="34" charset="0"/>
              </a:rPr>
              <a:t>The word statistics has two meanings: </a:t>
            </a:r>
          </a:p>
          <a:p>
            <a:pPr eaLnBrk="1" hangingPunct="1">
              <a:spcBef>
                <a:spcPct val="50000"/>
              </a:spcBef>
              <a:buClrTx/>
              <a:buSzTx/>
              <a:buFontTx/>
              <a:buNone/>
            </a:pPr>
            <a:r>
              <a:rPr lang="en-US" altLang="en-US" sz="2400" b="1" dirty="0">
                <a:cs typeface="Arial" panose="020B0604020202020204" pitchFamily="34" charset="0"/>
              </a:rPr>
              <a:t>(1)</a:t>
            </a:r>
            <a:r>
              <a:rPr lang="en-US" altLang="en-US" sz="2400" dirty="0">
                <a:cs typeface="Arial" panose="020B0604020202020204" pitchFamily="34" charset="0"/>
              </a:rPr>
              <a:t> the field that applies mathematical techniques to the organizing, summarizing, and interpreting of data, and </a:t>
            </a:r>
          </a:p>
          <a:p>
            <a:pPr eaLnBrk="1" hangingPunct="1">
              <a:spcBef>
                <a:spcPct val="50000"/>
              </a:spcBef>
              <a:buClrTx/>
              <a:buSzTx/>
              <a:buFontTx/>
              <a:buNone/>
            </a:pPr>
            <a:r>
              <a:rPr lang="en-US" altLang="en-US" sz="2400" b="1" dirty="0">
                <a:cs typeface="Arial" panose="020B0604020202020204" pitchFamily="34" charset="0"/>
              </a:rPr>
              <a:t>(2)</a:t>
            </a:r>
            <a:r>
              <a:rPr lang="en-US" altLang="en-US" sz="2400" dirty="0">
                <a:cs typeface="Arial" panose="020B0604020202020204" pitchFamily="34" charset="0"/>
              </a:rPr>
              <a:t> the actual mathematical techniques themselves. </a:t>
            </a:r>
          </a:p>
          <a:p>
            <a:pPr eaLnBrk="1" hangingPunct="1">
              <a:spcBef>
                <a:spcPct val="50000"/>
              </a:spcBef>
              <a:buClrTx/>
              <a:buSzTx/>
              <a:buFontTx/>
              <a:buNone/>
            </a:pPr>
            <a:r>
              <a:rPr lang="en-US" altLang="en-US" sz="2400" b="1" dirty="0">
                <a:cs typeface="Arial" panose="020B0604020202020204" pitchFamily="34" charset="0"/>
              </a:rPr>
              <a:t>Knowledge of statistics has many practical benefits</a:t>
            </a:r>
            <a:r>
              <a:rPr lang="en-US" altLang="en-US" sz="2400" dirty="0">
                <a:cs typeface="Arial" panose="020B0604020202020204" pitchFamily="34" charset="0"/>
              </a:rPr>
              <a:t>. Even a rudimentary knowledge of statistics will make you better able to evaluate statistical claims made by science reporters, weather forecasters, television advertisers, political candidates, government officials, and other persons who may use statistics in the information or arguments they present. </a:t>
            </a:r>
          </a:p>
          <a:p>
            <a:pPr eaLnBrk="1" hangingPunct="1">
              <a:spcBef>
                <a:spcPct val="50000"/>
              </a:spcBef>
              <a:buClrTx/>
              <a:buSzTx/>
              <a:buFontTx/>
              <a:buNone/>
            </a:pPr>
            <a:endParaRPr lang="en-US" altLang="en-US" sz="2400" dirty="0">
              <a:cs typeface="Arial" panose="020B0604020202020204" pitchFamily="34" charset="0"/>
            </a:endParaRPr>
          </a:p>
        </p:txBody>
      </p:sp>
    </p:spTree>
    <p:extLst>
      <p:ext uri="{BB962C8B-B14F-4D97-AF65-F5344CB8AC3E}">
        <p14:creationId xmlns:p14="http://schemas.microsoft.com/office/powerpoint/2010/main" val="2794890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04800" y="533400"/>
            <a:ext cx="84582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Representation of Data</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Because a list of raw data may be difficult to interpret, psychologists prefer to represent their data in an organized way. Two of the most common ways are frequency distributions and graphs.</a:t>
            </a:r>
          </a:p>
          <a:p>
            <a:pPr eaLnBrk="1" hangingPunct="1">
              <a:buClrTx/>
              <a:buSzTx/>
              <a:buFontTx/>
              <a:buNone/>
            </a:pPr>
            <a:endParaRPr lang="en-US" altLang="en-US" sz="2400">
              <a:cs typeface="Arial" panose="020B0604020202020204" pitchFamily="34" charset="0"/>
            </a:endParaRPr>
          </a:p>
        </p:txBody>
      </p:sp>
    </p:spTree>
    <p:extLst>
      <p:ext uri="{BB962C8B-B14F-4D97-AF65-F5344CB8AC3E}">
        <p14:creationId xmlns:p14="http://schemas.microsoft.com/office/powerpoint/2010/main" val="40465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ChangeArrowheads="1"/>
          </p:cNvSpPr>
          <p:nvPr/>
        </p:nvSpPr>
        <p:spPr bwMode="auto">
          <a:xfrm>
            <a:off x="228600" y="431800"/>
            <a:ext cx="8534400" cy="374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Graphs</a:t>
            </a:r>
          </a:p>
          <a:p>
            <a:pPr eaLnBrk="1" hangingPunct="1">
              <a:buClrTx/>
              <a:buSzTx/>
              <a:buFontTx/>
              <a:buNone/>
            </a:pPr>
            <a:endParaRPr lang="en-US" altLang="en-US" sz="2400">
              <a:cs typeface="Arial" panose="020B0604020202020204" pitchFamily="34" charset="0"/>
            </a:endParaRPr>
          </a:p>
          <a:p>
            <a:pPr eaLnBrk="1" hangingPunct="1">
              <a:buClrTx/>
              <a:buSzTx/>
              <a:buFontTx/>
              <a:buNone/>
            </a:pPr>
            <a:r>
              <a:rPr lang="en-US" altLang="en-US" sz="2400">
                <a:cs typeface="Arial" panose="020B0604020202020204" pitchFamily="34" charset="0"/>
              </a:rPr>
              <a:t>If a picture is worth a thousand words, then a graph is worth several paragraphs in a research report. Because it provides a pictorial representation of the distribution of scores, a graph can be an even more effective representation of research data than a frequency distribution. Among the most common kinds of graphs are pie graphs, frequency histograms, frequency polygons, and line graphs.</a:t>
            </a:r>
          </a:p>
          <a:p>
            <a:pPr eaLnBrk="1" hangingPunct="1">
              <a:buClrTx/>
              <a:buSzTx/>
              <a:buFontTx/>
              <a:buNone/>
            </a:pPr>
            <a:endParaRPr lang="en-US" altLang="en-US" sz="2400">
              <a:cs typeface="Arial" panose="020B0604020202020204" pitchFamily="34" charset="0"/>
            </a:endParaRPr>
          </a:p>
        </p:txBody>
      </p:sp>
      <p:sp>
        <p:nvSpPr>
          <p:cNvPr id="21507" name="Rectangle 1027"/>
          <p:cNvSpPr>
            <a:spLocks noChangeArrowheads="1"/>
          </p:cNvSpPr>
          <p:nvPr/>
        </p:nvSpPr>
        <p:spPr bwMode="auto">
          <a:xfrm>
            <a:off x="0" y="3687763"/>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br>
              <a:rPr lang="en-US" altLang="en-US" sz="1400"/>
            </a:br>
            <a:endParaRPr lang="en-US" altLang="en-US" sz="2400"/>
          </a:p>
        </p:txBody>
      </p:sp>
    </p:spTree>
    <p:extLst>
      <p:ext uri="{BB962C8B-B14F-4D97-AF65-F5344CB8AC3E}">
        <p14:creationId xmlns:p14="http://schemas.microsoft.com/office/powerpoint/2010/main" val="2645492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8600" y="228600"/>
            <a:ext cx="83820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Pie Graph</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A simple, but visually effective, way of representing data is the pie graph. It represents data as percentages of a pie-shaped graph. The total of the slices of the pie must add up to 100 percent. </a:t>
            </a:r>
          </a:p>
        </p:txBody>
      </p:sp>
      <p:graphicFrame>
        <p:nvGraphicFramePr>
          <p:cNvPr id="23555" name="Object 2"/>
          <p:cNvGraphicFramePr>
            <a:graphicFrameLocks noChangeAspect="1"/>
          </p:cNvGraphicFramePr>
          <p:nvPr/>
        </p:nvGraphicFramePr>
        <p:xfrm>
          <a:off x="887413" y="2455863"/>
          <a:ext cx="7875587" cy="4362450"/>
        </p:xfrm>
        <a:graphic>
          <a:graphicData uri="http://schemas.openxmlformats.org/presentationml/2006/ole">
            <mc:AlternateContent xmlns:mc="http://schemas.openxmlformats.org/markup-compatibility/2006">
              <mc:Choice xmlns:v="urn:schemas-microsoft-com:vml" Requires="v">
                <p:oleObj spid="_x0000_s1028" name="Chart" r:id="rId4" imgW="5523840" imgH="3060000" progId="Excel.Sheet.8">
                  <p:embed/>
                </p:oleObj>
              </mc:Choice>
              <mc:Fallback>
                <p:oleObj name="Chart" r:id="rId4" imgW="5523840" imgH="3060000" progId="Excel.Sheet.8">
                  <p:embed/>
                  <p:pic>
                    <p:nvPicPr>
                      <p:cNvPr id="2355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413" y="2455863"/>
                        <a:ext cx="7875587"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86910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304800"/>
            <a:ext cx="8534400" cy="3970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Frequency Histogram</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Another approach to representing frequency data is the frequency histogram, which graphs frequencies as bars. This type of graph is called a bar graph when the underlying variable being graphed is non-continuous. </a:t>
            </a:r>
          </a:p>
          <a:p>
            <a:pPr eaLnBrk="1" hangingPunct="1">
              <a:buClrTx/>
              <a:buSzTx/>
              <a:buFontTx/>
              <a:buNone/>
            </a:pPr>
            <a:endParaRPr lang="en-US" altLang="en-US" sz="2400">
              <a:cs typeface="Arial" panose="020B0604020202020204" pitchFamily="34" charset="0"/>
            </a:endParaRPr>
          </a:p>
          <a:p>
            <a:pPr eaLnBrk="1" hangingPunct="1">
              <a:buClrTx/>
              <a:buSzTx/>
              <a:buFontTx/>
              <a:buNone/>
            </a:pPr>
            <a:r>
              <a:rPr lang="en-US" altLang="en-US" sz="2400">
                <a:cs typeface="Arial" panose="020B0604020202020204" pitchFamily="34" charset="0"/>
              </a:rPr>
              <a:t>For non-continuous or discrete variables (e.g., gender), the bars that are drawn don’t touch. </a:t>
            </a:r>
          </a:p>
          <a:p>
            <a:pPr eaLnBrk="1" hangingPunct="1">
              <a:buClrTx/>
              <a:buSzTx/>
              <a:buFontTx/>
              <a:buNone/>
            </a:pPr>
            <a:r>
              <a:rPr lang="en-US" altLang="en-US" sz="2400">
                <a:cs typeface="Arial" panose="020B0604020202020204" pitchFamily="34" charset="0"/>
              </a:rPr>
              <a:t>For continuous variables (e.g., weight), they do touch. In general, the scores are plotted on the abscissa (the horizontal axis) and the frequencies on the ordinate (the vertical axis). </a:t>
            </a:r>
          </a:p>
          <a:p>
            <a:pPr eaLnBrk="1" hangingPunct="1">
              <a:buClrTx/>
              <a:buSzTx/>
              <a:buFontTx/>
              <a:buNone/>
            </a:pPr>
            <a:endParaRPr lang="en-US" altLang="en-US" sz="2400">
              <a:cs typeface="Arial" panose="020B0604020202020204" pitchFamily="34" charset="0"/>
            </a:endParaRPr>
          </a:p>
          <a:p>
            <a:pPr eaLnBrk="1" hangingPunct="1">
              <a:buClrTx/>
              <a:buSzTx/>
              <a:buFontTx/>
              <a:buNone/>
            </a:pPr>
            <a:r>
              <a:rPr lang="en-US" altLang="en-US" sz="2400">
                <a:cs typeface="Arial" panose="020B0604020202020204" pitchFamily="34" charset="0"/>
              </a:rPr>
              <a:t>The width of the bars represents the intervals, and the height of the bars represents the frequency of scores in each interval. </a:t>
            </a:r>
          </a:p>
        </p:txBody>
      </p:sp>
    </p:spTree>
    <p:extLst>
      <p:ext uri="{BB962C8B-B14F-4D97-AF65-F5344CB8AC3E}">
        <p14:creationId xmlns:p14="http://schemas.microsoft.com/office/powerpoint/2010/main" val="1629245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733800" y="5334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Grades</a:t>
            </a:r>
          </a:p>
        </p:txBody>
      </p:sp>
      <p:graphicFrame>
        <p:nvGraphicFramePr>
          <p:cNvPr id="27651" name="Object 2"/>
          <p:cNvGraphicFramePr>
            <a:graphicFrameLocks noChangeAspect="1"/>
          </p:cNvGraphicFramePr>
          <p:nvPr/>
        </p:nvGraphicFramePr>
        <p:xfrm>
          <a:off x="609600" y="1295400"/>
          <a:ext cx="8153400" cy="4814888"/>
        </p:xfrm>
        <a:graphic>
          <a:graphicData uri="http://schemas.openxmlformats.org/presentationml/2006/ole">
            <mc:AlternateContent xmlns:mc="http://schemas.openxmlformats.org/markup-compatibility/2006">
              <mc:Choice xmlns:v="urn:schemas-microsoft-com:vml" Requires="v">
                <p:oleObj spid="_x0000_s2052" name="Worksheet" r:id="rId4" imgW="5523840" imgH="3060000" progId="Excel.Sheet.8">
                  <p:embed/>
                </p:oleObj>
              </mc:Choice>
              <mc:Fallback>
                <p:oleObj name="Worksheet" r:id="rId4" imgW="5523840" imgH="3060000" progId="Excel.Sheet.8">
                  <p:embed/>
                  <p:pic>
                    <p:nvPicPr>
                      <p:cNvPr id="2765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95400"/>
                        <a:ext cx="8153400" cy="481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2" name="Text Box 4"/>
          <p:cNvSpPr txBox="1">
            <a:spLocks noChangeArrowheads="1"/>
          </p:cNvSpPr>
          <p:nvPr/>
        </p:nvSpPr>
        <p:spPr bwMode="auto">
          <a:xfrm rot="-5400000">
            <a:off x="143669" y="3110707"/>
            <a:ext cx="123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Students</a:t>
            </a:r>
          </a:p>
        </p:txBody>
      </p:sp>
    </p:spTree>
    <p:extLst>
      <p:ext uri="{BB962C8B-B14F-4D97-AF65-F5344CB8AC3E}">
        <p14:creationId xmlns:p14="http://schemas.microsoft.com/office/powerpoint/2010/main" val="2810142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62987" y="384262"/>
          <a:ext cx="7258051" cy="5719761"/>
        </p:xfrm>
        <a:graphic>
          <a:graphicData uri="http://schemas.openxmlformats.org/drawingml/2006/table">
            <a:tbl>
              <a:tblPr/>
              <a:tblGrid>
                <a:gridCol w="1814513">
                  <a:extLst>
                    <a:ext uri="{9D8B030D-6E8A-4147-A177-3AD203B41FA5}">
                      <a16:colId xmlns:a16="http://schemas.microsoft.com/office/drawing/2014/main" val="2971603149"/>
                    </a:ext>
                  </a:extLst>
                </a:gridCol>
                <a:gridCol w="1814513">
                  <a:extLst>
                    <a:ext uri="{9D8B030D-6E8A-4147-A177-3AD203B41FA5}">
                      <a16:colId xmlns:a16="http://schemas.microsoft.com/office/drawing/2014/main" val="4076014893"/>
                    </a:ext>
                  </a:extLst>
                </a:gridCol>
                <a:gridCol w="1011369">
                  <a:extLst>
                    <a:ext uri="{9D8B030D-6E8A-4147-A177-3AD203B41FA5}">
                      <a16:colId xmlns:a16="http://schemas.microsoft.com/office/drawing/2014/main" val="3783939641"/>
                    </a:ext>
                  </a:extLst>
                </a:gridCol>
                <a:gridCol w="2617656">
                  <a:extLst>
                    <a:ext uri="{9D8B030D-6E8A-4147-A177-3AD203B41FA5}">
                      <a16:colId xmlns:a16="http://schemas.microsoft.com/office/drawing/2014/main" val="1673479910"/>
                    </a:ext>
                  </a:extLst>
                </a:gridCol>
              </a:tblGrid>
              <a:tr h="1074081">
                <a:tc>
                  <a:txBody>
                    <a:bodyPr/>
                    <a:lstStyle/>
                    <a:p>
                      <a:pPr algn="l" fontAlgn="t"/>
                      <a:r>
                        <a:rPr lang="en-CA" sz="2000">
                          <a:solidFill>
                            <a:srgbClr val="555555"/>
                          </a:solidFill>
                          <a:effectLst/>
                        </a:rPr>
                        <a:t>A+</a:t>
                      </a:r>
                      <a:br>
                        <a:rPr lang="en-CA" sz="2000">
                          <a:solidFill>
                            <a:srgbClr val="555555"/>
                          </a:solidFill>
                          <a:effectLst/>
                        </a:rPr>
                      </a:br>
                      <a:r>
                        <a:rPr lang="en-CA" sz="2000">
                          <a:solidFill>
                            <a:srgbClr val="555555"/>
                          </a:solidFill>
                          <a:effectLst/>
                        </a:rPr>
                        <a:t>A</a:t>
                      </a:r>
                      <a:br>
                        <a:rPr lang="en-CA" sz="2000">
                          <a:solidFill>
                            <a:srgbClr val="555555"/>
                          </a:solidFill>
                          <a:effectLst/>
                        </a:rPr>
                      </a:br>
                      <a:r>
                        <a:rPr lang="en-CA" sz="2000">
                          <a:solidFill>
                            <a:srgbClr val="555555"/>
                          </a:solidFill>
                          <a:effectLst/>
                        </a:rPr>
                        <a:t>A-</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dirty="0">
                          <a:solidFill>
                            <a:srgbClr val="555555"/>
                          </a:solidFill>
                          <a:effectLst/>
                        </a:rPr>
                        <a:t>90-100</a:t>
                      </a:r>
                      <a:br>
                        <a:rPr lang="en-CA" sz="2000" dirty="0">
                          <a:solidFill>
                            <a:srgbClr val="555555"/>
                          </a:solidFill>
                          <a:effectLst/>
                        </a:rPr>
                      </a:br>
                      <a:r>
                        <a:rPr lang="en-CA" sz="2000" dirty="0">
                          <a:solidFill>
                            <a:srgbClr val="555555"/>
                          </a:solidFill>
                          <a:effectLst/>
                        </a:rPr>
                        <a:t>85-89</a:t>
                      </a:r>
                      <a:br>
                        <a:rPr lang="en-CA" sz="2000" dirty="0">
                          <a:solidFill>
                            <a:srgbClr val="555555"/>
                          </a:solidFill>
                          <a:effectLst/>
                        </a:rPr>
                      </a:br>
                      <a:r>
                        <a:rPr lang="en-CA" sz="2000" dirty="0">
                          <a:solidFill>
                            <a:srgbClr val="555555"/>
                          </a:solidFill>
                          <a:effectLst/>
                        </a:rPr>
                        <a:t>80-84</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4.33 </a:t>
                      </a:r>
                      <a:br>
                        <a:rPr lang="en-CA" sz="2000">
                          <a:solidFill>
                            <a:srgbClr val="555555"/>
                          </a:solidFill>
                          <a:effectLst/>
                        </a:rPr>
                      </a:br>
                      <a:r>
                        <a:rPr lang="en-CA" sz="2000">
                          <a:solidFill>
                            <a:srgbClr val="555555"/>
                          </a:solidFill>
                          <a:effectLst/>
                        </a:rPr>
                        <a:t>4.00</a:t>
                      </a:r>
                      <a:br>
                        <a:rPr lang="en-CA" sz="2000">
                          <a:solidFill>
                            <a:srgbClr val="555555"/>
                          </a:solidFill>
                          <a:effectLst/>
                        </a:rPr>
                      </a:br>
                      <a:r>
                        <a:rPr lang="en-CA" sz="2000">
                          <a:solidFill>
                            <a:srgbClr val="555555"/>
                          </a:solidFill>
                          <a:effectLst/>
                        </a:rPr>
                        <a:t>3.67</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 </a:t>
                      </a:r>
                    </a:p>
                    <a:p>
                      <a:pPr algn="l" fontAlgn="t"/>
                      <a:r>
                        <a:rPr lang="en-CA" sz="2000" b="1">
                          <a:solidFill>
                            <a:srgbClr val="555555"/>
                          </a:solidFill>
                          <a:effectLst/>
                        </a:rPr>
                        <a:t>Excellent (First Class Standing)</a:t>
                      </a:r>
                      <a:endParaRPr lang="en-CA" sz="2000">
                        <a:solidFill>
                          <a:srgbClr val="555555"/>
                        </a:solidFill>
                        <a:effectLst/>
                      </a:endParaRP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6312429"/>
                  </a:ext>
                </a:extLst>
              </a:tr>
              <a:tr h="947613">
                <a:tc>
                  <a:txBody>
                    <a:bodyPr/>
                    <a:lstStyle/>
                    <a:p>
                      <a:pPr algn="l" fontAlgn="t"/>
                      <a:r>
                        <a:rPr lang="en-CA" sz="2000">
                          <a:solidFill>
                            <a:srgbClr val="555555"/>
                          </a:solidFill>
                          <a:effectLst/>
                        </a:rPr>
                        <a:t>B+</a:t>
                      </a:r>
                      <a:br>
                        <a:rPr lang="en-CA" sz="2000">
                          <a:solidFill>
                            <a:srgbClr val="555555"/>
                          </a:solidFill>
                          <a:effectLst/>
                        </a:rPr>
                      </a:br>
                      <a:r>
                        <a:rPr lang="en-CA" sz="2000">
                          <a:solidFill>
                            <a:srgbClr val="555555"/>
                          </a:solidFill>
                          <a:effectLst/>
                        </a:rPr>
                        <a:t>B</a:t>
                      </a:r>
                      <a:br>
                        <a:rPr lang="en-CA" sz="2000">
                          <a:solidFill>
                            <a:srgbClr val="555555"/>
                          </a:solidFill>
                          <a:effectLst/>
                        </a:rPr>
                      </a:br>
                      <a:r>
                        <a:rPr lang="en-CA" sz="2000">
                          <a:solidFill>
                            <a:srgbClr val="555555"/>
                          </a:solidFill>
                          <a:effectLst/>
                        </a:rPr>
                        <a:t>B-</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76-79</a:t>
                      </a:r>
                      <a:br>
                        <a:rPr lang="en-CA" sz="2000">
                          <a:solidFill>
                            <a:srgbClr val="555555"/>
                          </a:solidFill>
                          <a:effectLst/>
                        </a:rPr>
                      </a:br>
                      <a:r>
                        <a:rPr lang="en-CA" sz="2000">
                          <a:solidFill>
                            <a:srgbClr val="555555"/>
                          </a:solidFill>
                          <a:effectLst/>
                        </a:rPr>
                        <a:t>72-75</a:t>
                      </a:r>
                      <a:br>
                        <a:rPr lang="en-CA" sz="2000">
                          <a:solidFill>
                            <a:srgbClr val="555555"/>
                          </a:solidFill>
                          <a:effectLst/>
                        </a:rPr>
                      </a:br>
                      <a:r>
                        <a:rPr lang="en-CA" sz="2000">
                          <a:solidFill>
                            <a:srgbClr val="555555"/>
                          </a:solidFill>
                          <a:effectLst/>
                        </a:rPr>
                        <a:t>68-71</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3.33 </a:t>
                      </a:r>
                      <a:br>
                        <a:rPr lang="en-CA" sz="2000">
                          <a:solidFill>
                            <a:srgbClr val="555555"/>
                          </a:solidFill>
                          <a:effectLst/>
                        </a:rPr>
                      </a:br>
                      <a:r>
                        <a:rPr lang="en-CA" sz="2000">
                          <a:solidFill>
                            <a:srgbClr val="555555"/>
                          </a:solidFill>
                          <a:effectLst/>
                        </a:rPr>
                        <a:t>3.00</a:t>
                      </a:r>
                      <a:br>
                        <a:rPr lang="en-CA" sz="2000">
                          <a:solidFill>
                            <a:srgbClr val="555555"/>
                          </a:solidFill>
                          <a:effectLst/>
                        </a:rPr>
                      </a:br>
                      <a:r>
                        <a:rPr lang="en-CA" sz="2000">
                          <a:solidFill>
                            <a:srgbClr val="555555"/>
                          </a:solidFill>
                          <a:effectLst/>
                        </a:rPr>
                        <a:t>2.67</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 </a:t>
                      </a:r>
                    </a:p>
                    <a:p>
                      <a:pPr algn="l" fontAlgn="t"/>
                      <a:r>
                        <a:rPr lang="en-CA" sz="2000" b="1">
                          <a:solidFill>
                            <a:srgbClr val="555555"/>
                          </a:solidFill>
                          <a:effectLst/>
                        </a:rPr>
                        <a:t>Good</a:t>
                      </a:r>
                      <a:endParaRPr lang="en-CA" sz="2000">
                        <a:solidFill>
                          <a:srgbClr val="555555"/>
                        </a:solidFill>
                        <a:effectLst/>
                      </a:endParaRP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578750665"/>
                  </a:ext>
                </a:extLst>
              </a:tr>
              <a:tr h="947613">
                <a:tc>
                  <a:txBody>
                    <a:bodyPr/>
                    <a:lstStyle/>
                    <a:p>
                      <a:pPr algn="l" fontAlgn="t"/>
                      <a:r>
                        <a:rPr lang="en-CA" sz="2000">
                          <a:solidFill>
                            <a:srgbClr val="555555"/>
                          </a:solidFill>
                          <a:effectLst/>
                        </a:rPr>
                        <a:t>C+</a:t>
                      </a:r>
                      <a:br>
                        <a:rPr lang="en-CA" sz="2000">
                          <a:solidFill>
                            <a:srgbClr val="555555"/>
                          </a:solidFill>
                          <a:effectLst/>
                        </a:rPr>
                      </a:br>
                      <a:r>
                        <a:rPr lang="en-CA" sz="2000">
                          <a:solidFill>
                            <a:srgbClr val="555555"/>
                          </a:solidFill>
                          <a:effectLst/>
                        </a:rPr>
                        <a:t>C</a:t>
                      </a:r>
                      <a:br>
                        <a:rPr lang="en-CA" sz="2000">
                          <a:solidFill>
                            <a:srgbClr val="555555"/>
                          </a:solidFill>
                          <a:effectLst/>
                        </a:rPr>
                      </a:br>
                      <a:r>
                        <a:rPr lang="en-CA" sz="2000">
                          <a:solidFill>
                            <a:srgbClr val="555555"/>
                          </a:solidFill>
                          <a:effectLst/>
                        </a:rPr>
                        <a:t>C-</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64-67</a:t>
                      </a:r>
                      <a:br>
                        <a:rPr lang="en-CA" sz="2000">
                          <a:solidFill>
                            <a:srgbClr val="555555"/>
                          </a:solidFill>
                          <a:effectLst/>
                        </a:rPr>
                      </a:br>
                      <a:r>
                        <a:rPr lang="en-CA" sz="2000">
                          <a:solidFill>
                            <a:srgbClr val="555555"/>
                          </a:solidFill>
                          <a:effectLst/>
                        </a:rPr>
                        <a:t>60-63</a:t>
                      </a:r>
                      <a:br>
                        <a:rPr lang="en-CA" sz="2000">
                          <a:solidFill>
                            <a:srgbClr val="555555"/>
                          </a:solidFill>
                          <a:effectLst/>
                        </a:rPr>
                      </a:br>
                      <a:r>
                        <a:rPr lang="en-CA" sz="2000">
                          <a:solidFill>
                            <a:srgbClr val="555555"/>
                          </a:solidFill>
                          <a:effectLst/>
                        </a:rPr>
                        <a:t>55-59</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2.33 </a:t>
                      </a:r>
                      <a:br>
                        <a:rPr lang="en-CA" sz="2000">
                          <a:solidFill>
                            <a:srgbClr val="555555"/>
                          </a:solidFill>
                          <a:effectLst/>
                        </a:rPr>
                      </a:br>
                      <a:r>
                        <a:rPr lang="en-CA" sz="2000">
                          <a:solidFill>
                            <a:srgbClr val="555555"/>
                          </a:solidFill>
                          <a:effectLst/>
                        </a:rPr>
                        <a:t>2.00</a:t>
                      </a:r>
                      <a:br>
                        <a:rPr lang="en-CA" sz="2000">
                          <a:solidFill>
                            <a:srgbClr val="555555"/>
                          </a:solidFill>
                          <a:effectLst/>
                        </a:rPr>
                      </a:br>
                      <a:r>
                        <a:rPr lang="en-CA" sz="2000">
                          <a:solidFill>
                            <a:srgbClr val="555555"/>
                          </a:solidFill>
                          <a:effectLst/>
                        </a:rPr>
                        <a:t>1.67</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 </a:t>
                      </a:r>
                    </a:p>
                    <a:p>
                      <a:pPr algn="l" fontAlgn="t"/>
                      <a:r>
                        <a:rPr lang="en-CA" sz="2000" b="1">
                          <a:solidFill>
                            <a:srgbClr val="555555"/>
                          </a:solidFill>
                          <a:effectLst/>
                        </a:rPr>
                        <a:t>Satisfactory</a:t>
                      </a:r>
                      <a:endParaRPr lang="en-CA" sz="2000">
                        <a:solidFill>
                          <a:srgbClr val="555555"/>
                        </a:solidFill>
                        <a:effectLst/>
                      </a:endParaRP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506648555"/>
                  </a:ext>
                </a:extLst>
              </a:tr>
              <a:tr h="337903">
                <a:tc>
                  <a:txBody>
                    <a:bodyPr/>
                    <a:lstStyle/>
                    <a:p>
                      <a:pPr algn="l" fontAlgn="t"/>
                      <a:r>
                        <a:rPr lang="en-CA" sz="2000">
                          <a:solidFill>
                            <a:srgbClr val="555555"/>
                          </a:solidFill>
                          <a:effectLst/>
                        </a:rPr>
                        <a:t>D</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50-54</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1.00</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b="1">
                          <a:solidFill>
                            <a:srgbClr val="555555"/>
                          </a:solidFill>
                          <a:effectLst/>
                        </a:rPr>
                        <a:t>Poor</a:t>
                      </a:r>
                      <a:endParaRPr lang="en-CA" sz="2000">
                        <a:solidFill>
                          <a:srgbClr val="555555"/>
                        </a:solidFill>
                        <a:effectLst/>
                      </a:endParaRP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32115229"/>
                  </a:ext>
                </a:extLst>
              </a:tr>
              <a:tr h="2412551">
                <a:tc>
                  <a:txBody>
                    <a:bodyPr/>
                    <a:lstStyle/>
                    <a:p>
                      <a:pPr algn="l" fontAlgn="t"/>
                      <a:r>
                        <a:rPr lang="en-CA" sz="2000">
                          <a:solidFill>
                            <a:srgbClr val="555555"/>
                          </a:solidFill>
                          <a:effectLst/>
                        </a:rPr>
                        <a:t>F</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0-49</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a:solidFill>
                            <a:srgbClr val="555555"/>
                          </a:solidFill>
                          <a:effectLst/>
                        </a:rPr>
                        <a:t>0.00</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tc>
                  <a:txBody>
                    <a:bodyPr/>
                    <a:lstStyle/>
                    <a:p>
                      <a:pPr algn="l" fontAlgn="t"/>
                      <a:r>
                        <a:rPr lang="en-CA" sz="2000" b="1" dirty="0">
                          <a:solidFill>
                            <a:srgbClr val="555555"/>
                          </a:solidFill>
                          <a:effectLst/>
                        </a:rPr>
                        <a:t>Failing work</a:t>
                      </a:r>
                      <a:br>
                        <a:rPr lang="en-CA" sz="2000" dirty="0">
                          <a:solidFill>
                            <a:srgbClr val="555555"/>
                          </a:solidFill>
                          <a:effectLst/>
                        </a:rPr>
                      </a:br>
                      <a:r>
                        <a:rPr lang="en-CA" sz="2000" dirty="0">
                          <a:solidFill>
                            <a:srgbClr val="555555"/>
                          </a:solidFill>
                          <a:effectLst/>
                        </a:rPr>
                        <a:t>Unsatisfactory performance or failure to meet course requirements.</a:t>
                      </a:r>
                    </a:p>
                  </a:txBody>
                  <a:tcPr marL="16519" marR="16519" marT="16524" marB="16524">
                    <a:lnL w="3810" cap="flat" cmpd="sng" algn="ctr">
                      <a:solidFill>
                        <a:srgbClr val="DDDDDD"/>
                      </a:solidFill>
                      <a:prstDash val="solid"/>
                      <a:round/>
                      <a:headEnd type="none" w="med" len="med"/>
                      <a:tailEnd type="none" w="med" len="med"/>
                    </a:lnL>
                    <a:lnR w="3810" cap="flat" cmpd="sng" algn="ctr">
                      <a:solidFill>
                        <a:srgbClr val="DDDDDD"/>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361867856"/>
                  </a:ext>
                </a:extLst>
              </a:tr>
            </a:tbl>
          </a:graphicData>
        </a:graphic>
      </p:graphicFrame>
    </p:spTree>
    <p:extLst>
      <p:ext uri="{BB962C8B-B14F-4D97-AF65-F5344CB8AC3E}">
        <p14:creationId xmlns:p14="http://schemas.microsoft.com/office/powerpoint/2010/main" val="167163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609600"/>
            <a:ext cx="8915400" cy="1143000"/>
          </a:xfrm>
        </p:spPr>
        <p:txBody>
          <a:bodyPr>
            <a:normAutofit fontScale="90000"/>
          </a:bodyPr>
          <a:lstStyle/>
          <a:p>
            <a:r>
              <a:rPr lang="en-US" altLang="en-US" dirty="0"/>
              <a:t>How Do Psychologists Conduct Research?</a:t>
            </a:r>
            <a:br>
              <a:rPr lang="en-US" altLang="en-US" dirty="0"/>
            </a:br>
            <a:r>
              <a:rPr lang="en-US" altLang="en-US" dirty="0"/>
              <a:t> Developing a Question and Hypothesis</a:t>
            </a:r>
          </a:p>
        </p:txBody>
      </p:sp>
      <p:pic>
        <p:nvPicPr>
          <p:cNvPr id="5" name="Picture 4"/>
          <p:cNvPicPr>
            <a:picLocks noChangeAspect="1"/>
          </p:cNvPicPr>
          <p:nvPr/>
        </p:nvPicPr>
        <p:blipFill>
          <a:blip r:embed="rId3"/>
          <a:stretch>
            <a:fillRect/>
          </a:stretch>
        </p:blipFill>
        <p:spPr>
          <a:xfrm>
            <a:off x="1905000" y="1828800"/>
            <a:ext cx="5452330" cy="4737100"/>
          </a:xfrm>
          <a:prstGeom prst="rect">
            <a:avLst/>
          </a:prstGeom>
        </p:spPr>
      </p:pic>
      <p:pic>
        <p:nvPicPr>
          <p:cNvPr id="6" name="Picture 5"/>
          <p:cNvPicPr>
            <a:picLocks noChangeAspect="1"/>
          </p:cNvPicPr>
          <p:nvPr/>
        </p:nvPicPr>
        <p:blipFill>
          <a:blip r:embed="rId4"/>
          <a:stretch>
            <a:fillRect/>
          </a:stretch>
        </p:blipFill>
        <p:spPr>
          <a:xfrm>
            <a:off x="7391400" y="6248400"/>
            <a:ext cx="952500" cy="2286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228600" y="3276600"/>
          <a:ext cx="7224231" cy="2918209"/>
        </p:xfrm>
        <a:graphic>
          <a:graphicData uri="http://schemas.openxmlformats.org/presentationml/2006/ole">
            <mc:AlternateContent xmlns:mc="http://schemas.openxmlformats.org/markup-compatibility/2006">
              <mc:Choice xmlns:v="urn:schemas-microsoft-com:vml" Requires="v">
                <p:oleObj spid="_x0000_s3078" name="Chart" r:id="rId4" imgW="4320000" imgH="2328840" progId="Excel.Sheet.8">
                  <p:embed/>
                </p:oleObj>
              </mc:Choice>
              <mc:Fallback>
                <p:oleObj name="Chart" r:id="rId4" imgW="4320000" imgH="2328840" progId="Excel.Sheet.8">
                  <p:embed/>
                  <p:pic>
                    <p:nvPicPr>
                      <p:cNvPr id="307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276600"/>
                        <a:ext cx="7224231" cy="2918209"/>
                      </a:xfrm>
                      <a:prstGeom prst="rect">
                        <a:avLst/>
                      </a:prstGeom>
                      <a:noFill/>
                      <a:ln>
                        <a:noFill/>
                      </a:ln>
                      <a:effectLst/>
                    </p:spPr>
                  </p:pic>
                </p:oleObj>
              </mc:Fallback>
            </mc:AlternateContent>
          </a:graphicData>
        </a:graphic>
      </p:graphicFrame>
      <p:graphicFrame>
        <p:nvGraphicFramePr>
          <p:cNvPr id="30723" name="Object 3"/>
          <p:cNvGraphicFramePr>
            <a:graphicFrameLocks noChangeAspect="1"/>
          </p:cNvGraphicFramePr>
          <p:nvPr/>
        </p:nvGraphicFramePr>
        <p:xfrm>
          <a:off x="0" y="0"/>
          <a:ext cx="7772400" cy="4086225"/>
        </p:xfrm>
        <a:graphic>
          <a:graphicData uri="http://schemas.openxmlformats.org/presentationml/2006/ole">
            <mc:AlternateContent xmlns:mc="http://schemas.openxmlformats.org/markup-compatibility/2006">
              <mc:Choice xmlns:v="urn:schemas-microsoft-com:vml" Requires="v">
                <p:oleObj spid="_x0000_s3079" name="Chart" r:id="rId6" imgW="4263840" imgH="2261160" progId="Excel.Sheet.8">
                  <p:embed/>
                </p:oleObj>
              </mc:Choice>
              <mc:Fallback>
                <p:oleObj name="Chart" r:id="rId6" imgW="4263840" imgH="2261160" progId="Excel.Sheet.8">
                  <p:embed/>
                  <p:pic>
                    <p:nvPicPr>
                      <p:cNvPr id="307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7724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4" name="Text Box 4"/>
          <p:cNvSpPr txBox="1">
            <a:spLocks noChangeArrowheads="1"/>
          </p:cNvSpPr>
          <p:nvPr/>
        </p:nvSpPr>
        <p:spPr bwMode="auto">
          <a:xfrm>
            <a:off x="822325" y="955675"/>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Easy Prof</a:t>
            </a:r>
          </a:p>
        </p:txBody>
      </p:sp>
      <p:sp>
        <p:nvSpPr>
          <p:cNvPr id="30725" name="Text Box 5"/>
          <p:cNvSpPr txBox="1">
            <a:spLocks noChangeArrowheads="1"/>
          </p:cNvSpPr>
          <p:nvPr/>
        </p:nvSpPr>
        <p:spPr bwMode="auto">
          <a:xfrm>
            <a:off x="898525" y="3927475"/>
            <a:ext cx="226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Mean Nasty Prof</a:t>
            </a:r>
          </a:p>
        </p:txBody>
      </p:sp>
      <p:sp>
        <p:nvSpPr>
          <p:cNvPr id="30726" name="Text Box 7"/>
          <p:cNvSpPr txBox="1">
            <a:spLocks noChangeArrowheads="1"/>
          </p:cNvSpPr>
          <p:nvPr/>
        </p:nvSpPr>
        <p:spPr bwMode="auto">
          <a:xfrm>
            <a:off x="1279525" y="6061075"/>
            <a:ext cx="597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25     35       40    50             60         70          80</a:t>
            </a:r>
          </a:p>
        </p:txBody>
      </p:sp>
    </p:spTree>
    <p:extLst>
      <p:ext uri="{BB962C8B-B14F-4D97-AF65-F5344CB8AC3E}">
        <p14:creationId xmlns:p14="http://schemas.microsoft.com/office/powerpoint/2010/main" val="98197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a:t>Scales of measurement</a:t>
            </a:r>
          </a:p>
        </p:txBody>
      </p:sp>
      <p:sp>
        <p:nvSpPr>
          <p:cNvPr id="32771" name="Rectangle 3"/>
          <p:cNvSpPr>
            <a:spLocks noGrp="1" noChangeArrowheads="1"/>
          </p:cNvSpPr>
          <p:nvPr>
            <p:ph type="body" idx="1"/>
          </p:nvPr>
        </p:nvSpPr>
        <p:spPr/>
        <p:txBody>
          <a:bodyPr/>
          <a:lstStyle/>
          <a:p>
            <a:pPr eaLnBrk="1" hangingPunct="1"/>
            <a:r>
              <a:rPr lang="en-US" altLang="en-US" sz="2000">
                <a:ea typeface="ＭＳ Ｐゴシック" panose="020B0600070205080204" pitchFamily="34" charset="-128"/>
              </a:rPr>
              <a:t>Nominal</a:t>
            </a:r>
          </a:p>
          <a:p>
            <a:pPr eaLnBrk="1" hangingPunct="1"/>
            <a:r>
              <a:rPr lang="en-US" altLang="en-US" sz="2000">
                <a:ea typeface="ＭＳ Ｐゴシック" panose="020B0600070205080204" pitchFamily="34" charset="-128"/>
              </a:rPr>
              <a:t>Ordinal</a:t>
            </a:r>
          </a:p>
          <a:p>
            <a:pPr eaLnBrk="1" hangingPunct="1"/>
            <a:r>
              <a:rPr lang="en-US" altLang="en-US" sz="2000">
                <a:ea typeface="ＭＳ Ｐゴシック" panose="020B0600070205080204" pitchFamily="34" charset="-128"/>
              </a:rPr>
              <a:t>Interval</a:t>
            </a:r>
          </a:p>
          <a:p>
            <a:pPr eaLnBrk="1" hangingPunct="1"/>
            <a:r>
              <a:rPr lang="en-US" altLang="en-US" sz="2000">
                <a:ea typeface="ＭＳ Ｐゴシック" panose="020B0600070205080204" pitchFamily="34" charset="-128"/>
              </a:rPr>
              <a:t>Ratio</a:t>
            </a:r>
          </a:p>
        </p:txBody>
      </p:sp>
    </p:spTree>
    <p:extLst>
      <p:ext uri="{BB962C8B-B14F-4D97-AF65-F5344CB8AC3E}">
        <p14:creationId xmlns:p14="http://schemas.microsoft.com/office/powerpoint/2010/main" val="3405580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a:t>Nominal	</a:t>
            </a:r>
          </a:p>
        </p:txBody>
      </p:sp>
      <p:sp>
        <p:nvSpPr>
          <p:cNvPr id="34819" name="Rectangle 3"/>
          <p:cNvSpPr>
            <a:spLocks noGrp="1" noChangeArrowheads="1"/>
          </p:cNvSpPr>
          <p:nvPr>
            <p:ph type="body" idx="1"/>
          </p:nvPr>
        </p:nvSpPr>
        <p:spPr/>
        <p:txBody>
          <a:bodyPr/>
          <a:lstStyle/>
          <a:p>
            <a:pPr eaLnBrk="1" hangingPunct="1"/>
            <a:r>
              <a:rPr lang="en-US" altLang="en-US" sz="2000">
                <a:ea typeface="ＭＳ Ｐゴシック" panose="020B0600070205080204" pitchFamily="34" charset="-128"/>
              </a:rPr>
              <a:t>Variables have two or more categories</a:t>
            </a:r>
          </a:p>
          <a:p>
            <a:pPr eaLnBrk="1" hangingPunct="1"/>
            <a:r>
              <a:rPr lang="en-US" altLang="en-US" sz="2000">
                <a:ea typeface="ＭＳ Ｐゴシック" panose="020B0600070205080204" pitchFamily="34" charset="-128"/>
              </a:rPr>
              <a:t>No numeric scales</a:t>
            </a:r>
          </a:p>
          <a:p>
            <a:pPr eaLnBrk="1" hangingPunct="1"/>
            <a:r>
              <a:rPr lang="en-US" altLang="en-US" sz="2000">
                <a:ea typeface="ＭＳ Ｐゴシック" panose="020B0600070205080204" pitchFamily="34" charset="-128"/>
              </a:rPr>
              <a:t>Groups such as</a:t>
            </a:r>
          </a:p>
          <a:p>
            <a:pPr lvl="1" eaLnBrk="1" hangingPunct="1"/>
            <a:r>
              <a:rPr lang="en-US" altLang="en-US" sz="2000">
                <a:ea typeface="ＭＳ Ｐゴシック" panose="020B0600070205080204" pitchFamily="34" charset="-128"/>
              </a:rPr>
              <a:t>Male-female</a:t>
            </a:r>
          </a:p>
          <a:p>
            <a:pPr lvl="1" eaLnBrk="1" hangingPunct="1"/>
            <a:r>
              <a:rPr lang="en-US" altLang="en-US" sz="2000">
                <a:ea typeface="ＭＳ Ｐゴシック" panose="020B0600070205080204" pitchFamily="34" charset="-128"/>
              </a:rPr>
              <a:t>Study in quiet room vs noisy room</a:t>
            </a:r>
          </a:p>
          <a:p>
            <a:pPr lvl="1" eaLnBrk="1" hangingPunct="1"/>
            <a:endParaRPr lang="en-US" altLang="en-US" sz="2000">
              <a:ea typeface="ＭＳ Ｐゴシック" panose="020B0600070205080204" pitchFamily="34" charset="-128"/>
            </a:endParaRPr>
          </a:p>
          <a:p>
            <a:pPr lvl="1" eaLnBrk="1" hangingPunct="1"/>
            <a:endParaRPr lang="en-US" altLang="en-US" sz="2000">
              <a:ea typeface="ＭＳ Ｐゴシック" panose="020B0600070205080204" pitchFamily="34" charset="-128"/>
            </a:endParaRPr>
          </a:p>
          <a:p>
            <a:pPr lvl="1" eaLnBrk="1" hangingPunct="1"/>
            <a:endParaRPr lang="en-US" altLang="en-US" sz="2000">
              <a:ea typeface="ＭＳ Ｐゴシック" panose="020B0600070205080204" pitchFamily="34" charset="-128"/>
            </a:endParaRPr>
          </a:p>
        </p:txBody>
      </p:sp>
    </p:spTree>
    <p:extLst>
      <p:ext uri="{BB962C8B-B14F-4D97-AF65-F5344CB8AC3E}">
        <p14:creationId xmlns:p14="http://schemas.microsoft.com/office/powerpoint/2010/main" val="355244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en-US"/>
              <a:t>Ordinal	</a:t>
            </a:r>
          </a:p>
        </p:txBody>
      </p:sp>
      <p:sp>
        <p:nvSpPr>
          <p:cNvPr id="36867" name="Rectangle 3"/>
          <p:cNvSpPr>
            <a:spLocks noGrp="1" noChangeArrowheads="1"/>
          </p:cNvSpPr>
          <p:nvPr>
            <p:ph type="body" idx="1"/>
          </p:nvPr>
        </p:nvSpPr>
        <p:spPr/>
        <p:txBody>
          <a:bodyPr/>
          <a:lstStyle/>
          <a:p>
            <a:pPr eaLnBrk="1" hangingPunct="1"/>
            <a:r>
              <a:rPr lang="en-US" altLang="en-US" sz="2000">
                <a:ea typeface="ＭＳ Ｐゴシック" panose="020B0600070205080204" pitchFamily="34" charset="-128"/>
              </a:rPr>
              <a:t>Rank order points on a scale</a:t>
            </a:r>
          </a:p>
          <a:p>
            <a:pPr eaLnBrk="1" hangingPunct="1"/>
            <a:r>
              <a:rPr lang="en-US" altLang="en-US" sz="2000">
                <a:ea typeface="ＭＳ Ｐゴシック" panose="020B0600070205080204" pitchFamily="34" charset="-128"/>
              </a:rPr>
              <a:t>Numeric values are limited</a:t>
            </a:r>
          </a:p>
          <a:p>
            <a:pPr eaLnBrk="1" hangingPunct="1"/>
            <a:r>
              <a:rPr lang="en-US" altLang="en-US" sz="2000">
                <a:ea typeface="ＭＳ Ｐゴシック" panose="020B0600070205080204" pitchFamily="34" charset="-128"/>
              </a:rPr>
              <a:t>Examples:</a:t>
            </a:r>
          </a:p>
          <a:p>
            <a:pPr lvl="1" eaLnBrk="1" hangingPunct="1"/>
            <a:r>
              <a:rPr lang="en-US" altLang="en-US" sz="2000">
                <a:ea typeface="ＭＳ Ｐゴシック" panose="020B0600070205080204" pitchFamily="34" charset="-128"/>
              </a:rPr>
              <a:t>2, 3, or 4-star restaurants</a:t>
            </a:r>
          </a:p>
          <a:p>
            <a:pPr lvl="1" eaLnBrk="1" hangingPunct="1"/>
            <a:r>
              <a:rPr lang="en-US" altLang="en-US" sz="2000">
                <a:ea typeface="ＭＳ Ｐゴシック" panose="020B0600070205080204" pitchFamily="34" charset="-128"/>
              </a:rPr>
              <a:t>Ranking tv shows by popularity</a:t>
            </a:r>
          </a:p>
          <a:p>
            <a:pPr eaLnBrk="1" hangingPunct="1"/>
            <a:r>
              <a:rPr lang="en-US" altLang="en-US" sz="2000">
                <a:ea typeface="ＭＳ Ｐゴシック" panose="020B0600070205080204" pitchFamily="34" charset="-128"/>
              </a:rPr>
              <a:t>Intervals between items are not known, and are not equal</a:t>
            </a:r>
          </a:p>
          <a:p>
            <a:pPr eaLnBrk="1" hangingPunct="1"/>
            <a:endParaRPr lang="en-US" altLang="en-US" sz="2000">
              <a:ea typeface="ＭＳ Ｐゴシック" panose="020B0600070205080204" pitchFamily="34" charset="-128"/>
            </a:endParaRPr>
          </a:p>
          <a:p>
            <a:pPr eaLnBrk="1" hangingPunct="1"/>
            <a:r>
              <a:rPr lang="en-US" altLang="en-US" sz="2000">
                <a:ea typeface="ＭＳ Ｐゴシック" panose="020B0600070205080204" pitchFamily="34" charset="-128"/>
              </a:rPr>
              <a:t>Mann-Whitney U or Kolmogorov-Shirmov, Kruskal-Wallis are appropriate for 1 way analysis, while Friedman Two-way analysis is appropriate for more complex experiments</a:t>
            </a:r>
          </a:p>
        </p:txBody>
      </p:sp>
    </p:spTree>
    <p:extLst>
      <p:ext uri="{BB962C8B-B14F-4D97-AF65-F5344CB8AC3E}">
        <p14:creationId xmlns:p14="http://schemas.microsoft.com/office/powerpoint/2010/main" val="2076332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a:t>Interval</a:t>
            </a:r>
          </a:p>
        </p:txBody>
      </p:sp>
      <p:sp>
        <p:nvSpPr>
          <p:cNvPr id="38915"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a:ea typeface="ＭＳ Ｐゴシック" panose="020B0600070205080204" pitchFamily="34" charset="-128"/>
              </a:rPr>
              <a:t>Numeric properties are taken seriously</a:t>
            </a:r>
          </a:p>
          <a:p>
            <a:pPr eaLnBrk="1" hangingPunct="1">
              <a:buFont typeface="Arial" panose="020B0604020202020204" pitchFamily="34" charset="0"/>
              <a:buChar char="•"/>
            </a:pPr>
            <a:r>
              <a:rPr lang="en-US" altLang="en-US">
                <a:ea typeface="ＭＳ Ｐゴシック" panose="020B0600070205080204" pitchFamily="34" charset="-128"/>
              </a:rPr>
              <a:t>Values such as 1, 2, 3… are used in calculations</a:t>
            </a:r>
          </a:p>
          <a:p>
            <a:pPr eaLnBrk="1" hangingPunct="1">
              <a:buFont typeface="Arial" panose="020B0604020202020204" pitchFamily="34" charset="0"/>
              <a:buChar char="•"/>
            </a:pPr>
            <a:r>
              <a:rPr lang="en-US" altLang="en-US">
                <a:ea typeface="ＭＳ Ｐゴシック" panose="020B0600070205080204" pitchFamily="34" charset="-128"/>
              </a:rPr>
              <a:t>Example: a score on a personality test.</a:t>
            </a:r>
          </a:p>
          <a:p>
            <a:pPr eaLnBrk="1" hangingPunct="1">
              <a:buFont typeface="Arial" panose="020B0604020202020204" pitchFamily="34" charset="0"/>
              <a:buChar char="•"/>
            </a:pPr>
            <a:r>
              <a:rPr lang="en-US" altLang="en-US">
                <a:ea typeface="ＭＳ Ｐゴシック" panose="020B0600070205080204" pitchFamily="34" charset="-128"/>
              </a:rPr>
              <a:t>Assume equal amounts between the numbers on the scale – equal intervals</a:t>
            </a:r>
          </a:p>
          <a:p>
            <a:pPr eaLnBrk="1" hangingPunct="1">
              <a:buFont typeface="Arial" panose="020B0604020202020204" pitchFamily="34" charset="0"/>
              <a:buChar char="•"/>
            </a:pPr>
            <a:r>
              <a:rPr lang="en-US" altLang="en-US">
                <a:ea typeface="ＭＳ Ｐゴシック" panose="020B0600070205080204" pitchFamily="34" charset="-128"/>
              </a:rPr>
              <a:t>No true “zero” amount</a:t>
            </a:r>
          </a:p>
          <a:p>
            <a:pPr eaLnBrk="1" hangingPunct="1">
              <a:buFont typeface="Arial" panose="020B0604020202020204" pitchFamily="34" charset="0"/>
              <a:buChar char="•"/>
            </a:pPr>
            <a:endParaRPr lang="en-US" altLang="en-US">
              <a:ea typeface="ＭＳ Ｐゴシック" panose="020B0600070205080204" pitchFamily="34" charset="-128"/>
            </a:endParaRPr>
          </a:p>
          <a:p>
            <a:pPr eaLnBrk="1" hangingPunct="1">
              <a:buFont typeface="Arial" panose="020B0604020202020204" pitchFamily="34" charset="0"/>
              <a:buChar char="•"/>
            </a:pPr>
            <a:r>
              <a:rPr lang="en-US" altLang="en-US">
                <a:ea typeface="ＭＳ Ｐゴシック" panose="020B0600070205080204" pitchFamily="34" charset="-128"/>
              </a:rPr>
              <a:t>Most parametric statistics will work!</a:t>
            </a:r>
          </a:p>
        </p:txBody>
      </p:sp>
    </p:spTree>
    <p:extLst>
      <p:ext uri="{BB962C8B-B14F-4D97-AF65-F5344CB8AC3E}">
        <p14:creationId xmlns:p14="http://schemas.microsoft.com/office/powerpoint/2010/main" val="26215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a:t>Ratio scale	</a:t>
            </a:r>
          </a:p>
        </p:txBody>
      </p:sp>
      <p:sp>
        <p:nvSpPr>
          <p:cNvPr id="40963" name="Rectangle 3"/>
          <p:cNvSpPr>
            <a:spLocks noGrp="1" noChangeArrowheads="1"/>
          </p:cNvSpPr>
          <p:nvPr>
            <p:ph type="body" idx="1"/>
          </p:nvPr>
        </p:nvSpPr>
        <p:spPr/>
        <p:txBody>
          <a:bodyPr/>
          <a:lstStyle/>
          <a:p>
            <a:pPr eaLnBrk="1" hangingPunct="1"/>
            <a:r>
              <a:rPr lang="en-US" altLang="en-US">
                <a:ea typeface="ＭＳ Ｐゴシック" panose="020B0600070205080204" pitchFamily="34" charset="-128"/>
              </a:rPr>
              <a:t>A true zero point – absence of the variable</a:t>
            </a:r>
          </a:p>
          <a:p>
            <a:pPr eaLnBrk="1" hangingPunct="1"/>
            <a:r>
              <a:rPr lang="en-US" altLang="en-US">
                <a:ea typeface="ＭＳ Ｐゴシック" panose="020B0600070205080204" pitchFamily="34" charset="-128"/>
              </a:rPr>
              <a:t>Zero on weight means no weight</a:t>
            </a:r>
          </a:p>
          <a:p>
            <a:pPr eaLnBrk="1" hangingPunct="1"/>
            <a:r>
              <a:rPr lang="en-US" altLang="en-US">
                <a:ea typeface="ＭＳ Ｐゴシック" panose="020B0600070205080204" pitchFamily="34" charset="-128"/>
              </a:rPr>
              <a:t>Can form ratios: 10 pounds is twice as heavy as 5 pounds</a:t>
            </a:r>
          </a:p>
          <a:p>
            <a:pPr eaLnBrk="1" hangingPunct="1"/>
            <a:r>
              <a:rPr lang="en-US" altLang="en-US">
                <a:ea typeface="ＭＳ Ｐゴシック" panose="020B0600070205080204" pitchFamily="34" charset="-128"/>
              </a:rPr>
              <a:t>Use more sophisticated statistical tests for ratio and interval scales</a:t>
            </a:r>
          </a:p>
        </p:txBody>
      </p:sp>
    </p:spTree>
    <p:extLst>
      <p:ext uri="{BB962C8B-B14F-4D97-AF65-F5344CB8AC3E}">
        <p14:creationId xmlns:p14="http://schemas.microsoft.com/office/powerpoint/2010/main" val="422407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457200" y="762000"/>
            <a:ext cx="8382000" cy="2586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Descriptive Statistics</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Suppose you gained access to the hundreds, or thousands, of high school grade point averages of all of the freshmen at your college or university. What is the most typical score? How similar are the scores? Simply scanning the scores visually would provide, at best, gross approximations of the answers to these questions. To obtain precise answers, psychologists use descriptive statistics, which include measures of central tendency and measures of variability.</a:t>
            </a:r>
          </a:p>
          <a:p>
            <a:pPr eaLnBrk="1" hangingPunct="1">
              <a:buClrTx/>
              <a:buSzTx/>
              <a:buFontTx/>
              <a:buNone/>
            </a:pPr>
            <a:endParaRPr lang="en-US" altLang="en-US" sz="2400">
              <a:cs typeface="Arial" panose="020B0604020202020204" pitchFamily="34" charset="0"/>
            </a:endParaRPr>
          </a:p>
        </p:txBody>
      </p:sp>
      <p:sp>
        <p:nvSpPr>
          <p:cNvPr id="43011" name="Rectangle 3"/>
          <p:cNvSpPr>
            <a:spLocks noChangeArrowheads="1"/>
          </p:cNvSpPr>
          <p:nvPr/>
        </p:nvSpPr>
        <p:spPr bwMode="auto">
          <a:xfrm>
            <a:off x="304800" y="4495800"/>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Measures of Central Tendency</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A measure of central tendency is a single score that best represents an entire set of scores. The measures of central tendency include the mode, the mean, and the median.</a:t>
            </a:r>
          </a:p>
          <a:p>
            <a:pPr eaLnBrk="1" hangingPunct="1">
              <a:buClrTx/>
              <a:buSzTx/>
              <a:buFontTx/>
              <a:buNone/>
            </a:pPr>
            <a:endParaRPr lang="en-US" altLang="en-US" sz="2400">
              <a:cs typeface="Arial" panose="020B0604020202020204" pitchFamily="34" charset="0"/>
            </a:endParaRPr>
          </a:p>
        </p:txBody>
      </p:sp>
    </p:spTree>
    <p:extLst>
      <p:ext uri="{BB962C8B-B14F-4D97-AF65-F5344CB8AC3E}">
        <p14:creationId xmlns:p14="http://schemas.microsoft.com/office/powerpoint/2010/main" val="425097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04800" y="304800"/>
            <a:ext cx="8534400" cy="3754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Mode</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b="1">
                <a:cs typeface="Arial" panose="020B0604020202020204" pitchFamily="34" charset="0"/>
              </a:rPr>
              <a:t>The mode is the most frequently occurring value in a set of scores</a:t>
            </a:r>
            <a:r>
              <a:rPr lang="en-US" altLang="en-US" sz="2400">
                <a:cs typeface="Arial" panose="020B0604020202020204" pitchFamily="34" charset="0"/>
              </a:rPr>
              <a:t>. In the frequency distribution of exam scores two slides back, the mode is a B-. If the data set is made up of a counting of categories, then the category with the most cases is considered the mode, or the modal category. For example, in determining the most common academic major at your school, the mode is the major with the most students. The winner of a presidential primary election in which there are several candidates would represent the mode—the candidate selected by more voters than any other. </a:t>
            </a:r>
          </a:p>
          <a:p>
            <a:pPr eaLnBrk="1" hangingPunct="1">
              <a:buClrTx/>
              <a:buSzTx/>
              <a:buFontTx/>
              <a:buNone/>
            </a:pPr>
            <a:endParaRPr lang="en-US" altLang="en-US" sz="2400">
              <a:cs typeface="Arial" panose="020B0604020202020204" pitchFamily="34" charset="0"/>
            </a:endParaRPr>
          </a:p>
          <a:p>
            <a:pPr eaLnBrk="1" hangingPunct="1">
              <a:buClrTx/>
              <a:buSzTx/>
              <a:buFontTx/>
              <a:buNone/>
            </a:pPr>
            <a:endParaRPr lang="en-US" altLang="en-US" sz="2000">
              <a:cs typeface="Arial" panose="020B0604020202020204" pitchFamily="34" charset="0"/>
            </a:endParaRPr>
          </a:p>
          <a:p>
            <a:pPr eaLnBrk="1" hangingPunct="1">
              <a:buClrTx/>
              <a:buSzTx/>
              <a:buFontTx/>
              <a:buNone/>
            </a:pPr>
            <a:endParaRPr lang="en-US" altLang="en-US" sz="2000">
              <a:cs typeface="Arial" panose="020B0604020202020204" pitchFamily="34" charset="0"/>
            </a:endParaRPr>
          </a:p>
        </p:txBody>
      </p:sp>
    </p:spTree>
    <p:extLst>
      <p:ext uri="{BB962C8B-B14F-4D97-AF65-F5344CB8AC3E}">
        <p14:creationId xmlns:p14="http://schemas.microsoft.com/office/powerpoint/2010/main" val="1914824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81000" y="533400"/>
            <a:ext cx="8534400" cy="2647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cs typeface="Arial" panose="020B0604020202020204" pitchFamily="34" charset="0"/>
              </a:rPr>
              <a:t>The mode can be the best measure of central tendency for practical reasons. It is the only measure of central tendency that is appropriate for non-numeric, or qualitative, data. Imagine a car dealership given the option of carrying a particular model car, but limited to selecting just one color. The dealership owner would be wise to choose the modal color.</a:t>
            </a:r>
          </a:p>
        </p:txBody>
      </p:sp>
    </p:spTree>
    <p:extLst>
      <p:ext uri="{BB962C8B-B14F-4D97-AF65-F5344CB8AC3E}">
        <p14:creationId xmlns:p14="http://schemas.microsoft.com/office/powerpoint/2010/main" val="1289066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2" descr="Measures of central tendency"/>
          <p:cNvSpPr/>
          <p:nvPr/>
        </p:nvSpPr>
        <p:spPr>
          <a:xfrm>
            <a:off x="0" y="2249488"/>
            <a:ext cx="9144000" cy="4608512"/>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cxnSp>
        <p:nvCxnSpPr>
          <p:cNvPr id="49155" name="Straight Connector 24"/>
          <p:cNvCxnSpPr>
            <a:cxnSpLocks noChangeShapeType="1"/>
          </p:cNvCxnSpPr>
          <p:nvPr/>
        </p:nvCxnSpPr>
        <p:spPr bwMode="auto">
          <a:xfrm rot="10800000">
            <a:off x="-14288" y="2235200"/>
            <a:ext cx="9158288" cy="0"/>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grpSp>
        <p:nvGrpSpPr>
          <p:cNvPr id="49156" name="Group 28" descr="Mode - the most frequently occurring score in the distribution."/>
          <p:cNvGrpSpPr>
            <a:grpSpLocks/>
          </p:cNvGrpSpPr>
          <p:nvPr/>
        </p:nvGrpSpPr>
        <p:grpSpPr bwMode="auto">
          <a:xfrm>
            <a:off x="106363" y="2344738"/>
            <a:ext cx="8951912" cy="1244600"/>
            <a:chOff x="106363" y="2344738"/>
            <a:chExt cx="8951912" cy="1244600"/>
          </a:xfrm>
        </p:grpSpPr>
        <p:sp>
          <p:nvSpPr>
            <p:cNvPr id="19" name="Rounded Rectangle 18"/>
            <p:cNvSpPr/>
            <p:nvPr/>
          </p:nvSpPr>
          <p:spPr>
            <a:xfrm>
              <a:off x="106363" y="2344738"/>
              <a:ext cx="8951912" cy="1244600"/>
            </a:xfrm>
            <a:prstGeom prst="roundRect">
              <a:avLst/>
            </a:prstGeom>
            <a:ln w="38100">
              <a:solidFill>
                <a:srgbClr val="C00000"/>
              </a:solidFill>
            </a:ln>
            <a:effectLst/>
          </p:spPr>
          <p:style>
            <a:lnRef idx="2">
              <a:schemeClr val="accent1"/>
            </a:lnRef>
            <a:fillRef idx="1">
              <a:schemeClr val="lt1"/>
            </a:fillRef>
            <a:effectRef idx="0">
              <a:schemeClr val="accent1"/>
            </a:effectRef>
            <a:fontRef idx="minor">
              <a:schemeClr val="dk1"/>
            </a:fontRef>
          </p:style>
          <p:txBody>
            <a:bodyPr/>
            <a:lstStyle/>
            <a:p>
              <a:pPr eaLnBrk="1" hangingPunct="1">
                <a:defRPr/>
              </a:pPr>
              <a:r>
                <a:rPr lang="en-US" sz="2000" b="1">
                  <a:solidFill>
                    <a:srgbClr val="C00000"/>
                  </a:solidFill>
                  <a:ea typeface="ＭＳ Ｐゴシック" pitchFamily="34" charset="-128"/>
                </a:rPr>
                <a:t>Mode</a:t>
              </a:r>
              <a:r>
                <a:rPr lang="en-US" sz="1800">
                  <a:solidFill>
                    <a:srgbClr val="C00000"/>
                  </a:solidFill>
                  <a:ea typeface="ＭＳ Ｐゴシック" pitchFamily="34" charset="-128"/>
                </a:rPr>
                <a:t>—The most frequently occurring score in the distribution. </a:t>
              </a:r>
            </a:p>
            <a:p>
              <a:pPr eaLnBrk="1" hangingPunct="1">
                <a:defRPr/>
              </a:pPr>
              <a:endParaRPr lang="en-US" sz="1800">
                <a:solidFill>
                  <a:srgbClr val="000000"/>
                </a:solidFill>
                <a:ea typeface="ＭＳ Ｐゴシック" pitchFamily="34" charset="-128"/>
              </a:endParaRPr>
            </a:p>
          </p:txBody>
        </p:sp>
        <p:sp>
          <p:nvSpPr>
            <p:cNvPr id="49176" name="Rectangle 21"/>
            <p:cNvSpPr>
              <a:spLocks noChangeArrowheads="1"/>
            </p:cNvSpPr>
            <p:nvPr/>
          </p:nvSpPr>
          <p:spPr bwMode="auto">
            <a:xfrm>
              <a:off x="1101725" y="2895600"/>
              <a:ext cx="581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000" b="1"/>
                <a:t>0, 0, 0, 0, 0, 0, 1, 1, 1, 2, 2, 2, 2, 2, 2, 2, 3, 3, 3, 4 </a:t>
              </a:r>
            </a:p>
          </p:txBody>
        </p:sp>
      </p:grpSp>
      <p:cxnSp>
        <p:nvCxnSpPr>
          <p:cNvPr id="49157" name="Straight Connector 23"/>
          <p:cNvCxnSpPr>
            <a:cxnSpLocks noChangeShapeType="1"/>
          </p:cNvCxnSpPr>
          <p:nvPr/>
        </p:nvCxnSpPr>
        <p:spPr bwMode="auto">
          <a:xfrm>
            <a:off x="3608388" y="3263900"/>
            <a:ext cx="2035175" cy="1588"/>
          </a:xfrm>
          <a:prstGeom prst="line">
            <a:avLst/>
          </a:prstGeom>
          <a:noFill/>
          <a:ln w="38100">
            <a:solidFill>
              <a:srgbClr val="C00000"/>
            </a:solidFill>
            <a:round/>
            <a:headEnd/>
            <a:tailEnd/>
          </a:ln>
          <a:effectLst>
            <a:outerShdw dist="38100" dir="5400000" rotWithShape="0">
              <a:srgbClr val="808080">
                <a:alpha val="43137"/>
              </a:srgbClr>
            </a:outerShdw>
          </a:effectLst>
          <a:extLst>
            <a:ext uri="{909E8E84-426E-40DD-AFC4-6F175D3DCCD1}">
              <a14:hiddenFill xmlns:a14="http://schemas.microsoft.com/office/drawing/2010/main">
                <a:noFill/>
              </a14:hiddenFill>
            </a:ext>
          </a:extLst>
        </p:spPr>
      </p:cxnSp>
      <p:sp>
        <p:nvSpPr>
          <p:cNvPr id="26" name="Rounded Rectangle 25"/>
          <p:cNvSpPr>
            <a:spLocks noChangeArrowheads="1"/>
          </p:cNvSpPr>
          <p:nvPr/>
        </p:nvSpPr>
        <p:spPr bwMode="auto">
          <a:xfrm>
            <a:off x="7156450" y="2762250"/>
            <a:ext cx="1763713" cy="400050"/>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eaLnBrk="1" hangingPunct="1">
              <a:defRPr/>
            </a:pPr>
            <a:r>
              <a:rPr lang="en-US" sz="2000" b="1" dirty="0">
                <a:solidFill>
                  <a:srgbClr val="000000"/>
                </a:solidFill>
                <a:latin typeface="+mn-lt"/>
                <a:ea typeface="+mn-ea"/>
                <a:cs typeface="Arial" pitchFamily="34" charset="0"/>
              </a:rPr>
              <a:t>mode = 2</a:t>
            </a:r>
          </a:p>
        </p:txBody>
      </p:sp>
      <p:grpSp>
        <p:nvGrpSpPr>
          <p:cNvPr id="49159" name="Group 32"/>
          <p:cNvGrpSpPr>
            <a:grpSpLocks/>
          </p:cNvGrpSpPr>
          <p:nvPr/>
        </p:nvGrpSpPr>
        <p:grpSpPr bwMode="auto">
          <a:xfrm>
            <a:off x="106363" y="3679825"/>
            <a:ext cx="8951912" cy="1392238"/>
            <a:chOff x="106363" y="3679825"/>
            <a:chExt cx="8951912" cy="1392238"/>
          </a:xfrm>
        </p:grpSpPr>
        <p:sp>
          <p:nvSpPr>
            <p:cNvPr id="21" name="Rounded Rectangle 20" descr="Median -  the score that divides a frequency distribution exactly in half.                 The same number of scores fall above and below the median. "/>
            <p:cNvSpPr/>
            <p:nvPr/>
          </p:nvSpPr>
          <p:spPr>
            <a:xfrm>
              <a:off x="106363" y="3679825"/>
              <a:ext cx="8951912" cy="1392238"/>
            </a:xfrm>
            <a:prstGeom prst="round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a:lstStyle/>
            <a:p>
              <a:pPr marL="1085850" indent="-1085850" eaLnBrk="1" hangingPunct="1">
                <a:defRPr/>
              </a:pPr>
              <a:r>
                <a:rPr lang="en-US" sz="2000" b="1">
                  <a:solidFill>
                    <a:srgbClr val="C00000"/>
                  </a:solidFill>
                  <a:ea typeface="ＭＳ Ｐゴシック" pitchFamily="34" charset="-128"/>
                  <a:cs typeface="Arial" pitchFamily="34" charset="0"/>
                </a:rPr>
                <a:t>Median</a:t>
              </a:r>
              <a:r>
                <a:rPr lang="en-US" sz="2000">
                  <a:solidFill>
                    <a:srgbClr val="C00000"/>
                  </a:solidFill>
                  <a:ea typeface="ＭＳ Ｐゴシック" pitchFamily="34" charset="-128"/>
                  <a:cs typeface="Arial" pitchFamily="34" charset="0"/>
                </a:rPr>
                <a:t>—</a:t>
              </a:r>
              <a:r>
                <a:rPr lang="en-US" sz="1800">
                  <a:solidFill>
                    <a:srgbClr val="C00000"/>
                  </a:solidFill>
                  <a:ea typeface="ＭＳ Ｐゴシック" pitchFamily="34" charset="-128"/>
                  <a:cs typeface="Arial" pitchFamily="34" charset="0"/>
                </a:rPr>
                <a:t>The score that divides a frequency distribution exactly in half.                 The same number of scores fall above and below the median. </a:t>
              </a:r>
            </a:p>
          </p:txBody>
        </p:sp>
        <p:sp>
          <p:nvSpPr>
            <p:cNvPr id="49174" name="Rectangle 26"/>
            <p:cNvSpPr>
              <a:spLocks noChangeArrowheads="1"/>
            </p:cNvSpPr>
            <p:nvPr/>
          </p:nvSpPr>
          <p:spPr bwMode="auto">
            <a:xfrm>
              <a:off x="1101725" y="4400550"/>
              <a:ext cx="581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000" b="1"/>
                <a:t>0, 0, 0, 0, 0, 0, 1, 1, 1, 2, 2, 2, 2, 2, 2, 2, 3, 3, 3, 4 </a:t>
              </a:r>
            </a:p>
          </p:txBody>
        </p:sp>
      </p:grpSp>
      <p:sp>
        <p:nvSpPr>
          <p:cNvPr id="28" name="Up Arrow 27"/>
          <p:cNvSpPr/>
          <p:nvPr/>
        </p:nvSpPr>
        <p:spPr>
          <a:xfrm>
            <a:off x="3843695" y="4723299"/>
            <a:ext cx="216220" cy="238834"/>
          </a:xfrm>
          <a:prstGeom prst="upArrow">
            <a:avLst/>
          </a:prstGeom>
          <a:solidFill>
            <a:srgbClr val="C00000"/>
          </a:solidFill>
          <a:ln>
            <a:solidFill>
              <a:srgbClr val="C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p>
        </p:txBody>
      </p:sp>
      <p:sp>
        <p:nvSpPr>
          <p:cNvPr id="30" name="Rounded Rectangle 29"/>
          <p:cNvSpPr>
            <a:spLocks noChangeArrowheads="1"/>
          </p:cNvSpPr>
          <p:nvPr/>
        </p:nvSpPr>
        <p:spPr bwMode="auto">
          <a:xfrm>
            <a:off x="6977063" y="4429125"/>
            <a:ext cx="1978025" cy="400050"/>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eaLnBrk="1" hangingPunct="1">
              <a:defRPr/>
            </a:pPr>
            <a:r>
              <a:rPr lang="en-US" sz="2000" b="1" dirty="0">
                <a:solidFill>
                  <a:srgbClr val="000000"/>
                </a:solidFill>
                <a:latin typeface="+mn-lt"/>
                <a:ea typeface="+mn-ea"/>
                <a:cs typeface="Arial" pitchFamily="34" charset="0"/>
              </a:rPr>
              <a:t>median = 2</a:t>
            </a:r>
          </a:p>
        </p:txBody>
      </p:sp>
      <p:grpSp>
        <p:nvGrpSpPr>
          <p:cNvPr id="49164" name="Group 35"/>
          <p:cNvGrpSpPr>
            <a:grpSpLocks/>
          </p:cNvGrpSpPr>
          <p:nvPr/>
        </p:nvGrpSpPr>
        <p:grpSpPr bwMode="auto">
          <a:xfrm>
            <a:off x="101600" y="5154613"/>
            <a:ext cx="8950325" cy="1525587"/>
            <a:chOff x="101600" y="5154613"/>
            <a:chExt cx="8950325" cy="1525587"/>
          </a:xfrm>
        </p:grpSpPr>
        <p:sp>
          <p:nvSpPr>
            <p:cNvPr id="20" name="Rounded Rectangle 19" descr="Mean—The sum of a set of scores in a distribution divided by the number of scores.  The mean is also known as the average. &#10;"/>
            <p:cNvSpPr/>
            <p:nvPr/>
          </p:nvSpPr>
          <p:spPr>
            <a:xfrm>
              <a:off x="101600" y="5154613"/>
              <a:ext cx="8950325" cy="1525587"/>
            </a:xfrm>
            <a:prstGeom prst="round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a:lstStyle/>
            <a:p>
              <a:pPr marL="917575" indent="-917575" eaLnBrk="1" hangingPunct="1">
                <a:defRPr/>
              </a:pPr>
              <a:r>
                <a:rPr lang="en-US" sz="2000" b="1">
                  <a:solidFill>
                    <a:srgbClr val="C00000"/>
                  </a:solidFill>
                  <a:ea typeface="ＭＳ Ｐゴシック" pitchFamily="34" charset="-128"/>
                  <a:cs typeface="Arial" pitchFamily="34" charset="0"/>
                </a:rPr>
                <a:t>Mean</a:t>
              </a:r>
              <a:r>
                <a:rPr lang="en-US" sz="1800">
                  <a:solidFill>
                    <a:srgbClr val="C00000"/>
                  </a:solidFill>
                  <a:ea typeface="ＭＳ Ｐゴシック" pitchFamily="34" charset="-128"/>
                  <a:cs typeface="Arial" pitchFamily="34" charset="0"/>
                </a:rPr>
                <a:t>—The sum of a set of scores in a distribution divided by the number of scores.  The mean is also known as the average. </a:t>
              </a:r>
            </a:p>
          </p:txBody>
        </p:sp>
        <p:sp>
          <p:nvSpPr>
            <p:cNvPr id="49172" name="Rectangle 30"/>
            <p:cNvSpPr>
              <a:spLocks noChangeArrowheads="1"/>
            </p:cNvSpPr>
            <p:nvPr/>
          </p:nvSpPr>
          <p:spPr bwMode="auto">
            <a:xfrm>
              <a:off x="768350" y="5881688"/>
              <a:ext cx="6659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000" b="1"/>
                <a:t>0, 0, 0, 0, 0, 0, 1, 1, 1, 2, 2, 2, 2, 2, 2, 2, 3, 3, 3, 4 </a:t>
              </a:r>
              <a:r>
                <a:rPr lang="en-US" altLang="en-US" sz="1600" b="1"/>
                <a:t>(hours) </a:t>
              </a:r>
            </a:p>
          </p:txBody>
        </p:sp>
      </p:grpSp>
      <p:cxnSp>
        <p:nvCxnSpPr>
          <p:cNvPr id="49165" name="Straight Connector 31"/>
          <p:cNvCxnSpPr>
            <a:cxnSpLocks noChangeShapeType="1"/>
          </p:cNvCxnSpPr>
          <p:nvPr/>
        </p:nvCxnSpPr>
        <p:spPr bwMode="auto">
          <a:xfrm>
            <a:off x="738188" y="6278563"/>
            <a:ext cx="6438900" cy="1587"/>
          </a:xfrm>
          <a:prstGeom prst="line">
            <a:avLst/>
          </a:prstGeom>
          <a:noFill/>
          <a:ln w="38100">
            <a:solidFill>
              <a:srgbClr val="C00000"/>
            </a:solidFill>
            <a:round/>
            <a:headEnd/>
            <a:tailEnd/>
          </a:ln>
          <a:effectLst>
            <a:outerShdw dist="38100" dir="5400000" rotWithShape="0">
              <a:srgbClr val="808080">
                <a:alpha val="43137"/>
              </a:srgbClr>
            </a:outerShdw>
          </a:effectLst>
          <a:extLst>
            <a:ext uri="{909E8E84-426E-40DD-AFC4-6F175D3DCCD1}">
              <a14:hiddenFill xmlns:a14="http://schemas.microsoft.com/office/drawing/2010/main">
                <a:noFill/>
              </a14:hiddenFill>
            </a:ext>
          </a:extLst>
        </p:spPr>
      </p:cxnSp>
      <p:sp>
        <p:nvSpPr>
          <p:cNvPr id="34" name="Rectangle 33"/>
          <p:cNvSpPr/>
          <p:nvPr/>
        </p:nvSpPr>
        <p:spPr>
          <a:xfrm>
            <a:off x="3049588" y="6267450"/>
            <a:ext cx="1890712" cy="368300"/>
          </a:xfrm>
          <a:prstGeom prst="rect">
            <a:avLst/>
          </a:prstGeom>
        </p:spPr>
        <p:txBody>
          <a:bodyPr wrap="none">
            <a:spAutoFit/>
          </a:bodyPr>
          <a:lstStyle/>
          <a:p>
            <a:pPr eaLnBrk="1" hangingPunct="1">
              <a:defRPr/>
            </a:pPr>
            <a:r>
              <a:rPr lang="en-US" sz="1800" b="1" dirty="0">
                <a:latin typeface="+mn-lt"/>
                <a:ea typeface="+mn-ea"/>
              </a:rPr>
              <a:t>20 respondents </a:t>
            </a:r>
          </a:p>
        </p:txBody>
      </p:sp>
      <p:sp>
        <p:nvSpPr>
          <p:cNvPr id="35" name="Rounded Rectangle 34"/>
          <p:cNvSpPr>
            <a:spLocks noChangeArrowheads="1"/>
          </p:cNvSpPr>
          <p:nvPr/>
        </p:nvSpPr>
        <p:spPr bwMode="auto">
          <a:xfrm>
            <a:off x="7232650" y="5680075"/>
            <a:ext cx="1727200" cy="504825"/>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eaLnBrk="1" hangingPunct="1">
              <a:defRPr/>
            </a:pPr>
            <a:r>
              <a:rPr lang="en-US" sz="2000" b="1" dirty="0">
                <a:solidFill>
                  <a:srgbClr val="000000"/>
                </a:solidFill>
                <a:latin typeface="+mn-lt"/>
                <a:ea typeface="+mn-ea"/>
                <a:cs typeface="Arial" pitchFamily="34" charset="0"/>
              </a:rPr>
              <a:t>mean = 1.5</a:t>
            </a:r>
          </a:p>
        </p:txBody>
      </p:sp>
      <p:sp>
        <p:nvSpPr>
          <p:cNvPr id="38" name="Rectangle 37"/>
          <p:cNvSpPr/>
          <p:nvPr/>
        </p:nvSpPr>
        <p:spPr>
          <a:xfrm>
            <a:off x="136525" y="1703388"/>
            <a:ext cx="9007475" cy="762000"/>
          </a:xfrm>
          <a:prstGeom prst="rect">
            <a:avLst/>
          </a:prstGeom>
          <a:noFill/>
          <a:ln w="76200">
            <a:noFill/>
          </a:ln>
          <a:effectLst/>
        </p:spPr>
        <p:style>
          <a:lnRef idx="1">
            <a:schemeClr val="accent1"/>
          </a:lnRef>
          <a:fillRef idx="3">
            <a:schemeClr val="accent1"/>
          </a:fillRef>
          <a:effectRef idx="2">
            <a:schemeClr val="accent1"/>
          </a:effectRef>
          <a:fontRef idx="minor">
            <a:schemeClr val="lt1"/>
          </a:fontRef>
        </p:style>
        <p:txBody>
          <a:bodyPr anchor="ctr"/>
          <a:lstStyle/>
          <a:p>
            <a:pPr marL="0" lvl="1" algn="ctr" eaLnBrk="1" hangingPunct="1">
              <a:defRPr/>
            </a:pPr>
            <a:endParaRPr lang="en-US" sz="2000" b="1" dirty="0">
              <a:solidFill>
                <a:srgbClr val="000000"/>
              </a:solidFill>
              <a:cs typeface="Arial" pitchFamily="34" charset="0"/>
            </a:endParaRPr>
          </a:p>
          <a:p>
            <a:pPr marL="231775" indent="-520700" eaLnBrk="1" hangingPunct="1">
              <a:spcBef>
                <a:spcPct val="20000"/>
              </a:spcBef>
              <a:buClr>
                <a:schemeClr val="accent2"/>
              </a:buClr>
              <a:buSzPct val="90000"/>
              <a:defRPr/>
            </a:pPr>
            <a:r>
              <a:rPr lang="en-US" sz="2000" i="1" dirty="0">
                <a:solidFill>
                  <a:srgbClr val="000000"/>
                </a:solidFill>
                <a:cs typeface="Arial" pitchFamily="34" charset="0"/>
              </a:rPr>
              <a:t>20 people respond: </a:t>
            </a:r>
            <a:r>
              <a:rPr lang="en-US" sz="2000" b="1" dirty="0">
                <a:solidFill>
                  <a:srgbClr val="000000"/>
                </a:solidFill>
                <a:cs typeface="Arial" pitchFamily="34" charset="0"/>
              </a:rPr>
              <a:t>0, 0, 0, 0, 0, 0, 1, 1, 1, 2, 2, 2, 2, 2, 2, 2, 3, 3, 3, 4 (hours)</a:t>
            </a:r>
          </a:p>
          <a:p>
            <a:pPr marL="0" lvl="1" eaLnBrk="1" hangingPunct="1">
              <a:defRPr/>
            </a:pPr>
            <a:endParaRPr lang="en-US" dirty="0">
              <a:solidFill>
                <a:srgbClr val="000000"/>
              </a:solidFill>
            </a:endParaRPr>
          </a:p>
          <a:p>
            <a:pPr lvl="1" eaLnBrk="1" hangingPunct="1">
              <a:defRPr/>
            </a:pPr>
            <a:endParaRPr lang="en-US" dirty="0">
              <a:solidFill>
                <a:srgbClr val="000000"/>
              </a:solidFill>
              <a:cs typeface="Arial" pitchFamily="34" charset="0"/>
            </a:endParaRPr>
          </a:p>
        </p:txBody>
      </p:sp>
      <p:sp>
        <p:nvSpPr>
          <p:cNvPr id="41" name="Title 28"/>
          <p:cNvSpPr>
            <a:spLocks noGrp="1"/>
          </p:cNvSpPr>
          <p:nvPr>
            <p:ph type="title"/>
          </p:nvPr>
        </p:nvSpPr>
        <p:spPr>
          <a:xfrm>
            <a:off x="195263" y="0"/>
            <a:ext cx="8229600" cy="1250950"/>
          </a:xfrm>
        </p:spPr>
        <p:txBody>
          <a:bodyPr tIns="45720" bIns="45720" numCol="1" anchorCtr="0" compatLnSpc="1">
            <a:prstTxWarp prst="textNoShape">
              <a:avLst/>
            </a:prstTxWarp>
          </a:bodyPr>
          <a:lstStyle/>
          <a:p>
            <a:pPr eaLnBrk="1" hangingPunct="1">
              <a:defRPr/>
            </a:pPr>
            <a:r>
              <a:rPr lang="en-US">
                <a:ln>
                  <a:noFill/>
                </a:ln>
                <a:effectLst/>
                <a:latin typeface="Franklin Gothic Demi" pitchFamily="34" charset="0"/>
                <a:ea typeface="ＭＳ Ｐゴシック" pitchFamily="34" charset="-128"/>
              </a:rPr>
              <a:t>Descriptive Statistics: </a:t>
            </a:r>
            <a:r>
              <a:rPr lang="en-US" sz="2400">
                <a:ln>
                  <a:noFill/>
                </a:ln>
                <a:solidFill>
                  <a:srgbClr val="000000"/>
                </a:solidFill>
                <a:effectLst/>
                <a:latin typeface="Franklin Gothic Demi" pitchFamily="34" charset="0"/>
                <a:ea typeface="ＭＳ Ｐゴシック" pitchFamily="34" charset="-128"/>
              </a:rPr>
              <a:t>Measure of Central Tendency</a:t>
            </a:r>
            <a:br>
              <a:rPr lang="en-US" sz="2900">
                <a:ln>
                  <a:noFill/>
                </a:ln>
                <a:solidFill>
                  <a:srgbClr val="000000"/>
                </a:solidFill>
                <a:effectLst>
                  <a:outerShdw blurRad="38100" dist="38100" dir="2700000" algn="tl">
                    <a:srgbClr val="C0C0C0"/>
                  </a:outerShdw>
                </a:effectLst>
                <a:latin typeface="Franklin Gothic Demi" pitchFamily="34" charset="0"/>
                <a:ea typeface="ＭＳ Ｐゴシック" pitchFamily="34" charset="-128"/>
              </a:rPr>
            </a:br>
            <a:endParaRPr lang="en-US" sz="2900">
              <a:ln>
                <a:noFill/>
              </a:ln>
              <a:solidFill>
                <a:srgbClr val="000000"/>
              </a:solidFill>
              <a:effectLst>
                <a:outerShdw blurRad="38100" dist="38100" dir="2700000" algn="tl">
                  <a:srgbClr val="C0C0C0"/>
                </a:outerShdw>
              </a:effectLst>
              <a:latin typeface="Franklin Gothic Demi" pitchFamily="34" charset="0"/>
              <a:ea typeface="ＭＳ Ｐゴシック" pitchFamily="34" charset="-128"/>
            </a:endParaRPr>
          </a:p>
        </p:txBody>
      </p:sp>
      <p:sp>
        <p:nvSpPr>
          <p:cNvPr id="18" name="Content Placeholder 2"/>
          <p:cNvSpPr txBox="1">
            <a:spLocks/>
          </p:cNvSpPr>
          <p:nvPr/>
        </p:nvSpPr>
        <p:spPr bwMode="auto">
          <a:xfrm>
            <a:off x="165100" y="730250"/>
            <a:ext cx="4460875" cy="965200"/>
          </a:xfrm>
          <a:prstGeom prst="rect">
            <a:avLst/>
          </a:prstGeom>
          <a:noFill/>
          <a:ln w="38100" cmpd="sng">
            <a:solidFill>
              <a:srgbClr val="C00000"/>
            </a:solidFill>
            <a:prstDash val="sysDot"/>
            <a:miter lim="800000"/>
            <a:headEnd/>
            <a:tailEnd/>
          </a:ln>
          <a:effectLst/>
        </p:spPr>
        <p:txBody>
          <a:bodyPr lIns="54864" tIns="91440"/>
          <a:lstStyle/>
          <a:p>
            <a:pPr marL="688975" lvl="1" indent="-520700" eaLnBrk="1" hangingPunct="1">
              <a:spcBef>
                <a:spcPct val="20000"/>
              </a:spcBef>
              <a:buClr>
                <a:schemeClr val="accent2"/>
              </a:buClr>
              <a:buSzPct val="90000"/>
              <a:defRPr/>
            </a:pPr>
            <a:r>
              <a:rPr lang="en-US" sz="2800" b="1" dirty="0">
                <a:solidFill>
                  <a:srgbClr val="C00000"/>
                </a:solidFill>
                <a:effectLst>
                  <a:outerShdw blurRad="50800" dist="38100" dir="2700000">
                    <a:srgbClr val="000000">
                      <a:alpha val="43000"/>
                    </a:srgbClr>
                  </a:outerShdw>
                </a:effectLst>
                <a:latin typeface="Arial" charset="0"/>
                <a:ea typeface="+mn-ea"/>
              </a:rPr>
              <a:t>Q: </a:t>
            </a:r>
            <a:r>
              <a:rPr lang="en-US" dirty="0">
                <a:latin typeface="Arial" charset="0"/>
                <a:ea typeface="+mn-ea"/>
              </a:rPr>
              <a:t>How many hours do you  exercise each week?</a:t>
            </a:r>
          </a:p>
          <a:p>
            <a:pPr marL="730250" lvl="1" indent="-273050" eaLnBrk="1" hangingPunct="1">
              <a:spcBef>
                <a:spcPct val="20000"/>
              </a:spcBef>
              <a:buClr>
                <a:schemeClr val="accent2"/>
              </a:buClr>
              <a:buSzPct val="90000"/>
              <a:defRPr/>
            </a:pPr>
            <a:endParaRPr lang="en-US" dirty="0">
              <a:latin typeface="+mn-lt"/>
              <a:ea typeface="+mn-ea"/>
            </a:endParaRPr>
          </a:p>
        </p:txBody>
      </p:sp>
    </p:spTree>
    <p:extLst>
      <p:ext uri="{BB962C8B-B14F-4D97-AF65-F5344CB8AC3E}">
        <p14:creationId xmlns:p14="http://schemas.microsoft.com/office/powerpoint/2010/main" val="310962792"/>
      </p:ext>
    </p:extLst>
  </p:cSld>
  <p:clrMapOvr>
    <a:masterClrMapping/>
  </p:clrMapOvr>
  <p:transition>
    <p:fade/>
    <p:sndAc>
      <p:stSnd>
        <p:snd r:embed="rId3" name="arrow.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457200"/>
            <a:ext cx="8229600" cy="1066800"/>
          </a:xfrm>
        </p:spPr>
        <p:txBody>
          <a:bodyPr/>
          <a:lstStyle/>
          <a:p>
            <a:pPr eaLnBrk="1" hangingPunct="1"/>
            <a:r>
              <a:rPr lang="en-US" altLang="en-US" dirty="0"/>
              <a:t>Inductive and Deductive Reasoning</a:t>
            </a:r>
          </a:p>
        </p:txBody>
      </p:sp>
      <p:sp>
        <p:nvSpPr>
          <p:cNvPr id="15363" name="Rectangle 3"/>
          <p:cNvSpPr>
            <a:spLocks noGrp="1" noChangeArrowheads="1"/>
          </p:cNvSpPr>
          <p:nvPr>
            <p:ph idx="1"/>
          </p:nvPr>
        </p:nvSpPr>
        <p:spPr>
          <a:xfrm>
            <a:off x="914400" y="1752600"/>
            <a:ext cx="7620000" cy="4343400"/>
          </a:xfrm>
        </p:spPr>
        <p:txBody>
          <a:bodyPr/>
          <a:lstStyle/>
          <a:p>
            <a:pPr algn="l" eaLnBrk="1" hangingPunct="1">
              <a:defRPr/>
            </a:pPr>
            <a:r>
              <a:rPr lang="en-US" dirty="0">
                <a:solidFill>
                  <a:srgbClr val="000000"/>
                </a:solidFill>
                <a:latin typeface="Arial"/>
                <a:cs typeface="Arial"/>
              </a:rPr>
              <a:t>The scientific method uses:</a:t>
            </a:r>
          </a:p>
          <a:p>
            <a:pPr algn="l" eaLnBrk="1" hangingPunct="1">
              <a:buNone/>
              <a:defRPr/>
            </a:pPr>
            <a:endParaRPr lang="en-US" dirty="0">
              <a:solidFill>
                <a:srgbClr val="000000"/>
              </a:solidFill>
              <a:latin typeface="Arial"/>
              <a:cs typeface="Arial"/>
            </a:endParaRPr>
          </a:p>
          <a:p>
            <a:pPr marL="914400" lvl="1" indent="-457200" algn="l" eaLnBrk="1" hangingPunct="1">
              <a:buFont typeface="Arial"/>
              <a:buChar char="•"/>
              <a:defRPr/>
            </a:pPr>
            <a:r>
              <a:rPr lang="en-US" sz="2700" b="1" dirty="0">
                <a:solidFill>
                  <a:srgbClr val="000000"/>
                </a:solidFill>
                <a:latin typeface="Arial"/>
                <a:cs typeface="Arial"/>
              </a:rPr>
              <a:t>Inductive</a:t>
            </a:r>
            <a:r>
              <a:rPr lang="en-US" sz="2700" dirty="0">
                <a:solidFill>
                  <a:srgbClr val="000000"/>
                </a:solidFill>
                <a:latin typeface="Arial"/>
                <a:cs typeface="Arial"/>
              </a:rPr>
              <a:t> and </a:t>
            </a:r>
            <a:r>
              <a:rPr lang="en-US" sz="2700" b="1" dirty="0">
                <a:solidFill>
                  <a:srgbClr val="000000"/>
                </a:solidFill>
                <a:latin typeface="Arial"/>
                <a:cs typeface="Arial"/>
              </a:rPr>
              <a:t>deductive</a:t>
            </a:r>
            <a:r>
              <a:rPr lang="en-US" sz="2700" dirty="0">
                <a:solidFill>
                  <a:srgbClr val="000000"/>
                </a:solidFill>
                <a:latin typeface="Arial"/>
                <a:cs typeface="Arial"/>
              </a:rPr>
              <a:t> reasoning</a:t>
            </a:r>
          </a:p>
          <a:p>
            <a:pPr marL="914400" lvl="1" indent="-457200" algn="l" eaLnBrk="1" hangingPunct="1">
              <a:buFont typeface="Arial"/>
              <a:buChar char="•"/>
              <a:defRPr/>
            </a:pPr>
            <a:r>
              <a:rPr lang="en-US" sz="2700" b="1" dirty="0" err="1">
                <a:solidFill>
                  <a:srgbClr val="000000"/>
                </a:solidFill>
                <a:latin typeface="Arial"/>
                <a:cs typeface="Arial"/>
              </a:rPr>
              <a:t>Hypothetico</a:t>
            </a:r>
            <a:r>
              <a:rPr lang="en-US" sz="2700" b="1" dirty="0">
                <a:solidFill>
                  <a:srgbClr val="000000"/>
                </a:solidFill>
                <a:latin typeface="Arial"/>
                <a:cs typeface="Arial"/>
              </a:rPr>
              <a:t>-deductive</a:t>
            </a:r>
            <a:r>
              <a:rPr lang="en-US" sz="2700" dirty="0">
                <a:solidFill>
                  <a:srgbClr val="000000"/>
                </a:solidFill>
                <a:latin typeface="Arial"/>
                <a:cs typeface="Arial"/>
              </a:rPr>
              <a:t> reasoning</a:t>
            </a:r>
          </a:p>
          <a:p>
            <a:pPr marL="742950" lvl="1" indent="-285750" algn="l" eaLnBrk="1" hangingPunct="1">
              <a:buNone/>
              <a:defRPr/>
            </a:pPr>
            <a:endParaRPr lang="en-US" sz="2700" dirty="0">
              <a:solidFill>
                <a:srgbClr val="000000"/>
              </a:solidFill>
              <a:latin typeface="Arial"/>
              <a:cs typeface="Arial"/>
            </a:endParaRPr>
          </a:p>
          <a:p>
            <a:pPr algn="l" eaLnBrk="1" hangingPunct="1">
              <a:defRPr/>
            </a:pPr>
            <a:r>
              <a:rPr lang="en-US" dirty="0">
                <a:solidFill>
                  <a:srgbClr val="000000"/>
                </a:solidFill>
                <a:latin typeface="Arial"/>
                <a:cs typeface="Arial"/>
              </a:rPr>
              <a:t>These types of reasoning help Investigators</a:t>
            </a:r>
          </a:p>
          <a:p>
            <a:pPr algn="l" eaLnBrk="1" hangingPunct="1">
              <a:buNone/>
              <a:defRPr/>
            </a:pPr>
            <a:r>
              <a:rPr lang="en-US" dirty="0">
                <a:solidFill>
                  <a:srgbClr val="000000"/>
                </a:solidFill>
                <a:latin typeface="Arial"/>
                <a:cs typeface="Arial"/>
              </a:rPr>
              <a:t>create and test hypotheses.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a:xfrm>
            <a:off x="0" y="2876550"/>
            <a:ext cx="9144000" cy="3981450"/>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cxnSp>
        <p:nvCxnSpPr>
          <p:cNvPr id="51203" name="Straight Connector 6"/>
          <p:cNvCxnSpPr>
            <a:cxnSpLocks noChangeShapeType="1"/>
          </p:cNvCxnSpPr>
          <p:nvPr/>
        </p:nvCxnSpPr>
        <p:spPr bwMode="auto">
          <a:xfrm rot="10800000">
            <a:off x="-14288" y="2830513"/>
            <a:ext cx="9158288" cy="0"/>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
        <p:nvSpPr>
          <p:cNvPr id="8" name="Rounded Rectangle 7"/>
          <p:cNvSpPr>
            <a:spLocks noChangeArrowheads="1"/>
          </p:cNvSpPr>
          <p:nvPr/>
        </p:nvSpPr>
        <p:spPr bwMode="auto">
          <a:xfrm>
            <a:off x="1225550" y="1231900"/>
            <a:ext cx="6642100" cy="1476375"/>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algn="ctr" eaLnBrk="1" hangingPunct="1">
              <a:defRPr/>
            </a:pPr>
            <a:r>
              <a:rPr lang="en-US" dirty="0">
                <a:solidFill>
                  <a:srgbClr val="000000"/>
                </a:solidFill>
                <a:latin typeface="+mj-lt"/>
                <a:ea typeface="+mn-ea"/>
                <a:cs typeface="Arial" pitchFamily="34" charset="0"/>
              </a:rPr>
              <a:t>Analyze Carefully!  </a:t>
            </a:r>
          </a:p>
          <a:p>
            <a:pPr marL="0" lvl="1" algn="ctr" eaLnBrk="1" hangingPunct="1">
              <a:defRPr/>
            </a:pPr>
            <a:r>
              <a:rPr lang="en-US" dirty="0">
                <a:solidFill>
                  <a:srgbClr val="000000"/>
                </a:solidFill>
                <a:latin typeface="+mn-lt"/>
                <a:ea typeface="+mn-ea"/>
                <a:cs typeface="Arial" pitchFamily="34" charset="0"/>
              </a:rPr>
              <a:t>Note how describing the mean, median, and mode in isolation in the distribution below can lead to misleading conclusions!</a:t>
            </a:r>
          </a:p>
        </p:txBody>
      </p:sp>
      <p:sp>
        <p:nvSpPr>
          <p:cNvPr id="10" name="Title 28"/>
          <p:cNvSpPr>
            <a:spLocks noGrp="1"/>
          </p:cNvSpPr>
          <p:nvPr>
            <p:ph type="title"/>
          </p:nvPr>
        </p:nvSpPr>
        <p:spPr>
          <a:xfrm>
            <a:off x="123825" y="146050"/>
            <a:ext cx="8229600" cy="1250950"/>
          </a:xfrm>
        </p:spPr>
        <p:txBody>
          <a:bodyPr tIns="45720" bIns="45720" numCol="1" anchorCtr="0" compatLnSpc="1">
            <a:prstTxWarp prst="textNoShape">
              <a:avLst/>
            </a:prstTxWarp>
            <a:normAutofit fontScale="90000"/>
          </a:bodyPr>
          <a:lstStyle/>
          <a:p>
            <a:pPr eaLnBrk="1" hangingPunct="1">
              <a:defRPr/>
            </a:pPr>
            <a:r>
              <a:rPr lang="en-US" b="1">
                <a:ln>
                  <a:noFill/>
                </a:ln>
                <a:effectLst/>
                <a:latin typeface="Franklin Gothic Demi" pitchFamily="34" charset="0"/>
                <a:ea typeface="ＭＳ Ｐゴシック" pitchFamily="34" charset="-128"/>
              </a:rPr>
              <a:t>Descriptive Statistics:</a:t>
            </a:r>
            <a:br>
              <a:rPr lang="en-US" sz="2900" b="1">
                <a:ln>
                  <a:noFill/>
                </a:ln>
                <a:effectLst/>
                <a:latin typeface="Franklin Gothic Demi" pitchFamily="34" charset="0"/>
                <a:ea typeface="ＭＳ Ｐゴシック" pitchFamily="34" charset="-128"/>
              </a:rPr>
            </a:br>
            <a:r>
              <a:rPr lang="en-US" sz="2400">
                <a:ln>
                  <a:noFill/>
                </a:ln>
                <a:solidFill>
                  <a:srgbClr val="000000"/>
                </a:solidFill>
                <a:effectLst/>
                <a:latin typeface="Franklin Gothic Demi" pitchFamily="34" charset="0"/>
                <a:ea typeface="ＭＳ Ｐゴシック" pitchFamily="34" charset="-128"/>
              </a:rPr>
              <a:t>Measure of Central Tendency</a:t>
            </a:r>
            <a:br>
              <a:rPr lang="en-US" sz="2900">
                <a:ln>
                  <a:noFill/>
                </a:ln>
                <a:solidFill>
                  <a:srgbClr val="000000"/>
                </a:solidFill>
                <a:effectLst>
                  <a:outerShdw blurRad="38100" dist="38100" dir="2700000" algn="tl">
                    <a:srgbClr val="C0C0C0"/>
                  </a:outerShdw>
                </a:effectLst>
                <a:latin typeface="Franklin Gothic Demi" pitchFamily="34" charset="0"/>
                <a:ea typeface="ＭＳ Ｐゴシック" pitchFamily="34" charset="-128"/>
              </a:rPr>
            </a:br>
            <a:endParaRPr lang="en-US" sz="2900">
              <a:ln>
                <a:noFill/>
              </a:ln>
              <a:solidFill>
                <a:srgbClr val="000000"/>
              </a:solidFill>
              <a:effectLst>
                <a:outerShdw blurRad="38100" dist="38100" dir="2700000" algn="tl">
                  <a:srgbClr val="C0C0C0"/>
                </a:outerShdw>
              </a:effectLst>
              <a:latin typeface="Franklin Gothic Demi" pitchFamily="34" charset="0"/>
              <a:ea typeface="ＭＳ Ｐゴシック" pitchFamily="34" charset="-128"/>
            </a:endParaRPr>
          </a:p>
        </p:txBody>
      </p:sp>
      <p:pic>
        <p:nvPicPr>
          <p:cNvPr id="51206" name="Picture 6" descr="See-saw table illustrates measures of central tendency&#10;where the number represents the &quot;Income per family in thousands of dollars&quot;&#10;&#10;The Mean is 140 (in the middle of the see-saw table.)&#10;&#10;The Median is 60 and the Mode is 40.&#10;&#1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3235325"/>
            <a:ext cx="8601075" cy="254635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131902"/>
      </p:ext>
    </p:extLst>
  </p:cSld>
  <p:clrMapOvr>
    <a:masterClrMapping/>
  </p:clrMapOvr>
  <p:transition>
    <p:fade/>
    <p:sndAc>
      <p:stSnd>
        <p:snd r:embed="rId3" name="arrow.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04800" y="457200"/>
            <a:ext cx="8534400" cy="3694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Mean</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The mean is the arithmetic average, of a set of scores. You are probably more familiar with the mean than any other measure of central tendency. You encounter the mean in everyday life whenever you calculate your exam average, batting average, gas mileage average, or a host of other averages.</a:t>
            </a:r>
          </a:p>
          <a:p>
            <a:pPr eaLnBrk="1" hangingPunct="1">
              <a:buClrTx/>
              <a:buSzTx/>
              <a:buFontTx/>
              <a:buNone/>
            </a:pPr>
            <a:r>
              <a:rPr lang="en-US" altLang="en-US" sz="2400">
                <a:cs typeface="Arial" panose="020B0604020202020204" pitchFamily="34" charset="0"/>
              </a:rPr>
              <a:t>The mean of a sample is calculated by adding all the scores together and dividing their sum by the number of scores.</a:t>
            </a:r>
          </a:p>
          <a:p>
            <a:pPr eaLnBrk="1" hangingPunct="1">
              <a:buClrTx/>
              <a:buSzTx/>
              <a:buFontTx/>
              <a:buNone/>
            </a:pPr>
            <a:r>
              <a:rPr lang="en-US" altLang="en-US" sz="2400">
                <a:cs typeface="Arial" panose="020B0604020202020204" pitchFamily="34" charset="0"/>
              </a:rPr>
              <a:t>Exam Scores: 99, 92, 93, 94, 97</a:t>
            </a:r>
          </a:p>
          <a:p>
            <a:pPr eaLnBrk="1" hangingPunct="1">
              <a:buClrTx/>
              <a:buSzTx/>
              <a:buFontTx/>
              <a:buNone/>
            </a:pPr>
            <a:r>
              <a:rPr lang="en-US" altLang="en-US" sz="2400">
                <a:cs typeface="Arial" panose="020B0604020202020204" pitchFamily="34" charset="0"/>
              </a:rPr>
              <a:t>The mean (represented as M in APA publications) for the above data is (99 + 92 + 93 + 94 + 97)/5 or 95.</a:t>
            </a:r>
          </a:p>
          <a:p>
            <a:pPr eaLnBrk="1" hangingPunct="1">
              <a:buClrTx/>
              <a:buSzTx/>
              <a:buFontTx/>
              <a:buNone/>
            </a:pPr>
            <a:r>
              <a:rPr lang="en-US" altLang="en-US" sz="2400">
                <a:cs typeface="Arial" panose="020B0604020202020204" pitchFamily="34" charset="0"/>
              </a:rPr>
              <a:t>Since each score contributes to the value of the mean, extreme scores affect its value.</a:t>
            </a:r>
          </a:p>
        </p:txBody>
      </p:sp>
    </p:spTree>
    <p:extLst>
      <p:ext uri="{BB962C8B-B14F-4D97-AF65-F5344CB8AC3E}">
        <p14:creationId xmlns:p14="http://schemas.microsoft.com/office/powerpoint/2010/main" val="751565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04800" y="609600"/>
            <a:ext cx="8458200" cy="2586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Median</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The median is the middle score in a distribution of scores that have been ranked in numerical order. If the median is located between two scores, it is assigned the value of the midpoint between them. For example, the median of 23, 34, 55, and 68 would equal 44.5 (that is, (34 + 55)/2). The median is the best measure of central tendency for skewed distributions, because it is relatively unaffected by extreme scores. </a:t>
            </a:r>
          </a:p>
          <a:p>
            <a:pPr eaLnBrk="1" hangingPunct="1">
              <a:buClrTx/>
              <a:buSzTx/>
              <a:buFontTx/>
              <a:buNone/>
            </a:pPr>
            <a:endParaRPr lang="en-US" altLang="en-US" sz="2400">
              <a:cs typeface="Arial" panose="020B0604020202020204" pitchFamily="34" charset="0"/>
            </a:endParaRPr>
          </a:p>
        </p:txBody>
      </p:sp>
    </p:spTree>
    <p:extLst>
      <p:ext uri="{BB962C8B-B14F-4D97-AF65-F5344CB8AC3E}">
        <p14:creationId xmlns:p14="http://schemas.microsoft.com/office/powerpoint/2010/main" val="27442261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4129088"/>
            <a:ext cx="9144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br>
              <a:rPr lang="en-US" altLang="en-US" sz="1400"/>
            </a:br>
            <a:br>
              <a:rPr lang="en-US" altLang="en-US" sz="1400"/>
            </a:br>
            <a:endParaRPr lang="en-US" altLang="en-US" sz="2400"/>
          </a:p>
        </p:txBody>
      </p:sp>
      <p:sp>
        <p:nvSpPr>
          <p:cNvPr id="57347" name="Rectangle 3"/>
          <p:cNvSpPr>
            <a:spLocks noChangeArrowheads="1"/>
          </p:cNvSpPr>
          <p:nvPr/>
        </p:nvSpPr>
        <p:spPr bwMode="auto">
          <a:xfrm>
            <a:off x="533400" y="228600"/>
            <a:ext cx="8305800" cy="4154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200" b="1">
                <a:cs typeface="Arial" panose="020B0604020202020204" pitchFamily="34" charset="0"/>
              </a:rPr>
              <a:t>Variance</a:t>
            </a:r>
          </a:p>
          <a:p>
            <a:pPr eaLnBrk="1" hangingPunct="1">
              <a:buClrTx/>
              <a:buSzTx/>
              <a:buFontTx/>
              <a:buNone/>
            </a:pPr>
            <a:endParaRPr lang="en-US" altLang="en-US" sz="2200" b="1">
              <a:cs typeface="Arial" panose="020B0604020202020204" pitchFamily="34" charset="0"/>
            </a:endParaRPr>
          </a:p>
          <a:p>
            <a:pPr eaLnBrk="1" hangingPunct="1">
              <a:buClrTx/>
              <a:buSzTx/>
              <a:buFontTx/>
              <a:buNone/>
            </a:pPr>
            <a:r>
              <a:rPr lang="en-US" altLang="en-US" sz="2200">
                <a:cs typeface="Arial" panose="020B0604020202020204" pitchFamily="34" charset="0"/>
              </a:rPr>
              <a:t>A more informative measure of variability is the variance, which represents the variability of scores around their group mean. Unlike the range, the variance takes into account every score in the distribution. As mentioned previously, the measure of variability tells us how well the measure of central tendency portrays the entire set of data. The variance is a numerical way of describing the degree to which the scores in a data set differ or fluctuate from the mean value. Technically, the variance is the average of the squared deviations from the mean.</a:t>
            </a:r>
          </a:p>
          <a:p>
            <a:pPr eaLnBrk="1" hangingPunct="1">
              <a:buClrTx/>
              <a:buSzTx/>
              <a:buFontTx/>
              <a:buNone/>
            </a:pPr>
            <a:endParaRPr lang="en-US" altLang="en-US" sz="2200">
              <a:cs typeface="Arial" panose="020B0604020202020204" pitchFamily="34" charset="0"/>
            </a:endParaRPr>
          </a:p>
        </p:txBody>
      </p:sp>
      <p:pic>
        <p:nvPicPr>
          <p:cNvPr id="57348" name="Picture 4" descr="dart-board-nod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33850"/>
            <a:ext cx="2743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dart-board-nod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133850"/>
            <a:ext cx="2743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Oval 6"/>
          <p:cNvSpPr>
            <a:spLocks noChangeArrowheads="1"/>
          </p:cNvSpPr>
          <p:nvPr/>
        </p:nvSpPr>
        <p:spPr bwMode="auto">
          <a:xfrm>
            <a:off x="2057400" y="5410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1" name="Oval 7"/>
          <p:cNvSpPr>
            <a:spLocks noChangeArrowheads="1"/>
          </p:cNvSpPr>
          <p:nvPr/>
        </p:nvSpPr>
        <p:spPr bwMode="auto">
          <a:xfrm>
            <a:off x="2209800" y="51816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2" name="Oval 8"/>
          <p:cNvSpPr>
            <a:spLocks noChangeArrowheads="1"/>
          </p:cNvSpPr>
          <p:nvPr/>
        </p:nvSpPr>
        <p:spPr bwMode="auto">
          <a:xfrm>
            <a:off x="2133600" y="52578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3" name="Oval 9"/>
          <p:cNvSpPr>
            <a:spLocks noChangeArrowheads="1"/>
          </p:cNvSpPr>
          <p:nvPr/>
        </p:nvSpPr>
        <p:spPr bwMode="auto">
          <a:xfrm>
            <a:off x="2209800" y="55626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4" name="Oval 10"/>
          <p:cNvSpPr>
            <a:spLocks noChangeArrowheads="1"/>
          </p:cNvSpPr>
          <p:nvPr/>
        </p:nvSpPr>
        <p:spPr bwMode="auto">
          <a:xfrm>
            <a:off x="2438400" y="55626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5" name="Oval 11"/>
          <p:cNvSpPr>
            <a:spLocks noChangeArrowheads="1"/>
          </p:cNvSpPr>
          <p:nvPr/>
        </p:nvSpPr>
        <p:spPr bwMode="auto">
          <a:xfrm>
            <a:off x="2514600" y="52578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6" name="Oval 12"/>
          <p:cNvSpPr>
            <a:spLocks noChangeArrowheads="1"/>
          </p:cNvSpPr>
          <p:nvPr/>
        </p:nvSpPr>
        <p:spPr bwMode="auto">
          <a:xfrm>
            <a:off x="2667000" y="54864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7" name="Oval 13"/>
          <p:cNvSpPr>
            <a:spLocks noChangeArrowheads="1"/>
          </p:cNvSpPr>
          <p:nvPr/>
        </p:nvSpPr>
        <p:spPr bwMode="auto">
          <a:xfrm>
            <a:off x="5486400" y="44196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8" name="Oval 14"/>
          <p:cNvSpPr>
            <a:spLocks noChangeArrowheads="1"/>
          </p:cNvSpPr>
          <p:nvPr/>
        </p:nvSpPr>
        <p:spPr bwMode="auto">
          <a:xfrm>
            <a:off x="5486400" y="48768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59" name="Oval 15"/>
          <p:cNvSpPr>
            <a:spLocks noChangeArrowheads="1"/>
          </p:cNvSpPr>
          <p:nvPr/>
        </p:nvSpPr>
        <p:spPr bwMode="auto">
          <a:xfrm>
            <a:off x="5638800" y="5029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0" name="Oval 16"/>
          <p:cNvSpPr>
            <a:spLocks noChangeArrowheads="1"/>
          </p:cNvSpPr>
          <p:nvPr/>
        </p:nvSpPr>
        <p:spPr bwMode="auto">
          <a:xfrm>
            <a:off x="6248400" y="48006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1" name="Oval 17"/>
          <p:cNvSpPr>
            <a:spLocks noChangeArrowheads="1"/>
          </p:cNvSpPr>
          <p:nvPr/>
        </p:nvSpPr>
        <p:spPr bwMode="auto">
          <a:xfrm>
            <a:off x="5943600" y="53340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2" name="Oval 18"/>
          <p:cNvSpPr>
            <a:spLocks noChangeArrowheads="1"/>
          </p:cNvSpPr>
          <p:nvPr/>
        </p:nvSpPr>
        <p:spPr bwMode="auto">
          <a:xfrm>
            <a:off x="6096000" y="54864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3" name="Oval 19"/>
          <p:cNvSpPr>
            <a:spLocks noChangeArrowheads="1"/>
          </p:cNvSpPr>
          <p:nvPr/>
        </p:nvSpPr>
        <p:spPr bwMode="auto">
          <a:xfrm>
            <a:off x="5562600" y="6172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4" name="Oval 20"/>
          <p:cNvSpPr>
            <a:spLocks noChangeArrowheads="1"/>
          </p:cNvSpPr>
          <p:nvPr/>
        </p:nvSpPr>
        <p:spPr bwMode="auto">
          <a:xfrm>
            <a:off x="6400800" y="5791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5" name="Oval 21"/>
          <p:cNvSpPr>
            <a:spLocks noChangeArrowheads="1"/>
          </p:cNvSpPr>
          <p:nvPr/>
        </p:nvSpPr>
        <p:spPr bwMode="auto">
          <a:xfrm>
            <a:off x="5181600" y="5410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6" name="Oval 22"/>
          <p:cNvSpPr>
            <a:spLocks noChangeArrowheads="1"/>
          </p:cNvSpPr>
          <p:nvPr/>
        </p:nvSpPr>
        <p:spPr bwMode="auto">
          <a:xfrm>
            <a:off x="6705600" y="5410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7" name="Oval 23"/>
          <p:cNvSpPr>
            <a:spLocks noChangeArrowheads="1"/>
          </p:cNvSpPr>
          <p:nvPr/>
        </p:nvSpPr>
        <p:spPr bwMode="auto">
          <a:xfrm>
            <a:off x="6248400" y="6172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8" name="Oval 24"/>
          <p:cNvSpPr>
            <a:spLocks noChangeArrowheads="1"/>
          </p:cNvSpPr>
          <p:nvPr/>
        </p:nvSpPr>
        <p:spPr bwMode="auto">
          <a:xfrm>
            <a:off x="2590800" y="54102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69" name="Oval 25"/>
          <p:cNvSpPr>
            <a:spLocks noChangeArrowheads="1"/>
          </p:cNvSpPr>
          <p:nvPr/>
        </p:nvSpPr>
        <p:spPr bwMode="auto">
          <a:xfrm>
            <a:off x="2362200" y="57150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70" name="Oval 26"/>
          <p:cNvSpPr>
            <a:spLocks noChangeArrowheads="1"/>
          </p:cNvSpPr>
          <p:nvPr/>
        </p:nvSpPr>
        <p:spPr bwMode="auto">
          <a:xfrm>
            <a:off x="2362200" y="4953000"/>
            <a:ext cx="152400" cy="152400"/>
          </a:xfrm>
          <a:prstGeom prst="ellipse">
            <a:avLst/>
          </a:prstGeom>
          <a:solidFill>
            <a:schemeClr val="bg1"/>
          </a:solidFill>
          <a:ln w="9525">
            <a:solidFill>
              <a:schemeClr val="tx1"/>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sp>
        <p:nvSpPr>
          <p:cNvPr id="57371" name="Text Box 27"/>
          <p:cNvSpPr txBox="1">
            <a:spLocks noChangeArrowheads="1"/>
          </p:cNvSpPr>
          <p:nvPr/>
        </p:nvSpPr>
        <p:spPr bwMode="auto">
          <a:xfrm>
            <a:off x="6858000" y="3581400"/>
            <a:ext cx="19970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200"/>
              <a:t>Which player do you want on your team?</a:t>
            </a:r>
          </a:p>
        </p:txBody>
      </p:sp>
    </p:spTree>
    <p:extLst>
      <p:ext uri="{BB962C8B-B14F-4D97-AF65-F5344CB8AC3E}">
        <p14:creationId xmlns:p14="http://schemas.microsoft.com/office/powerpoint/2010/main" val="3540882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81000" y="533400"/>
            <a:ext cx="8763000" cy="410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cs typeface="Arial" panose="020B0604020202020204" pitchFamily="34" charset="0"/>
              </a:rPr>
              <a:t>Suppose you wanted to calculate the variances for six dart players. </a:t>
            </a:r>
          </a:p>
          <a:p>
            <a:pPr eaLnBrk="1" hangingPunct="1">
              <a:buClrTx/>
              <a:buSzTx/>
              <a:buFontTx/>
              <a:buNone/>
            </a:pPr>
            <a:endParaRPr lang="en-US" altLang="en-US" sz="2400">
              <a:cs typeface="Arial" panose="020B0604020202020204" pitchFamily="34" charset="0"/>
            </a:endParaRPr>
          </a:p>
          <a:p>
            <a:pPr eaLnBrk="1" hangingPunct="1">
              <a:buClrTx/>
              <a:buSzTx/>
              <a:buFontTx/>
              <a:buNone/>
            </a:pPr>
            <a:r>
              <a:rPr lang="en-US" altLang="en-US" sz="2400" b="1">
                <a:cs typeface="Arial" panose="020B0604020202020204" pitchFamily="34" charset="0"/>
              </a:rPr>
              <a:t>First</a:t>
            </a:r>
            <a:r>
              <a:rPr lang="en-US" altLang="en-US" sz="2400">
                <a:cs typeface="Arial" panose="020B0604020202020204" pitchFamily="34" charset="0"/>
              </a:rPr>
              <a:t>, find the mean distance from the Bull’s Eye for each dart thrown by all five players. We know this to be 10cm. </a:t>
            </a:r>
          </a:p>
          <a:p>
            <a:pPr eaLnBrk="1" hangingPunct="1">
              <a:buClrTx/>
              <a:buSzTx/>
              <a:buFontTx/>
              <a:buNone/>
            </a:pPr>
            <a:endParaRPr lang="en-US" altLang="en-US" sz="2400">
              <a:cs typeface="Arial" panose="020B0604020202020204" pitchFamily="34" charset="0"/>
            </a:endParaRPr>
          </a:p>
          <a:p>
            <a:pPr eaLnBrk="1" hangingPunct="1">
              <a:buClrTx/>
              <a:buSzTx/>
              <a:buFontTx/>
              <a:buNone/>
            </a:pPr>
            <a:r>
              <a:rPr lang="en-US" altLang="en-US" sz="2400" b="1">
                <a:cs typeface="Arial" panose="020B0604020202020204" pitchFamily="34" charset="0"/>
              </a:rPr>
              <a:t>Second</a:t>
            </a:r>
            <a:r>
              <a:rPr lang="en-US" altLang="en-US" sz="2400">
                <a:cs typeface="Arial" panose="020B0604020202020204" pitchFamily="34" charset="0"/>
              </a:rPr>
              <a:t>, find the deviation of each score from the appropriate representative’s mean. Note that some deviation scores will be negative. As a check on your calculations, the sum of the deviation scores should equal zero. </a:t>
            </a:r>
          </a:p>
          <a:p>
            <a:pPr eaLnBrk="1" hangingPunct="1">
              <a:buClrTx/>
              <a:buSzTx/>
              <a:buFontTx/>
              <a:buNone/>
            </a:pPr>
            <a:endParaRPr lang="en-US" altLang="en-US" sz="2400">
              <a:cs typeface="Arial" panose="020B0604020202020204" pitchFamily="34" charset="0"/>
            </a:endParaRPr>
          </a:p>
        </p:txBody>
      </p:sp>
    </p:spTree>
    <p:extLst>
      <p:ext uri="{BB962C8B-B14F-4D97-AF65-F5344CB8AC3E}">
        <p14:creationId xmlns:p14="http://schemas.microsoft.com/office/powerpoint/2010/main" val="2902685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28600" y="381000"/>
            <a:ext cx="8915400" cy="538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cs typeface="Arial" panose="020B0604020202020204" pitchFamily="34" charset="0"/>
              </a:rPr>
              <a:t>Third</a:t>
            </a:r>
            <a:r>
              <a:rPr lang="en-US" altLang="en-US" sz="2400">
                <a:cs typeface="Arial" panose="020B0604020202020204" pitchFamily="34" charset="0"/>
              </a:rPr>
              <a:t>, square the deviation scores. By squaring the scores, negative scores are made positive and extreme scores are given relatively more weight. </a:t>
            </a:r>
          </a:p>
          <a:p>
            <a:pPr eaLnBrk="1" hangingPunct="1">
              <a:spcBef>
                <a:spcPct val="50000"/>
              </a:spcBef>
              <a:buClrTx/>
              <a:buSzTx/>
              <a:buFontTx/>
              <a:buNone/>
            </a:pPr>
            <a:endParaRPr lang="en-US" altLang="en-US" sz="2400">
              <a:cs typeface="Arial" panose="020B0604020202020204" pitchFamily="34" charset="0"/>
            </a:endParaRPr>
          </a:p>
          <a:p>
            <a:pPr eaLnBrk="1" hangingPunct="1">
              <a:spcBef>
                <a:spcPct val="50000"/>
              </a:spcBef>
              <a:buClrTx/>
              <a:buSzTx/>
              <a:buFontTx/>
              <a:buNone/>
            </a:pPr>
            <a:r>
              <a:rPr lang="en-US" altLang="en-US" sz="2400" b="1">
                <a:cs typeface="Arial" panose="020B0604020202020204" pitchFamily="34" charset="0"/>
              </a:rPr>
              <a:t>Fourth</a:t>
            </a:r>
            <a:r>
              <a:rPr lang="en-US" altLang="en-US" sz="2400">
                <a:cs typeface="Arial" panose="020B0604020202020204" pitchFamily="34" charset="0"/>
              </a:rPr>
              <a:t>, find the sum of the squared deviation scores. This sum has a special name, sum of squares, and it is used in many statistical calculations. </a:t>
            </a:r>
          </a:p>
          <a:p>
            <a:pPr eaLnBrk="1" hangingPunct="1">
              <a:spcBef>
                <a:spcPct val="50000"/>
              </a:spcBef>
              <a:buClrTx/>
              <a:buSzTx/>
              <a:buFontTx/>
              <a:buNone/>
            </a:pPr>
            <a:endParaRPr lang="en-US" altLang="en-US" sz="2400">
              <a:cs typeface="Arial" panose="020B0604020202020204" pitchFamily="34" charset="0"/>
            </a:endParaRPr>
          </a:p>
          <a:p>
            <a:pPr eaLnBrk="1" hangingPunct="1">
              <a:spcBef>
                <a:spcPct val="50000"/>
              </a:spcBef>
              <a:buClrTx/>
              <a:buSzTx/>
              <a:buFontTx/>
              <a:buNone/>
            </a:pPr>
            <a:r>
              <a:rPr lang="en-US" altLang="en-US" sz="2400" b="1">
                <a:cs typeface="Arial" panose="020B0604020202020204" pitchFamily="34" charset="0"/>
              </a:rPr>
              <a:t>Fifth</a:t>
            </a:r>
            <a:r>
              <a:rPr lang="en-US" altLang="en-US" sz="2400">
                <a:cs typeface="Arial" panose="020B0604020202020204" pitchFamily="34" charset="0"/>
              </a:rPr>
              <a:t>, divide the sum by the number of scores. This yields the variance. Calculation of the variance for Mr. Smith’s data is shown in the next slide. The variance is .917.</a:t>
            </a:r>
          </a:p>
          <a:p>
            <a:pPr eaLnBrk="1" hangingPunct="1">
              <a:spcBef>
                <a:spcPct val="50000"/>
              </a:spcBef>
              <a:buClrTx/>
              <a:buSzTx/>
              <a:buFontTx/>
              <a:buNone/>
            </a:pPr>
            <a:endParaRPr lang="en-US" altLang="en-US" sz="2400">
              <a:cs typeface="Arial" panose="020B0604020202020204" pitchFamily="34" charset="0"/>
            </a:endParaRPr>
          </a:p>
        </p:txBody>
      </p:sp>
    </p:spTree>
    <p:extLst>
      <p:ext uri="{BB962C8B-B14F-4D97-AF65-F5344CB8AC3E}">
        <p14:creationId xmlns:p14="http://schemas.microsoft.com/office/powerpoint/2010/main" val="30758222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2438400" y="381000"/>
            <a:ext cx="4648200" cy="5181600"/>
            <a:chOff x="-3" y="400"/>
            <a:chExt cx="2680" cy="3230"/>
          </a:xfrm>
        </p:grpSpPr>
        <p:grpSp>
          <p:nvGrpSpPr>
            <p:cNvPr id="63494" name="Group 3"/>
            <p:cNvGrpSpPr>
              <a:grpSpLocks/>
            </p:cNvGrpSpPr>
            <p:nvPr/>
          </p:nvGrpSpPr>
          <p:grpSpPr bwMode="auto">
            <a:xfrm>
              <a:off x="0" y="403"/>
              <a:ext cx="2674" cy="3224"/>
              <a:chOff x="0" y="403"/>
              <a:chExt cx="2674" cy="3224"/>
            </a:xfrm>
          </p:grpSpPr>
          <p:grpSp>
            <p:nvGrpSpPr>
              <p:cNvPr id="63496" name="Group 4"/>
              <p:cNvGrpSpPr>
                <a:grpSpLocks/>
              </p:cNvGrpSpPr>
              <p:nvPr/>
            </p:nvGrpSpPr>
            <p:grpSpPr bwMode="auto">
              <a:xfrm>
                <a:off x="0" y="403"/>
                <a:ext cx="693" cy="403"/>
                <a:chOff x="0" y="403"/>
                <a:chExt cx="693" cy="403"/>
              </a:xfrm>
            </p:grpSpPr>
            <p:sp>
              <p:nvSpPr>
                <p:cNvPr id="63566" name="Rectangle 5"/>
                <p:cNvSpPr>
                  <a:spLocks noChangeArrowheads="1"/>
                </p:cNvSpPr>
                <p:nvPr/>
              </p:nvSpPr>
              <p:spPr bwMode="auto">
                <a:xfrm>
                  <a:off x="0" y="403"/>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X</a:t>
                  </a:r>
                </a:p>
                <a:p>
                  <a:pPr algn="ctr" eaLnBrk="1" hangingPunct="1">
                    <a:buClrTx/>
                    <a:buSzTx/>
                    <a:buFontTx/>
                    <a:buNone/>
                  </a:pPr>
                  <a:endParaRPr lang="en-US" altLang="en-US" sz="2000">
                    <a:cs typeface="Arial" panose="020B0604020202020204" pitchFamily="34" charset="0"/>
                  </a:endParaRPr>
                </a:p>
              </p:txBody>
            </p:sp>
            <p:sp>
              <p:nvSpPr>
                <p:cNvPr id="63567" name="Rectangle 6"/>
                <p:cNvSpPr>
                  <a:spLocks noChangeArrowheads="1"/>
                </p:cNvSpPr>
                <p:nvPr/>
              </p:nvSpPr>
              <p:spPr bwMode="auto">
                <a:xfrm>
                  <a:off x="0" y="403"/>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497" name="Group 7"/>
              <p:cNvGrpSpPr>
                <a:grpSpLocks/>
              </p:cNvGrpSpPr>
              <p:nvPr/>
            </p:nvGrpSpPr>
            <p:grpSpPr bwMode="auto">
              <a:xfrm>
                <a:off x="693" y="403"/>
                <a:ext cx="1201" cy="403"/>
                <a:chOff x="693" y="403"/>
                <a:chExt cx="1201" cy="403"/>
              </a:xfrm>
            </p:grpSpPr>
            <p:sp>
              <p:nvSpPr>
                <p:cNvPr id="63564" name="Rectangle 8"/>
                <p:cNvSpPr>
                  <a:spLocks noChangeArrowheads="1"/>
                </p:cNvSpPr>
                <p:nvPr/>
              </p:nvSpPr>
              <p:spPr bwMode="auto">
                <a:xfrm>
                  <a:off x="693" y="403"/>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X - M</a:t>
                  </a:r>
                </a:p>
                <a:p>
                  <a:pPr algn="ctr" eaLnBrk="1" hangingPunct="1">
                    <a:buClrTx/>
                    <a:buSzTx/>
                    <a:buFontTx/>
                    <a:buNone/>
                  </a:pPr>
                  <a:endParaRPr lang="en-US" altLang="en-US" sz="2000">
                    <a:cs typeface="Arial" panose="020B0604020202020204" pitchFamily="34" charset="0"/>
                  </a:endParaRPr>
                </a:p>
              </p:txBody>
            </p:sp>
            <p:sp>
              <p:nvSpPr>
                <p:cNvPr id="63565" name="Rectangle 9"/>
                <p:cNvSpPr>
                  <a:spLocks noChangeArrowheads="1"/>
                </p:cNvSpPr>
                <p:nvPr/>
              </p:nvSpPr>
              <p:spPr bwMode="auto">
                <a:xfrm>
                  <a:off x="693" y="403"/>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498" name="Group 10"/>
              <p:cNvGrpSpPr>
                <a:grpSpLocks/>
              </p:cNvGrpSpPr>
              <p:nvPr/>
            </p:nvGrpSpPr>
            <p:grpSpPr bwMode="auto">
              <a:xfrm>
                <a:off x="1894" y="403"/>
                <a:ext cx="780" cy="403"/>
                <a:chOff x="1894" y="403"/>
                <a:chExt cx="780" cy="403"/>
              </a:xfrm>
            </p:grpSpPr>
            <p:sp>
              <p:nvSpPr>
                <p:cNvPr id="63562" name="Rectangle 11"/>
                <p:cNvSpPr>
                  <a:spLocks noChangeArrowheads="1"/>
                </p:cNvSpPr>
                <p:nvPr/>
              </p:nvSpPr>
              <p:spPr bwMode="auto">
                <a:xfrm>
                  <a:off x="1894" y="403"/>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(X – M)</a:t>
                  </a:r>
                  <a:r>
                    <a:rPr lang="en-US" altLang="en-US" sz="2000" baseline="30000">
                      <a:cs typeface="Arial" panose="020B0604020202020204" pitchFamily="34" charset="0"/>
                    </a:rPr>
                    <a:t>2</a:t>
                  </a:r>
                  <a:endParaRPr lang="en-US" altLang="en-US" sz="2000">
                    <a:cs typeface="Arial" panose="020B0604020202020204" pitchFamily="34" charset="0"/>
                  </a:endParaRPr>
                </a:p>
                <a:p>
                  <a:pPr algn="ctr" eaLnBrk="1" hangingPunct="1">
                    <a:buClrTx/>
                    <a:buSzTx/>
                    <a:buFontTx/>
                    <a:buNone/>
                  </a:pPr>
                  <a:endParaRPr lang="en-US" altLang="en-US" sz="2000">
                    <a:cs typeface="Arial" panose="020B0604020202020204" pitchFamily="34" charset="0"/>
                  </a:endParaRPr>
                </a:p>
              </p:txBody>
            </p:sp>
            <p:sp>
              <p:nvSpPr>
                <p:cNvPr id="63563" name="Rectangle 12"/>
                <p:cNvSpPr>
                  <a:spLocks noChangeArrowheads="1"/>
                </p:cNvSpPr>
                <p:nvPr/>
              </p:nvSpPr>
              <p:spPr bwMode="auto">
                <a:xfrm>
                  <a:off x="1894" y="403"/>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499" name="Group 13"/>
              <p:cNvGrpSpPr>
                <a:grpSpLocks/>
              </p:cNvGrpSpPr>
              <p:nvPr/>
            </p:nvGrpSpPr>
            <p:grpSpPr bwMode="auto">
              <a:xfrm>
                <a:off x="0" y="806"/>
                <a:ext cx="693" cy="403"/>
                <a:chOff x="0" y="806"/>
                <a:chExt cx="693" cy="403"/>
              </a:xfrm>
            </p:grpSpPr>
            <p:sp>
              <p:nvSpPr>
                <p:cNvPr id="63560" name="Rectangle 14"/>
                <p:cNvSpPr>
                  <a:spLocks noChangeArrowheads="1"/>
                </p:cNvSpPr>
                <p:nvPr/>
              </p:nvSpPr>
              <p:spPr bwMode="auto">
                <a:xfrm>
                  <a:off x="0" y="806"/>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7</a:t>
                  </a:r>
                </a:p>
                <a:p>
                  <a:pPr algn="ctr" eaLnBrk="1" hangingPunct="1">
                    <a:buClrTx/>
                    <a:buSzTx/>
                    <a:buFontTx/>
                    <a:buNone/>
                  </a:pPr>
                  <a:endParaRPr lang="en-US" altLang="en-US" sz="2000">
                    <a:cs typeface="Arial" panose="020B0604020202020204" pitchFamily="34" charset="0"/>
                  </a:endParaRPr>
                </a:p>
              </p:txBody>
            </p:sp>
            <p:sp>
              <p:nvSpPr>
                <p:cNvPr id="63561" name="Rectangle 15"/>
                <p:cNvSpPr>
                  <a:spLocks noChangeArrowheads="1"/>
                </p:cNvSpPr>
                <p:nvPr/>
              </p:nvSpPr>
              <p:spPr bwMode="auto">
                <a:xfrm>
                  <a:off x="0" y="806"/>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0" name="Group 16"/>
              <p:cNvGrpSpPr>
                <a:grpSpLocks/>
              </p:cNvGrpSpPr>
              <p:nvPr/>
            </p:nvGrpSpPr>
            <p:grpSpPr bwMode="auto">
              <a:xfrm>
                <a:off x="693" y="806"/>
                <a:ext cx="1201" cy="403"/>
                <a:chOff x="693" y="806"/>
                <a:chExt cx="1201" cy="403"/>
              </a:xfrm>
            </p:grpSpPr>
            <p:sp>
              <p:nvSpPr>
                <p:cNvPr id="63558" name="Rectangle 17"/>
                <p:cNvSpPr>
                  <a:spLocks noChangeArrowheads="1"/>
                </p:cNvSpPr>
                <p:nvPr/>
              </p:nvSpPr>
              <p:spPr bwMode="auto">
                <a:xfrm>
                  <a:off x="693" y="806"/>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7 –10 = -3</a:t>
                  </a:r>
                </a:p>
                <a:p>
                  <a:pPr algn="ctr" eaLnBrk="1" hangingPunct="1">
                    <a:buClrTx/>
                    <a:buSzTx/>
                    <a:buFontTx/>
                    <a:buNone/>
                  </a:pPr>
                  <a:endParaRPr lang="en-US" altLang="en-US" sz="2000">
                    <a:cs typeface="Arial" panose="020B0604020202020204" pitchFamily="34" charset="0"/>
                  </a:endParaRPr>
                </a:p>
              </p:txBody>
            </p:sp>
            <p:sp>
              <p:nvSpPr>
                <p:cNvPr id="63559" name="Rectangle 18"/>
                <p:cNvSpPr>
                  <a:spLocks noChangeArrowheads="1"/>
                </p:cNvSpPr>
                <p:nvPr/>
              </p:nvSpPr>
              <p:spPr bwMode="auto">
                <a:xfrm>
                  <a:off x="693" y="806"/>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1" name="Group 19"/>
              <p:cNvGrpSpPr>
                <a:grpSpLocks/>
              </p:cNvGrpSpPr>
              <p:nvPr/>
            </p:nvGrpSpPr>
            <p:grpSpPr bwMode="auto">
              <a:xfrm>
                <a:off x="1894" y="806"/>
                <a:ext cx="780" cy="403"/>
                <a:chOff x="1894" y="806"/>
                <a:chExt cx="780" cy="403"/>
              </a:xfrm>
            </p:grpSpPr>
            <p:sp>
              <p:nvSpPr>
                <p:cNvPr id="63556" name="Rectangle 20"/>
                <p:cNvSpPr>
                  <a:spLocks noChangeArrowheads="1"/>
                </p:cNvSpPr>
                <p:nvPr/>
              </p:nvSpPr>
              <p:spPr bwMode="auto">
                <a:xfrm>
                  <a:off x="1894" y="806"/>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9</a:t>
                  </a:r>
                </a:p>
                <a:p>
                  <a:pPr algn="ctr" eaLnBrk="1" hangingPunct="1">
                    <a:buClrTx/>
                    <a:buSzTx/>
                    <a:buFontTx/>
                    <a:buNone/>
                  </a:pPr>
                  <a:endParaRPr lang="en-US" altLang="en-US" sz="2000">
                    <a:cs typeface="Arial" panose="020B0604020202020204" pitchFamily="34" charset="0"/>
                  </a:endParaRPr>
                </a:p>
              </p:txBody>
            </p:sp>
            <p:sp>
              <p:nvSpPr>
                <p:cNvPr id="63557" name="Rectangle 21"/>
                <p:cNvSpPr>
                  <a:spLocks noChangeArrowheads="1"/>
                </p:cNvSpPr>
                <p:nvPr/>
              </p:nvSpPr>
              <p:spPr bwMode="auto">
                <a:xfrm>
                  <a:off x="1894" y="806"/>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2" name="Group 22"/>
              <p:cNvGrpSpPr>
                <a:grpSpLocks/>
              </p:cNvGrpSpPr>
              <p:nvPr/>
            </p:nvGrpSpPr>
            <p:grpSpPr bwMode="auto">
              <a:xfrm>
                <a:off x="0" y="1209"/>
                <a:ext cx="693" cy="403"/>
                <a:chOff x="0" y="1209"/>
                <a:chExt cx="693" cy="403"/>
              </a:xfrm>
            </p:grpSpPr>
            <p:sp>
              <p:nvSpPr>
                <p:cNvPr id="63554" name="Rectangle 23"/>
                <p:cNvSpPr>
                  <a:spLocks noChangeArrowheads="1"/>
                </p:cNvSpPr>
                <p:nvPr/>
              </p:nvSpPr>
              <p:spPr bwMode="auto">
                <a:xfrm>
                  <a:off x="0" y="1209"/>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13</a:t>
                  </a:r>
                </a:p>
                <a:p>
                  <a:pPr algn="ctr" eaLnBrk="1" hangingPunct="1">
                    <a:buClrTx/>
                    <a:buSzTx/>
                    <a:buFontTx/>
                    <a:buNone/>
                  </a:pPr>
                  <a:endParaRPr lang="en-US" altLang="en-US" sz="2000">
                    <a:cs typeface="Arial" panose="020B0604020202020204" pitchFamily="34" charset="0"/>
                  </a:endParaRPr>
                </a:p>
              </p:txBody>
            </p:sp>
            <p:sp>
              <p:nvSpPr>
                <p:cNvPr id="63555" name="Rectangle 24"/>
                <p:cNvSpPr>
                  <a:spLocks noChangeArrowheads="1"/>
                </p:cNvSpPr>
                <p:nvPr/>
              </p:nvSpPr>
              <p:spPr bwMode="auto">
                <a:xfrm>
                  <a:off x="0" y="1209"/>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3" name="Group 25"/>
              <p:cNvGrpSpPr>
                <a:grpSpLocks/>
              </p:cNvGrpSpPr>
              <p:nvPr/>
            </p:nvGrpSpPr>
            <p:grpSpPr bwMode="auto">
              <a:xfrm>
                <a:off x="693" y="1209"/>
                <a:ext cx="1201" cy="403"/>
                <a:chOff x="693" y="1209"/>
                <a:chExt cx="1201" cy="403"/>
              </a:xfrm>
            </p:grpSpPr>
            <p:sp>
              <p:nvSpPr>
                <p:cNvPr id="63552" name="Rectangle 26"/>
                <p:cNvSpPr>
                  <a:spLocks noChangeArrowheads="1"/>
                </p:cNvSpPr>
                <p:nvPr/>
              </p:nvSpPr>
              <p:spPr bwMode="auto">
                <a:xfrm>
                  <a:off x="693" y="1209"/>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13 – 10 = 3</a:t>
                  </a:r>
                </a:p>
                <a:p>
                  <a:pPr algn="ctr" eaLnBrk="1" hangingPunct="1">
                    <a:buClrTx/>
                    <a:buSzTx/>
                    <a:buFontTx/>
                    <a:buNone/>
                  </a:pPr>
                  <a:endParaRPr lang="en-US" altLang="en-US" sz="2000">
                    <a:cs typeface="Arial" panose="020B0604020202020204" pitchFamily="34" charset="0"/>
                  </a:endParaRPr>
                </a:p>
              </p:txBody>
            </p:sp>
            <p:sp>
              <p:nvSpPr>
                <p:cNvPr id="63553" name="Rectangle 27"/>
                <p:cNvSpPr>
                  <a:spLocks noChangeArrowheads="1"/>
                </p:cNvSpPr>
                <p:nvPr/>
              </p:nvSpPr>
              <p:spPr bwMode="auto">
                <a:xfrm>
                  <a:off x="693" y="1209"/>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4" name="Group 28"/>
              <p:cNvGrpSpPr>
                <a:grpSpLocks/>
              </p:cNvGrpSpPr>
              <p:nvPr/>
            </p:nvGrpSpPr>
            <p:grpSpPr bwMode="auto">
              <a:xfrm>
                <a:off x="1894" y="1209"/>
                <a:ext cx="780" cy="403"/>
                <a:chOff x="1894" y="1209"/>
                <a:chExt cx="780" cy="403"/>
              </a:xfrm>
            </p:grpSpPr>
            <p:sp>
              <p:nvSpPr>
                <p:cNvPr id="63550" name="Rectangle 29"/>
                <p:cNvSpPr>
                  <a:spLocks noChangeArrowheads="1"/>
                </p:cNvSpPr>
                <p:nvPr/>
              </p:nvSpPr>
              <p:spPr bwMode="auto">
                <a:xfrm>
                  <a:off x="1894" y="1209"/>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9</a:t>
                  </a:r>
                </a:p>
                <a:p>
                  <a:pPr algn="ctr" eaLnBrk="1" hangingPunct="1">
                    <a:buClrTx/>
                    <a:buSzTx/>
                    <a:buFontTx/>
                    <a:buNone/>
                  </a:pPr>
                  <a:endParaRPr lang="en-US" altLang="en-US" sz="2000">
                    <a:cs typeface="Arial" panose="020B0604020202020204" pitchFamily="34" charset="0"/>
                  </a:endParaRPr>
                </a:p>
              </p:txBody>
            </p:sp>
            <p:sp>
              <p:nvSpPr>
                <p:cNvPr id="63551" name="Rectangle 30"/>
                <p:cNvSpPr>
                  <a:spLocks noChangeArrowheads="1"/>
                </p:cNvSpPr>
                <p:nvPr/>
              </p:nvSpPr>
              <p:spPr bwMode="auto">
                <a:xfrm>
                  <a:off x="1894" y="1209"/>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5" name="Group 31"/>
              <p:cNvGrpSpPr>
                <a:grpSpLocks/>
              </p:cNvGrpSpPr>
              <p:nvPr/>
            </p:nvGrpSpPr>
            <p:grpSpPr bwMode="auto">
              <a:xfrm>
                <a:off x="0" y="1612"/>
                <a:ext cx="693" cy="403"/>
                <a:chOff x="0" y="1612"/>
                <a:chExt cx="693" cy="403"/>
              </a:xfrm>
            </p:grpSpPr>
            <p:sp>
              <p:nvSpPr>
                <p:cNvPr id="63548" name="Rectangle 32"/>
                <p:cNvSpPr>
                  <a:spLocks noChangeArrowheads="1"/>
                </p:cNvSpPr>
                <p:nvPr/>
              </p:nvSpPr>
              <p:spPr bwMode="auto">
                <a:xfrm>
                  <a:off x="0" y="1612"/>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12</a:t>
                  </a:r>
                </a:p>
                <a:p>
                  <a:pPr algn="ctr" eaLnBrk="1" hangingPunct="1">
                    <a:buClrTx/>
                    <a:buSzTx/>
                    <a:buFontTx/>
                    <a:buNone/>
                  </a:pPr>
                  <a:endParaRPr lang="en-US" altLang="en-US" sz="2000">
                    <a:cs typeface="Arial" panose="020B0604020202020204" pitchFamily="34" charset="0"/>
                  </a:endParaRPr>
                </a:p>
              </p:txBody>
            </p:sp>
            <p:sp>
              <p:nvSpPr>
                <p:cNvPr id="63549" name="Rectangle 33"/>
                <p:cNvSpPr>
                  <a:spLocks noChangeArrowheads="1"/>
                </p:cNvSpPr>
                <p:nvPr/>
              </p:nvSpPr>
              <p:spPr bwMode="auto">
                <a:xfrm>
                  <a:off x="0" y="1612"/>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6" name="Group 34"/>
              <p:cNvGrpSpPr>
                <a:grpSpLocks/>
              </p:cNvGrpSpPr>
              <p:nvPr/>
            </p:nvGrpSpPr>
            <p:grpSpPr bwMode="auto">
              <a:xfrm>
                <a:off x="693" y="1612"/>
                <a:ext cx="1201" cy="403"/>
                <a:chOff x="693" y="1612"/>
                <a:chExt cx="1201" cy="403"/>
              </a:xfrm>
            </p:grpSpPr>
            <p:sp>
              <p:nvSpPr>
                <p:cNvPr id="63546" name="Rectangle 35"/>
                <p:cNvSpPr>
                  <a:spLocks noChangeArrowheads="1"/>
                </p:cNvSpPr>
                <p:nvPr/>
              </p:nvSpPr>
              <p:spPr bwMode="auto">
                <a:xfrm>
                  <a:off x="693" y="1612"/>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12 – 10 = 2</a:t>
                  </a:r>
                </a:p>
                <a:p>
                  <a:pPr algn="ctr" eaLnBrk="1" hangingPunct="1">
                    <a:buClrTx/>
                    <a:buSzTx/>
                    <a:buFontTx/>
                    <a:buNone/>
                  </a:pPr>
                  <a:endParaRPr lang="en-US" altLang="en-US" sz="2000">
                    <a:cs typeface="Arial" panose="020B0604020202020204" pitchFamily="34" charset="0"/>
                  </a:endParaRPr>
                </a:p>
              </p:txBody>
            </p:sp>
            <p:sp>
              <p:nvSpPr>
                <p:cNvPr id="63547" name="Rectangle 36"/>
                <p:cNvSpPr>
                  <a:spLocks noChangeArrowheads="1"/>
                </p:cNvSpPr>
                <p:nvPr/>
              </p:nvSpPr>
              <p:spPr bwMode="auto">
                <a:xfrm>
                  <a:off x="693" y="1612"/>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7" name="Group 37"/>
              <p:cNvGrpSpPr>
                <a:grpSpLocks/>
              </p:cNvGrpSpPr>
              <p:nvPr/>
            </p:nvGrpSpPr>
            <p:grpSpPr bwMode="auto">
              <a:xfrm>
                <a:off x="1894" y="1612"/>
                <a:ext cx="780" cy="403"/>
                <a:chOff x="1894" y="1612"/>
                <a:chExt cx="780" cy="403"/>
              </a:xfrm>
            </p:grpSpPr>
            <p:sp>
              <p:nvSpPr>
                <p:cNvPr id="63544" name="Rectangle 38"/>
                <p:cNvSpPr>
                  <a:spLocks noChangeArrowheads="1"/>
                </p:cNvSpPr>
                <p:nvPr/>
              </p:nvSpPr>
              <p:spPr bwMode="auto">
                <a:xfrm>
                  <a:off x="1894" y="1612"/>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4</a:t>
                  </a:r>
                </a:p>
                <a:p>
                  <a:pPr algn="ctr" eaLnBrk="1" hangingPunct="1">
                    <a:buClrTx/>
                    <a:buSzTx/>
                    <a:buFontTx/>
                    <a:buNone/>
                  </a:pPr>
                  <a:endParaRPr lang="en-US" altLang="en-US" sz="2000">
                    <a:cs typeface="Arial" panose="020B0604020202020204" pitchFamily="34" charset="0"/>
                  </a:endParaRPr>
                </a:p>
              </p:txBody>
            </p:sp>
            <p:sp>
              <p:nvSpPr>
                <p:cNvPr id="63545" name="Rectangle 39"/>
                <p:cNvSpPr>
                  <a:spLocks noChangeArrowheads="1"/>
                </p:cNvSpPr>
                <p:nvPr/>
              </p:nvSpPr>
              <p:spPr bwMode="auto">
                <a:xfrm>
                  <a:off x="1894" y="1612"/>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8" name="Group 40"/>
              <p:cNvGrpSpPr>
                <a:grpSpLocks/>
              </p:cNvGrpSpPr>
              <p:nvPr/>
            </p:nvGrpSpPr>
            <p:grpSpPr bwMode="auto">
              <a:xfrm>
                <a:off x="0" y="2015"/>
                <a:ext cx="693" cy="403"/>
                <a:chOff x="0" y="2015"/>
                <a:chExt cx="693" cy="403"/>
              </a:xfrm>
            </p:grpSpPr>
            <p:sp>
              <p:nvSpPr>
                <p:cNvPr id="63542" name="Rectangle 41"/>
                <p:cNvSpPr>
                  <a:spLocks noChangeArrowheads="1"/>
                </p:cNvSpPr>
                <p:nvPr/>
              </p:nvSpPr>
              <p:spPr bwMode="auto">
                <a:xfrm>
                  <a:off x="0" y="2015"/>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8</a:t>
                  </a:r>
                </a:p>
                <a:p>
                  <a:pPr algn="ctr" eaLnBrk="1" hangingPunct="1">
                    <a:buClrTx/>
                    <a:buSzTx/>
                    <a:buFontTx/>
                    <a:buNone/>
                  </a:pPr>
                  <a:endParaRPr lang="en-US" altLang="en-US" sz="2000">
                    <a:cs typeface="Arial" panose="020B0604020202020204" pitchFamily="34" charset="0"/>
                  </a:endParaRPr>
                </a:p>
              </p:txBody>
            </p:sp>
            <p:sp>
              <p:nvSpPr>
                <p:cNvPr id="63543" name="Rectangle 42"/>
                <p:cNvSpPr>
                  <a:spLocks noChangeArrowheads="1"/>
                </p:cNvSpPr>
                <p:nvPr/>
              </p:nvSpPr>
              <p:spPr bwMode="auto">
                <a:xfrm>
                  <a:off x="0" y="2015"/>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09" name="Group 43"/>
              <p:cNvGrpSpPr>
                <a:grpSpLocks/>
              </p:cNvGrpSpPr>
              <p:nvPr/>
            </p:nvGrpSpPr>
            <p:grpSpPr bwMode="auto">
              <a:xfrm>
                <a:off x="693" y="2015"/>
                <a:ext cx="1201" cy="403"/>
                <a:chOff x="693" y="2015"/>
                <a:chExt cx="1201" cy="403"/>
              </a:xfrm>
            </p:grpSpPr>
            <p:sp>
              <p:nvSpPr>
                <p:cNvPr id="63540" name="Rectangle 44"/>
                <p:cNvSpPr>
                  <a:spLocks noChangeArrowheads="1"/>
                </p:cNvSpPr>
                <p:nvPr/>
              </p:nvSpPr>
              <p:spPr bwMode="auto">
                <a:xfrm>
                  <a:off x="693" y="2015"/>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8 – 10 = -2</a:t>
                  </a:r>
                </a:p>
              </p:txBody>
            </p:sp>
            <p:sp>
              <p:nvSpPr>
                <p:cNvPr id="63541" name="Rectangle 45"/>
                <p:cNvSpPr>
                  <a:spLocks noChangeArrowheads="1"/>
                </p:cNvSpPr>
                <p:nvPr/>
              </p:nvSpPr>
              <p:spPr bwMode="auto">
                <a:xfrm>
                  <a:off x="693" y="2015"/>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0" name="Group 46"/>
              <p:cNvGrpSpPr>
                <a:grpSpLocks/>
              </p:cNvGrpSpPr>
              <p:nvPr/>
            </p:nvGrpSpPr>
            <p:grpSpPr bwMode="auto">
              <a:xfrm>
                <a:off x="1894" y="2015"/>
                <a:ext cx="780" cy="403"/>
                <a:chOff x="1894" y="2015"/>
                <a:chExt cx="780" cy="403"/>
              </a:xfrm>
            </p:grpSpPr>
            <p:sp>
              <p:nvSpPr>
                <p:cNvPr id="63538" name="Rectangle 47"/>
                <p:cNvSpPr>
                  <a:spLocks noChangeArrowheads="1"/>
                </p:cNvSpPr>
                <p:nvPr/>
              </p:nvSpPr>
              <p:spPr bwMode="auto">
                <a:xfrm>
                  <a:off x="1894" y="2015"/>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4</a:t>
                  </a:r>
                </a:p>
                <a:p>
                  <a:pPr algn="ctr" eaLnBrk="1" hangingPunct="1">
                    <a:buClrTx/>
                    <a:buSzTx/>
                    <a:buFontTx/>
                    <a:buNone/>
                  </a:pPr>
                  <a:endParaRPr lang="en-US" altLang="en-US" sz="2000">
                    <a:cs typeface="Arial" panose="020B0604020202020204" pitchFamily="34" charset="0"/>
                  </a:endParaRPr>
                </a:p>
              </p:txBody>
            </p:sp>
            <p:sp>
              <p:nvSpPr>
                <p:cNvPr id="63539" name="Rectangle 48"/>
                <p:cNvSpPr>
                  <a:spLocks noChangeArrowheads="1"/>
                </p:cNvSpPr>
                <p:nvPr/>
              </p:nvSpPr>
              <p:spPr bwMode="auto">
                <a:xfrm>
                  <a:off x="1894" y="2015"/>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1" name="Group 49"/>
              <p:cNvGrpSpPr>
                <a:grpSpLocks/>
              </p:cNvGrpSpPr>
              <p:nvPr/>
            </p:nvGrpSpPr>
            <p:grpSpPr bwMode="auto">
              <a:xfrm>
                <a:off x="0" y="2418"/>
                <a:ext cx="693" cy="403"/>
                <a:chOff x="0" y="2418"/>
                <a:chExt cx="693" cy="403"/>
              </a:xfrm>
            </p:grpSpPr>
            <p:sp>
              <p:nvSpPr>
                <p:cNvPr id="63536" name="Rectangle 50"/>
                <p:cNvSpPr>
                  <a:spLocks noChangeArrowheads="1"/>
                </p:cNvSpPr>
                <p:nvPr/>
              </p:nvSpPr>
              <p:spPr bwMode="auto">
                <a:xfrm>
                  <a:off x="0" y="2418"/>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11</a:t>
                  </a:r>
                </a:p>
                <a:p>
                  <a:pPr algn="ctr" eaLnBrk="1" hangingPunct="1">
                    <a:buClrTx/>
                    <a:buSzTx/>
                    <a:buFontTx/>
                    <a:buNone/>
                  </a:pPr>
                  <a:endParaRPr lang="en-US" altLang="en-US" sz="2000">
                    <a:cs typeface="Arial" panose="020B0604020202020204" pitchFamily="34" charset="0"/>
                  </a:endParaRPr>
                </a:p>
              </p:txBody>
            </p:sp>
            <p:sp>
              <p:nvSpPr>
                <p:cNvPr id="63537" name="Rectangle 51"/>
                <p:cNvSpPr>
                  <a:spLocks noChangeArrowheads="1"/>
                </p:cNvSpPr>
                <p:nvPr/>
              </p:nvSpPr>
              <p:spPr bwMode="auto">
                <a:xfrm>
                  <a:off x="0" y="2418"/>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2" name="Group 52"/>
              <p:cNvGrpSpPr>
                <a:grpSpLocks/>
              </p:cNvGrpSpPr>
              <p:nvPr/>
            </p:nvGrpSpPr>
            <p:grpSpPr bwMode="auto">
              <a:xfrm>
                <a:off x="693" y="2418"/>
                <a:ext cx="1201" cy="403"/>
                <a:chOff x="693" y="2418"/>
                <a:chExt cx="1201" cy="403"/>
              </a:xfrm>
            </p:grpSpPr>
            <p:sp>
              <p:nvSpPr>
                <p:cNvPr id="63534" name="Rectangle 53"/>
                <p:cNvSpPr>
                  <a:spLocks noChangeArrowheads="1"/>
                </p:cNvSpPr>
                <p:nvPr/>
              </p:nvSpPr>
              <p:spPr bwMode="auto">
                <a:xfrm>
                  <a:off x="693" y="2418"/>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11 – 10 = 1</a:t>
                  </a:r>
                </a:p>
              </p:txBody>
            </p:sp>
            <p:sp>
              <p:nvSpPr>
                <p:cNvPr id="63535" name="Rectangle 54"/>
                <p:cNvSpPr>
                  <a:spLocks noChangeArrowheads="1"/>
                </p:cNvSpPr>
                <p:nvPr/>
              </p:nvSpPr>
              <p:spPr bwMode="auto">
                <a:xfrm>
                  <a:off x="693" y="2418"/>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3" name="Group 55"/>
              <p:cNvGrpSpPr>
                <a:grpSpLocks/>
              </p:cNvGrpSpPr>
              <p:nvPr/>
            </p:nvGrpSpPr>
            <p:grpSpPr bwMode="auto">
              <a:xfrm>
                <a:off x="1894" y="2418"/>
                <a:ext cx="780" cy="403"/>
                <a:chOff x="1894" y="2418"/>
                <a:chExt cx="780" cy="403"/>
              </a:xfrm>
            </p:grpSpPr>
            <p:sp>
              <p:nvSpPr>
                <p:cNvPr id="63532" name="Rectangle 56"/>
                <p:cNvSpPr>
                  <a:spLocks noChangeArrowheads="1"/>
                </p:cNvSpPr>
                <p:nvPr/>
              </p:nvSpPr>
              <p:spPr bwMode="auto">
                <a:xfrm>
                  <a:off x="1894" y="2418"/>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a:t>
                  </a:r>
                </a:p>
                <a:p>
                  <a:pPr algn="ctr" eaLnBrk="1" hangingPunct="1">
                    <a:buClrTx/>
                    <a:buSzTx/>
                    <a:buFontTx/>
                    <a:buNone/>
                  </a:pPr>
                  <a:endParaRPr lang="en-US" altLang="en-US" sz="2000">
                    <a:cs typeface="Arial" panose="020B0604020202020204" pitchFamily="34" charset="0"/>
                  </a:endParaRPr>
                </a:p>
              </p:txBody>
            </p:sp>
            <p:sp>
              <p:nvSpPr>
                <p:cNvPr id="63533" name="Rectangle 57"/>
                <p:cNvSpPr>
                  <a:spLocks noChangeArrowheads="1"/>
                </p:cNvSpPr>
                <p:nvPr/>
              </p:nvSpPr>
              <p:spPr bwMode="auto">
                <a:xfrm>
                  <a:off x="1894" y="2418"/>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4" name="Group 58"/>
              <p:cNvGrpSpPr>
                <a:grpSpLocks/>
              </p:cNvGrpSpPr>
              <p:nvPr/>
            </p:nvGrpSpPr>
            <p:grpSpPr bwMode="auto">
              <a:xfrm>
                <a:off x="0" y="2821"/>
                <a:ext cx="693" cy="403"/>
                <a:chOff x="0" y="2821"/>
                <a:chExt cx="693" cy="403"/>
              </a:xfrm>
            </p:grpSpPr>
            <p:sp>
              <p:nvSpPr>
                <p:cNvPr id="63530" name="Rectangle 59"/>
                <p:cNvSpPr>
                  <a:spLocks noChangeArrowheads="1"/>
                </p:cNvSpPr>
                <p:nvPr/>
              </p:nvSpPr>
              <p:spPr bwMode="auto">
                <a:xfrm>
                  <a:off x="0" y="2821"/>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9</a:t>
                  </a:r>
                </a:p>
                <a:p>
                  <a:pPr algn="ctr" eaLnBrk="1" hangingPunct="1">
                    <a:buClrTx/>
                    <a:buSzTx/>
                    <a:buFontTx/>
                    <a:buNone/>
                  </a:pPr>
                  <a:endParaRPr lang="en-US" altLang="en-US" sz="2000">
                    <a:cs typeface="Arial" panose="020B0604020202020204" pitchFamily="34" charset="0"/>
                  </a:endParaRPr>
                </a:p>
              </p:txBody>
            </p:sp>
            <p:sp>
              <p:nvSpPr>
                <p:cNvPr id="63531" name="Rectangle 60"/>
                <p:cNvSpPr>
                  <a:spLocks noChangeArrowheads="1"/>
                </p:cNvSpPr>
                <p:nvPr/>
              </p:nvSpPr>
              <p:spPr bwMode="auto">
                <a:xfrm>
                  <a:off x="0" y="2821"/>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5" name="Group 61"/>
              <p:cNvGrpSpPr>
                <a:grpSpLocks/>
              </p:cNvGrpSpPr>
              <p:nvPr/>
            </p:nvGrpSpPr>
            <p:grpSpPr bwMode="auto">
              <a:xfrm>
                <a:off x="693" y="2821"/>
                <a:ext cx="1201" cy="403"/>
                <a:chOff x="693" y="2821"/>
                <a:chExt cx="1201" cy="403"/>
              </a:xfrm>
            </p:grpSpPr>
            <p:sp>
              <p:nvSpPr>
                <p:cNvPr id="63528" name="Rectangle 62"/>
                <p:cNvSpPr>
                  <a:spLocks noChangeArrowheads="1"/>
                </p:cNvSpPr>
                <p:nvPr/>
              </p:nvSpPr>
              <p:spPr bwMode="auto">
                <a:xfrm>
                  <a:off x="693" y="2821"/>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9 – 10 = -1</a:t>
                  </a:r>
                </a:p>
                <a:p>
                  <a:pPr algn="ctr" eaLnBrk="1" hangingPunct="1">
                    <a:buClrTx/>
                    <a:buSzTx/>
                    <a:buFontTx/>
                    <a:buNone/>
                  </a:pPr>
                  <a:endParaRPr lang="en-US" altLang="en-US" sz="2000">
                    <a:cs typeface="Arial" panose="020B0604020202020204" pitchFamily="34" charset="0"/>
                  </a:endParaRPr>
                </a:p>
              </p:txBody>
            </p:sp>
            <p:sp>
              <p:nvSpPr>
                <p:cNvPr id="63529" name="Rectangle 63"/>
                <p:cNvSpPr>
                  <a:spLocks noChangeArrowheads="1"/>
                </p:cNvSpPr>
                <p:nvPr/>
              </p:nvSpPr>
              <p:spPr bwMode="auto">
                <a:xfrm>
                  <a:off x="693" y="2821"/>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6" name="Group 64"/>
              <p:cNvGrpSpPr>
                <a:grpSpLocks/>
              </p:cNvGrpSpPr>
              <p:nvPr/>
            </p:nvGrpSpPr>
            <p:grpSpPr bwMode="auto">
              <a:xfrm>
                <a:off x="1894" y="2821"/>
                <a:ext cx="780" cy="403"/>
                <a:chOff x="1894" y="2821"/>
                <a:chExt cx="780" cy="403"/>
              </a:xfrm>
            </p:grpSpPr>
            <p:sp>
              <p:nvSpPr>
                <p:cNvPr id="63526" name="Rectangle 65"/>
                <p:cNvSpPr>
                  <a:spLocks noChangeArrowheads="1"/>
                </p:cNvSpPr>
                <p:nvPr/>
              </p:nvSpPr>
              <p:spPr bwMode="auto">
                <a:xfrm>
                  <a:off x="1894" y="2821"/>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cs typeface="Arial" panose="020B0604020202020204" pitchFamily="34" charset="0"/>
                    </a:rPr>
                    <a:t>1</a:t>
                  </a:r>
                </a:p>
                <a:p>
                  <a:pPr algn="ctr" eaLnBrk="1" hangingPunct="1">
                    <a:buClrTx/>
                    <a:buSzTx/>
                    <a:buFontTx/>
                    <a:buNone/>
                  </a:pPr>
                  <a:endParaRPr lang="en-US" altLang="en-US" sz="2000">
                    <a:cs typeface="Arial" panose="020B0604020202020204" pitchFamily="34" charset="0"/>
                  </a:endParaRPr>
                </a:p>
              </p:txBody>
            </p:sp>
            <p:sp>
              <p:nvSpPr>
                <p:cNvPr id="63527" name="Rectangle 66"/>
                <p:cNvSpPr>
                  <a:spLocks noChangeArrowheads="1"/>
                </p:cNvSpPr>
                <p:nvPr/>
              </p:nvSpPr>
              <p:spPr bwMode="auto">
                <a:xfrm>
                  <a:off x="1894" y="2821"/>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7" name="Group 67"/>
              <p:cNvGrpSpPr>
                <a:grpSpLocks/>
              </p:cNvGrpSpPr>
              <p:nvPr/>
            </p:nvGrpSpPr>
            <p:grpSpPr bwMode="auto">
              <a:xfrm>
                <a:off x="0" y="3224"/>
                <a:ext cx="693" cy="403"/>
                <a:chOff x="0" y="3224"/>
                <a:chExt cx="693" cy="403"/>
              </a:xfrm>
            </p:grpSpPr>
            <p:sp>
              <p:nvSpPr>
                <p:cNvPr id="63524" name="Rectangle 68"/>
                <p:cNvSpPr>
                  <a:spLocks noChangeArrowheads="1" noTextEdit="1"/>
                </p:cNvSpPr>
                <p:nvPr/>
              </p:nvSpPr>
              <p:spPr bwMode="auto">
                <a:xfrm>
                  <a:off x="0" y="3224"/>
                  <a:ext cx="69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CA"/>
                </a:p>
              </p:txBody>
            </p:sp>
            <p:sp>
              <p:nvSpPr>
                <p:cNvPr id="63525" name="Rectangle 69"/>
                <p:cNvSpPr>
                  <a:spLocks noChangeArrowheads="1"/>
                </p:cNvSpPr>
                <p:nvPr/>
              </p:nvSpPr>
              <p:spPr bwMode="auto">
                <a:xfrm>
                  <a:off x="0" y="3224"/>
                  <a:ext cx="69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8" name="Group 70"/>
              <p:cNvGrpSpPr>
                <a:grpSpLocks/>
              </p:cNvGrpSpPr>
              <p:nvPr/>
            </p:nvGrpSpPr>
            <p:grpSpPr bwMode="auto">
              <a:xfrm>
                <a:off x="693" y="3224"/>
                <a:ext cx="1201" cy="403"/>
                <a:chOff x="693" y="3224"/>
                <a:chExt cx="1201" cy="403"/>
              </a:xfrm>
            </p:grpSpPr>
            <p:sp>
              <p:nvSpPr>
                <p:cNvPr id="63522" name="Rectangle 71"/>
                <p:cNvSpPr>
                  <a:spLocks noChangeArrowheads="1" noTextEdit="1"/>
                </p:cNvSpPr>
                <p:nvPr/>
              </p:nvSpPr>
              <p:spPr bwMode="auto">
                <a:xfrm>
                  <a:off x="693" y="3224"/>
                  <a:ext cx="120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CA"/>
                </a:p>
              </p:txBody>
            </p:sp>
            <p:sp>
              <p:nvSpPr>
                <p:cNvPr id="63523" name="Rectangle 72"/>
                <p:cNvSpPr>
                  <a:spLocks noChangeArrowheads="1"/>
                </p:cNvSpPr>
                <p:nvPr/>
              </p:nvSpPr>
              <p:spPr bwMode="auto">
                <a:xfrm>
                  <a:off x="693" y="3224"/>
                  <a:ext cx="1201"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nvGrpSpPr>
              <p:cNvPr id="63519" name="Group 73"/>
              <p:cNvGrpSpPr>
                <a:grpSpLocks/>
              </p:cNvGrpSpPr>
              <p:nvPr/>
            </p:nvGrpSpPr>
            <p:grpSpPr bwMode="auto">
              <a:xfrm>
                <a:off x="1894" y="3224"/>
                <a:ext cx="780" cy="403"/>
                <a:chOff x="1894" y="3224"/>
                <a:chExt cx="780" cy="403"/>
              </a:xfrm>
            </p:grpSpPr>
            <p:sp>
              <p:nvSpPr>
                <p:cNvPr id="63520" name="Rectangle 74"/>
                <p:cNvSpPr>
                  <a:spLocks noChangeArrowheads="1"/>
                </p:cNvSpPr>
                <p:nvPr/>
              </p:nvSpPr>
              <p:spPr bwMode="auto">
                <a:xfrm>
                  <a:off x="1894" y="3224"/>
                  <a:ext cx="78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000">
                      <a:cs typeface="Arial" panose="020B0604020202020204" pitchFamily="34" charset="0"/>
                    </a:rPr>
                    <a:t>SUM = 28</a:t>
                  </a:r>
                </a:p>
                <a:p>
                  <a:pPr eaLnBrk="1" hangingPunct="1">
                    <a:buClrTx/>
                    <a:buSzTx/>
                    <a:buFontTx/>
                    <a:buNone/>
                  </a:pPr>
                  <a:endParaRPr lang="en-US" altLang="en-US" sz="2000">
                    <a:cs typeface="Arial" panose="020B0604020202020204" pitchFamily="34" charset="0"/>
                  </a:endParaRPr>
                </a:p>
              </p:txBody>
            </p:sp>
            <p:sp>
              <p:nvSpPr>
                <p:cNvPr id="63521" name="Rectangle 75"/>
                <p:cNvSpPr>
                  <a:spLocks noChangeArrowheads="1"/>
                </p:cNvSpPr>
                <p:nvPr/>
              </p:nvSpPr>
              <p:spPr bwMode="auto">
                <a:xfrm>
                  <a:off x="1894" y="3224"/>
                  <a:ext cx="78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grpSp>
        <p:sp>
          <p:nvSpPr>
            <p:cNvPr id="63495" name="Rectangle 76"/>
            <p:cNvSpPr>
              <a:spLocks noChangeArrowheads="1"/>
            </p:cNvSpPr>
            <p:nvPr/>
          </p:nvSpPr>
          <p:spPr bwMode="auto">
            <a:xfrm>
              <a:off x="-3" y="400"/>
              <a:ext cx="2680" cy="3230"/>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endParaRPr lang="en-US" altLang="en-US" sz="2400"/>
            </a:p>
          </p:txBody>
        </p:sp>
      </p:grpSp>
      <p:sp>
        <p:nvSpPr>
          <p:cNvPr id="63491" name="Rectangle 77"/>
          <p:cNvSpPr>
            <a:spLocks noChangeArrowheads="1"/>
          </p:cNvSpPr>
          <p:nvPr/>
        </p:nvSpPr>
        <p:spPr bwMode="auto">
          <a:xfrm>
            <a:off x="3124200" y="5791200"/>
            <a:ext cx="327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000">
                <a:cs typeface="Arial" panose="020B0604020202020204" pitchFamily="34" charset="0"/>
              </a:rPr>
              <a:t>Variance = 28/6 = 4.66</a:t>
            </a:r>
          </a:p>
          <a:p>
            <a:pPr eaLnBrk="1" hangingPunct="1">
              <a:buClrTx/>
              <a:buSzTx/>
              <a:buFontTx/>
              <a:buNone/>
            </a:pPr>
            <a:r>
              <a:rPr lang="en-US" altLang="en-US" sz="2000">
                <a:cs typeface="Arial" panose="020B0604020202020204" pitchFamily="34" charset="0"/>
              </a:rPr>
              <a:t> </a:t>
            </a:r>
          </a:p>
        </p:txBody>
      </p:sp>
      <p:sp>
        <p:nvSpPr>
          <p:cNvPr id="63492" name="Rectangle 78"/>
          <p:cNvSpPr>
            <a:spLocks noChangeArrowheads="1"/>
          </p:cNvSpPr>
          <p:nvPr/>
        </p:nvSpPr>
        <p:spPr bwMode="auto">
          <a:xfrm>
            <a:off x="3175" y="6189663"/>
            <a:ext cx="9144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br>
              <a:rPr lang="en-US" altLang="en-US" sz="1400"/>
            </a:br>
            <a:br>
              <a:rPr lang="en-US" altLang="en-US" sz="1400"/>
            </a:br>
            <a:endParaRPr lang="en-US" altLang="en-US" sz="2400"/>
          </a:p>
        </p:txBody>
      </p:sp>
      <p:sp>
        <p:nvSpPr>
          <p:cNvPr id="63493" name="Text Box 79"/>
          <p:cNvSpPr txBox="1">
            <a:spLocks noChangeArrowheads="1"/>
          </p:cNvSpPr>
          <p:nvPr/>
        </p:nvSpPr>
        <p:spPr bwMode="auto">
          <a:xfrm>
            <a:off x="441325" y="574675"/>
            <a:ext cx="1506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Mean = 10</a:t>
            </a:r>
          </a:p>
        </p:txBody>
      </p:sp>
    </p:spTree>
    <p:extLst>
      <p:ext uri="{BB962C8B-B14F-4D97-AF65-F5344CB8AC3E}">
        <p14:creationId xmlns:p14="http://schemas.microsoft.com/office/powerpoint/2010/main" val="3593957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09600" y="304800"/>
            <a:ext cx="8229600" cy="629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t>Standard Deviation</a:t>
            </a:r>
          </a:p>
          <a:p>
            <a:pPr eaLnBrk="1" hangingPunct="1">
              <a:buClrTx/>
              <a:buSzTx/>
              <a:buFontTx/>
              <a:buNone/>
            </a:pPr>
            <a:endParaRPr lang="en-US" altLang="en-US" sz="2400"/>
          </a:p>
          <a:p>
            <a:pPr eaLnBrk="1" hangingPunct="1">
              <a:buClrTx/>
              <a:buSzTx/>
              <a:buFontTx/>
              <a:buNone/>
            </a:pPr>
            <a:r>
              <a:rPr lang="en-US" altLang="en-US" sz="2400"/>
              <a:t>The problem now is the variance is not in the same units as the data, everything was squared.  So if we take the square root of the variance we will have what is know as the standard deviation.  </a:t>
            </a:r>
          </a:p>
          <a:p>
            <a:pPr eaLnBrk="1" hangingPunct="1">
              <a:buClrTx/>
              <a:buSzTx/>
              <a:buFontTx/>
              <a:buNone/>
            </a:pPr>
            <a:endParaRPr lang="en-US" altLang="en-US" sz="2400"/>
          </a:p>
          <a:p>
            <a:pPr eaLnBrk="1" hangingPunct="1">
              <a:buClrTx/>
              <a:buSzTx/>
              <a:buFontTx/>
              <a:buNone/>
            </a:pPr>
            <a:r>
              <a:rPr lang="en-US" altLang="en-US" sz="2400"/>
              <a:t>SD=square root of the variance </a:t>
            </a:r>
          </a:p>
          <a:p>
            <a:pPr eaLnBrk="1" hangingPunct="1">
              <a:buClrTx/>
              <a:buSzTx/>
              <a:buFontTx/>
              <a:buNone/>
            </a:pPr>
            <a:endParaRPr lang="en-US" altLang="en-US" sz="2400"/>
          </a:p>
          <a:p>
            <a:pPr eaLnBrk="1" hangingPunct="1">
              <a:buClrTx/>
              <a:buSzTx/>
              <a:buFontTx/>
              <a:buNone/>
            </a:pPr>
            <a:r>
              <a:rPr lang="en-US" altLang="en-US" sz="2400" b="1"/>
              <a:t>Standard Error of the Mean</a:t>
            </a:r>
          </a:p>
          <a:p>
            <a:pPr eaLnBrk="1" hangingPunct="1">
              <a:buClrTx/>
              <a:buSzTx/>
              <a:buFontTx/>
              <a:buNone/>
            </a:pPr>
            <a:endParaRPr lang="en-US" altLang="en-US" sz="2400"/>
          </a:p>
          <a:p>
            <a:pPr eaLnBrk="1" hangingPunct="1">
              <a:buClrTx/>
              <a:buSzTx/>
              <a:buFontTx/>
              <a:buNone/>
            </a:pPr>
            <a:r>
              <a:rPr lang="en-US" altLang="en-US" sz="2400"/>
              <a:t>The standard error tells us even more, by taking into account how many data points were used to calculate the mean.  The formula for standard error is  SD/Square Root of number of subjects -1. Never report just the mean, and don’t trust anyone who does. </a:t>
            </a:r>
          </a:p>
          <a:p>
            <a:pPr eaLnBrk="1" hangingPunct="1">
              <a:buClrTx/>
              <a:buSzTx/>
              <a:buFontTx/>
              <a:buNone/>
            </a:pPr>
            <a:endParaRPr lang="en-US" altLang="en-US" sz="2400"/>
          </a:p>
        </p:txBody>
      </p:sp>
    </p:spTree>
    <p:extLst>
      <p:ext uri="{BB962C8B-B14F-4D97-AF65-F5344CB8AC3E}">
        <p14:creationId xmlns:p14="http://schemas.microsoft.com/office/powerpoint/2010/main" val="213547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381000" y="457200"/>
            <a:ext cx="8763000"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cs typeface="Arial" panose="020B0604020202020204" pitchFamily="34" charset="0"/>
              </a:rPr>
              <a:t>The Normal Curve and Percentiles</a:t>
            </a:r>
          </a:p>
          <a:p>
            <a:pPr eaLnBrk="1" hangingPunct="1">
              <a:buClrTx/>
              <a:buSzTx/>
              <a:buFontTx/>
              <a:buNone/>
            </a:pPr>
            <a:endParaRPr lang="en-US" altLang="en-US" sz="2400" b="1">
              <a:cs typeface="Arial" panose="020B0604020202020204" pitchFamily="34" charset="0"/>
            </a:endParaRPr>
          </a:p>
          <a:p>
            <a:pPr eaLnBrk="1" hangingPunct="1">
              <a:buClrTx/>
              <a:buSzTx/>
              <a:buFontTx/>
              <a:buNone/>
            </a:pPr>
            <a:r>
              <a:rPr lang="en-US" altLang="en-US" sz="2400">
                <a:cs typeface="Arial" panose="020B0604020202020204" pitchFamily="34" charset="0"/>
              </a:rPr>
              <a:t>The normal curve is a bell-shaped graph that represents a hypothetical frequency distribution in which the frequency of scores is greatest near the mean and progressively decreases toward the extremes. In essence, the normal curve is a smooth frequency polygon based on an infinite number of scores. The mean, median, and mode of a normal curve all have the same value. This falls at the center of this symmetric distribution and splits it in half, such that 50% of the observations are above and 50% of the observations are below it. Many physical or psychological characteristics, such as height, weight, and scores on many standardized intelligence tests fall on a normal curve.</a:t>
            </a:r>
          </a:p>
          <a:p>
            <a:pPr eaLnBrk="1" hangingPunct="1">
              <a:buClrTx/>
              <a:buSzTx/>
              <a:buFontTx/>
              <a:buNone/>
            </a:pPr>
            <a:endParaRPr lang="en-US" altLang="en-US" sz="2400">
              <a:cs typeface="Arial" panose="020B0604020202020204" pitchFamily="34" charset="0"/>
            </a:endParaRPr>
          </a:p>
        </p:txBody>
      </p:sp>
    </p:spTree>
    <p:extLst>
      <p:ext uri="{BB962C8B-B14F-4D97-AF65-F5344CB8AC3E}">
        <p14:creationId xmlns:p14="http://schemas.microsoft.com/office/powerpoint/2010/main" val="3437225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26" descr="cur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8686800" cy="5186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40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3" descr="figure 2-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709738"/>
            <a:ext cx="7620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a:xfrm>
            <a:off x="457200" y="457200"/>
            <a:ext cx="8229600" cy="1066800"/>
          </a:xfrm>
        </p:spPr>
        <p:txBody>
          <a:bodyPr/>
          <a:lstStyle/>
          <a:p>
            <a:pPr eaLnBrk="1" hangingPunct="1"/>
            <a:r>
              <a:rPr lang="en-US" altLang="en-US" dirty="0"/>
              <a:t>Inductive and Deductive Reasoning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ChangeArrowheads="1"/>
          </p:cNvSpPr>
          <p:nvPr/>
        </p:nvSpPr>
        <p:spPr bwMode="auto">
          <a:xfrm>
            <a:off x="381000" y="533400"/>
            <a:ext cx="8382000"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cs typeface="Arial" panose="020B0604020202020204" pitchFamily="34" charset="0"/>
              </a:rPr>
              <a:t>One useful characteristic of a normal curve is that certain percentages of scores fall at certain distances (measured in standard deviation units) from its mean. A special statistical table makes it a simple matter to determine the percentage of scores that fall above or below a particular score or between two scores on the curve. For example, about 68 percent of scores fall between plus and minus one standard deviation from the mean; about 95 percent fall between plus and minus two standard deviations from the mean; and about 99 percent fall between plus and minus three standard deviations from the mean. The next  figure contains a normal distribution with the percentage of scores at +/- 1, 2, and 3 standard deviations from the mean shown.</a:t>
            </a:r>
          </a:p>
        </p:txBody>
      </p:sp>
    </p:spTree>
    <p:extLst>
      <p:ext uri="{BB962C8B-B14F-4D97-AF65-F5344CB8AC3E}">
        <p14:creationId xmlns:p14="http://schemas.microsoft.com/office/powerpoint/2010/main" val="40219004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457200" y="220663"/>
          <a:ext cx="8382000" cy="6559550"/>
        </p:xfrm>
        <a:graphic>
          <a:graphicData uri="http://schemas.openxmlformats.org/presentationml/2006/ole">
            <mc:AlternateContent xmlns:mc="http://schemas.openxmlformats.org/markup-compatibility/2006">
              <mc:Choice xmlns:v="urn:schemas-microsoft-com:vml" Requires="v">
                <p:oleObj spid="_x0000_s4100" name="Image" r:id="rId4" imgW="7586304" imgH="6417226" progId="">
                  <p:embed/>
                </p:oleObj>
              </mc:Choice>
              <mc:Fallback>
                <p:oleObj name="Image" r:id="rId4" imgW="7586304" imgH="6417226" progId="">
                  <p:embed/>
                  <p:pic>
                    <p:nvPicPr>
                      <p:cNvPr id="7577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0663"/>
                        <a:ext cx="8382000" cy="65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73747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533400" y="381000"/>
            <a:ext cx="8305800" cy="4838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cs typeface="Arial" panose="020B0604020202020204" pitchFamily="34" charset="0"/>
              </a:rPr>
              <a:t>Consider an IQ test, with a mean of 100 and a standard deviation of 15. What percent of people score above 115? Because intelligence scores fall on a normal curve, about 34 percent of the scores fall between the mean and one standard deviation (in this case 15 points) above the mean. We also know that for a normal distribution 50 percent of the scores fall above the mean and 50 percent fall below the mean. Thus, about 84 percent (50 percent below the mean and 34 percent between the mean and a score of 115) of the scores fall below 115. If 84 percent fall below 115, then 16 percent (100 percent - 84 percent) must fall above a score of 115. </a:t>
            </a:r>
          </a:p>
          <a:p>
            <a:pPr eaLnBrk="1" hangingPunct="1">
              <a:buClrTx/>
              <a:buSzTx/>
              <a:buFontTx/>
              <a:buNone/>
            </a:pPr>
            <a:endParaRPr lang="en-US" altLang="en-US" sz="2400">
              <a:cs typeface="Arial" panose="020B0604020202020204" pitchFamily="34" charset="0"/>
            </a:endParaRPr>
          </a:p>
        </p:txBody>
      </p:sp>
    </p:spTree>
    <p:extLst>
      <p:ext uri="{BB962C8B-B14F-4D97-AF65-F5344CB8AC3E}">
        <p14:creationId xmlns:p14="http://schemas.microsoft.com/office/powerpoint/2010/main" val="1671262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669925" y="650875"/>
            <a:ext cx="8169275"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b="1"/>
              <a:t>Calculating Z-Scores</a:t>
            </a:r>
          </a:p>
          <a:p>
            <a:pPr eaLnBrk="1" hangingPunct="1">
              <a:buClrTx/>
              <a:buSzTx/>
              <a:buFontTx/>
              <a:buNone/>
            </a:pPr>
            <a:endParaRPr lang="en-US" altLang="en-US" sz="2400" b="1"/>
          </a:p>
          <a:p>
            <a:pPr eaLnBrk="1" hangingPunct="1">
              <a:buClrTx/>
              <a:buSzTx/>
              <a:buFontTx/>
              <a:buNone/>
            </a:pPr>
            <a:r>
              <a:rPr lang="en-US" altLang="en-US" sz="2400"/>
              <a:t>Z-scores are standardized against the normal curve.  It is a way of transforming scores from different units into a single comparative unit.  To do this you need to take an individual score, subtract the mean, and divided by the SD.  </a:t>
            </a:r>
          </a:p>
          <a:p>
            <a:pPr eaLnBrk="1" hangingPunct="1">
              <a:buClrTx/>
              <a:buSzTx/>
              <a:buFontTx/>
              <a:buNone/>
            </a:pPr>
            <a:endParaRPr lang="en-US" altLang="en-US" sz="2400"/>
          </a:p>
          <a:p>
            <a:pPr eaLnBrk="1" hangingPunct="1">
              <a:buClrTx/>
              <a:buSzTx/>
              <a:buFontTx/>
              <a:buNone/>
            </a:pPr>
            <a:r>
              <a:rPr lang="en-US" altLang="en-US" sz="2400" b="1"/>
              <a:t>Z=(score-mean)/SD</a:t>
            </a:r>
          </a:p>
          <a:p>
            <a:pPr eaLnBrk="1" hangingPunct="1">
              <a:buClrTx/>
              <a:buSzTx/>
              <a:buFontTx/>
              <a:buNone/>
            </a:pPr>
            <a:endParaRPr lang="en-US" altLang="en-US" sz="2400"/>
          </a:p>
          <a:p>
            <a:pPr eaLnBrk="1" hangingPunct="1">
              <a:buClrTx/>
              <a:buSzTx/>
              <a:buFontTx/>
              <a:buNone/>
            </a:pPr>
            <a:r>
              <a:rPr lang="en-US" altLang="en-US" sz="2400"/>
              <a:t>This calculation allows you to put an individual score or data point on the bell curve, and calculate a percentile. This only works if there is enough people in the sample to build a normal curve.  </a:t>
            </a:r>
          </a:p>
        </p:txBody>
      </p:sp>
    </p:spTree>
    <p:extLst>
      <p:ext uri="{BB962C8B-B14F-4D97-AF65-F5344CB8AC3E}">
        <p14:creationId xmlns:p14="http://schemas.microsoft.com/office/powerpoint/2010/main" val="924035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57200" y="0"/>
            <a:ext cx="8077200" cy="24050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a:t>Probability</a:t>
            </a:r>
          </a:p>
          <a:p>
            <a:pPr eaLnBrk="1" hangingPunct="1">
              <a:buClrTx/>
              <a:buSzTx/>
              <a:buFontTx/>
              <a:buNone/>
            </a:pPr>
            <a:r>
              <a:rPr lang="en-US" altLang="en-US" sz="2400"/>
              <a:t> </a:t>
            </a:r>
            <a:r>
              <a:rPr lang="en-US" altLang="en-US" sz="2400" b="1">
                <a:solidFill>
                  <a:srgbClr val="000080"/>
                </a:solidFill>
                <a:cs typeface="Arial" panose="020B0604020202020204" pitchFamily="34" charset="0"/>
              </a:rPr>
              <a:t>"The probable is what usually happens" - Aristotle.</a:t>
            </a:r>
            <a:endParaRPr lang="en-US" altLang="en-US" sz="2400">
              <a:cs typeface="Arial" panose="020B0604020202020204" pitchFamily="34" charset="0"/>
            </a:endParaRPr>
          </a:p>
          <a:p>
            <a:pPr eaLnBrk="1" hangingPunct="1">
              <a:buClrTx/>
              <a:buSzTx/>
              <a:buFontTx/>
              <a:buNone/>
            </a:pPr>
            <a:endParaRPr lang="en-US" altLang="en-US" sz="2400" b="1">
              <a:cs typeface="Arial" panose="020B0604020202020204" pitchFamily="34" charset="0"/>
            </a:endParaRPr>
          </a:p>
          <a:p>
            <a:pPr eaLnBrk="1" hangingPunct="1">
              <a:buClrTx/>
              <a:buSzTx/>
              <a:buFontTx/>
              <a:buNone/>
            </a:pPr>
            <a:endParaRPr lang="en-US" altLang="en-US" sz="2400">
              <a:cs typeface="Arial" panose="020B0604020202020204" pitchFamily="34" charset="0"/>
            </a:endParaRPr>
          </a:p>
          <a:p>
            <a:pPr eaLnBrk="1" hangingPunct="1">
              <a:buClrTx/>
              <a:buSzTx/>
              <a:buFontTx/>
              <a:buNone/>
            </a:pPr>
            <a:endParaRPr lang="en-US" altLang="en-US" sz="2400">
              <a:cs typeface="Arial" panose="020B0604020202020204" pitchFamily="34" charset="0"/>
            </a:endParaRPr>
          </a:p>
          <a:p>
            <a:pPr eaLnBrk="1" hangingPunct="1">
              <a:buClrTx/>
              <a:buSzTx/>
              <a:buFontTx/>
              <a:buNone/>
            </a:pPr>
            <a:endParaRPr lang="en-US" altLang="en-US" sz="2400">
              <a:cs typeface="Arial" panose="020B0604020202020204" pitchFamily="34" charset="0"/>
            </a:endParaRPr>
          </a:p>
        </p:txBody>
      </p:sp>
      <p:pic>
        <p:nvPicPr>
          <p:cNvPr id="81923" name="Picture 3" descr="http://www.oxfam.org.uk/campaign/campaigner/camp34/images/dice.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3000"/>
            <a:ext cx="2417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p:cNvSpPr txBox="1">
            <a:spLocks noChangeArrowheads="1"/>
          </p:cNvSpPr>
          <p:nvPr/>
        </p:nvSpPr>
        <p:spPr bwMode="auto">
          <a:xfrm>
            <a:off x="381000" y="3886200"/>
            <a:ext cx="7646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What are the chances of rolling 2 dice and getting both 1s?</a:t>
            </a:r>
          </a:p>
          <a:p>
            <a:pPr eaLnBrk="1" hangingPunct="1">
              <a:buClrTx/>
              <a:buSzTx/>
              <a:buFontTx/>
              <a:buNone/>
            </a:pPr>
            <a:endParaRPr lang="en-US" altLang="en-US" sz="2400"/>
          </a:p>
          <a:p>
            <a:pPr eaLnBrk="1" hangingPunct="1">
              <a:buClrTx/>
              <a:buSzTx/>
              <a:buFontTx/>
              <a:buNone/>
            </a:pPr>
            <a:r>
              <a:rPr lang="en-US" altLang="en-US" sz="2400"/>
              <a:t>What are the chances of pulling a pair of aces out of a deck of cards?</a:t>
            </a:r>
          </a:p>
          <a:p>
            <a:pPr eaLnBrk="1" hangingPunct="1">
              <a:buClrTx/>
              <a:buSzTx/>
              <a:buFontTx/>
              <a:buNone/>
            </a:pPr>
            <a:r>
              <a:rPr lang="en-US" altLang="en-US" sz="2400"/>
              <a:t> </a:t>
            </a:r>
          </a:p>
        </p:txBody>
      </p:sp>
    </p:spTree>
    <p:extLst>
      <p:ext uri="{BB962C8B-B14F-4D97-AF65-F5344CB8AC3E}">
        <p14:creationId xmlns:p14="http://schemas.microsoft.com/office/powerpoint/2010/main" val="16522493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28600" y="461963"/>
            <a:ext cx="8915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a:t>What does it mean if we say that the alpha level of an experiment is </a:t>
            </a:r>
          </a:p>
          <a:p>
            <a:pPr eaLnBrk="1" hangingPunct="1">
              <a:spcBef>
                <a:spcPct val="50000"/>
              </a:spcBef>
              <a:buClrTx/>
              <a:buSzTx/>
              <a:buFontTx/>
              <a:buNone/>
            </a:pPr>
            <a:r>
              <a:rPr lang="en-US" altLang="en-US" sz="2400" i="1"/>
              <a:t>p</a:t>
            </a:r>
            <a:r>
              <a:rPr lang="en-US" altLang="en-US" sz="2400"/>
              <a:t>&lt;.05? </a:t>
            </a:r>
          </a:p>
          <a:p>
            <a:pPr eaLnBrk="1" hangingPunct="1">
              <a:spcBef>
                <a:spcPct val="50000"/>
              </a:spcBef>
              <a:buClrTx/>
              <a:buSzTx/>
              <a:buFontTx/>
              <a:buNone/>
            </a:pPr>
            <a:endParaRPr lang="en-US" altLang="en-US" sz="2400"/>
          </a:p>
          <a:p>
            <a:pPr eaLnBrk="1" hangingPunct="1">
              <a:spcBef>
                <a:spcPct val="50000"/>
              </a:spcBef>
              <a:buClrTx/>
              <a:buSzTx/>
              <a:buFontTx/>
              <a:buNone/>
            </a:pPr>
            <a:r>
              <a:rPr lang="en-US" altLang="en-US" sz="2400"/>
              <a:t>The probability of a particular event occurring by chance is less than 5%, or out of a 100 trials an event will occur less than 5 times by chance!</a:t>
            </a:r>
          </a:p>
          <a:p>
            <a:pPr eaLnBrk="1" hangingPunct="1">
              <a:spcBef>
                <a:spcPct val="50000"/>
              </a:spcBef>
              <a:buClrTx/>
              <a:buSzTx/>
              <a:buFontTx/>
              <a:buNone/>
            </a:pPr>
            <a:endParaRPr lang="en-US" altLang="en-US" sz="2400"/>
          </a:p>
          <a:p>
            <a:pPr eaLnBrk="1" hangingPunct="1">
              <a:spcBef>
                <a:spcPct val="50000"/>
              </a:spcBef>
              <a:buClrTx/>
              <a:buSzTx/>
              <a:buFontTx/>
              <a:buNone/>
            </a:pPr>
            <a:r>
              <a:rPr lang="en-US" altLang="en-US" sz="2400"/>
              <a:t>You can also say that the probability of being wrong if you say two groups are different, is 5 times out of 100.  As a psychologist those are OK odds. You could also say …“this group is different than that group” you will only be wrong 5 times out of 100x; or you are going to be right 95 times out of 100.</a:t>
            </a:r>
          </a:p>
        </p:txBody>
      </p:sp>
    </p:spTree>
    <p:extLst>
      <p:ext uri="{BB962C8B-B14F-4D97-AF65-F5344CB8AC3E}">
        <p14:creationId xmlns:p14="http://schemas.microsoft.com/office/powerpoint/2010/main" val="27793376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p:cNvGraphicFramePr>
            <a:graphicFrameLocks noChangeAspect="1"/>
          </p:cNvGraphicFramePr>
          <p:nvPr/>
        </p:nvGraphicFramePr>
        <p:xfrm>
          <a:off x="3505200" y="2971800"/>
          <a:ext cx="3352800" cy="1789113"/>
        </p:xfrm>
        <a:graphic>
          <a:graphicData uri="http://schemas.openxmlformats.org/presentationml/2006/ole">
            <mc:AlternateContent xmlns:mc="http://schemas.openxmlformats.org/markup-compatibility/2006">
              <mc:Choice xmlns:v="urn:schemas-microsoft-com:vml" Requires="v">
                <p:oleObj spid="_x0000_s5128" name="Worksheet" r:id="rId4" imgW="2779200" imgH="1483200" progId="Excel.Sheet.8">
                  <p:embed/>
                </p:oleObj>
              </mc:Choice>
              <mc:Fallback>
                <p:oleObj name="Worksheet" r:id="rId4" imgW="2779200" imgH="1483200" progId="Excel.Sheet.8">
                  <p:embed/>
                  <p:pic>
                    <p:nvPicPr>
                      <p:cNvPr id="860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971800"/>
                        <a:ext cx="3352800" cy="178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19" name="Object 3"/>
          <p:cNvGraphicFramePr>
            <a:graphicFrameLocks noChangeAspect="1"/>
          </p:cNvGraphicFramePr>
          <p:nvPr/>
        </p:nvGraphicFramePr>
        <p:xfrm>
          <a:off x="304800" y="304800"/>
          <a:ext cx="8534400" cy="582613"/>
        </p:xfrm>
        <a:graphic>
          <a:graphicData uri="http://schemas.openxmlformats.org/presentationml/2006/ole">
            <mc:AlternateContent xmlns:mc="http://schemas.openxmlformats.org/markup-compatibility/2006">
              <mc:Choice xmlns:v="urn:schemas-microsoft-com:vml" Requires="v">
                <p:oleObj spid="_x0000_s5129" name="Worksheet" r:id="rId6" imgW="7387200" imgH="504000" progId="Excel.Sheet.8">
                  <p:embed/>
                </p:oleObj>
              </mc:Choice>
              <mc:Fallback>
                <p:oleObj name="Worksheet" r:id="rId6" imgW="7387200" imgH="504000" progId="Excel.Sheet.8">
                  <p:embed/>
                  <p:pic>
                    <p:nvPicPr>
                      <p:cNvPr id="860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04800"/>
                        <a:ext cx="853440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20" name="Object 4"/>
          <p:cNvGraphicFramePr>
            <a:graphicFrameLocks noChangeAspect="1"/>
          </p:cNvGraphicFramePr>
          <p:nvPr/>
        </p:nvGraphicFramePr>
        <p:xfrm>
          <a:off x="381000" y="1066800"/>
          <a:ext cx="2076450" cy="5486400"/>
        </p:xfrm>
        <a:graphic>
          <a:graphicData uri="http://schemas.openxmlformats.org/presentationml/2006/ole">
            <mc:AlternateContent xmlns:mc="http://schemas.openxmlformats.org/markup-compatibility/2006">
              <mc:Choice xmlns:v="urn:schemas-microsoft-com:vml" Requires="v">
                <p:oleObj spid="_x0000_s5130" name="Worksheet" r:id="rId8" imgW="1857600" imgH="4910400" progId="Excel.Sheet.8">
                  <p:embed/>
                </p:oleObj>
              </mc:Choice>
              <mc:Fallback>
                <p:oleObj name="Worksheet" r:id="rId8" imgW="1857600" imgH="4910400" progId="Excel.Sheet.8">
                  <p:embed/>
                  <p:pic>
                    <p:nvPicPr>
                      <p:cNvPr id="860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066800"/>
                        <a:ext cx="20764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1" name="Text Box 5"/>
          <p:cNvSpPr txBox="1">
            <a:spLocks noChangeArrowheads="1"/>
          </p:cNvSpPr>
          <p:nvPr/>
        </p:nvSpPr>
        <p:spPr bwMode="auto">
          <a:xfrm>
            <a:off x="2819400" y="5105400"/>
            <a:ext cx="5530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000"/>
              <a:t>You scored 115 with a mean of 98, SD=14.</a:t>
            </a:r>
          </a:p>
          <a:p>
            <a:pPr eaLnBrk="1" hangingPunct="1">
              <a:buClrTx/>
              <a:buSzTx/>
              <a:buFontTx/>
              <a:buNone/>
            </a:pPr>
            <a:r>
              <a:rPr lang="en-US" altLang="en-US" sz="2000"/>
              <a:t>Your friend scored 88 with a mean of 78, SD=7.</a:t>
            </a:r>
          </a:p>
          <a:p>
            <a:pPr eaLnBrk="1" hangingPunct="1">
              <a:buClrTx/>
              <a:buSzTx/>
              <a:buFontTx/>
              <a:buNone/>
            </a:pPr>
            <a:r>
              <a:rPr lang="en-US" altLang="en-US" sz="2000"/>
              <a:t>Who did better?</a:t>
            </a:r>
          </a:p>
        </p:txBody>
      </p:sp>
      <p:sp>
        <p:nvSpPr>
          <p:cNvPr id="86022" name="Text Box 6"/>
          <p:cNvSpPr txBox="1">
            <a:spLocks noChangeArrowheads="1"/>
          </p:cNvSpPr>
          <p:nvPr/>
        </p:nvSpPr>
        <p:spPr bwMode="auto">
          <a:xfrm>
            <a:off x="2819400" y="1752600"/>
            <a:ext cx="571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000"/>
              <a:t>Estimate your approximate percentile marks for the two questions below.</a:t>
            </a:r>
          </a:p>
        </p:txBody>
      </p:sp>
    </p:spTree>
    <p:extLst>
      <p:ext uri="{BB962C8B-B14F-4D97-AF65-F5344CB8AC3E}">
        <p14:creationId xmlns:p14="http://schemas.microsoft.com/office/powerpoint/2010/main" val="181260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nvGraphicFramePr>
        <p:xfrm>
          <a:off x="304800" y="76200"/>
          <a:ext cx="2387600" cy="6629400"/>
        </p:xfrm>
        <a:graphic>
          <a:graphicData uri="http://schemas.openxmlformats.org/presentationml/2006/ole">
            <mc:AlternateContent xmlns:mc="http://schemas.openxmlformats.org/markup-compatibility/2006">
              <mc:Choice xmlns:v="urn:schemas-microsoft-com:vml" Requires="v">
                <p:oleObj spid="_x0000_s6148" name="Worksheet" r:id="rId4" imgW="1857600" imgH="5155200" progId="Excel.Sheet.8">
                  <p:embed/>
                </p:oleObj>
              </mc:Choice>
              <mc:Fallback>
                <p:oleObj name="Worksheet" r:id="rId4" imgW="1857600" imgH="5155200" progId="Excel.Sheet.8">
                  <p:embed/>
                  <p:pic>
                    <p:nvPicPr>
                      <p:cNvPr id="880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6200"/>
                        <a:ext cx="2387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7" name="Text Box 3"/>
          <p:cNvSpPr txBox="1">
            <a:spLocks noChangeArrowheads="1"/>
          </p:cNvSpPr>
          <p:nvPr/>
        </p:nvSpPr>
        <p:spPr bwMode="auto">
          <a:xfrm>
            <a:off x="4251325" y="650875"/>
            <a:ext cx="319563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Calculate</a:t>
            </a:r>
          </a:p>
          <a:p>
            <a:pPr eaLnBrk="1" hangingPunct="1">
              <a:buClrTx/>
              <a:buSzTx/>
              <a:buFontTx/>
              <a:buNone/>
            </a:pPr>
            <a:r>
              <a:rPr lang="en-US" altLang="en-US" sz="2400"/>
              <a:t>-average</a:t>
            </a:r>
          </a:p>
          <a:p>
            <a:pPr eaLnBrk="1" hangingPunct="1">
              <a:buClrTx/>
              <a:buSzTx/>
              <a:buFontTx/>
              <a:buNone/>
            </a:pPr>
            <a:r>
              <a:rPr lang="en-US" altLang="en-US" sz="2400"/>
              <a:t>-median</a:t>
            </a:r>
          </a:p>
          <a:p>
            <a:pPr eaLnBrk="1" hangingPunct="1">
              <a:buClrTx/>
              <a:buSzTx/>
              <a:buFontTx/>
              <a:buNone/>
            </a:pPr>
            <a:r>
              <a:rPr lang="en-US" altLang="en-US" sz="2400"/>
              <a:t>-mode</a:t>
            </a:r>
          </a:p>
          <a:p>
            <a:pPr eaLnBrk="1" hangingPunct="1">
              <a:buClrTx/>
              <a:buSzTx/>
              <a:buFontTx/>
              <a:buNone/>
            </a:pPr>
            <a:r>
              <a:rPr lang="en-US" altLang="en-US" sz="2400"/>
              <a:t>-sum of squares (SS)</a:t>
            </a:r>
          </a:p>
          <a:p>
            <a:pPr eaLnBrk="1" hangingPunct="1">
              <a:buClrTx/>
              <a:buSzTx/>
              <a:buFontTx/>
              <a:buNone/>
            </a:pPr>
            <a:r>
              <a:rPr lang="en-US" altLang="en-US" sz="2400"/>
              <a:t>-variance</a:t>
            </a:r>
          </a:p>
          <a:p>
            <a:pPr eaLnBrk="1" hangingPunct="1">
              <a:buClrTx/>
              <a:buSzTx/>
              <a:buFontTx/>
              <a:buNone/>
            </a:pPr>
            <a:r>
              <a:rPr lang="en-US" altLang="en-US" sz="2400"/>
              <a:t>-standard deviation (SD)</a:t>
            </a:r>
          </a:p>
          <a:p>
            <a:pPr eaLnBrk="1" hangingPunct="1">
              <a:buClrTx/>
              <a:buSzTx/>
              <a:buFontTx/>
              <a:buNone/>
            </a:pPr>
            <a:r>
              <a:rPr lang="en-US" altLang="en-US" sz="2400"/>
              <a:t>-standard error</a:t>
            </a:r>
          </a:p>
        </p:txBody>
      </p:sp>
    </p:spTree>
    <p:extLst>
      <p:ext uri="{BB962C8B-B14F-4D97-AF65-F5344CB8AC3E}">
        <p14:creationId xmlns:p14="http://schemas.microsoft.com/office/powerpoint/2010/main" val="3149994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0" y="1022350"/>
          <a:ext cx="9144000" cy="4813300"/>
        </p:xfrm>
        <a:graphic>
          <a:graphicData uri="http://schemas.openxmlformats.org/presentationml/2006/ole">
            <mc:AlternateContent xmlns:mc="http://schemas.openxmlformats.org/markup-compatibility/2006">
              <mc:Choice xmlns:v="urn:schemas-microsoft-com:vml" Requires="v">
                <p:oleObj spid="_x0000_s7172" name="Worksheet" r:id="rId4" imgW="9792000" imgH="5155200" progId="Excel.Sheet.8">
                  <p:embed/>
                </p:oleObj>
              </mc:Choice>
              <mc:Fallback>
                <p:oleObj name="Worksheet" r:id="rId4" imgW="9792000" imgH="5155200" progId="Excel.Sheet.8">
                  <p:embed/>
                  <p:pic>
                    <p:nvPicPr>
                      <p:cNvPr id="901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2350"/>
                        <a:ext cx="9144000" cy="481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77468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752475" y="295275"/>
            <a:ext cx="7504113"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Calculate your Z-score</a:t>
            </a:r>
          </a:p>
          <a:p>
            <a:pPr eaLnBrk="1" hangingPunct="1">
              <a:buClrTx/>
              <a:buSzTx/>
              <a:buFontTx/>
              <a:buNone/>
            </a:pPr>
            <a:endParaRPr lang="en-US" altLang="en-US" sz="2400"/>
          </a:p>
          <a:p>
            <a:pPr eaLnBrk="1" hangingPunct="1">
              <a:buClrTx/>
              <a:buSzTx/>
              <a:buFontTx/>
              <a:buNone/>
            </a:pPr>
            <a:r>
              <a:rPr lang="en-US" altLang="en-US" sz="2400"/>
              <a:t>Mean=77	</a:t>
            </a:r>
          </a:p>
          <a:p>
            <a:pPr eaLnBrk="1" hangingPunct="1">
              <a:buClrTx/>
              <a:buSzTx/>
              <a:buFontTx/>
              <a:buNone/>
            </a:pPr>
            <a:r>
              <a:rPr lang="en-US" altLang="en-US" sz="2400"/>
              <a:t>SD=16</a:t>
            </a:r>
          </a:p>
          <a:p>
            <a:pPr eaLnBrk="1" hangingPunct="1">
              <a:buClrTx/>
              <a:buSzTx/>
              <a:buFontTx/>
              <a:buNone/>
            </a:pPr>
            <a:r>
              <a:rPr lang="en-US" altLang="en-US" sz="2400"/>
              <a:t>You score=93		Your score=69		</a:t>
            </a:r>
          </a:p>
          <a:p>
            <a:pPr eaLnBrk="1" hangingPunct="1">
              <a:buClrTx/>
              <a:buSzTx/>
              <a:buFontTx/>
              <a:buNone/>
            </a:pPr>
            <a:endParaRPr lang="en-US" altLang="en-US" sz="2400"/>
          </a:p>
          <a:p>
            <a:pPr eaLnBrk="1" hangingPunct="1">
              <a:buClrTx/>
              <a:buSzTx/>
              <a:buFontTx/>
              <a:buNone/>
            </a:pPr>
            <a:r>
              <a:rPr lang="en-US" altLang="en-US" sz="2400"/>
              <a:t>Approximately what percentage of people did you do better than?</a:t>
            </a:r>
          </a:p>
          <a:p>
            <a:pPr eaLnBrk="1" hangingPunct="1">
              <a:buClrTx/>
              <a:buSzTx/>
              <a:buFontTx/>
              <a:buNone/>
            </a:pPr>
            <a:endParaRPr lang="en-US" altLang="en-US" sz="2400"/>
          </a:p>
          <a:p>
            <a:pPr eaLnBrk="1" hangingPunct="1">
              <a:buClrTx/>
              <a:buSzTx/>
              <a:buFontTx/>
              <a:buNone/>
            </a:pPr>
            <a:r>
              <a:rPr lang="en-US" altLang="en-US" sz="2400"/>
              <a:t>Approximately what percentage did you do worse than? </a:t>
            </a:r>
          </a:p>
        </p:txBody>
      </p:sp>
    </p:spTree>
    <p:extLst>
      <p:ext uri="{BB962C8B-B14F-4D97-AF65-F5344CB8AC3E}">
        <p14:creationId xmlns:p14="http://schemas.microsoft.com/office/powerpoint/2010/main" val="3569224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533400"/>
            <a:ext cx="8229600" cy="1600200"/>
          </a:xfrm>
        </p:spPr>
        <p:txBody>
          <a:bodyPr>
            <a:normAutofit fontScale="90000"/>
          </a:bodyPr>
          <a:lstStyle/>
          <a:p>
            <a:pPr eaLnBrk="1" hangingPunct="1"/>
            <a:r>
              <a:rPr lang="en-US" altLang="en-US" dirty="0"/>
              <a:t>How Do Psychologists Conduct Research? Variables and Operational Definitions</a:t>
            </a:r>
          </a:p>
        </p:txBody>
      </p:sp>
      <p:sp>
        <p:nvSpPr>
          <p:cNvPr id="20483" name="Rectangle 3"/>
          <p:cNvSpPr>
            <a:spLocks noGrp="1" noChangeArrowheads="1"/>
          </p:cNvSpPr>
          <p:nvPr>
            <p:ph idx="1"/>
          </p:nvPr>
        </p:nvSpPr>
        <p:spPr>
          <a:xfrm>
            <a:off x="228600" y="2209800"/>
            <a:ext cx="8610600" cy="3886200"/>
          </a:xfrm>
        </p:spPr>
        <p:txBody>
          <a:bodyPr/>
          <a:lstStyle/>
          <a:p>
            <a:pPr algn="l" eaLnBrk="1" hangingPunct="1">
              <a:lnSpc>
                <a:spcPct val="90000"/>
              </a:lnSpc>
            </a:pPr>
            <a:r>
              <a:rPr lang="en-US" altLang="en-US" dirty="0">
                <a:solidFill>
                  <a:srgbClr val="000000"/>
                </a:solidFill>
                <a:latin typeface="Arial"/>
                <a:cs typeface="Arial"/>
              </a:rPr>
              <a:t>Types of </a:t>
            </a:r>
            <a:r>
              <a:rPr lang="en-US" altLang="en-US" b="1" dirty="0">
                <a:solidFill>
                  <a:srgbClr val="000000"/>
                </a:solidFill>
                <a:latin typeface="Arial"/>
                <a:cs typeface="Arial"/>
              </a:rPr>
              <a:t>Variables</a:t>
            </a:r>
            <a:r>
              <a:rPr lang="en-US" altLang="en-US" dirty="0">
                <a:solidFill>
                  <a:srgbClr val="000000"/>
                </a:solidFill>
                <a:latin typeface="Arial"/>
                <a:cs typeface="Arial"/>
              </a:rPr>
              <a:t>:</a:t>
            </a:r>
          </a:p>
          <a:p>
            <a:pPr algn="l" eaLnBrk="1" hangingPunct="1">
              <a:lnSpc>
                <a:spcPct val="90000"/>
              </a:lnSpc>
              <a:buNone/>
            </a:pPr>
            <a:endParaRPr lang="en-US" altLang="en-US" dirty="0">
              <a:solidFill>
                <a:srgbClr val="000000"/>
              </a:solidFill>
              <a:latin typeface="Arial"/>
              <a:cs typeface="Arial"/>
            </a:endParaRPr>
          </a:p>
          <a:p>
            <a:pPr marL="914400" lvl="1" indent="-457200" algn="l" eaLnBrk="1" hangingPunct="1">
              <a:lnSpc>
                <a:spcPct val="90000"/>
              </a:lnSpc>
              <a:buFont typeface="Arial"/>
              <a:buChar char="•"/>
            </a:pPr>
            <a:r>
              <a:rPr lang="en-US" altLang="en-US" sz="2700" b="1" dirty="0">
                <a:solidFill>
                  <a:srgbClr val="000000"/>
                </a:solidFill>
                <a:latin typeface="Arial"/>
                <a:cs typeface="Arial"/>
              </a:rPr>
              <a:t>Independent variable </a:t>
            </a:r>
            <a:r>
              <a:rPr lang="en-US" altLang="en-US" sz="2700" dirty="0">
                <a:solidFill>
                  <a:srgbClr val="000000"/>
                </a:solidFill>
                <a:latin typeface="Arial"/>
                <a:cs typeface="Arial"/>
              </a:rPr>
              <a:t>(IV)—the variable that you manipulate</a:t>
            </a:r>
          </a:p>
          <a:p>
            <a:pPr marL="914400" lvl="1" indent="-457200" algn="l" eaLnBrk="1" hangingPunct="1">
              <a:lnSpc>
                <a:spcPct val="90000"/>
              </a:lnSpc>
              <a:buFont typeface="Arial"/>
              <a:buChar char="•"/>
            </a:pPr>
            <a:endParaRPr lang="en-US" altLang="en-US" sz="2700" dirty="0">
              <a:solidFill>
                <a:srgbClr val="000000"/>
              </a:solidFill>
              <a:latin typeface="Arial"/>
              <a:cs typeface="Arial"/>
            </a:endParaRPr>
          </a:p>
          <a:p>
            <a:pPr marL="914400" lvl="1" indent="-457200" algn="l" eaLnBrk="1" hangingPunct="1">
              <a:lnSpc>
                <a:spcPct val="90000"/>
              </a:lnSpc>
              <a:buFont typeface="Arial"/>
              <a:buChar char="•"/>
            </a:pPr>
            <a:r>
              <a:rPr lang="en-US" altLang="en-US" sz="2700" b="1" dirty="0">
                <a:solidFill>
                  <a:srgbClr val="000000"/>
                </a:solidFill>
                <a:latin typeface="Arial"/>
                <a:cs typeface="Arial"/>
              </a:rPr>
              <a:t>Dependent variable </a:t>
            </a:r>
            <a:r>
              <a:rPr lang="en-US" altLang="en-US" sz="2700" dirty="0">
                <a:solidFill>
                  <a:srgbClr val="000000"/>
                </a:solidFill>
                <a:latin typeface="Arial"/>
                <a:cs typeface="Arial"/>
              </a:rPr>
              <a:t>(DV)—the variable that you measure (or the variable that is changed by the IV)</a:t>
            </a:r>
          </a:p>
          <a:p>
            <a:pPr algn="l" eaLnBrk="1" hangingPunct="1">
              <a:lnSpc>
                <a:spcPct val="90000"/>
              </a:lnSpc>
            </a:pPr>
            <a:endParaRPr lang="en-US" altLang="en-US" dirty="0">
              <a:solidFill>
                <a:srgbClr val="000000"/>
              </a:solidFill>
              <a:latin typeface="Arial"/>
              <a:cs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04800" y="304800"/>
            <a:ext cx="8382000" cy="369411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t>Parametric Statistics</a:t>
            </a:r>
            <a:r>
              <a:rPr lang="en-US" altLang="en-US" sz="2400"/>
              <a:t> - Inferential procedures that depend on population parameters. T-tests and analyses of variance fall into this category. Statistical tests include ANOVAs, MANOVA, T-tests and Pearson Correlations</a:t>
            </a:r>
          </a:p>
          <a:p>
            <a:pPr eaLnBrk="1" hangingPunct="1">
              <a:spcBef>
                <a:spcPct val="50000"/>
              </a:spcBef>
              <a:buClrTx/>
              <a:buSzTx/>
              <a:buFontTx/>
              <a:buNone/>
            </a:pPr>
            <a:r>
              <a:rPr lang="en-US" altLang="en-US" sz="2400"/>
              <a:t>Continuous Data</a:t>
            </a:r>
          </a:p>
          <a:p>
            <a:pPr eaLnBrk="1" hangingPunct="1">
              <a:spcBef>
                <a:spcPct val="50000"/>
              </a:spcBef>
              <a:buClrTx/>
              <a:buSzTx/>
              <a:buFontTx/>
              <a:buNone/>
            </a:pPr>
            <a:endParaRPr lang="en-US" altLang="en-US" sz="2400"/>
          </a:p>
          <a:p>
            <a:pPr eaLnBrk="1" hangingPunct="1">
              <a:spcBef>
                <a:spcPct val="50000"/>
              </a:spcBef>
              <a:buClrTx/>
              <a:buSzTx/>
              <a:buFontTx/>
              <a:buNone/>
            </a:pPr>
            <a:r>
              <a:rPr lang="en-US" altLang="en-US" sz="2400" b="1"/>
              <a:t>Non-Parametric Statistics</a:t>
            </a:r>
            <a:r>
              <a:rPr lang="en-US" altLang="en-US" sz="2400"/>
              <a:t> - Inferential procedures not concerned with population parameters such as mean and standard deviation. The term 'non-parametric' is often used to refer to inferential procedures that do not depend on the distribution of the population. Also called Distribution-Free Statistics. Examples include Chi Squared, Mann-Whitney U, Kruskal Wallis</a:t>
            </a:r>
          </a:p>
          <a:p>
            <a:pPr eaLnBrk="1" hangingPunct="1">
              <a:spcBef>
                <a:spcPct val="50000"/>
              </a:spcBef>
              <a:buClrTx/>
              <a:buSzTx/>
              <a:buFontTx/>
              <a:buNone/>
            </a:pPr>
            <a:r>
              <a:rPr lang="en-US" altLang="en-US" sz="2400"/>
              <a:t>Discrete Data</a:t>
            </a:r>
          </a:p>
        </p:txBody>
      </p:sp>
    </p:spTree>
    <p:extLst>
      <p:ext uri="{BB962C8B-B14F-4D97-AF65-F5344CB8AC3E}">
        <p14:creationId xmlns:p14="http://schemas.microsoft.com/office/powerpoint/2010/main" val="31095465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a:xfrm>
            <a:off x="3602038" y="0"/>
            <a:ext cx="5649912" cy="6858000"/>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cxnSp>
        <p:nvCxnSpPr>
          <p:cNvPr id="96259" name="Straight Connector 6"/>
          <p:cNvCxnSpPr>
            <a:cxnSpLocks noChangeShapeType="1"/>
          </p:cNvCxnSpPr>
          <p:nvPr/>
        </p:nvCxnSpPr>
        <p:spPr bwMode="auto">
          <a:xfrm>
            <a:off x="3465513" y="0"/>
            <a:ext cx="0" cy="6858000"/>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
        <p:nvSpPr>
          <p:cNvPr id="96260" name="Content Placeholder 2"/>
          <p:cNvSpPr txBox="1">
            <a:spLocks/>
          </p:cNvSpPr>
          <p:nvPr/>
        </p:nvSpPr>
        <p:spPr bwMode="auto">
          <a:xfrm>
            <a:off x="-206375" y="1449388"/>
            <a:ext cx="3835400"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342900" indent="-342900">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indent="-2349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en-US" sz="2200" b="1"/>
              <a:t>Range</a:t>
            </a:r>
            <a:r>
              <a:rPr lang="en-US" altLang="en-US" sz="2200"/>
              <a:t> – the highest score in the distribution minus the lowest score, a simple measure of variability.</a:t>
            </a:r>
          </a:p>
          <a:p>
            <a:pPr lvl="1" eaLnBrk="1" hangingPunct="1"/>
            <a:r>
              <a:rPr lang="en-US" altLang="en-US" sz="2200" b="1"/>
              <a:t>Standard Deviation </a:t>
            </a:r>
            <a:r>
              <a:rPr lang="en-US" altLang="en-US" sz="2200"/>
              <a:t>– the square root of the sum of the squared deviations from the mean divided by the number of scores in the distribution. The larger the standard deviation, the more spread out are the scores in a distribution. </a:t>
            </a:r>
          </a:p>
          <a:p>
            <a:pPr lvl="1" eaLnBrk="1" hangingPunct="1"/>
            <a:endParaRPr lang="en-US" altLang="en-US" sz="2000"/>
          </a:p>
        </p:txBody>
      </p:sp>
      <p:sp>
        <p:nvSpPr>
          <p:cNvPr id="14" name="Title 28"/>
          <p:cNvSpPr>
            <a:spLocks noGrp="1"/>
          </p:cNvSpPr>
          <p:nvPr>
            <p:ph type="title"/>
          </p:nvPr>
        </p:nvSpPr>
        <p:spPr>
          <a:xfrm>
            <a:off x="138113" y="269875"/>
            <a:ext cx="3173412" cy="1250950"/>
          </a:xfrm>
        </p:spPr>
        <p:txBody>
          <a:bodyPr tIns="45720" bIns="45720" numCol="1" anchorCtr="0" compatLnSpc="1">
            <a:prstTxWarp prst="textNoShape">
              <a:avLst/>
            </a:prstTxWarp>
            <a:normAutofit fontScale="90000"/>
          </a:bodyPr>
          <a:lstStyle/>
          <a:p>
            <a:pPr eaLnBrk="1" hangingPunct="1">
              <a:defRPr/>
            </a:pPr>
            <a:r>
              <a:rPr lang="en-US" b="1">
                <a:ln>
                  <a:noFill/>
                </a:ln>
                <a:effectLst/>
                <a:latin typeface="Franklin Gothic Demi" pitchFamily="34" charset="0"/>
                <a:ea typeface="ＭＳ Ｐゴシック" pitchFamily="34" charset="-128"/>
              </a:rPr>
              <a:t>Descriptive Statistics</a:t>
            </a:r>
            <a:br>
              <a:rPr lang="en-US" sz="2900">
                <a:ln>
                  <a:noFill/>
                </a:ln>
                <a:effectLst/>
                <a:latin typeface="Franklin Gothic Demi" pitchFamily="34" charset="0"/>
                <a:ea typeface="ＭＳ Ｐゴシック" pitchFamily="34" charset="-128"/>
              </a:rPr>
            </a:br>
            <a:r>
              <a:rPr lang="en-US" sz="2400">
                <a:ln>
                  <a:noFill/>
                </a:ln>
                <a:effectLst/>
                <a:latin typeface="Franklin Gothic Demi" pitchFamily="34" charset="0"/>
                <a:ea typeface="ＭＳ Ｐゴシック" pitchFamily="34" charset="-128"/>
              </a:rPr>
              <a:t>Measure of </a:t>
            </a:r>
            <a:r>
              <a:rPr lang="en-US" sz="2400">
                <a:ln>
                  <a:noFill/>
                </a:ln>
                <a:solidFill>
                  <a:srgbClr val="000000"/>
                </a:solidFill>
                <a:effectLst/>
                <a:latin typeface="Franklin Gothic Demi" pitchFamily="34" charset="0"/>
                <a:ea typeface="ＭＳ Ｐゴシック" pitchFamily="34" charset="-128"/>
              </a:rPr>
              <a:t>Variability</a:t>
            </a:r>
            <a:br>
              <a:rPr lang="en-US" sz="2900">
                <a:ln>
                  <a:noFill/>
                </a:ln>
                <a:solidFill>
                  <a:srgbClr val="000000"/>
                </a:solidFill>
                <a:effectLst>
                  <a:outerShdw blurRad="38100" dist="38100" dir="2700000" algn="tl">
                    <a:srgbClr val="C0C0C0"/>
                  </a:outerShdw>
                </a:effectLst>
                <a:latin typeface="Franklin Gothic Demi" pitchFamily="34" charset="0"/>
                <a:ea typeface="ＭＳ Ｐゴシック" pitchFamily="34" charset="-128"/>
              </a:rPr>
            </a:br>
            <a:endParaRPr lang="en-US" sz="2900">
              <a:ln>
                <a:noFill/>
              </a:ln>
              <a:solidFill>
                <a:srgbClr val="000000"/>
              </a:solidFill>
              <a:effectLst>
                <a:outerShdw blurRad="38100" dist="38100" dir="2700000" algn="tl">
                  <a:srgbClr val="C0C0C0"/>
                </a:outerShdw>
              </a:effectLst>
              <a:latin typeface="Franklin Gothic Demi" pitchFamily="34" charset="0"/>
              <a:ea typeface="ＭＳ Ｐゴシック" pitchFamily="34" charset="-128"/>
            </a:endParaRPr>
          </a:p>
        </p:txBody>
      </p:sp>
      <p:pic>
        <p:nvPicPr>
          <p:cNvPr id="96262" name="Picture 14" descr="Table calculates the standard deviation for a hypothetical group of 15 participants.&#10;&#10;"/>
          <p:cNvPicPr>
            <a:picLocks noChangeAspect="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3629025" y="895350"/>
            <a:ext cx="5370513" cy="4987925"/>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35326"/>
      </p:ext>
    </p:extLst>
  </p:cSld>
  <p:clrMapOvr>
    <a:masterClrMapping/>
  </p:clrMapOvr>
  <p:transition>
    <p:fade/>
    <p:sndAc>
      <p:stSnd>
        <p:snd r:embed="rId3" name="arrow.wav"/>
      </p:stSnd>
    </p:sndAc>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12"/>
          <p:cNvSpPr/>
          <p:nvPr/>
        </p:nvSpPr>
        <p:spPr>
          <a:xfrm>
            <a:off x="0" y="2625725"/>
            <a:ext cx="9144000" cy="4232275"/>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cxnSp>
        <p:nvCxnSpPr>
          <p:cNvPr id="98307" name="Straight Connector 13"/>
          <p:cNvCxnSpPr>
            <a:cxnSpLocks noChangeShapeType="1"/>
          </p:cNvCxnSpPr>
          <p:nvPr/>
        </p:nvCxnSpPr>
        <p:spPr bwMode="auto">
          <a:xfrm rot="10800000">
            <a:off x="0" y="2593975"/>
            <a:ext cx="9158288" cy="0"/>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pic>
        <p:nvPicPr>
          <p:cNvPr id="21" name="Picture 20"/>
          <p:cNvPicPr>
            <a:picLocks noChangeAspect="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4297363" y="3011488"/>
            <a:ext cx="4176712" cy="3659187"/>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a:spLocks noChangeArrowheads="1"/>
          </p:cNvSpPr>
          <p:nvPr/>
        </p:nvSpPr>
        <p:spPr bwMode="auto">
          <a:xfrm>
            <a:off x="287338" y="1068388"/>
            <a:ext cx="3838575" cy="1303337"/>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algn="ctr" eaLnBrk="1" hangingPunct="1">
              <a:defRPr/>
            </a:pPr>
            <a:r>
              <a:rPr lang="en-US" sz="2000" dirty="0">
                <a:latin typeface="+mj-lt"/>
                <a:ea typeface="+mn-ea"/>
                <a:cs typeface="Arial" pitchFamily="34" charset="0"/>
              </a:rPr>
              <a:t>Positive Correlation:</a:t>
            </a:r>
          </a:p>
          <a:p>
            <a:pPr marL="0" lvl="1" algn="ctr" eaLnBrk="1" hangingPunct="1">
              <a:lnSpc>
                <a:spcPts val="1800"/>
              </a:lnSpc>
              <a:defRPr/>
            </a:pPr>
            <a:r>
              <a:rPr lang="en-US" sz="2000" dirty="0">
                <a:latin typeface="+mn-lt"/>
                <a:ea typeface="+mn-ea"/>
                <a:cs typeface="Arial" pitchFamily="34" charset="0"/>
              </a:rPr>
              <a:t>Two variables change systematically in the same direction, either increasing or decreasing together. </a:t>
            </a:r>
          </a:p>
        </p:txBody>
      </p:sp>
      <p:sp>
        <p:nvSpPr>
          <p:cNvPr id="20" name="Rounded Rectangle 19"/>
          <p:cNvSpPr/>
          <p:nvPr/>
        </p:nvSpPr>
        <p:spPr>
          <a:xfrm>
            <a:off x="153988" y="3444875"/>
            <a:ext cx="3305175" cy="1252538"/>
          </a:xfrm>
          <a:prstGeom prst="roundRect">
            <a:avLst/>
          </a:prstGeom>
          <a:noFill/>
          <a:ln w="76200">
            <a:noFill/>
          </a:ln>
          <a:effectLst/>
        </p:spPr>
        <p:style>
          <a:lnRef idx="1">
            <a:schemeClr val="accent1"/>
          </a:lnRef>
          <a:fillRef idx="3">
            <a:schemeClr val="accent1"/>
          </a:fillRef>
          <a:effectRef idx="2">
            <a:schemeClr val="accent1"/>
          </a:effectRef>
          <a:fontRef idx="minor">
            <a:schemeClr val="lt1"/>
          </a:fontRef>
        </p:style>
        <p:txBody>
          <a:bodyPr anchor="ctr"/>
          <a:lstStyle/>
          <a:p>
            <a:pPr marL="0" lvl="1" eaLnBrk="1" hangingPunct="1">
              <a:defRPr/>
            </a:pPr>
            <a:r>
              <a:rPr lang="en-US" sz="2000" i="1" dirty="0">
                <a:solidFill>
                  <a:srgbClr val="C00000"/>
                </a:solidFill>
                <a:cs typeface="Arial" pitchFamily="34" charset="0"/>
              </a:rPr>
              <a:t>Correlation directions are often shown in scatter plot diagrams such as this.</a:t>
            </a:r>
          </a:p>
        </p:txBody>
      </p:sp>
      <p:sp>
        <p:nvSpPr>
          <p:cNvPr id="30" name="Title 28"/>
          <p:cNvSpPr txBox="1">
            <a:spLocks/>
          </p:cNvSpPr>
          <p:nvPr/>
        </p:nvSpPr>
        <p:spPr>
          <a:xfrm>
            <a:off x="206375" y="157163"/>
            <a:ext cx="8229600" cy="1250950"/>
          </a:xfrm>
          <a:prstGeom prst="rect">
            <a:avLst/>
          </a:prstGeom>
        </p:spPr>
        <p:txBody>
          <a:bodyPr rIns="45720" anchor="ctr">
            <a:normAutofit/>
          </a:bodyPr>
          <a:lstStyle/>
          <a:p>
            <a:pPr eaLnBrk="1" hangingPunct="1">
              <a:lnSpc>
                <a:spcPct val="80000"/>
              </a:lnSpc>
              <a:defRPr/>
            </a:pPr>
            <a:r>
              <a:rPr lang="en-US" sz="3200" b="1">
                <a:latin typeface="Franklin Gothic Demi" pitchFamily="34" charset="0"/>
              </a:rPr>
              <a:t>Descriptive Statistics</a:t>
            </a:r>
            <a:br>
              <a:rPr lang="en-US" sz="2900" b="1">
                <a:latin typeface="Franklin Gothic Demi" pitchFamily="34" charset="0"/>
              </a:rPr>
            </a:br>
            <a:r>
              <a:rPr lang="en-US">
                <a:solidFill>
                  <a:srgbClr val="000000"/>
                </a:solidFill>
                <a:latin typeface="Franklin Gothic Demi" pitchFamily="34" charset="0"/>
              </a:rPr>
              <a:t>Correlation: The Relationship Between Two Variables </a:t>
            </a:r>
            <a:br>
              <a:rPr lang="en-US" sz="2900">
                <a:solidFill>
                  <a:srgbClr val="000000"/>
                </a:solidFill>
                <a:effectLst>
                  <a:outerShdw blurRad="38100" dist="38100" dir="2700000" algn="tl">
                    <a:srgbClr val="C0C0C0"/>
                  </a:outerShdw>
                </a:effectLst>
                <a:latin typeface="Bell Gothic Std Black" charset="0"/>
              </a:rPr>
            </a:br>
            <a:endParaRPr lang="en-US" sz="2900">
              <a:solidFill>
                <a:srgbClr val="000000"/>
              </a:solidFill>
              <a:effectLst>
                <a:outerShdw blurRad="38100" dist="38100" dir="2700000" algn="tl">
                  <a:srgbClr val="C0C0C0"/>
                </a:outerShdw>
              </a:effectLst>
              <a:latin typeface="Bell Gothic Std Black" charset="0"/>
            </a:endParaRPr>
          </a:p>
        </p:txBody>
      </p:sp>
      <p:sp>
        <p:nvSpPr>
          <p:cNvPr id="12" name="Right Arrow 11"/>
          <p:cNvSpPr/>
          <p:nvPr/>
        </p:nvSpPr>
        <p:spPr>
          <a:xfrm>
            <a:off x="2925763" y="4189413"/>
            <a:ext cx="1246187" cy="36036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16" name="Rounded Rectangle 15"/>
          <p:cNvSpPr>
            <a:spLocks noChangeArrowheads="1"/>
          </p:cNvSpPr>
          <p:nvPr/>
        </p:nvSpPr>
        <p:spPr bwMode="auto">
          <a:xfrm>
            <a:off x="4567238" y="1041400"/>
            <a:ext cx="4090987" cy="1393825"/>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algn="ctr" eaLnBrk="1" hangingPunct="1">
              <a:defRPr/>
            </a:pPr>
            <a:r>
              <a:rPr lang="en-US" sz="2000" dirty="0">
                <a:latin typeface="+mn-lt"/>
                <a:ea typeface="+mn-ea"/>
                <a:cs typeface="Arial" pitchFamily="34" charset="0"/>
              </a:rPr>
              <a:t>Positive Correlation:</a:t>
            </a:r>
          </a:p>
          <a:p>
            <a:pPr marL="0" lvl="1" algn="ctr" eaLnBrk="1" hangingPunct="1">
              <a:lnSpc>
                <a:spcPts val="1800"/>
              </a:lnSpc>
              <a:defRPr/>
            </a:pPr>
            <a:r>
              <a:rPr lang="en-US" sz="2000" dirty="0">
                <a:latin typeface="+mn-lt"/>
                <a:ea typeface="+mn-ea"/>
                <a:cs typeface="Arial" pitchFamily="34" charset="0"/>
              </a:rPr>
              <a:t>Two variables change systematically in the same direction, either increasing or decreasing together. </a:t>
            </a:r>
          </a:p>
        </p:txBody>
      </p:sp>
      <p:pic>
        <p:nvPicPr>
          <p:cNvPr id="17" name="Picture 16"/>
          <p:cNvPicPr>
            <a:picLocks noChangeAspect="1"/>
          </p:cNvPicPr>
          <p:nvPr/>
        </p:nvPicPr>
        <p:blipFill>
          <a:blip r:embed="rId5">
            <a:lum bright="-10000" contrast="10000"/>
            <a:extLst>
              <a:ext uri="{28A0092B-C50C-407E-A947-70E740481C1C}">
                <a14:useLocalDpi xmlns:a14="http://schemas.microsoft.com/office/drawing/2010/main" val="0"/>
              </a:ext>
            </a:extLst>
          </a:blip>
          <a:srcRect/>
          <a:stretch>
            <a:fillRect/>
          </a:stretch>
        </p:blipFill>
        <p:spPr bwMode="auto">
          <a:xfrm>
            <a:off x="4276725" y="2900363"/>
            <a:ext cx="4403725" cy="381000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catter plot displays the relationship between two variables&#10;&#10;Positive Correlation:&#10;Two variables change systematically in the same direction, either increasing or decreasing together. &#10;&#10;&#10;&#10;"/>
          <p:cNvPicPr>
            <a:picLocks noChangeAspect="1"/>
          </p:cNvPicPr>
          <p:nvPr/>
        </p:nvPicPr>
        <p:blipFill>
          <a:blip r:embed="rId6">
            <a:lum bright="-10000" contrast="10000"/>
            <a:extLst>
              <a:ext uri="{28A0092B-C50C-407E-A947-70E740481C1C}">
                <a14:useLocalDpi xmlns:a14="http://schemas.microsoft.com/office/drawing/2010/main" val="0"/>
              </a:ext>
            </a:extLst>
          </a:blip>
          <a:srcRect t="2600"/>
          <a:stretch>
            <a:fillRect/>
          </a:stretch>
        </p:blipFill>
        <p:spPr bwMode="auto">
          <a:xfrm>
            <a:off x="4230688" y="2870200"/>
            <a:ext cx="4427537" cy="398780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236538" y="3479800"/>
            <a:ext cx="3471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marL="0" lvl="1" eaLnBrk="1" hangingPunct="1">
              <a:spcBef>
                <a:spcPct val="0"/>
              </a:spcBef>
              <a:buClrTx/>
              <a:buSzTx/>
              <a:buFontTx/>
              <a:buNone/>
            </a:pPr>
            <a:r>
              <a:rPr lang="en-US" altLang="en-US" sz="2000" i="1">
                <a:solidFill>
                  <a:srgbClr val="C00000"/>
                </a:solidFill>
              </a:rPr>
              <a:t>A scatter plot with points that seem to fall randomly indicates no correlation between the variables. </a:t>
            </a:r>
          </a:p>
        </p:txBody>
      </p:sp>
      <p:sp>
        <p:nvSpPr>
          <p:cNvPr id="28" name="Right Arrow 27"/>
          <p:cNvSpPr/>
          <p:nvPr/>
        </p:nvSpPr>
        <p:spPr>
          <a:xfrm>
            <a:off x="2924175" y="4422775"/>
            <a:ext cx="1244600" cy="3603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1074188554"/>
      </p:ext>
    </p:extLst>
  </p:cSld>
  <p:clrMapOvr>
    <a:masterClrMapping/>
  </p:clrMapOvr>
  <p:transition>
    <p:fade/>
    <p:sndAc>
      <p:stSnd>
        <p:snd r:embed="rId3"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23"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nodeType="afterGroup">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p:bldP spid="20" grpId="1"/>
      <p:bldP spid="12" grpId="0" animBg="1"/>
      <p:bldP spid="12" grpId="1" animBg="1"/>
      <p:bldP spid="16" grpId="0" animBg="1"/>
      <p:bldP spid="19" grpId="0"/>
      <p:bldP spid="28"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p:cNvSpPr/>
          <p:nvPr/>
        </p:nvSpPr>
        <p:spPr>
          <a:xfrm>
            <a:off x="0" y="2168525"/>
            <a:ext cx="9144000" cy="4689475"/>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cxnSp>
        <p:nvCxnSpPr>
          <p:cNvPr id="100355" name="Straight Connector 14"/>
          <p:cNvCxnSpPr>
            <a:cxnSpLocks noChangeShapeType="1"/>
          </p:cNvCxnSpPr>
          <p:nvPr/>
        </p:nvCxnSpPr>
        <p:spPr bwMode="auto">
          <a:xfrm rot="10800000">
            <a:off x="0" y="2111375"/>
            <a:ext cx="9158288" cy="0"/>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
        <p:nvSpPr>
          <p:cNvPr id="7" name="Content Placeholder 2"/>
          <p:cNvSpPr txBox="1">
            <a:spLocks/>
          </p:cNvSpPr>
          <p:nvPr/>
        </p:nvSpPr>
        <p:spPr bwMode="auto">
          <a:xfrm>
            <a:off x="311150" y="2914650"/>
            <a:ext cx="3162300" cy="2684463"/>
          </a:xfrm>
          <a:prstGeom prst="rect">
            <a:avLst/>
          </a:prstGeom>
          <a:noFill/>
          <a:ln w="9525">
            <a:noFill/>
            <a:miter lim="800000"/>
            <a:headEnd/>
            <a:tailEnd/>
          </a:ln>
        </p:spPr>
        <p:txBody>
          <a:bodyPr lIns="54864" tIns="91440"/>
          <a:lstStyle/>
          <a:p>
            <a:pPr marL="0" lvl="1" eaLnBrk="1" hangingPunct="1">
              <a:spcBef>
                <a:spcPct val="20000"/>
              </a:spcBef>
              <a:buClr>
                <a:schemeClr val="accent2"/>
              </a:buClr>
              <a:buSzPct val="90000"/>
              <a:defRPr/>
            </a:pPr>
            <a:r>
              <a:rPr lang="en-US" sz="2000" dirty="0">
                <a:latin typeface="Arial" charset="0"/>
                <a:ea typeface="+mn-ea"/>
              </a:rPr>
              <a:t> </a:t>
            </a:r>
            <a:r>
              <a:rPr lang="en-US" dirty="0">
                <a:solidFill>
                  <a:srgbClr val="C00000"/>
                </a:solidFill>
                <a:latin typeface="Arial" charset="0"/>
                <a:ea typeface="+mn-ea"/>
              </a:rPr>
              <a:t>A </a:t>
            </a:r>
            <a:r>
              <a:rPr lang="en-US" b="1" dirty="0">
                <a:solidFill>
                  <a:srgbClr val="C00000"/>
                </a:solidFill>
                <a:latin typeface="Arial" charset="0"/>
                <a:ea typeface="+mn-ea"/>
              </a:rPr>
              <a:t>+1.00 correlation</a:t>
            </a:r>
            <a:r>
              <a:rPr lang="en-US" dirty="0">
                <a:solidFill>
                  <a:srgbClr val="C00000"/>
                </a:solidFill>
                <a:latin typeface="Arial" charset="0"/>
                <a:ea typeface="+mn-ea"/>
              </a:rPr>
              <a:t>, or a </a:t>
            </a:r>
            <a:r>
              <a:rPr lang="en-US" b="1" dirty="0">
                <a:solidFill>
                  <a:srgbClr val="C00000"/>
                </a:solidFill>
                <a:latin typeface="Arial" charset="0"/>
                <a:ea typeface="+mn-ea"/>
              </a:rPr>
              <a:t>perfect positive correlation</a:t>
            </a:r>
            <a:r>
              <a:rPr lang="en-US" dirty="0">
                <a:solidFill>
                  <a:srgbClr val="C00000"/>
                </a:solidFill>
                <a:latin typeface="Arial" charset="0"/>
                <a:ea typeface="+mn-ea"/>
              </a:rPr>
              <a:t>, would indicate that frequent yoga sessions were </a:t>
            </a:r>
            <a:r>
              <a:rPr lang="en-US" i="1" dirty="0">
                <a:solidFill>
                  <a:srgbClr val="C00000"/>
                </a:solidFill>
                <a:latin typeface="Arial" charset="0"/>
                <a:ea typeface="+mn-ea"/>
              </a:rPr>
              <a:t>always</a:t>
            </a:r>
            <a:r>
              <a:rPr lang="en-US" dirty="0">
                <a:solidFill>
                  <a:srgbClr val="C00000"/>
                </a:solidFill>
                <a:latin typeface="Arial" charset="0"/>
                <a:ea typeface="+mn-ea"/>
              </a:rPr>
              <a:t> accompanied by high levels of energy, and vice versa.</a:t>
            </a:r>
          </a:p>
          <a:p>
            <a:pPr marL="730250" lvl="1" indent="-273050" eaLnBrk="1" hangingPunct="1">
              <a:spcBef>
                <a:spcPct val="20000"/>
              </a:spcBef>
              <a:buClr>
                <a:schemeClr val="accent2"/>
              </a:buClr>
              <a:buSzPct val="90000"/>
              <a:buFont typeface="Wingdings" pitchFamily="2" charset="2"/>
              <a:buChar char=""/>
              <a:defRPr/>
            </a:pPr>
            <a:endParaRPr lang="en-US" sz="2000" dirty="0">
              <a:latin typeface="Arial" charset="0"/>
              <a:ea typeface="+mn-ea"/>
            </a:endParaRPr>
          </a:p>
          <a:p>
            <a:pPr marL="730250" lvl="1" indent="-273050" eaLnBrk="1" hangingPunct="1">
              <a:spcBef>
                <a:spcPct val="20000"/>
              </a:spcBef>
              <a:buClr>
                <a:schemeClr val="accent2"/>
              </a:buClr>
              <a:buSzPct val="90000"/>
              <a:buFont typeface="Wingdings" pitchFamily="2" charset="2"/>
              <a:buChar char=""/>
              <a:defRPr/>
            </a:pPr>
            <a:endParaRPr lang="en-US" sz="2000" dirty="0">
              <a:latin typeface="Arial" charset="0"/>
              <a:ea typeface="+mn-ea"/>
            </a:endParaRPr>
          </a:p>
          <a:p>
            <a:pPr marL="730250" lvl="1" indent="-273050" eaLnBrk="1" hangingPunct="1">
              <a:spcBef>
                <a:spcPct val="20000"/>
              </a:spcBef>
              <a:buClr>
                <a:schemeClr val="accent2"/>
              </a:buClr>
              <a:buSzPct val="90000"/>
              <a:buFont typeface="Wingdings" pitchFamily="2" charset="2"/>
              <a:buChar char=""/>
              <a:defRPr/>
            </a:pPr>
            <a:endParaRPr lang="en-US" sz="2000" dirty="0">
              <a:latin typeface="+mn-lt"/>
              <a:ea typeface="+mn-ea"/>
            </a:endParaRPr>
          </a:p>
        </p:txBody>
      </p:sp>
      <p:sp>
        <p:nvSpPr>
          <p:cNvPr id="8" name="Rounded Rectangle 7"/>
          <p:cNvSpPr>
            <a:spLocks noChangeArrowheads="1"/>
          </p:cNvSpPr>
          <p:nvPr/>
        </p:nvSpPr>
        <p:spPr bwMode="auto">
          <a:xfrm>
            <a:off x="311150" y="882650"/>
            <a:ext cx="8361363" cy="1228725"/>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algn="ctr" eaLnBrk="1" hangingPunct="1">
              <a:defRPr/>
            </a:pPr>
            <a:endParaRPr lang="en-US" sz="2000" dirty="0">
              <a:solidFill>
                <a:srgbClr val="000000"/>
              </a:solidFill>
              <a:latin typeface="+mn-lt"/>
              <a:ea typeface="+mn-ea"/>
            </a:endParaRPr>
          </a:p>
          <a:p>
            <a:pPr algn="ctr" eaLnBrk="1" hangingPunct="1">
              <a:defRPr/>
            </a:pPr>
            <a:r>
              <a:rPr lang="en-US" b="1" dirty="0">
                <a:solidFill>
                  <a:srgbClr val="000000"/>
                </a:solidFill>
                <a:ea typeface="+mn-ea"/>
                <a:cs typeface="Arial" pitchFamily="34" charset="0"/>
              </a:rPr>
              <a:t>The Correlation Coefficient</a:t>
            </a:r>
          </a:p>
          <a:p>
            <a:pPr algn="ctr" eaLnBrk="1" hangingPunct="1">
              <a:defRPr/>
            </a:pPr>
            <a:r>
              <a:rPr lang="en-US" dirty="0">
                <a:solidFill>
                  <a:srgbClr val="000000"/>
                </a:solidFill>
                <a:ea typeface="+mn-ea"/>
                <a:cs typeface="Arial" pitchFamily="34" charset="0"/>
              </a:rPr>
              <a:t>The statistical measure of the relationship between two variables.  The coefficient ranges from +1.00 to -1.00.  </a:t>
            </a:r>
          </a:p>
          <a:p>
            <a:pPr lvl="1" algn="ctr" eaLnBrk="1" hangingPunct="1">
              <a:defRPr/>
            </a:pPr>
            <a:endParaRPr lang="en-US" sz="2000" dirty="0">
              <a:solidFill>
                <a:srgbClr val="000000"/>
              </a:solidFill>
              <a:latin typeface="+mn-lt"/>
              <a:ea typeface="+mn-ea"/>
            </a:endParaRPr>
          </a:p>
        </p:txBody>
      </p:sp>
      <p:pic>
        <p:nvPicPr>
          <p:cNvPr id="11" name="Picture 10"/>
          <p:cNvPicPr>
            <a:picLocks noChangeAspect="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4227513" y="2513013"/>
            <a:ext cx="4416425" cy="386715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651597" y="2495169"/>
            <a:ext cx="3957354" cy="3455767"/>
          </a:xfrm>
          <a:prstGeom prst="line">
            <a:avLst/>
          </a:prstGeom>
          <a:ln>
            <a:solidFill>
              <a:srgbClr val="C00000"/>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pic>
        <p:nvPicPr>
          <p:cNvPr id="14" name="Picture 13" descr="The Correlation Coefficient&#10;The statistical measure of the relationship between two variables.  The coefficient ranges from +1.00 to -1.00.  &#10;&#10;Graph demonstrates the statistical measure of the relationship between two variables."/>
          <p:cNvPicPr>
            <a:picLocks noChangeAspect="1"/>
          </p:cNvPicPr>
          <p:nvPr/>
        </p:nvPicPr>
        <p:blipFill>
          <a:blip r:embed="rId5">
            <a:lum bright="-10000" contrast="10000"/>
            <a:extLst>
              <a:ext uri="{28A0092B-C50C-407E-A947-70E740481C1C}">
                <a14:useLocalDpi xmlns:a14="http://schemas.microsoft.com/office/drawing/2010/main" val="0"/>
              </a:ext>
            </a:extLst>
          </a:blip>
          <a:srcRect/>
          <a:stretch>
            <a:fillRect/>
          </a:stretch>
        </p:blipFill>
        <p:spPr bwMode="auto">
          <a:xfrm>
            <a:off x="4073525" y="2441575"/>
            <a:ext cx="4598988" cy="3978275"/>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4502507" y="2482973"/>
            <a:ext cx="4164082" cy="3544377"/>
          </a:xfrm>
          <a:prstGeom prst="line">
            <a:avLst/>
          </a:prstGeom>
          <a:ln>
            <a:solidFill>
              <a:srgbClr val="C00000"/>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19" name="Title 28"/>
          <p:cNvSpPr txBox="1">
            <a:spLocks/>
          </p:cNvSpPr>
          <p:nvPr/>
        </p:nvSpPr>
        <p:spPr>
          <a:xfrm>
            <a:off x="0" y="-204788"/>
            <a:ext cx="8229600" cy="1250951"/>
          </a:xfrm>
          <a:prstGeom prst="rect">
            <a:avLst/>
          </a:prstGeom>
        </p:spPr>
        <p:txBody>
          <a:bodyPr rIns="45720" anchor="ctr">
            <a:normAutofit fontScale="97500"/>
          </a:bodyPr>
          <a:lstStyle/>
          <a:p>
            <a:pPr eaLnBrk="1" hangingPunct="1">
              <a:defRPr/>
            </a:pPr>
            <a:r>
              <a:rPr lang="en-US" sz="3200" b="1" dirty="0">
                <a:ln w="12700">
                  <a:noFill/>
                  <a:prstDash val="solid"/>
                </a:ln>
                <a:latin typeface="Franklin Gothic Demi"/>
                <a:ea typeface="+mj-ea"/>
                <a:cs typeface="Bell Gothic Std Black"/>
              </a:rPr>
              <a:t>Descriptive Statistics</a:t>
            </a:r>
            <a:endParaRPr lang="en-US" sz="3200" b="1" dirty="0">
              <a:ln w="12700">
                <a:noFill/>
                <a:prstDash val="solid"/>
              </a:ln>
              <a:solidFill>
                <a:srgbClr val="000000"/>
              </a:solidFill>
              <a:effectLst>
                <a:outerShdw blurRad="50800" dist="38100" dir="2700000" algn="tl" rotWithShape="0">
                  <a:prstClr val="black">
                    <a:alpha val="40000"/>
                  </a:prstClr>
                </a:outerShdw>
              </a:effectLst>
              <a:latin typeface="Franklin Gothic Demi"/>
              <a:ea typeface="+mj-ea"/>
              <a:cs typeface="Bell Gothic Std Black"/>
            </a:endParaRPr>
          </a:p>
        </p:txBody>
      </p:sp>
      <p:sp>
        <p:nvSpPr>
          <p:cNvPr id="16" name="Rectangle 15"/>
          <p:cNvSpPr>
            <a:spLocks noChangeArrowheads="1"/>
          </p:cNvSpPr>
          <p:nvPr/>
        </p:nvSpPr>
        <p:spPr bwMode="auto">
          <a:xfrm>
            <a:off x="441325" y="2528888"/>
            <a:ext cx="296227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marL="0" lvl="1" eaLnBrk="1" hangingPunct="1">
              <a:buClr>
                <a:srgbClr val="9F2936"/>
              </a:buClr>
              <a:buFontTx/>
              <a:buNone/>
            </a:pPr>
            <a:r>
              <a:rPr lang="en-US" altLang="en-US" sz="2400">
                <a:solidFill>
                  <a:srgbClr val="C00000"/>
                </a:solidFill>
              </a:rPr>
              <a:t>A -</a:t>
            </a:r>
            <a:r>
              <a:rPr lang="en-US" altLang="en-US" sz="2400" b="1">
                <a:solidFill>
                  <a:srgbClr val="C00000"/>
                </a:solidFill>
              </a:rPr>
              <a:t>1.00 correlation</a:t>
            </a:r>
            <a:r>
              <a:rPr lang="en-US" altLang="en-US" sz="2400">
                <a:solidFill>
                  <a:srgbClr val="C00000"/>
                </a:solidFill>
              </a:rPr>
              <a:t>, or a </a:t>
            </a:r>
            <a:r>
              <a:rPr lang="en-US" altLang="en-US" sz="2400" b="1">
                <a:solidFill>
                  <a:srgbClr val="C00000"/>
                </a:solidFill>
              </a:rPr>
              <a:t>perfect negative correlation</a:t>
            </a:r>
            <a:r>
              <a:rPr lang="en-US" altLang="en-US" sz="2400">
                <a:solidFill>
                  <a:srgbClr val="C00000"/>
                </a:solidFill>
              </a:rPr>
              <a:t>, would indicate that the frequency of the meditation routine was </a:t>
            </a:r>
            <a:r>
              <a:rPr lang="en-US" altLang="en-US" sz="2400" i="1">
                <a:solidFill>
                  <a:srgbClr val="C00000"/>
                </a:solidFill>
              </a:rPr>
              <a:t>always</a:t>
            </a:r>
            <a:r>
              <a:rPr lang="en-US" altLang="en-US" sz="2400">
                <a:solidFill>
                  <a:srgbClr val="C00000"/>
                </a:solidFill>
              </a:rPr>
              <a:t> accompanied by less smoking, and vice versa.</a:t>
            </a:r>
          </a:p>
        </p:txBody>
      </p:sp>
    </p:spTree>
    <p:extLst>
      <p:ext uri="{BB962C8B-B14F-4D97-AF65-F5344CB8AC3E}">
        <p14:creationId xmlns:p14="http://schemas.microsoft.com/office/powerpoint/2010/main" val="1250032582"/>
      </p:ext>
    </p:extLst>
  </p:cSld>
  <p:clrMapOvr>
    <a:masterClrMapping/>
  </p:clrMapOvr>
  <p:transition>
    <p:fade/>
    <p:sndAc>
      <p:stSnd>
        <p:snd r:embed="rId3"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nodeType="afterGroup">
                            <p:stCondLst>
                              <p:cond delay="500"/>
                            </p:stCondLst>
                            <p:childTnLst>
                              <p:par>
                                <p:cTn id="33" presetID="22" presetClass="entr" presetSubtype="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p:nvPr/>
        </p:nvSpPr>
        <p:spPr>
          <a:xfrm>
            <a:off x="0" y="2881313"/>
            <a:ext cx="9144000" cy="3976687"/>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cxnSp>
        <p:nvCxnSpPr>
          <p:cNvPr id="102403" name="Straight Connector 12"/>
          <p:cNvCxnSpPr>
            <a:cxnSpLocks noChangeShapeType="1"/>
          </p:cNvCxnSpPr>
          <p:nvPr/>
        </p:nvCxnSpPr>
        <p:spPr bwMode="auto">
          <a:xfrm rot="10800000">
            <a:off x="0" y="2835275"/>
            <a:ext cx="9158288" cy="0"/>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
        <p:nvSpPr>
          <p:cNvPr id="29" name="Title 28"/>
          <p:cNvSpPr>
            <a:spLocks noGrp="1"/>
          </p:cNvSpPr>
          <p:nvPr>
            <p:ph type="title"/>
          </p:nvPr>
        </p:nvSpPr>
        <p:spPr>
          <a:xfrm>
            <a:off x="4859338" y="207963"/>
            <a:ext cx="3379787" cy="1035050"/>
          </a:xfrm>
          <a:prstGeom prst="roundRect">
            <a:avLst/>
          </a:prstGeom>
          <a:gradFill flip="none">
            <a:gsLst>
              <a:gs pos="0">
                <a:schemeClr val="bg1">
                  <a:lumMod val="65000"/>
                </a:schemeClr>
              </a:gs>
              <a:gs pos="100000">
                <a:schemeClr val="bg1">
                  <a:lumMod val="85000"/>
                </a:schemeClr>
              </a:gs>
            </a:gsLst>
            <a:lin ang="5100000"/>
            <a:tileRect/>
          </a:gra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en-US" sz="2400" b="1" dirty="0">
                <a:solidFill>
                  <a:srgbClr val="000000"/>
                </a:solidFill>
                <a:effectLst/>
                <a:latin typeface="+mj-lt"/>
                <a:cs typeface="+mn-cs"/>
              </a:rPr>
              <a:t>Correlation does not equal causation!</a:t>
            </a:r>
          </a:p>
        </p:txBody>
      </p:sp>
      <p:sp>
        <p:nvSpPr>
          <p:cNvPr id="9" name="Title 28"/>
          <p:cNvSpPr txBox="1">
            <a:spLocks/>
          </p:cNvSpPr>
          <p:nvPr/>
        </p:nvSpPr>
        <p:spPr>
          <a:xfrm>
            <a:off x="260350" y="228600"/>
            <a:ext cx="8442325" cy="1250950"/>
          </a:xfrm>
          <a:prstGeom prst="rect">
            <a:avLst/>
          </a:prstGeom>
        </p:spPr>
        <p:txBody>
          <a:bodyPr rIns="45720" anchor="ctr">
            <a:normAutofit/>
          </a:bodyPr>
          <a:lstStyle/>
          <a:p>
            <a:pPr eaLnBrk="1" hangingPunct="1">
              <a:lnSpc>
                <a:spcPct val="80000"/>
              </a:lnSpc>
              <a:defRPr/>
            </a:pPr>
            <a:r>
              <a:rPr lang="en-US" sz="3200" b="1">
                <a:latin typeface="Franklin Gothic Demi" pitchFamily="34" charset="0"/>
              </a:rPr>
              <a:t>Descriptive Statistics</a:t>
            </a:r>
            <a:br>
              <a:rPr lang="en-US" sz="2900" b="1">
                <a:latin typeface="Franklin Gothic Demi" pitchFamily="34" charset="0"/>
              </a:rPr>
            </a:br>
            <a:r>
              <a:rPr lang="en-US">
                <a:solidFill>
                  <a:srgbClr val="000000"/>
                </a:solidFill>
                <a:latin typeface="Franklin Gothic Demi" pitchFamily="34" charset="0"/>
              </a:rPr>
              <a:t>Correlation and Causality</a:t>
            </a:r>
            <a:br>
              <a:rPr lang="en-US" sz="2900">
                <a:solidFill>
                  <a:srgbClr val="000000"/>
                </a:solidFill>
                <a:effectLst>
                  <a:outerShdw blurRad="38100" dist="38100" dir="2700000" algn="tl">
                    <a:srgbClr val="C0C0C0"/>
                  </a:outerShdw>
                </a:effectLst>
                <a:latin typeface="Franklin Gothic Demi" pitchFamily="34" charset="0"/>
              </a:rPr>
            </a:br>
            <a:endParaRPr lang="en-US" sz="2900">
              <a:solidFill>
                <a:srgbClr val="000000"/>
              </a:solidFill>
              <a:effectLst>
                <a:outerShdw blurRad="38100" dist="38100" dir="2700000" algn="tl">
                  <a:srgbClr val="C0C0C0"/>
                </a:outerShdw>
              </a:effectLst>
              <a:latin typeface="Franklin Gothic Demi" pitchFamily="34" charset="0"/>
            </a:endParaRPr>
          </a:p>
        </p:txBody>
      </p:sp>
      <p:sp>
        <p:nvSpPr>
          <p:cNvPr id="10" name="Title 28"/>
          <p:cNvSpPr txBox="1">
            <a:spLocks/>
          </p:cNvSpPr>
          <p:nvPr/>
        </p:nvSpPr>
        <p:spPr>
          <a:xfrm>
            <a:off x="1106488" y="1531938"/>
            <a:ext cx="6580187" cy="1041400"/>
          </a:xfrm>
          <a:prstGeom prst="rect">
            <a:avLst/>
          </a:prstGeom>
          <a:ln w="38100">
            <a:solidFill>
              <a:srgbClr val="C00000"/>
            </a:solidFill>
            <a:prstDash val="sysDot"/>
          </a:ln>
          <a:effectLst/>
        </p:spPr>
        <p:txBody>
          <a:bodyPr rIns="45720" anchor="ctr"/>
          <a:lstStyle/>
          <a:p>
            <a:pPr marL="117475" eaLnBrk="1" hangingPunct="1">
              <a:defRPr/>
            </a:pPr>
            <a:br>
              <a:rPr lang="en-US" sz="2000"/>
            </a:br>
            <a:br>
              <a:rPr lang="en-US" sz="2000"/>
            </a:br>
            <a:r>
              <a:rPr lang="en-US" sz="2000" b="1">
                <a:solidFill>
                  <a:srgbClr val="C00000"/>
                </a:solidFill>
              </a:rPr>
              <a:t>Q: </a:t>
            </a:r>
            <a:r>
              <a:rPr lang="en-US" sz="2000"/>
              <a:t>Watching violent television programs is positively correlated with aggression in children.  Does this mean that watching these programs </a:t>
            </a:r>
            <a:r>
              <a:rPr lang="en-US" sz="2000" i="1"/>
              <a:t>causes </a:t>
            </a:r>
            <a:r>
              <a:rPr lang="en-US" sz="2000"/>
              <a:t>aggression?</a:t>
            </a:r>
          </a:p>
          <a:p>
            <a:pPr marL="117475" eaLnBrk="1" hangingPunct="1">
              <a:defRPr/>
            </a:pPr>
            <a:br>
              <a:rPr lang="en-US" sz="2000">
                <a:solidFill>
                  <a:srgbClr val="000000"/>
                </a:solidFill>
                <a:effectLst>
                  <a:outerShdw blurRad="38100" dist="38100" dir="2700000" algn="tl">
                    <a:srgbClr val="C0C0C0"/>
                  </a:outerShdw>
                </a:effectLst>
              </a:rPr>
            </a:br>
            <a:endParaRPr lang="en-US" sz="2000">
              <a:solidFill>
                <a:srgbClr val="000000"/>
              </a:solidFill>
              <a:effectLst>
                <a:outerShdw blurRad="38100" dist="38100" dir="2700000" algn="tl">
                  <a:srgbClr val="C0C0C0"/>
                </a:outerShdw>
              </a:effectLst>
            </a:endParaRPr>
          </a:p>
        </p:txBody>
      </p:sp>
      <p:sp>
        <p:nvSpPr>
          <p:cNvPr id="12" name="Content Placeholder 2"/>
          <p:cNvSpPr txBox="1">
            <a:spLocks/>
          </p:cNvSpPr>
          <p:nvPr/>
        </p:nvSpPr>
        <p:spPr bwMode="auto">
          <a:xfrm>
            <a:off x="690563" y="3168650"/>
            <a:ext cx="8154987" cy="1328738"/>
          </a:xfrm>
          <a:prstGeom prst="rect">
            <a:avLst/>
          </a:prstGeom>
          <a:noFill/>
          <a:ln w="9525">
            <a:noFill/>
            <a:miter lim="800000"/>
            <a:headEnd/>
            <a:tailEnd/>
          </a:ln>
        </p:spPr>
        <p:txBody>
          <a:bodyPr lIns="54864" tIns="91440"/>
          <a:lstStyle/>
          <a:p>
            <a:pPr eaLnBrk="1" hangingPunct="1">
              <a:defRPr/>
            </a:pPr>
            <a:r>
              <a:rPr lang="en-US" sz="2800" b="1" dirty="0">
                <a:latin typeface="Arial" charset="0"/>
                <a:ea typeface="+mn-ea"/>
              </a:rPr>
              <a:t>There are three possibilities:</a:t>
            </a:r>
          </a:p>
          <a:p>
            <a:pPr marL="339725" indent="-339725" eaLnBrk="1" hangingPunct="1">
              <a:buClr>
                <a:srgbClr val="C00000"/>
              </a:buClr>
              <a:buFont typeface="+mj-lt"/>
              <a:buAutoNum type="arabicPeriod"/>
              <a:defRPr/>
            </a:pPr>
            <a:r>
              <a:rPr lang="en-US" sz="2800" dirty="0">
                <a:latin typeface="Arial" charset="0"/>
                <a:ea typeface="+mn-ea"/>
              </a:rPr>
              <a:t>Watching violent programs causes aggression.</a:t>
            </a:r>
          </a:p>
          <a:p>
            <a:pPr marL="339725" indent="-339725" eaLnBrk="1" hangingPunct="1">
              <a:buClr>
                <a:srgbClr val="C00000"/>
              </a:buClr>
              <a:buFont typeface="+mj-lt"/>
              <a:buAutoNum type="arabicPeriod"/>
              <a:defRPr/>
            </a:pPr>
            <a:r>
              <a:rPr lang="en-US" sz="2800" dirty="0">
                <a:latin typeface="Arial" charset="0"/>
                <a:ea typeface="+mn-ea"/>
              </a:rPr>
              <a:t>Aggressive behavior causes children to watch violent programs.</a:t>
            </a:r>
          </a:p>
          <a:p>
            <a:pPr marL="339725" indent="-339725" eaLnBrk="1" hangingPunct="1">
              <a:buClr>
                <a:srgbClr val="C00000"/>
              </a:buClr>
              <a:buFont typeface="+mj-lt"/>
              <a:buAutoNum type="arabicPeriod"/>
              <a:defRPr/>
            </a:pPr>
            <a:r>
              <a:rPr lang="en-US" sz="2800" dirty="0">
                <a:latin typeface="Arial" charset="0"/>
                <a:ea typeface="+mn-ea"/>
              </a:rPr>
              <a:t>A third variable causes both!</a:t>
            </a:r>
          </a:p>
          <a:p>
            <a:pPr marL="457200" indent="-457200" algn="r" eaLnBrk="1" hangingPunct="1">
              <a:defRPr/>
            </a:pPr>
            <a:r>
              <a:rPr lang="en-US" b="1" i="1" dirty="0">
                <a:solidFill>
                  <a:srgbClr val="C00000"/>
                </a:solidFill>
                <a:latin typeface="Arial" charset="0"/>
                <a:ea typeface="+mn-ea"/>
              </a:rPr>
              <a:t>This is known as the third-variable problem.</a:t>
            </a:r>
          </a:p>
          <a:p>
            <a:pPr marL="730250" lvl="1" indent="-273050" eaLnBrk="1" hangingPunct="1">
              <a:spcBef>
                <a:spcPct val="20000"/>
              </a:spcBef>
              <a:buClr>
                <a:schemeClr val="accent2"/>
              </a:buClr>
              <a:buSzPct val="90000"/>
              <a:defRPr/>
            </a:pPr>
            <a:endParaRPr lang="en-US" sz="2000" dirty="0">
              <a:latin typeface="+mn-lt"/>
              <a:ea typeface="+mn-ea"/>
            </a:endParaRPr>
          </a:p>
        </p:txBody>
      </p:sp>
      <p:sp>
        <p:nvSpPr>
          <p:cNvPr id="18" name="Title 28"/>
          <p:cNvSpPr txBox="1">
            <a:spLocks/>
          </p:cNvSpPr>
          <p:nvPr/>
        </p:nvSpPr>
        <p:spPr>
          <a:xfrm>
            <a:off x="260350" y="1401763"/>
            <a:ext cx="8293100" cy="1198562"/>
          </a:xfrm>
          <a:prstGeom prst="rect">
            <a:avLst/>
          </a:prstGeom>
          <a:solidFill>
            <a:schemeClr val="bg1"/>
          </a:solidFill>
          <a:ln w="38100">
            <a:solidFill>
              <a:srgbClr val="C00000"/>
            </a:solidFill>
            <a:prstDash val="sysDot"/>
          </a:ln>
          <a:effectLst/>
        </p:spPr>
        <p:txBody>
          <a:bodyPr rIns="45720" anchor="ctr"/>
          <a:lstStyle/>
          <a:p>
            <a:pPr marL="117475" eaLnBrk="1" hangingPunct="1">
              <a:defRPr/>
            </a:pPr>
            <a:br>
              <a:rPr lang="en-US" sz="2000"/>
            </a:br>
            <a:br>
              <a:rPr lang="en-US"/>
            </a:br>
            <a:endParaRPr lang="en-US"/>
          </a:p>
          <a:p>
            <a:pPr marL="117475" eaLnBrk="1" hangingPunct="1">
              <a:defRPr/>
            </a:pPr>
            <a:r>
              <a:rPr lang="en-US" b="1">
                <a:solidFill>
                  <a:srgbClr val="C00000"/>
                </a:solidFill>
              </a:rPr>
              <a:t>Q: </a:t>
            </a:r>
            <a:r>
              <a:rPr lang="en-US"/>
              <a:t>What third variable might cause both aggression and the watching of violent programs?</a:t>
            </a:r>
          </a:p>
          <a:p>
            <a:pPr marL="117475" eaLnBrk="1" hangingPunct="1">
              <a:defRPr/>
            </a:pPr>
            <a:endParaRPr lang="en-US" sz="2000"/>
          </a:p>
          <a:p>
            <a:pPr marL="117475" eaLnBrk="1" hangingPunct="1">
              <a:defRPr/>
            </a:pPr>
            <a:br>
              <a:rPr lang="en-US" sz="2000">
                <a:solidFill>
                  <a:srgbClr val="000000"/>
                </a:solidFill>
                <a:effectLst>
                  <a:outerShdw blurRad="38100" dist="38100" dir="2700000" algn="tl">
                    <a:srgbClr val="C0C0C0"/>
                  </a:outerShdw>
                </a:effectLst>
              </a:rPr>
            </a:br>
            <a:endParaRPr lang="en-US" sz="2000">
              <a:solidFill>
                <a:srgbClr val="000000"/>
              </a:solidFill>
              <a:effectLst>
                <a:outerShdw blurRad="38100" dist="38100" dir="2700000" algn="tl">
                  <a:srgbClr val="C0C0C0"/>
                </a:outerShdw>
              </a:effectLst>
            </a:endParaRPr>
          </a:p>
        </p:txBody>
      </p:sp>
      <p:pic>
        <p:nvPicPr>
          <p:cNvPr id="102409" name="Picture 13" descr="Graphic displays third variable&#10;&#10;X &quot;watching televised violence&quot; might cause Y &quot;aggressiveness&quot;&#10;or vice versa, but Z &quot;lack of adult supervision&quot; might cause both&#10;X and Y.&#10;&#10;Correlation does not equal caus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3033713"/>
            <a:ext cx="8562975" cy="3570287"/>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905686"/>
      </p:ext>
    </p:extLst>
  </p:cSld>
  <p:clrMapOvr>
    <a:masterClrMapping/>
  </p:clrMapOvr>
  <p:transition>
    <p:fade/>
    <p:sndAc>
      <p:stSnd>
        <p:snd r:embed="rId3" name="arrow.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oman’s hands are typing on a computer keyboard."/>
          <p:cNvPicPr>
            <a:picLocks noChangeAspect="1"/>
          </p:cNvPicPr>
          <p:nvPr/>
        </p:nvPicPr>
        <p:blipFill>
          <a:blip r:embed="rId4" cstate="print"/>
          <a:srcRect l="23658" r="24685"/>
          <a:stretch>
            <a:fillRect/>
          </a:stretch>
        </p:blipFill>
        <p:spPr>
          <a:xfrm>
            <a:off x="3830128" y="1"/>
            <a:ext cx="5313873"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
        <p:nvSpPr>
          <p:cNvPr id="4" name="Title 28"/>
          <p:cNvSpPr>
            <a:spLocks noGrp="1"/>
          </p:cNvSpPr>
          <p:nvPr>
            <p:ph type="title"/>
          </p:nvPr>
        </p:nvSpPr>
        <p:spPr>
          <a:xfrm>
            <a:off x="174625" y="454025"/>
            <a:ext cx="3675063" cy="719138"/>
          </a:xfrm>
        </p:spPr>
        <p:txBody>
          <a:bodyPr tIns="45720" bIns="45720" numCol="1" anchorCtr="0" compatLnSpc="1">
            <a:prstTxWarp prst="textNoShape">
              <a:avLst/>
            </a:prstTxWarp>
            <a:noAutofit/>
          </a:bodyPr>
          <a:lstStyle/>
          <a:p>
            <a:pPr eaLnBrk="1" hangingPunct="1">
              <a:defRPr/>
            </a:pPr>
            <a:r>
              <a:rPr lang="en-US" b="1">
                <a:ln>
                  <a:noFill/>
                </a:ln>
                <a:effectLst/>
                <a:latin typeface="Franklin Gothic Demi" pitchFamily="34" charset="0"/>
                <a:ea typeface="ＭＳ Ｐゴシック" pitchFamily="34" charset="-128"/>
              </a:rPr>
              <a:t>Inferential Statistics</a:t>
            </a:r>
            <a:br>
              <a:rPr lang="en-US" b="1">
                <a:ln>
                  <a:noFill/>
                </a:ln>
                <a:effectLst>
                  <a:outerShdw blurRad="38100" dist="38100" dir="2700000" algn="tl">
                    <a:srgbClr val="C0C0C0"/>
                  </a:outerShdw>
                </a:effectLst>
                <a:latin typeface="Franklin Gothic Demi" pitchFamily="34" charset="0"/>
                <a:ea typeface="ＭＳ Ｐゴシック" pitchFamily="34" charset="-128"/>
              </a:rPr>
            </a:br>
            <a:endParaRPr lang="en-US" b="1">
              <a:ln>
                <a:noFill/>
              </a:ln>
              <a:effectLst>
                <a:outerShdw blurRad="38100" dist="38100" dir="2700000" algn="tl">
                  <a:srgbClr val="C0C0C0"/>
                </a:outerShdw>
              </a:effectLst>
              <a:latin typeface="Franklin Gothic Demi" pitchFamily="34" charset="0"/>
              <a:ea typeface="ＭＳ Ｐゴシック" pitchFamily="34" charset="-128"/>
            </a:endParaRPr>
          </a:p>
        </p:txBody>
      </p:sp>
      <p:sp>
        <p:nvSpPr>
          <p:cNvPr id="104452" name="Content Placeholder 2"/>
          <p:cNvSpPr txBox="1">
            <a:spLocks/>
          </p:cNvSpPr>
          <p:nvPr/>
        </p:nvSpPr>
        <p:spPr bwMode="auto">
          <a:xfrm>
            <a:off x="0" y="1049338"/>
            <a:ext cx="367665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342900" indent="-342900">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indent="-2349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r>
              <a:rPr lang="en-GB" altLang="en-US" sz="2400">
                <a:solidFill>
                  <a:srgbClr val="000000"/>
                </a:solidFill>
                <a:cs typeface="Arial" panose="020B0604020202020204" pitchFamily="34" charset="0"/>
              </a:rPr>
              <a:t>Mathematical methods used to draw conclusions about a population based on a sample of data </a:t>
            </a:r>
            <a:endParaRPr lang="en-US" altLang="en-US" sz="2400">
              <a:solidFill>
                <a:srgbClr val="000000"/>
              </a:solidFill>
              <a:cs typeface="Arial" panose="020B0604020202020204" pitchFamily="34" charset="0"/>
            </a:endParaRPr>
          </a:p>
          <a:p>
            <a:pPr lvl="1" eaLnBrk="1" hangingPunct="1"/>
            <a:r>
              <a:rPr lang="en-US" altLang="en-US" sz="2400"/>
              <a:t>Inferential statistics are used to </a:t>
            </a:r>
            <a:r>
              <a:rPr lang="en-GB" altLang="en-US" sz="2400"/>
              <a:t>determine the likelihood of an observed outcome by chance....</a:t>
            </a:r>
            <a:endParaRPr lang="en-US" altLang="en-US" sz="2400"/>
          </a:p>
          <a:p>
            <a:pPr lvl="1" eaLnBrk="1" hangingPunct="1"/>
            <a:endParaRPr lang="en-US" altLang="en-US" sz="2200"/>
          </a:p>
          <a:p>
            <a:pPr lvl="1" eaLnBrk="1" hangingPunct="1"/>
            <a:endParaRPr lang="en-US" altLang="en-US" sz="2200"/>
          </a:p>
        </p:txBody>
      </p:sp>
      <p:cxnSp>
        <p:nvCxnSpPr>
          <p:cNvPr id="104453" name="Straight Connector 8"/>
          <p:cNvCxnSpPr>
            <a:cxnSpLocks noChangeShapeType="1"/>
          </p:cNvCxnSpPr>
          <p:nvPr/>
        </p:nvCxnSpPr>
        <p:spPr bwMode="auto">
          <a:xfrm rot="16200000" flipH="1">
            <a:off x="428626" y="3421062"/>
            <a:ext cx="6858000" cy="15875"/>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25424558"/>
      </p:ext>
    </p:extLst>
  </p:cSld>
  <p:clrMapOvr>
    <a:masterClrMapping/>
  </p:clrMapOvr>
  <p:transition>
    <p:fade/>
    <p:sndAc>
      <p:stSnd>
        <p:snd r:embed="rId3" name="arrow.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1871663"/>
            <a:ext cx="9144000" cy="4986337"/>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18" name="Picture 17" descr="Students are seated in a row, taking a survey."/>
          <p:cNvPicPr>
            <a:picLocks noChangeAspect="1"/>
          </p:cNvPicPr>
          <p:nvPr/>
        </p:nvPicPr>
        <p:blipFill>
          <a:blip r:embed="rId4" cstate="print"/>
          <a:stretch>
            <a:fillRect/>
          </a:stretch>
        </p:blipFill>
        <p:spPr>
          <a:xfrm>
            <a:off x="277437" y="4745666"/>
            <a:ext cx="3166521" cy="2112334"/>
          </a:xfrm>
          <a:prstGeom prst="ellipse">
            <a:avLst/>
          </a:prstGeom>
          <a:ln>
            <a:noFill/>
          </a:ln>
          <a:effectLst/>
        </p:spPr>
      </p:pic>
      <p:pic>
        <p:nvPicPr>
          <p:cNvPr id="106500" name="Picture 19" descr="A pile of newspaper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2150" y="4710113"/>
            <a:ext cx="36226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8"/>
          <p:cNvSpPr>
            <a:spLocks noGrp="1"/>
          </p:cNvSpPr>
          <p:nvPr>
            <p:ph type="title"/>
          </p:nvPr>
        </p:nvSpPr>
        <p:spPr>
          <a:xfrm>
            <a:off x="0" y="0"/>
            <a:ext cx="8229600" cy="1250950"/>
          </a:xfrm>
        </p:spPr>
        <p:txBody>
          <a:bodyPr tIns="45720" bIns="45720" numCol="1" anchorCtr="0" compatLnSpc="1">
            <a:prstTxWarp prst="textNoShape">
              <a:avLst/>
            </a:prstTxWarp>
          </a:bodyPr>
          <a:lstStyle/>
          <a:p>
            <a:pPr eaLnBrk="1" hangingPunct="1">
              <a:defRPr/>
            </a:pPr>
            <a:r>
              <a:rPr lang="en-US" b="1">
                <a:ln>
                  <a:noFill/>
                </a:ln>
                <a:effectLst/>
                <a:latin typeface="Franklin Gothic Demi" pitchFamily="34" charset="0"/>
                <a:ea typeface="ＭＳ Ｐゴシック" pitchFamily="34" charset="-128"/>
              </a:rPr>
              <a:t>Inferential Statistics</a:t>
            </a:r>
            <a:br>
              <a:rPr lang="en-US">
                <a:ln>
                  <a:noFill/>
                </a:ln>
                <a:effectLst>
                  <a:outerShdw blurRad="38100" dist="38100" dir="2700000" algn="tl">
                    <a:srgbClr val="C0C0C0"/>
                  </a:outerShdw>
                </a:effectLst>
                <a:latin typeface="Franklin Gothic Demi" pitchFamily="34" charset="0"/>
                <a:ea typeface="ＭＳ Ｐゴシック" pitchFamily="34" charset="-128"/>
              </a:rPr>
            </a:br>
            <a:endParaRPr lang="en-US">
              <a:ln>
                <a:noFill/>
              </a:ln>
              <a:effectLst>
                <a:outerShdw blurRad="38100" dist="38100" dir="2700000" algn="tl">
                  <a:srgbClr val="C0C0C0"/>
                </a:outerShdw>
              </a:effectLst>
              <a:latin typeface="Franklin Gothic Demi" pitchFamily="34" charset="0"/>
              <a:ea typeface="ＭＳ Ｐゴシック" pitchFamily="34" charset="-128"/>
            </a:endParaRPr>
          </a:p>
        </p:txBody>
      </p:sp>
      <p:grpSp>
        <p:nvGrpSpPr>
          <p:cNvPr id="106502" name="Group 16" descr="Male and female doctors appearing through a “fisheye” lens."/>
          <p:cNvGrpSpPr>
            <a:grpSpLocks/>
          </p:cNvGrpSpPr>
          <p:nvPr/>
        </p:nvGrpSpPr>
        <p:grpSpPr bwMode="auto">
          <a:xfrm>
            <a:off x="6157913" y="4379913"/>
            <a:ext cx="2890837" cy="2860675"/>
            <a:chOff x="4586664" y="2861005"/>
            <a:chExt cx="4440444" cy="4623751"/>
          </a:xfrm>
        </p:grpSpPr>
        <p:pic>
          <p:nvPicPr>
            <p:cNvPr id="13" name="Picture 12" descr="16339HSD.png"/>
            <p:cNvPicPr>
              <a:picLocks noChangeAspect="1"/>
            </p:cNvPicPr>
            <p:nvPr/>
          </p:nvPicPr>
          <p:blipFill>
            <a:blip r:embed="rId6" cstate="print">
              <a:extLst/>
            </a:blip>
            <a:stretch>
              <a:fillRect/>
            </a:stretch>
          </p:blipFill>
          <p:spPr>
            <a:xfrm>
              <a:off x="4586664" y="2861005"/>
              <a:ext cx="4440444" cy="4623751"/>
            </a:xfrm>
            <a:prstGeom prst="flowChartAlternateProcess">
              <a:avLst/>
            </a:prstGeom>
            <a:ln>
              <a:noFill/>
            </a:ln>
            <a:effectLst>
              <a:outerShdw blurRad="292100" dist="139700" dir="2700000" algn="tl" rotWithShape="0">
                <a:srgbClr val="333333">
                  <a:alpha val="65000"/>
                </a:srgbClr>
              </a:outerShdw>
            </a:effectLst>
          </p:spPr>
        </p:pic>
        <p:pic>
          <p:nvPicPr>
            <p:cNvPr id="52241" name="Picture 14" descr="42-15585813_WL.png"/>
            <p:cNvPicPr>
              <a:picLocks noChangeAspect="1"/>
            </p:cNvPicPr>
            <p:nvPr/>
          </p:nvPicPr>
          <p:blipFill>
            <a:blip r:embed="rId7" cstate="print"/>
            <a:stretch>
              <a:fillRect/>
            </a:stretch>
          </p:blipFill>
          <p:spPr bwMode="auto">
            <a:xfrm>
              <a:off x="5190086" y="4212565"/>
              <a:ext cx="3233599" cy="2268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2" name="Down Arrow 21"/>
          <p:cNvSpPr/>
          <p:nvPr/>
        </p:nvSpPr>
        <p:spPr>
          <a:xfrm>
            <a:off x="622300" y="1579563"/>
            <a:ext cx="2438400" cy="346075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3" name="Down Arrow 22"/>
          <p:cNvSpPr/>
          <p:nvPr/>
        </p:nvSpPr>
        <p:spPr>
          <a:xfrm>
            <a:off x="6294438" y="1487488"/>
            <a:ext cx="2438400" cy="342423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0" name="Rectangle 9" descr="The students in your class form the population of students studying psychology in this class, but they only form a sample of all the students at your institution.&#10;"/>
          <p:cNvSpPr>
            <a:spLocks noChangeArrowheads="1"/>
          </p:cNvSpPr>
          <p:nvPr/>
        </p:nvSpPr>
        <p:spPr bwMode="auto">
          <a:xfrm>
            <a:off x="0" y="2116138"/>
            <a:ext cx="3951288" cy="1398587"/>
          </a:xfrm>
          <a:prstGeom prst="rect">
            <a:avLst/>
          </a:prstGeom>
          <a:gradFill rotWithShape="1">
            <a:gsLst>
              <a:gs pos="0">
                <a:srgbClr val="A6A6A6"/>
              </a:gs>
              <a:gs pos="100000">
                <a:srgbClr val="D9D9D9"/>
              </a:gs>
            </a:gsLst>
            <a:lin ang="5100000"/>
          </a:gradFill>
          <a:ln w="76200">
            <a:solidFill>
              <a:schemeClr val="bg1"/>
            </a:solidFill>
            <a:miter lim="800000"/>
            <a:headEnd/>
            <a:tailEnd/>
          </a:ln>
          <a:effectLst>
            <a:outerShdw dist="38100" dir="2700000" algn="br" rotWithShape="0">
              <a:srgbClr val="808080">
                <a:alpha val="42999"/>
              </a:srgbClr>
            </a:outerShdw>
          </a:effectLst>
        </p:spPr>
        <p:txBody>
          <a:bodyPr anchor="ctr"/>
          <a:lstStyle/>
          <a:p>
            <a:pPr marL="222250" lvl="1" algn="ctr" eaLnBrk="1" hangingPunct="1">
              <a:lnSpc>
                <a:spcPts val="1700"/>
              </a:lnSpc>
              <a:buClr>
                <a:srgbClr val="9F2936"/>
              </a:buClr>
              <a:buSzPct val="90000"/>
              <a:defRPr/>
            </a:pPr>
            <a:r>
              <a:rPr lang="en-US" sz="2000" dirty="0">
                <a:latin typeface="+mn-lt"/>
                <a:ea typeface="+mn-ea"/>
              </a:rPr>
              <a:t>The students in your class form the population of students studying psychology in this class, but they only form a sample of all the students at your institution.</a:t>
            </a:r>
          </a:p>
        </p:txBody>
      </p:sp>
      <p:sp>
        <p:nvSpPr>
          <p:cNvPr id="9" name="Rectangle 8" descr="All the doctors in the United States form the population of the doctors in the United States, but they only form a sample of the doctors in the world.  &#10;"/>
          <p:cNvSpPr>
            <a:spLocks noChangeArrowheads="1"/>
          </p:cNvSpPr>
          <p:nvPr/>
        </p:nvSpPr>
        <p:spPr bwMode="auto">
          <a:xfrm>
            <a:off x="5418138" y="2116138"/>
            <a:ext cx="3725862" cy="1398587"/>
          </a:xfrm>
          <a:prstGeom prst="rect">
            <a:avLst/>
          </a:prstGeom>
          <a:gradFill rotWithShape="1">
            <a:gsLst>
              <a:gs pos="0">
                <a:srgbClr val="A6A6A6"/>
              </a:gs>
              <a:gs pos="100000">
                <a:srgbClr val="D9D9D9"/>
              </a:gs>
            </a:gsLst>
            <a:lin ang="5100000"/>
          </a:gradFill>
          <a:ln w="76200">
            <a:solidFill>
              <a:schemeClr val="bg1"/>
            </a:solidFill>
            <a:miter lim="800000"/>
            <a:headEnd/>
            <a:tailEnd/>
          </a:ln>
          <a:effectLst>
            <a:outerShdw dist="38100" dir="2700000" algn="br" rotWithShape="0">
              <a:srgbClr val="808080">
                <a:alpha val="42999"/>
              </a:srgbClr>
            </a:outerShdw>
          </a:effectLst>
        </p:spPr>
        <p:txBody>
          <a:bodyPr anchor="ctr"/>
          <a:lstStyle/>
          <a:p>
            <a:pPr marL="222250" lvl="1" algn="ctr" eaLnBrk="1" hangingPunct="1">
              <a:lnSpc>
                <a:spcPts val="1700"/>
              </a:lnSpc>
              <a:buClr>
                <a:srgbClr val="9F2936"/>
              </a:buClr>
              <a:buSzPct val="90000"/>
              <a:defRPr/>
            </a:pPr>
            <a:r>
              <a:rPr lang="en-US" sz="2000" dirty="0">
                <a:latin typeface="+mn-lt"/>
                <a:ea typeface="+mn-ea"/>
              </a:rPr>
              <a:t>All the doctors in the United States form the population of the doctors in the United States, but they only form a sample of the doctors in the world.  </a:t>
            </a:r>
          </a:p>
        </p:txBody>
      </p:sp>
      <p:sp>
        <p:nvSpPr>
          <p:cNvPr id="106507" name="Rectangle 20"/>
          <p:cNvSpPr>
            <a:spLocks noChangeArrowheads="1"/>
          </p:cNvSpPr>
          <p:nvPr/>
        </p:nvSpPr>
        <p:spPr bwMode="auto">
          <a:xfrm>
            <a:off x="150813" y="614363"/>
            <a:ext cx="8993187"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marL="0" lvl="1" eaLnBrk="1" hangingPunct="1">
              <a:lnSpc>
                <a:spcPts val="2200"/>
              </a:lnSpc>
              <a:spcBef>
                <a:spcPct val="0"/>
              </a:spcBef>
              <a:buClrTx/>
              <a:buSzTx/>
              <a:buFontTx/>
              <a:buNone/>
            </a:pPr>
            <a:r>
              <a:rPr lang="en-US" altLang="en-US" sz="2200">
                <a:solidFill>
                  <a:srgbClr val="000000"/>
                </a:solidFill>
                <a:cs typeface="Arial" panose="020B0604020202020204" pitchFamily="34" charset="0"/>
              </a:rPr>
              <a:t>The ability to make inferential statistics and the scope of the inferences depend on the </a:t>
            </a:r>
            <a:r>
              <a:rPr lang="en-US" altLang="en-US" sz="2200" b="1" i="1">
                <a:solidFill>
                  <a:srgbClr val="C00000"/>
                </a:solidFill>
                <a:cs typeface="Arial" panose="020B0604020202020204" pitchFamily="34" charset="0"/>
              </a:rPr>
              <a:t>population</a:t>
            </a:r>
            <a:r>
              <a:rPr lang="en-US" altLang="en-US" sz="2200">
                <a:solidFill>
                  <a:srgbClr val="000000"/>
                </a:solidFill>
                <a:cs typeface="Arial" panose="020B0604020202020204" pitchFamily="34" charset="0"/>
              </a:rPr>
              <a:t> (a</a:t>
            </a:r>
            <a:r>
              <a:rPr lang="en-US" altLang="en-US" sz="2200"/>
              <a:t> complete set of something: people, nonhuman animals, objects, events) </a:t>
            </a:r>
            <a:r>
              <a:rPr lang="en-US" altLang="en-US" sz="2200">
                <a:solidFill>
                  <a:srgbClr val="000000"/>
                </a:solidFill>
                <a:cs typeface="Arial" panose="020B0604020202020204" pitchFamily="34" charset="0"/>
              </a:rPr>
              <a:t>and </a:t>
            </a:r>
            <a:r>
              <a:rPr lang="en-US" altLang="en-US" sz="2200" b="1" i="1">
                <a:solidFill>
                  <a:srgbClr val="C00000"/>
                </a:solidFill>
                <a:cs typeface="Arial" panose="020B0604020202020204" pitchFamily="34" charset="0"/>
              </a:rPr>
              <a:t>sample</a:t>
            </a:r>
            <a:r>
              <a:rPr lang="en-US" altLang="en-US" sz="2200" b="1">
                <a:solidFill>
                  <a:srgbClr val="000000"/>
                </a:solidFill>
                <a:cs typeface="Arial" panose="020B0604020202020204" pitchFamily="34" charset="0"/>
              </a:rPr>
              <a:t> </a:t>
            </a:r>
            <a:r>
              <a:rPr lang="en-US" altLang="en-US" sz="2200"/>
              <a:t>(a subset of the population) </a:t>
            </a:r>
            <a:r>
              <a:rPr lang="en-US" altLang="en-US" sz="2200">
                <a:solidFill>
                  <a:srgbClr val="000000"/>
                </a:solidFill>
                <a:cs typeface="Arial" panose="020B0604020202020204" pitchFamily="34" charset="0"/>
              </a:rPr>
              <a:t>of the subject under study. </a:t>
            </a:r>
          </a:p>
        </p:txBody>
      </p:sp>
      <p:sp>
        <p:nvSpPr>
          <p:cNvPr id="106508" name="Content Placeholder 2"/>
          <p:cNvSpPr txBox="1">
            <a:spLocks/>
          </p:cNvSpPr>
          <p:nvPr/>
        </p:nvSpPr>
        <p:spPr bwMode="auto">
          <a:xfrm>
            <a:off x="3140075" y="3514725"/>
            <a:ext cx="34305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342900" indent="-342900">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marL="0" lvl="1" algn="ctr" eaLnBrk="1" hangingPunct="1">
              <a:lnSpc>
                <a:spcPts val="2000"/>
              </a:lnSpc>
              <a:spcBef>
                <a:spcPct val="0"/>
              </a:spcBef>
              <a:buFontTx/>
              <a:buNone/>
            </a:pPr>
            <a:r>
              <a:rPr lang="en-US" altLang="en-US" sz="2400" i="1">
                <a:solidFill>
                  <a:srgbClr val="C00000"/>
                </a:solidFill>
                <a:cs typeface="Arial" panose="020B0604020202020204" pitchFamily="34" charset="0"/>
              </a:rPr>
              <a:t>Information about a sample can be used to make inferences about the population. </a:t>
            </a:r>
          </a:p>
        </p:txBody>
      </p:sp>
      <p:cxnSp>
        <p:nvCxnSpPr>
          <p:cNvPr id="106509" name="Straight Connector 24"/>
          <p:cNvCxnSpPr>
            <a:cxnSpLocks noChangeShapeType="1"/>
          </p:cNvCxnSpPr>
          <p:nvPr/>
        </p:nvCxnSpPr>
        <p:spPr bwMode="auto">
          <a:xfrm rot="10800000">
            <a:off x="-14288" y="1803400"/>
            <a:ext cx="9158288" cy="0"/>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61525735"/>
      </p:ext>
    </p:extLst>
  </p:cSld>
  <p:clrMapOvr>
    <a:masterClrMapping/>
  </p:clrMapOvr>
  <p:transition>
    <p:fade/>
    <p:sndAc>
      <p:stSnd>
        <p:snd r:embed="rId3" name="arrow.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8"/>
          <p:cNvSpPr>
            <a:spLocks noGrp="1"/>
          </p:cNvSpPr>
          <p:nvPr>
            <p:ph type="title"/>
          </p:nvPr>
        </p:nvSpPr>
        <p:spPr>
          <a:xfrm>
            <a:off x="184150" y="0"/>
            <a:ext cx="8045450" cy="909638"/>
          </a:xfrm>
        </p:spPr>
        <p:txBody>
          <a:bodyPr/>
          <a:lstStyle/>
          <a:p>
            <a:pPr eaLnBrk="1" hangingPunct="1">
              <a:defRPr/>
            </a:pPr>
            <a:r>
              <a:rPr lang="en-US" sz="3556" b="1" dirty="0">
                <a:effectLst/>
                <a:latin typeface="Franklin Gothic Demi"/>
                <a:ea typeface="+mj-ea"/>
              </a:rPr>
              <a:t>Inferential Statistics</a:t>
            </a:r>
            <a:endParaRPr lang="en-US" b="1" dirty="0">
              <a:ea typeface="+mj-ea"/>
            </a:endParaRPr>
          </a:p>
        </p:txBody>
      </p:sp>
      <p:sp>
        <p:nvSpPr>
          <p:cNvPr id="6" name="Content Placeholder 2"/>
          <p:cNvSpPr txBox="1">
            <a:spLocks/>
          </p:cNvSpPr>
          <p:nvPr/>
        </p:nvSpPr>
        <p:spPr bwMode="auto">
          <a:xfrm>
            <a:off x="184150" y="1317625"/>
            <a:ext cx="4183063" cy="974725"/>
          </a:xfrm>
          <a:prstGeom prst="rect">
            <a:avLst/>
          </a:prstGeom>
          <a:noFill/>
          <a:ln w="9525">
            <a:noFill/>
            <a:miter lim="800000"/>
            <a:headEnd/>
            <a:tailEnd/>
          </a:ln>
        </p:spPr>
        <p:txBody>
          <a:bodyPr lIns="54864" tIns="91440"/>
          <a:lstStyle/>
          <a:p>
            <a:pPr marL="0" lvl="1" eaLnBrk="1" hangingPunct="1">
              <a:spcBef>
                <a:spcPct val="20000"/>
              </a:spcBef>
              <a:buClr>
                <a:schemeClr val="accent2"/>
              </a:buClr>
              <a:buSzPct val="90000"/>
              <a:defRPr/>
            </a:pPr>
            <a:r>
              <a:rPr lang="en-US" b="1" dirty="0">
                <a:solidFill>
                  <a:srgbClr val="C00000"/>
                </a:solidFill>
                <a:latin typeface="Arial" charset="0"/>
                <a:ea typeface="+mn-ea"/>
              </a:rPr>
              <a:t>Type I error</a:t>
            </a:r>
            <a:r>
              <a:rPr lang="en-US" dirty="0">
                <a:solidFill>
                  <a:srgbClr val="C00000"/>
                </a:solidFill>
                <a:latin typeface="Arial" charset="0"/>
                <a:ea typeface="+mn-ea"/>
              </a:rPr>
              <a:t>: </a:t>
            </a:r>
            <a:r>
              <a:rPr lang="en-US" dirty="0">
                <a:latin typeface="Arial" charset="0"/>
                <a:ea typeface="+mn-ea"/>
              </a:rPr>
              <a:t>Erroneously concluding that study results are significant </a:t>
            </a:r>
            <a:endParaRPr lang="en-US" sz="2200" dirty="0">
              <a:latin typeface="Arial" charset="0"/>
              <a:ea typeface="+mn-ea"/>
            </a:endParaRPr>
          </a:p>
          <a:p>
            <a:pPr lvl="1" indent="-234950" eaLnBrk="1" hangingPunct="1">
              <a:spcBef>
                <a:spcPct val="20000"/>
              </a:spcBef>
              <a:buClr>
                <a:schemeClr val="accent2"/>
              </a:buClr>
              <a:buSzPct val="90000"/>
              <a:buFont typeface="Wingdings" pitchFamily="2" charset="2"/>
              <a:buChar char=""/>
              <a:defRPr/>
            </a:pPr>
            <a:endParaRPr lang="en-US" sz="2200" dirty="0">
              <a:latin typeface="Arial" charset="0"/>
              <a:ea typeface="+mn-ea"/>
            </a:endParaRPr>
          </a:p>
          <a:p>
            <a:pPr marL="730250" lvl="1" indent="-273050" eaLnBrk="1" hangingPunct="1">
              <a:spcBef>
                <a:spcPct val="20000"/>
              </a:spcBef>
              <a:buClr>
                <a:schemeClr val="accent2"/>
              </a:buClr>
              <a:buSzPct val="90000"/>
              <a:buFont typeface="Wingdings" pitchFamily="2" charset="2"/>
              <a:buChar char=""/>
              <a:defRPr/>
            </a:pPr>
            <a:endParaRPr lang="en-US" sz="2200" dirty="0">
              <a:latin typeface="+mn-lt"/>
              <a:ea typeface="+mn-ea"/>
            </a:endParaRPr>
          </a:p>
        </p:txBody>
      </p:sp>
      <p:sp>
        <p:nvSpPr>
          <p:cNvPr id="108548" name="Rectangle 6" descr="The data from a lie detector test indicate that a suspect is lying when he is actually telling the truth. &#10;"/>
          <p:cNvSpPr>
            <a:spLocks noChangeArrowheads="1"/>
          </p:cNvSpPr>
          <p:nvPr/>
        </p:nvSpPr>
        <p:spPr bwMode="auto">
          <a:xfrm>
            <a:off x="5064125" y="1203325"/>
            <a:ext cx="3825875" cy="1323975"/>
          </a:xfrm>
          <a:prstGeom prst="rect">
            <a:avLst/>
          </a:prstGeom>
          <a:noFill/>
          <a:ln w="38100">
            <a:solidFill>
              <a:srgbClr val="C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t>The data from a lie detector test indicate that a suspect is lying when he is actually telling the truth. </a:t>
            </a:r>
          </a:p>
        </p:txBody>
      </p:sp>
      <p:sp>
        <p:nvSpPr>
          <p:cNvPr id="9" name="Content Placeholder 2"/>
          <p:cNvSpPr txBox="1">
            <a:spLocks/>
          </p:cNvSpPr>
          <p:nvPr/>
        </p:nvSpPr>
        <p:spPr bwMode="auto">
          <a:xfrm>
            <a:off x="184150" y="2554288"/>
            <a:ext cx="4089400" cy="974725"/>
          </a:xfrm>
          <a:prstGeom prst="rect">
            <a:avLst/>
          </a:prstGeom>
          <a:noFill/>
          <a:ln w="9525">
            <a:noFill/>
            <a:miter lim="800000"/>
            <a:headEnd/>
            <a:tailEnd/>
          </a:ln>
        </p:spPr>
        <p:txBody>
          <a:bodyPr lIns="54864" tIns="91440"/>
          <a:lstStyle/>
          <a:p>
            <a:pPr marL="0" lvl="1" eaLnBrk="1" hangingPunct="1">
              <a:spcBef>
                <a:spcPct val="20000"/>
              </a:spcBef>
              <a:buClr>
                <a:schemeClr val="accent2"/>
              </a:buClr>
              <a:buSzPct val="90000"/>
              <a:defRPr/>
            </a:pPr>
            <a:r>
              <a:rPr lang="en-US" b="1" dirty="0">
                <a:solidFill>
                  <a:srgbClr val="C00000"/>
                </a:solidFill>
                <a:latin typeface="Arial" charset="0"/>
                <a:ea typeface="+mn-ea"/>
              </a:rPr>
              <a:t>Type II error</a:t>
            </a:r>
            <a:r>
              <a:rPr lang="en-US" dirty="0">
                <a:solidFill>
                  <a:srgbClr val="C00000"/>
                </a:solidFill>
                <a:latin typeface="Arial" charset="0"/>
                <a:ea typeface="+mn-ea"/>
              </a:rPr>
              <a:t>: </a:t>
            </a:r>
            <a:r>
              <a:rPr lang="en-US" dirty="0">
                <a:latin typeface="Arial" charset="0"/>
                <a:ea typeface="+mn-ea"/>
              </a:rPr>
              <a:t>Failing to find a significant effect that does, in fact, exist  </a:t>
            </a:r>
            <a:endParaRPr lang="en-US" sz="2200" dirty="0">
              <a:latin typeface="Arial" charset="0"/>
              <a:ea typeface="+mn-ea"/>
            </a:endParaRPr>
          </a:p>
          <a:p>
            <a:pPr lvl="1" indent="-234950" eaLnBrk="1" hangingPunct="1">
              <a:spcBef>
                <a:spcPct val="20000"/>
              </a:spcBef>
              <a:buClr>
                <a:schemeClr val="accent2"/>
              </a:buClr>
              <a:buSzPct val="90000"/>
              <a:buFont typeface="Wingdings" pitchFamily="2" charset="2"/>
              <a:buChar char=""/>
              <a:defRPr/>
            </a:pPr>
            <a:endParaRPr lang="en-US" sz="2200" dirty="0">
              <a:latin typeface="Arial" charset="0"/>
              <a:ea typeface="+mn-ea"/>
            </a:endParaRPr>
          </a:p>
          <a:p>
            <a:pPr marL="730250" lvl="1" indent="-273050" eaLnBrk="1" hangingPunct="1">
              <a:spcBef>
                <a:spcPct val="20000"/>
              </a:spcBef>
              <a:buClr>
                <a:schemeClr val="accent2"/>
              </a:buClr>
              <a:buSzPct val="90000"/>
              <a:buFont typeface="Wingdings" pitchFamily="2" charset="2"/>
              <a:buChar char=""/>
              <a:defRPr/>
            </a:pPr>
            <a:endParaRPr lang="en-US" sz="2200" dirty="0">
              <a:latin typeface="+mn-lt"/>
              <a:ea typeface="+mn-ea"/>
            </a:endParaRPr>
          </a:p>
        </p:txBody>
      </p:sp>
      <p:sp>
        <p:nvSpPr>
          <p:cNvPr id="108550" name="Rectangle 9" descr="The data from a lie detector test indicate that a suspect is telling the truth when he is actually lying. &#10;"/>
          <p:cNvSpPr>
            <a:spLocks noChangeArrowheads="1"/>
          </p:cNvSpPr>
          <p:nvPr/>
        </p:nvSpPr>
        <p:spPr bwMode="auto">
          <a:xfrm>
            <a:off x="5073650" y="2838450"/>
            <a:ext cx="3873500" cy="1323975"/>
          </a:xfrm>
          <a:prstGeom prst="rect">
            <a:avLst/>
          </a:prstGeom>
          <a:noFill/>
          <a:ln w="38100">
            <a:solidFill>
              <a:srgbClr val="C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000"/>
              <a:t>The data from a lie detector test indicate that a suspect is telling the truth when he is actually lying. </a:t>
            </a:r>
          </a:p>
        </p:txBody>
      </p:sp>
      <p:sp>
        <p:nvSpPr>
          <p:cNvPr id="11" name="Right Arrow 10"/>
          <p:cNvSpPr/>
          <p:nvPr/>
        </p:nvSpPr>
        <p:spPr>
          <a:xfrm>
            <a:off x="4192588" y="3055938"/>
            <a:ext cx="1006475" cy="44608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12" name="Right Arrow 11"/>
          <p:cNvSpPr/>
          <p:nvPr/>
        </p:nvSpPr>
        <p:spPr>
          <a:xfrm>
            <a:off x="4119563" y="1527175"/>
            <a:ext cx="1079500" cy="44608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pic>
        <p:nvPicPr>
          <p:cNvPr id="108553" name="Picture 13" descr="Cartoon drawing demonstrates a lie detector test; a “Pinocchio” style nose appears on the character being tested – obviously ly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263" y="3876675"/>
            <a:ext cx="3883025" cy="2759075"/>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85738" y="814388"/>
            <a:ext cx="4273550" cy="503237"/>
          </a:xfrm>
          <a:prstGeom prst="rect">
            <a:avLst/>
          </a:prstGeom>
        </p:spPr>
        <p:txBody>
          <a:bodyPr>
            <a:spAutoFit/>
          </a:bodyPr>
          <a:lstStyle/>
          <a:p>
            <a:pPr eaLnBrk="1" hangingPunct="1">
              <a:defRPr/>
            </a:pPr>
            <a:r>
              <a:rPr lang="en-US" sz="2667" dirty="0">
                <a:ln w="12700">
                  <a:noFill/>
                  <a:prstDash val="solid"/>
                </a:ln>
                <a:solidFill>
                  <a:prstClr val="black"/>
                </a:solidFill>
                <a:latin typeface="Franklin Gothic Demi"/>
                <a:ea typeface="+mj-ea"/>
              </a:rPr>
              <a:t>Inferential Errors</a:t>
            </a:r>
            <a:endParaRPr lang="en-US" sz="1800" dirty="0">
              <a:ea typeface="+mn-ea"/>
            </a:endParaRPr>
          </a:p>
        </p:txBody>
      </p:sp>
    </p:spTree>
    <p:extLst>
      <p:ext uri="{BB962C8B-B14F-4D97-AF65-F5344CB8AC3E}">
        <p14:creationId xmlns:p14="http://schemas.microsoft.com/office/powerpoint/2010/main" val="4069693710"/>
      </p:ext>
    </p:extLst>
  </p:cSld>
  <p:clrMapOvr>
    <a:masterClrMapping/>
  </p:clrMapOvr>
  <p:transition>
    <p:fade/>
    <p:sndAc>
      <p:stSnd>
        <p:snd r:embed="rId3" name="arrow.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ur test tubes containing four colored liquids&#10;&#10;How to Avoid Inferential Errors&#10;"/>
          <p:cNvPicPr>
            <a:picLocks noChangeAspect="1"/>
          </p:cNvPicPr>
          <p:nvPr/>
        </p:nvPicPr>
        <p:blipFill>
          <a:blip r:embed="rId4" cstate="print"/>
          <a:stretch>
            <a:fillRect/>
          </a:stretch>
        </p:blipFill>
        <p:spPr>
          <a:xfrm>
            <a:off x="4212404" y="1867"/>
            <a:ext cx="4931596" cy="68956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
        <p:nvSpPr>
          <p:cNvPr id="4" name="Title 28"/>
          <p:cNvSpPr>
            <a:spLocks noGrp="1"/>
          </p:cNvSpPr>
          <p:nvPr>
            <p:ph type="title"/>
          </p:nvPr>
        </p:nvSpPr>
        <p:spPr>
          <a:xfrm>
            <a:off x="149225" y="74613"/>
            <a:ext cx="4032250" cy="1055687"/>
          </a:xfrm>
        </p:spPr>
        <p:txBody>
          <a:bodyPr tIns="45720" bIns="45720" numCol="1" anchorCtr="0" compatLnSpc="1">
            <a:prstTxWarp prst="textNoShape">
              <a:avLst/>
            </a:prstTxWarp>
          </a:bodyPr>
          <a:lstStyle/>
          <a:p>
            <a:pPr eaLnBrk="1" hangingPunct="1">
              <a:defRPr/>
            </a:pPr>
            <a:r>
              <a:rPr lang="en-US" sz="2900" b="1">
                <a:ln>
                  <a:noFill/>
                </a:ln>
                <a:effectLst/>
                <a:latin typeface="Franklin Gothic Demi" pitchFamily="34" charset="0"/>
                <a:ea typeface="ＭＳ Ｐゴシック" pitchFamily="34" charset="-128"/>
              </a:rPr>
              <a:t>Inferential Statistics</a:t>
            </a:r>
            <a:br>
              <a:rPr lang="en-US" sz="2900" b="1">
                <a:ln>
                  <a:noFill/>
                </a:ln>
                <a:effectLst>
                  <a:outerShdw blurRad="38100" dist="38100" dir="2700000" algn="tl">
                    <a:srgbClr val="C0C0C0"/>
                  </a:outerShdw>
                </a:effectLst>
                <a:latin typeface="Franklin Gothic Demi" pitchFamily="34" charset="0"/>
                <a:ea typeface="ＭＳ Ｐゴシック" pitchFamily="34" charset="-128"/>
              </a:rPr>
            </a:br>
            <a:endParaRPr lang="en-US" sz="2900" b="1">
              <a:ln>
                <a:noFill/>
              </a:ln>
              <a:effectLst>
                <a:outerShdw blurRad="38100" dist="38100" dir="2700000" algn="tl">
                  <a:srgbClr val="C0C0C0"/>
                </a:outerShdw>
              </a:effectLst>
              <a:latin typeface="Franklin Gothic Demi" pitchFamily="34" charset="0"/>
              <a:ea typeface="ＭＳ Ｐゴシック" pitchFamily="34" charset="-128"/>
            </a:endParaRPr>
          </a:p>
        </p:txBody>
      </p:sp>
      <p:sp>
        <p:nvSpPr>
          <p:cNvPr id="5" name="Rounded Rectangle 4"/>
          <p:cNvSpPr>
            <a:spLocks noChangeArrowheads="1"/>
          </p:cNvSpPr>
          <p:nvPr/>
        </p:nvSpPr>
        <p:spPr bwMode="auto">
          <a:xfrm>
            <a:off x="5116513" y="361950"/>
            <a:ext cx="3257550" cy="768350"/>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algn="ctr" eaLnBrk="1" hangingPunct="1">
              <a:defRPr/>
            </a:pPr>
            <a:endParaRPr lang="en-US" dirty="0">
              <a:solidFill>
                <a:srgbClr val="000000"/>
              </a:solidFill>
              <a:latin typeface="+mn-lt"/>
              <a:ea typeface="+mn-ea"/>
            </a:endParaRPr>
          </a:p>
          <a:p>
            <a:pPr algn="ctr" eaLnBrk="1" hangingPunct="1">
              <a:defRPr/>
            </a:pPr>
            <a:endParaRPr lang="en-US" dirty="0">
              <a:solidFill>
                <a:srgbClr val="000000"/>
              </a:solidFill>
              <a:latin typeface="+mj-lt"/>
              <a:ea typeface="+mn-ea"/>
              <a:cs typeface="Arial" pitchFamily="34" charset="0"/>
            </a:endParaRPr>
          </a:p>
          <a:p>
            <a:pPr algn="ctr" eaLnBrk="1" hangingPunct="1">
              <a:defRPr/>
            </a:pPr>
            <a:r>
              <a:rPr lang="en-US" dirty="0">
                <a:solidFill>
                  <a:srgbClr val="000000"/>
                </a:solidFill>
                <a:latin typeface="+mj-lt"/>
                <a:ea typeface="+mn-ea"/>
                <a:cs typeface="Arial" pitchFamily="34" charset="0"/>
              </a:rPr>
              <a:t>How to Avoid Inferential Errors</a:t>
            </a:r>
            <a:endParaRPr lang="en-US" dirty="0">
              <a:solidFill>
                <a:srgbClr val="000000"/>
              </a:solidFill>
              <a:latin typeface="+mj-lt"/>
              <a:ea typeface="+mn-ea"/>
            </a:endParaRPr>
          </a:p>
          <a:p>
            <a:pPr marL="0" lvl="1" algn="ctr" eaLnBrk="1" hangingPunct="1">
              <a:defRPr/>
            </a:pPr>
            <a:r>
              <a:rPr lang="en-GB" dirty="0">
                <a:solidFill>
                  <a:srgbClr val="000000"/>
                </a:solidFill>
                <a:latin typeface="+mn-lt"/>
                <a:ea typeface="+mn-ea"/>
              </a:rPr>
              <a:t> </a:t>
            </a:r>
            <a:endParaRPr lang="en-US" dirty="0">
              <a:solidFill>
                <a:srgbClr val="000000"/>
              </a:solidFill>
              <a:latin typeface="+mn-lt"/>
              <a:ea typeface="+mn-ea"/>
            </a:endParaRPr>
          </a:p>
          <a:p>
            <a:pPr lvl="1" algn="ctr" eaLnBrk="1" hangingPunct="1">
              <a:defRPr/>
            </a:pPr>
            <a:endParaRPr lang="en-US" dirty="0">
              <a:solidFill>
                <a:srgbClr val="000000"/>
              </a:solidFill>
              <a:latin typeface="+mn-lt"/>
              <a:ea typeface="+mn-ea"/>
            </a:endParaRPr>
          </a:p>
        </p:txBody>
      </p:sp>
      <p:sp>
        <p:nvSpPr>
          <p:cNvPr id="6" name="Content Placeholder 2"/>
          <p:cNvSpPr txBox="1">
            <a:spLocks/>
          </p:cNvSpPr>
          <p:nvPr/>
        </p:nvSpPr>
        <p:spPr bwMode="auto">
          <a:xfrm>
            <a:off x="-88900" y="976313"/>
            <a:ext cx="4295775" cy="1379537"/>
          </a:xfrm>
          <a:prstGeom prst="rect">
            <a:avLst/>
          </a:prstGeom>
          <a:noFill/>
          <a:ln w="9525">
            <a:noFill/>
            <a:miter lim="800000"/>
            <a:headEnd/>
            <a:tailEnd/>
          </a:ln>
        </p:spPr>
        <p:txBody>
          <a:bodyPr lIns="54864" tIns="91440"/>
          <a:lstStyle/>
          <a:p>
            <a:pPr lvl="1" indent="-234950" eaLnBrk="1" hangingPunct="1">
              <a:spcBef>
                <a:spcPct val="20000"/>
              </a:spcBef>
              <a:buClr>
                <a:schemeClr val="accent2"/>
              </a:buClr>
              <a:buSzPct val="90000"/>
              <a:buFont typeface="Wingdings" pitchFamily="2" charset="2"/>
              <a:buChar char=""/>
              <a:defRPr/>
            </a:pPr>
            <a:r>
              <a:rPr lang="en-US" dirty="0">
                <a:latin typeface="Arial" charset="0"/>
                <a:ea typeface="+mn-ea"/>
              </a:rPr>
              <a:t>Representative samples are better than biased samples.</a:t>
            </a:r>
          </a:p>
          <a:p>
            <a:pPr lvl="1" indent="-234950" eaLnBrk="1" hangingPunct="1">
              <a:spcBef>
                <a:spcPct val="20000"/>
              </a:spcBef>
              <a:buClr>
                <a:schemeClr val="accent2"/>
              </a:buClr>
              <a:buSzPct val="90000"/>
              <a:buFont typeface="Wingdings" pitchFamily="2" charset="2"/>
              <a:buChar char=""/>
              <a:defRPr/>
            </a:pPr>
            <a:r>
              <a:rPr lang="en-US" dirty="0">
                <a:latin typeface="Arial" charset="0"/>
                <a:ea typeface="+mn-ea"/>
              </a:rPr>
              <a:t>Less-variable observations are more reliable than those that are more variable.</a:t>
            </a:r>
          </a:p>
          <a:p>
            <a:pPr lvl="1" indent="-234950" eaLnBrk="1" hangingPunct="1">
              <a:spcBef>
                <a:spcPct val="20000"/>
              </a:spcBef>
              <a:buClr>
                <a:schemeClr val="accent2"/>
              </a:buClr>
              <a:buSzPct val="90000"/>
              <a:buFont typeface="Wingdings" pitchFamily="2" charset="2"/>
              <a:buChar char=""/>
              <a:defRPr/>
            </a:pPr>
            <a:r>
              <a:rPr lang="en-US" dirty="0">
                <a:latin typeface="Arial" charset="0"/>
                <a:ea typeface="+mn-ea"/>
              </a:rPr>
              <a:t>More cases are better than fewer.</a:t>
            </a:r>
          </a:p>
          <a:p>
            <a:pPr lvl="1" indent="-234950" eaLnBrk="1" hangingPunct="1">
              <a:spcBef>
                <a:spcPct val="20000"/>
              </a:spcBef>
              <a:buClr>
                <a:schemeClr val="accent2"/>
              </a:buClr>
              <a:buSzPct val="90000"/>
              <a:buFont typeface="Wingdings" pitchFamily="2" charset="2"/>
              <a:buChar char=""/>
              <a:defRPr/>
            </a:pPr>
            <a:r>
              <a:rPr lang="en-US" dirty="0">
                <a:latin typeface="Arial" charset="0"/>
                <a:ea typeface="+mn-ea"/>
              </a:rPr>
              <a:t>Look for statistical significance.  The difference between observations is probably not due to chance variation between the samples.</a:t>
            </a:r>
          </a:p>
          <a:p>
            <a:pPr lvl="1" indent="-234950" eaLnBrk="1" hangingPunct="1">
              <a:spcBef>
                <a:spcPct val="20000"/>
              </a:spcBef>
              <a:buClr>
                <a:schemeClr val="accent2"/>
              </a:buClr>
              <a:buSzPct val="90000"/>
              <a:buFont typeface="Wingdings" pitchFamily="2" charset="2"/>
              <a:buChar char=""/>
              <a:defRPr/>
            </a:pPr>
            <a:endParaRPr lang="en-US" dirty="0">
              <a:latin typeface="Arial" charset="0"/>
              <a:ea typeface="+mn-ea"/>
            </a:endParaRPr>
          </a:p>
          <a:p>
            <a:pPr lvl="1" indent="-234950" eaLnBrk="1" hangingPunct="1">
              <a:spcBef>
                <a:spcPct val="20000"/>
              </a:spcBef>
              <a:buClr>
                <a:schemeClr val="accent2"/>
              </a:buClr>
              <a:buSzPct val="90000"/>
              <a:buFont typeface="Wingdings" pitchFamily="2" charset="2"/>
              <a:buChar char=""/>
              <a:defRPr/>
            </a:pPr>
            <a:endParaRPr lang="en-US" dirty="0">
              <a:latin typeface="Arial" charset="0"/>
              <a:ea typeface="+mn-ea"/>
            </a:endParaRPr>
          </a:p>
          <a:p>
            <a:pPr marL="730250" lvl="1" indent="-273050" eaLnBrk="1" hangingPunct="1">
              <a:spcBef>
                <a:spcPct val="20000"/>
              </a:spcBef>
              <a:buClr>
                <a:schemeClr val="accent2"/>
              </a:buClr>
              <a:buSzPct val="90000"/>
              <a:buFont typeface="Wingdings" pitchFamily="2" charset="2"/>
              <a:buChar char=""/>
              <a:defRPr/>
            </a:pPr>
            <a:endParaRPr lang="en-US" dirty="0">
              <a:latin typeface="+mn-lt"/>
              <a:ea typeface="+mn-ea"/>
            </a:endParaRPr>
          </a:p>
        </p:txBody>
      </p:sp>
      <p:sp>
        <p:nvSpPr>
          <p:cNvPr id="110598" name="Rectangle 8"/>
          <p:cNvSpPr>
            <a:spLocks noChangeArrowheads="1"/>
          </p:cNvSpPr>
          <p:nvPr/>
        </p:nvSpPr>
        <p:spPr bwMode="auto">
          <a:xfrm>
            <a:off x="63500" y="515938"/>
            <a:ext cx="3990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400">
                <a:cs typeface="Arial" panose="020B0604020202020204" pitchFamily="34" charset="0"/>
              </a:rPr>
              <a:t>Generalizing from Samples </a:t>
            </a:r>
          </a:p>
        </p:txBody>
      </p:sp>
      <p:cxnSp>
        <p:nvCxnSpPr>
          <p:cNvPr id="110599" name="Straight Connector 7"/>
          <p:cNvCxnSpPr>
            <a:cxnSpLocks noChangeShapeType="1"/>
          </p:cNvCxnSpPr>
          <p:nvPr/>
        </p:nvCxnSpPr>
        <p:spPr bwMode="auto">
          <a:xfrm rot="16200000" flipH="1">
            <a:off x="777876" y="3421062"/>
            <a:ext cx="6858000" cy="15875"/>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55282466"/>
      </p:ext>
    </p:extLst>
  </p:cSld>
  <p:clrMapOvr>
    <a:masterClrMapping/>
  </p:clrMapOvr>
  <p:transition>
    <p:fade/>
    <p:sndAc>
      <p:stSnd>
        <p:snd r:embed="rId3" name="arrow.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ur test tubes containing four colored liquids&#10;&#10;How to Avoid Inferential Errors&#10;"/>
          <p:cNvPicPr>
            <a:picLocks noChangeAspect="1"/>
          </p:cNvPicPr>
          <p:nvPr/>
        </p:nvPicPr>
        <p:blipFill>
          <a:blip r:embed="rId4" cstate="print"/>
          <a:stretch>
            <a:fillRect/>
          </a:stretch>
        </p:blipFill>
        <p:spPr>
          <a:xfrm>
            <a:off x="4212404" y="1867"/>
            <a:ext cx="4931596" cy="68956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
        <p:nvSpPr>
          <p:cNvPr id="4" name="Title 28"/>
          <p:cNvSpPr>
            <a:spLocks noGrp="1"/>
          </p:cNvSpPr>
          <p:nvPr>
            <p:ph type="title"/>
          </p:nvPr>
        </p:nvSpPr>
        <p:spPr>
          <a:xfrm>
            <a:off x="0" y="120650"/>
            <a:ext cx="4160838" cy="1250950"/>
          </a:xfrm>
        </p:spPr>
        <p:txBody>
          <a:bodyPr tIns="45720" bIns="45720" numCol="1" anchorCtr="0" compatLnSpc="1">
            <a:prstTxWarp prst="textNoShape">
              <a:avLst/>
            </a:prstTxWarp>
          </a:bodyPr>
          <a:lstStyle/>
          <a:p>
            <a:pPr eaLnBrk="1" hangingPunct="1">
              <a:defRPr/>
            </a:pPr>
            <a:r>
              <a:rPr lang="en-US" b="1">
                <a:ln>
                  <a:noFill/>
                </a:ln>
                <a:effectLst/>
                <a:latin typeface="Franklin Gothic Demi" pitchFamily="34" charset="0"/>
                <a:ea typeface="ＭＳ Ｐゴシック" pitchFamily="34" charset="-128"/>
              </a:rPr>
              <a:t>Inferential Statistics</a:t>
            </a:r>
            <a:br>
              <a:rPr lang="en-US">
                <a:ln>
                  <a:noFill/>
                </a:ln>
                <a:effectLst>
                  <a:outerShdw blurRad="38100" dist="38100" dir="2700000" algn="tl">
                    <a:srgbClr val="C0C0C0"/>
                  </a:outerShdw>
                </a:effectLst>
                <a:latin typeface="Franklin Gothic Demi" pitchFamily="34" charset="0"/>
                <a:ea typeface="ＭＳ Ｐゴシック" pitchFamily="34" charset="-128"/>
              </a:rPr>
            </a:br>
            <a:endParaRPr lang="en-US">
              <a:ln>
                <a:noFill/>
              </a:ln>
              <a:effectLst>
                <a:outerShdw blurRad="38100" dist="38100" dir="2700000" algn="tl">
                  <a:srgbClr val="C0C0C0"/>
                </a:outerShdw>
              </a:effectLst>
              <a:latin typeface="Franklin Gothic Demi" pitchFamily="34" charset="0"/>
              <a:ea typeface="ＭＳ Ｐゴシック" pitchFamily="34" charset="-128"/>
            </a:endParaRPr>
          </a:p>
        </p:txBody>
      </p:sp>
      <p:sp>
        <p:nvSpPr>
          <p:cNvPr id="5" name="Rounded Rectangle 4"/>
          <p:cNvSpPr>
            <a:spLocks noChangeArrowheads="1"/>
          </p:cNvSpPr>
          <p:nvPr/>
        </p:nvSpPr>
        <p:spPr bwMode="auto">
          <a:xfrm>
            <a:off x="5116513" y="361950"/>
            <a:ext cx="3257550" cy="768350"/>
          </a:xfrm>
          <a:prstGeom prst="roundRect">
            <a:avLst>
              <a:gd name="adj" fmla="val 16667"/>
            </a:avLst>
          </a:prstGeom>
          <a:gradFill rotWithShape="1">
            <a:gsLst>
              <a:gs pos="0">
                <a:srgbClr val="A6A6A6"/>
              </a:gs>
              <a:gs pos="100000">
                <a:srgbClr val="D9D9D9"/>
              </a:gs>
            </a:gsLst>
            <a:lin ang="5100000"/>
          </a:gradFill>
          <a:ln w="76200">
            <a:solidFill>
              <a:schemeClr val="bg1"/>
            </a:solidFill>
            <a:round/>
            <a:headEnd/>
            <a:tailEnd/>
          </a:ln>
          <a:effectLst>
            <a:outerShdw dist="38100" dir="2700000" algn="br" rotWithShape="0">
              <a:srgbClr val="808080">
                <a:alpha val="42999"/>
              </a:srgbClr>
            </a:outerShdw>
          </a:effectLst>
        </p:spPr>
        <p:txBody>
          <a:bodyPr anchor="ctr"/>
          <a:lstStyle/>
          <a:p>
            <a:pPr marL="0" lvl="1" algn="ctr" eaLnBrk="1" hangingPunct="1">
              <a:defRPr/>
            </a:pPr>
            <a:endParaRPr lang="en-US" dirty="0">
              <a:solidFill>
                <a:srgbClr val="000000"/>
              </a:solidFill>
              <a:latin typeface="+mn-lt"/>
              <a:ea typeface="+mn-ea"/>
            </a:endParaRPr>
          </a:p>
          <a:p>
            <a:pPr algn="ctr" eaLnBrk="1" hangingPunct="1">
              <a:defRPr/>
            </a:pPr>
            <a:endParaRPr lang="en-US" dirty="0">
              <a:solidFill>
                <a:srgbClr val="000000"/>
              </a:solidFill>
              <a:latin typeface="+mj-lt"/>
              <a:ea typeface="+mn-ea"/>
              <a:cs typeface="Arial" pitchFamily="34" charset="0"/>
            </a:endParaRPr>
          </a:p>
          <a:p>
            <a:pPr algn="ctr" eaLnBrk="1" hangingPunct="1">
              <a:defRPr/>
            </a:pPr>
            <a:r>
              <a:rPr lang="en-US" dirty="0">
                <a:solidFill>
                  <a:srgbClr val="000000"/>
                </a:solidFill>
                <a:latin typeface="+mj-lt"/>
                <a:ea typeface="+mn-ea"/>
                <a:cs typeface="Arial" pitchFamily="34" charset="0"/>
              </a:rPr>
              <a:t>How to Avoid Inferential Errors</a:t>
            </a:r>
            <a:endParaRPr lang="en-US" dirty="0">
              <a:solidFill>
                <a:srgbClr val="000000"/>
              </a:solidFill>
              <a:latin typeface="+mj-lt"/>
              <a:ea typeface="+mn-ea"/>
            </a:endParaRPr>
          </a:p>
          <a:p>
            <a:pPr marL="0" lvl="1" algn="ctr" eaLnBrk="1" hangingPunct="1">
              <a:defRPr/>
            </a:pPr>
            <a:r>
              <a:rPr lang="en-GB" dirty="0">
                <a:solidFill>
                  <a:srgbClr val="000000"/>
                </a:solidFill>
                <a:latin typeface="+mn-lt"/>
                <a:ea typeface="+mn-ea"/>
              </a:rPr>
              <a:t> </a:t>
            </a:r>
            <a:endParaRPr lang="en-US" dirty="0">
              <a:solidFill>
                <a:srgbClr val="000000"/>
              </a:solidFill>
              <a:latin typeface="+mn-lt"/>
              <a:ea typeface="+mn-ea"/>
            </a:endParaRPr>
          </a:p>
          <a:p>
            <a:pPr lvl="1" algn="ctr" eaLnBrk="1" hangingPunct="1">
              <a:defRPr/>
            </a:pPr>
            <a:endParaRPr lang="en-US" dirty="0">
              <a:solidFill>
                <a:srgbClr val="000000"/>
              </a:solidFill>
              <a:latin typeface="+mn-lt"/>
              <a:ea typeface="+mn-ea"/>
            </a:endParaRPr>
          </a:p>
        </p:txBody>
      </p:sp>
      <p:sp>
        <p:nvSpPr>
          <p:cNvPr id="6" name="Content Placeholder 2"/>
          <p:cNvSpPr txBox="1">
            <a:spLocks/>
          </p:cNvSpPr>
          <p:nvPr/>
        </p:nvSpPr>
        <p:spPr bwMode="auto">
          <a:xfrm>
            <a:off x="120650" y="1647825"/>
            <a:ext cx="3937000" cy="974725"/>
          </a:xfrm>
          <a:prstGeom prst="rect">
            <a:avLst/>
          </a:prstGeom>
          <a:noFill/>
          <a:ln w="9525">
            <a:noFill/>
            <a:miter lim="800000"/>
            <a:headEnd/>
            <a:tailEnd/>
          </a:ln>
        </p:spPr>
        <p:txBody>
          <a:bodyPr lIns="54864" tIns="91440"/>
          <a:lstStyle/>
          <a:p>
            <a:pPr marL="225425" lvl="1" indent="-225425" eaLnBrk="1" hangingPunct="1">
              <a:spcBef>
                <a:spcPct val="20000"/>
              </a:spcBef>
              <a:buClr>
                <a:schemeClr val="accent2"/>
              </a:buClr>
              <a:buSzPct val="90000"/>
              <a:buFont typeface="Wingdings" pitchFamily="2" charset="2"/>
              <a:buChar char=""/>
              <a:defRPr/>
            </a:pPr>
            <a:r>
              <a:rPr lang="en-US" dirty="0">
                <a:latin typeface="Arial" charset="0"/>
                <a:ea typeface="+mn-ea"/>
              </a:rPr>
              <a:t>In </a:t>
            </a:r>
            <a:r>
              <a:rPr lang="en-US" i="1" dirty="0">
                <a:latin typeface="Arial" charset="0"/>
                <a:ea typeface="+mn-ea"/>
              </a:rPr>
              <a:t>cross-sectional studies,</a:t>
            </a:r>
            <a:r>
              <a:rPr lang="en-US" dirty="0">
                <a:latin typeface="Arial" charset="0"/>
                <a:ea typeface="+mn-ea"/>
              </a:rPr>
              <a:t> different groups are studied at the same time.</a:t>
            </a:r>
          </a:p>
          <a:p>
            <a:pPr marL="225425" lvl="1" indent="-225425" eaLnBrk="1" hangingPunct="1">
              <a:spcBef>
                <a:spcPct val="20000"/>
              </a:spcBef>
              <a:buClr>
                <a:schemeClr val="accent2"/>
              </a:buClr>
              <a:buSzPct val="90000"/>
              <a:buFont typeface="Wingdings" pitchFamily="2" charset="2"/>
              <a:buChar char=""/>
              <a:defRPr/>
            </a:pPr>
            <a:r>
              <a:rPr lang="en-US" dirty="0">
                <a:latin typeface="Arial" charset="0"/>
                <a:ea typeface="+mn-ea"/>
              </a:rPr>
              <a:t>In </a:t>
            </a:r>
            <a:r>
              <a:rPr lang="en-US" i="1" dirty="0">
                <a:latin typeface="Arial" charset="0"/>
                <a:ea typeface="+mn-ea"/>
              </a:rPr>
              <a:t>longitudinal studies,</a:t>
            </a:r>
            <a:r>
              <a:rPr lang="en-US" dirty="0">
                <a:latin typeface="Arial" charset="0"/>
                <a:ea typeface="+mn-ea"/>
              </a:rPr>
              <a:t> the same group is studied over time. </a:t>
            </a:r>
          </a:p>
          <a:p>
            <a:pPr marL="225425" lvl="1" indent="-225425" eaLnBrk="1" hangingPunct="1">
              <a:spcBef>
                <a:spcPct val="20000"/>
              </a:spcBef>
              <a:buClr>
                <a:schemeClr val="accent2"/>
              </a:buClr>
              <a:buSzPct val="90000"/>
              <a:buFont typeface="Wingdings" pitchFamily="2" charset="2"/>
              <a:buChar char=""/>
              <a:defRPr/>
            </a:pPr>
            <a:r>
              <a:rPr lang="en-US" dirty="0">
                <a:latin typeface="Arial" charset="0"/>
                <a:ea typeface="+mn-ea"/>
              </a:rPr>
              <a:t>Cross-sectional studies show the effects of time and environment on many different individuals.</a:t>
            </a:r>
          </a:p>
          <a:p>
            <a:pPr marL="225425" lvl="1" indent="-225425" eaLnBrk="1" hangingPunct="1">
              <a:spcBef>
                <a:spcPct val="20000"/>
              </a:spcBef>
              <a:buClr>
                <a:schemeClr val="accent2"/>
              </a:buClr>
              <a:buSzPct val="90000"/>
              <a:buFont typeface="Wingdings" pitchFamily="2" charset="2"/>
              <a:buChar char=""/>
              <a:defRPr/>
            </a:pPr>
            <a:r>
              <a:rPr lang="en-US" dirty="0">
                <a:latin typeface="Arial" charset="0"/>
                <a:ea typeface="+mn-ea"/>
              </a:rPr>
              <a:t>Longitudinal studies show these effects on the same people. </a:t>
            </a:r>
            <a:endParaRPr lang="en-GB" dirty="0">
              <a:latin typeface="Arial" charset="0"/>
              <a:ea typeface="+mn-ea"/>
            </a:endParaRPr>
          </a:p>
          <a:p>
            <a:pPr lvl="1" indent="-234950" eaLnBrk="1" hangingPunct="1">
              <a:spcBef>
                <a:spcPct val="20000"/>
              </a:spcBef>
              <a:buClr>
                <a:schemeClr val="accent2"/>
              </a:buClr>
              <a:buSzPct val="90000"/>
              <a:buFont typeface="Wingdings" pitchFamily="2" charset="2"/>
              <a:buChar char=""/>
              <a:defRPr/>
            </a:pPr>
            <a:endParaRPr lang="en-US" sz="2200" dirty="0">
              <a:latin typeface="Arial" charset="0"/>
              <a:ea typeface="+mn-ea"/>
            </a:endParaRPr>
          </a:p>
          <a:p>
            <a:pPr lvl="1" indent="-234950" eaLnBrk="1" hangingPunct="1">
              <a:spcBef>
                <a:spcPct val="20000"/>
              </a:spcBef>
              <a:buClr>
                <a:schemeClr val="accent2"/>
              </a:buClr>
              <a:buSzPct val="90000"/>
              <a:buFont typeface="Wingdings" pitchFamily="2" charset="2"/>
              <a:buChar char=""/>
              <a:defRPr/>
            </a:pPr>
            <a:endParaRPr lang="en-US" sz="2200" dirty="0">
              <a:latin typeface="Arial" charset="0"/>
              <a:ea typeface="+mn-ea"/>
            </a:endParaRPr>
          </a:p>
          <a:p>
            <a:pPr marL="730250" lvl="1" indent="-273050" eaLnBrk="1" hangingPunct="1">
              <a:spcBef>
                <a:spcPct val="20000"/>
              </a:spcBef>
              <a:buClr>
                <a:schemeClr val="accent2"/>
              </a:buClr>
              <a:buSzPct val="90000"/>
              <a:buFont typeface="Wingdings" pitchFamily="2" charset="2"/>
              <a:buChar char=""/>
              <a:defRPr/>
            </a:pPr>
            <a:endParaRPr lang="en-US" sz="2200" dirty="0">
              <a:latin typeface="+mn-lt"/>
              <a:ea typeface="+mn-ea"/>
            </a:endParaRPr>
          </a:p>
        </p:txBody>
      </p:sp>
      <p:sp>
        <p:nvSpPr>
          <p:cNvPr id="112646" name="Rectangle 8"/>
          <p:cNvSpPr>
            <a:spLocks noChangeArrowheads="1"/>
          </p:cNvSpPr>
          <p:nvPr/>
        </p:nvSpPr>
        <p:spPr bwMode="auto">
          <a:xfrm>
            <a:off x="120650" y="811213"/>
            <a:ext cx="40401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solidFill>
                  <a:srgbClr val="000000"/>
                </a:solidFill>
                <a:cs typeface="Arial" panose="020B0604020202020204" pitchFamily="34" charset="0"/>
              </a:rPr>
              <a:t>Paying Attention to Methodology </a:t>
            </a:r>
          </a:p>
        </p:txBody>
      </p:sp>
      <p:cxnSp>
        <p:nvCxnSpPr>
          <p:cNvPr id="112647" name="Straight Connector 7"/>
          <p:cNvCxnSpPr>
            <a:cxnSpLocks noChangeShapeType="1"/>
          </p:cNvCxnSpPr>
          <p:nvPr/>
        </p:nvCxnSpPr>
        <p:spPr bwMode="auto">
          <a:xfrm rot="16200000" flipH="1">
            <a:off x="777876" y="3421062"/>
            <a:ext cx="6858000" cy="15875"/>
          </a:xfrm>
          <a:prstGeom prst="line">
            <a:avLst/>
          </a:prstGeom>
          <a:noFill/>
          <a:ln w="76200">
            <a:solidFill>
              <a:schemeClr val="bg1"/>
            </a:solidFill>
            <a:round/>
            <a:headEnd/>
            <a:tailEnd/>
          </a:ln>
          <a:effectLst>
            <a:outerShdw dist="38100" dir="5400000" algn="t" rotWithShape="0">
              <a:srgbClr val="808080">
                <a:alpha val="39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16719888"/>
      </p:ext>
    </p:extLst>
  </p:cSld>
  <p:clrMapOvr>
    <a:masterClrMapping/>
  </p:clrMapOvr>
  <p:transition>
    <p:fade/>
    <p:sndAc>
      <p:stSnd>
        <p:snd r:embed="rId3" name="arrow.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609600"/>
            <a:ext cx="8250238" cy="990600"/>
          </a:xfrm>
        </p:spPr>
        <p:txBody>
          <a:bodyPr>
            <a:normAutofit fontScale="90000"/>
          </a:bodyPr>
          <a:lstStyle/>
          <a:p>
            <a:pPr eaLnBrk="1" hangingPunct="1"/>
            <a:r>
              <a:rPr lang="en-US" altLang="en-US" dirty="0"/>
              <a:t>Independent and Dependent Variables</a:t>
            </a:r>
          </a:p>
        </p:txBody>
      </p:sp>
      <p:sp>
        <p:nvSpPr>
          <p:cNvPr id="21507" name="Rectangle 3"/>
          <p:cNvSpPr>
            <a:spLocks noGrp="1" noChangeArrowheads="1"/>
          </p:cNvSpPr>
          <p:nvPr>
            <p:ph idx="1"/>
          </p:nvPr>
        </p:nvSpPr>
        <p:spPr>
          <a:xfrm>
            <a:off x="304800" y="1981200"/>
            <a:ext cx="8610600" cy="3962400"/>
          </a:xfrm>
        </p:spPr>
        <p:txBody>
          <a:bodyPr>
            <a:normAutofit/>
          </a:bodyPr>
          <a:lstStyle/>
          <a:p>
            <a:pPr marL="0" indent="0" algn="l" eaLnBrk="1" hangingPunct="1">
              <a:buNone/>
              <a:defRPr/>
            </a:pPr>
            <a:r>
              <a:rPr lang="en-US" dirty="0">
                <a:solidFill>
                  <a:srgbClr val="000000"/>
                </a:solidFill>
                <a:latin typeface="Arial"/>
                <a:cs typeface="Arial"/>
              </a:rPr>
              <a:t>Identify the independent and dependent variables in each of the following examples:</a:t>
            </a:r>
          </a:p>
          <a:p>
            <a:pPr marL="0" indent="0" algn="l" eaLnBrk="1" hangingPunct="1">
              <a:buNone/>
              <a:defRPr/>
            </a:pPr>
            <a:endParaRPr lang="en-US" dirty="0">
              <a:solidFill>
                <a:srgbClr val="000000"/>
              </a:solidFill>
              <a:latin typeface="Arial"/>
              <a:cs typeface="Arial"/>
            </a:endParaRPr>
          </a:p>
          <a:p>
            <a:pPr marL="514350" indent="-514350" algn="l" eaLnBrk="1" hangingPunct="1">
              <a:buNone/>
              <a:defRPr/>
            </a:pPr>
            <a:r>
              <a:rPr lang="en-US" dirty="0">
                <a:solidFill>
                  <a:srgbClr val="000000"/>
                </a:solidFill>
                <a:latin typeface="Arial"/>
                <a:cs typeface="Arial"/>
              </a:rPr>
              <a:t>Dr. Smith examines how daily exposure to a sun lamp (1 hour of exposure or no exposure) impacts people’s depression levels in the winter time.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3"/>
          <p:cNvSpPr txBox="1">
            <a:spLocks noChangeArrowheads="1"/>
          </p:cNvSpPr>
          <p:nvPr/>
        </p:nvSpPr>
        <p:spPr bwMode="auto">
          <a:xfrm>
            <a:off x="1455738" y="889000"/>
            <a:ext cx="4519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Tx/>
              <a:buNone/>
            </a:pPr>
            <a:r>
              <a:rPr lang="en-US" altLang="en-US" sz="2400"/>
              <a:t>So what does significant really mean……?</a:t>
            </a:r>
          </a:p>
          <a:p>
            <a:pPr eaLnBrk="1" hangingPunct="1">
              <a:buClrTx/>
              <a:buSzTx/>
              <a:buFontTx/>
              <a:buNone/>
            </a:pPr>
            <a:endParaRPr lang="en-US" altLang="en-US" sz="2400"/>
          </a:p>
          <a:p>
            <a:pPr eaLnBrk="1" hangingPunct="1">
              <a:buClrTx/>
              <a:buSzTx/>
              <a:buFontTx/>
              <a:buNone/>
            </a:pPr>
            <a:r>
              <a:rPr lang="en-US" altLang="en-US" sz="2400"/>
              <a:t>What the hell are assumptions!?</a:t>
            </a:r>
          </a:p>
          <a:p>
            <a:pPr eaLnBrk="1" hangingPunct="1">
              <a:buClrTx/>
              <a:buSzTx/>
              <a:buFontTx/>
              <a:buNone/>
            </a:pPr>
            <a:endParaRPr lang="en-US" altLang="en-US" sz="2400"/>
          </a:p>
        </p:txBody>
      </p:sp>
      <p:sp>
        <p:nvSpPr>
          <p:cNvPr id="114691" name="Rectangle 2"/>
          <p:cNvSpPr>
            <a:spLocks noChangeArrowheads="1"/>
          </p:cNvSpPr>
          <p:nvPr/>
        </p:nvSpPr>
        <p:spPr bwMode="auto">
          <a:xfrm>
            <a:off x="2286000" y="2828925"/>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ED5F1"/>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39639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A3171E"/>
              </a:buClr>
              <a:buFont typeface="Wingdings 3" panose="05040102010807070707" pitchFamily="18"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sz="2400"/>
              <a:t>What does </a:t>
            </a:r>
            <a:r>
              <a:rPr lang="en-US" altLang="en-US" sz="2400" i="1"/>
              <a:t>p</a:t>
            </a:r>
            <a:r>
              <a:rPr lang="en-US" altLang="en-US" sz="2400"/>
              <a:t> &lt; .049 mean when it is at the end of a statistical equation?</a:t>
            </a:r>
          </a:p>
          <a:p>
            <a:pPr algn="ctr" eaLnBrk="1" hangingPunct="1">
              <a:buClrTx/>
              <a:buSzTx/>
              <a:buFontTx/>
              <a:buNone/>
            </a:pPr>
            <a:endParaRPr lang="en-US" altLang="en-US" sz="2400"/>
          </a:p>
          <a:p>
            <a:pPr algn="ctr" eaLnBrk="1" hangingPunct="1">
              <a:buClrTx/>
              <a:buSzTx/>
              <a:buFontTx/>
              <a:buNone/>
            </a:pPr>
            <a:r>
              <a:rPr lang="en-US" altLang="en-US" sz="2400"/>
              <a:t>What does </a:t>
            </a:r>
            <a:r>
              <a:rPr lang="en-US" altLang="en-US" sz="2400" i="1"/>
              <a:t>p</a:t>
            </a:r>
            <a:r>
              <a:rPr lang="en-US" altLang="en-US" sz="2400"/>
              <a:t> &lt; .05 mean when it is a decision rule? </a:t>
            </a:r>
          </a:p>
        </p:txBody>
      </p:sp>
    </p:spTree>
    <p:extLst>
      <p:ext uri="{BB962C8B-B14F-4D97-AF65-F5344CB8AC3E}">
        <p14:creationId xmlns:p14="http://schemas.microsoft.com/office/powerpoint/2010/main" val="1964201926"/>
      </p:ext>
    </p:extLst>
  </p:cSld>
  <p:clrMapOvr>
    <a:masterClrMapping/>
  </p:clrMapOvr>
</p:sld>
</file>

<file path=ppt/theme/theme1.xml><?xml version="1.0" encoding="utf-8"?>
<a:theme xmlns:a="http://schemas.openxmlformats.org/drawingml/2006/main" name="Comer PPT Theme">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Slide">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 Title and Content">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and Content">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 Title, Text and Clip Art">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Text and Clip Art">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Text and Clip 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 Title, Clip Art and Text">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Clip Art and Text">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Clip Art and Tex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 Title Only">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Only">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Comer PPT Theme.thmx</Template>
  <TotalTime>2239</TotalTime>
  <Words>5630</Words>
  <Application>Microsoft Office PowerPoint</Application>
  <PresentationFormat>On-screen Show (4:3)</PresentationFormat>
  <Paragraphs>702</Paragraphs>
  <Slides>90</Slides>
  <Notes>87</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4</vt:i4>
      </vt:variant>
      <vt:variant>
        <vt:lpstr>Slide Titles</vt:lpstr>
      </vt:variant>
      <vt:variant>
        <vt:i4>90</vt:i4>
      </vt:variant>
    </vt:vector>
  </HeadingPairs>
  <TitlesOfParts>
    <vt:vector size="114" baseType="lpstr">
      <vt:lpstr>ＭＳ Ｐゴシック</vt:lpstr>
      <vt:lpstr>Arial</vt:lpstr>
      <vt:lpstr>Avenir Heavy</vt:lpstr>
      <vt:lpstr>Bell Gothic Std Black</vt:lpstr>
      <vt:lpstr>Calibri</vt:lpstr>
      <vt:lpstr>Century Gothic</vt:lpstr>
      <vt:lpstr>Franklin Gothic Demi</vt:lpstr>
      <vt:lpstr>Georgia</vt:lpstr>
      <vt:lpstr>Gill Sans</vt:lpstr>
      <vt:lpstr>Verdana</vt:lpstr>
      <vt:lpstr>Wingdings</vt:lpstr>
      <vt:lpstr>Wingdings 2</vt:lpstr>
      <vt:lpstr>ヒラギノ明朝 ProN W3</vt:lpstr>
      <vt:lpstr>ヒラギノ角ゴ ProN W3</vt:lpstr>
      <vt:lpstr>Comer PPT Theme</vt:lpstr>
      <vt:lpstr>Custom Design</vt:lpstr>
      <vt:lpstr>Default - Title and Content</vt:lpstr>
      <vt:lpstr>Default - Title, Text and Clip Art</vt:lpstr>
      <vt:lpstr>Default - Title, Clip Art and Text</vt:lpstr>
      <vt:lpstr>Default - Title Only</vt:lpstr>
      <vt:lpstr>Chart</vt:lpstr>
      <vt:lpstr>Microsoft Excel 97-2003 Worksheet</vt:lpstr>
      <vt:lpstr>Image</vt:lpstr>
      <vt:lpstr>Worksheet</vt:lpstr>
      <vt:lpstr>PowerPoint Presentation</vt:lpstr>
      <vt:lpstr>What Is a Science?</vt:lpstr>
      <vt:lpstr>The Scientific Method – How we Discover the Laws Governing the Universe</vt:lpstr>
      <vt:lpstr>The Science of Psychology</vt:lpstr>
      <vt:lpstr>How Do Psychologists Conduct Research?  Developing a Question and Hypothesis</vt:lpstr>
      <vt:lpstr>Inductive and Deductive Reasoning</vt:lpstr>
      <vt:lpstr>Inductive and Deductive Reasoning</vt:lpstr>
      <vt:lpstr>How Do Psychologists Conduct Research? Variables and Operational Definitions</vt:lpstr>
      <vt:lpstr>Independent and Dependent Variables</vt:lpstr>
      <vt:lpstr>Independent and Dependent Variables</vt:lpstr>
      <vt:lpstr>Independent and Dependent Variables</vt:lpstr>
      <vt:lpstr>Operational Definitions</vt:lpstr>
      <vt:lpstr>Operational Definitions</vt:lpstr>
      <vt:lpstr>How Do Psychologists Conduct Research? Choosing Participants, the Research Method and Collecting Data</vt:lpstr>
      <vt:lpstr>Choose Participants</vt:lpstr>
      <vt:lpstr>Choose Participants</vt:lpstr>
      <vt:lpstr>Two Basic Types of Research Methods </vt:lpstr>
      <vt:lpstr>Descriptive and Experimental Research</vt:lpstr>
      <vt:lpstr>Types of Descriptive Research</vt:lpstr>
      <vt:lpstr>Case Study</vt:lpstr>
      <vt:lpstr>Naturalistic Observation</vt:lpstr>
      <vt:lpstr>Surveys</vt:lpstr>
      <vt:lpstr>Experimental Research</vt:lpstr>
      <vt:lpstr>Experimental and Control Group</vt:lpstr>
      <vt:lpstr>Experimental and Control Group</vt:lpstr>
      <vt:lpstr>Avoiding Bias in Your Experiment</vt:lpstr>
      <vt:lpstr>Research Design – Picking a Method</vt:lpstr>
      <vt:lpstr>How Do Psychologists Conduct Research? Analyzing Your Data</vt:lpstr>
      <vt:lpstr>How Do Psychologists Make Sense of Research Results?</vt:lpstr>
      <vt:lpstr>Correlations Describe Relationships</vt:lpstr>
      <vt:lpstr>Strength and Direction of a Correlational Relationship</vt:lpstr>
      <vt:lpstr>Correlation Is Not Causation</vt:lpstr>
      <vt:lpstr>Experimental Analyses: Cause and Effect</vt:lpstr>
      <vt:lpstr>Experimental Analyses: Cause and Effect</vt:lpstr>
      <vt:lpstr>How Do Psychologists Conduct Research? Publishing Your Work and Building a Theory</vt:lpstr>
      <vt:lpstr>What Ethical Research Guidelines  Do Psychologists Follow?</vt:lpstr>
      <vt:lpstr>Ethical Research Guidelines  Psychologists Follow – Human Research</vt:lpstr>
      <vt:lpstr>Ethical Research Guidelines  Psychologists Follow – Human Research</vt:lpstr>
      <vt:lpstr>Ethical Research Guidelines  Psychologists Follow – Animal Research</vt:lpstr>
      <vt:lpstr>Ethical Research Guidelines  Psychologists Follow – Animal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Scales of measurement</vt:lpstr>
      <vt:lpstr>Nominal </vt:lpstr>
      <vt:lpstr>Ordinal </vt:lpstr>
      <vt:lpstr>Interval</vt:lpstr>
      <vt:lpstr>Ratio scale </vt:lpstr>
      <vt:lpstr>PowerPoint Presentation</vt:lpstr>
      <vt:lpstr>PowerPoint Presentation</vt:lpstr>
      <vt:lpstr>PowerPoint Presentation</vt:lpstr>
      <vt:lpstr>Descriptive Statistics: Measure of Central Tendency </vt:lpstr>
      <vt:lpstr>Descriptive Statistics: Measure of Central Tendency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Descriptive Statistics Measure of Variability </vt:lpstr>
      <vt:lpstr>PowerPoint Presentation</vt:lpstr>
      <vt:lpstr>PowerPoint Presentation</vt:lpstr>
      <vt:lpstr>Correlation does not equal causation!</vt:lpstr>
      <vt:lpstr>Inferential Statistics </vt:lpstr>
      <vt:lpstr>Inferential Statistics </vt:lpstr>
      <vt:lpstr>Inferential Statistics</vt:lpstr>
      <vt:lpstr>Inferential Statistics </vt:lpstr>
      <vt:lpstr>Inferential Statistics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Psychology As a Science</dc:title>
  <dc:creator>Lisa Hagan</dc:creator>
  <cp:lastModifiedBy>capitan\marchante</cp:lastModifiedBy>
  <cp:revision>114</cp:revision>
  <dcterms:created xsi:type="dcterms:W3CDTF">2009-09-09T00:03:24Z</dcterms:created>
  <dcterms:modified xsi:type="dcterms:W3CDTF">2016-09-11T22:12:23Z</dcterms:modified>
</cp:coreProperties>
</file>