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3868" r:id="rId2"/>
    <p:sldMasterId id="2147483880" r:id="rId3"/>
    <p:sldMasterId id="2147483892" r:id="rId4"/>
    <p:sldMasterId id="2147483904" r:id="rId5"/>
    <p:sldMasterId id="2147483916" r:id="rId6"/>
  </p:sldMasterIdLst>
  <p:notesMasterIdLst>
    <p:notesMasterId r:id="rId48"/>
  </p:notesMasterIdLst>
  <p:handoutMasterIdLst>
    <p:handoutMasterId r:id="rId49"/>
  </p:handoutMasterIdLst>
  <p:sldIdLst>
    <p:sldId id="392" r:id="rId7"/>
    <p:sldId id="393" r:id="rId8"/>
    <p:sldId id="394" r:id="rId9"/>
    <p:sldId id="386" r:id="rId10"/>
    <p:sldId id="359" r:id="rId11"/>
    <p:sldId id="387" r:id="rId12"/>
    <p:sldId id="344" r:id="rId13"/>
    <p:sldId id="345" r:id="rId14"/>
    <p:sldId id="366" r:id="rId15"/>
    <p:sldId id="388" r:id="rId16"/>
    <p:sldId id="346" r:id="rId17"/>
    <p:sldId id="374" r:id="rId18"/>
    <p:sldId id="375" r:id="rId19"/>
    <p:sldId id="376" r:id="rId20"/>
    <p:sldId id="389" r:id="rId21"/>
    <p:sldId id="377" r:id="rId22"/>
    <p:sldId id="378" r:id="rId23"/>
    <p:sldId id="347" r:id="rId24"/>
    <p:sldId id="348" r:id="rId25"/>
    <p:sldId id="349" r:id="rId26"/>
    <p:sldId id="379" r:id="rId27"/>
    <p:sldId id="350" r:id="rId28"/>
    <p:sldId id="390" r:id="rId29"/>
    <p:sldId id="351" r:id="rId30"/>
    <p:sldId id="352" r:id="rId31"/>
    <p:sldId id="361" r:id="rId32"/>
    <p:sldId id="380" r:id="rId33"/>
    <p:sldId id="353" r:id="rId34"/>
    <p:sldId id="381" r:id="rId35"/>
    <p:sldId id="362" r:id="rId36"/>
    <p:sldId id="354" r:id="rId37"/>
    <p:sldId id="355" r:id="rId38"/>
    <p:sldId id="363" r:id="rId39"/>
    <p:sldId id="364" r:id="rId40"/>
    <p:sldId id="391" r:id="rId41"/>
    <p:sldId id="367" r:id="rId42"/>
    <p:sldId id="356" r:id="rId43"/>
    <p:sldId id="382" r:id="rId44"/>
    <p:sldId id="357" r:id="rId45"/>
    <p:sldId id="358" r:id="rId46"/>
    <p:sldId id="38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E85"/>
    <a:srgbClr val="345692"/>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81" autoAdjust="0"/>
    <p:restoredTop sz="80265" autoAdjust="0"/>
  </p:normalViewPr>
  <p:slideViewPr>
    <p:cSldViewPr>
      <p:cViewPr varScale="1">
        <p:scale>
          <a:sx n="20" d="100"/>
          <a:sy n="20" d="100"/>
        </p:scale>
        <p:origin x="228" y="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CA"/>
          </a:p>
        </p:txBody>
      </p:sp>
      <p:sp>
        <p:nvSpPr>
          <p:cNvPr id="2242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54E4426-A2E0-426B-9E46-02A5EF527512}" type="datetimeFigureOut">
              <a:rPr lang="en-CA"/>
              <a:pPr>
                <a:defRPr/>
              </a:pPr>
              <a:t>2016-09-07</a:t>
            </a:fld>
            <a:endParaRPr lang="en-CA"/>
          </a:p>
        </p:txBody>
      </p:sp>
      <p:sp>
        <p:nvSpPr>
          <p:cNvPr id="2242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CA"/>
          </a:p>
        </p:txBody>
      </p:sp>
      <p:sp>
        <p:nvSpPr>
          <p:cNvPr id="2242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56B5C19-53C6-45CD-9E73-70252C4B24F7}" type="slidenum">
              <a:rPr lang="en-CA"/>
              <a:pPr>
                <a:defRPr/>
              </a:pPr>
              <a:t>‹#›</a:t>
            </a:fld>
            <a:endParaRPr lang="en-CA"/>
          </a:p>
        </p:txBody>
      </p:sp>
    </p:spTree>
    <p:extLst>
      <p:ext uri="{BB962C8B-B14F-4D97-AF65-F5344CB8AC3E}">
        <p14:creationId xmlns:p14="http://schemas.microsoft.com/office/powerpoint/2010/main" val="1198079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B36FD8-61C7-4C20-BA11-6B0F720B484A}" type="slidenum">
              <a:rPr lang="en-US"/>
              <a:pPr>
                <a:defRPr/>
              </a:pPr>
              <a:t>‹#›</a:t>
            </a:fld>
            <a:endParaRPr lang="en-US"/>
          </a:p>
        </p:txBody>
      </p:sp>
    </p:spTree>
    <p:extLst>
      <p:ext uri="{BB962C8B-B14F-4D97-AF65-F5344CB8AC3E}">
        <p14:creationId xmlns:p14="http://schemas.microsoft.com/office/powerpoint/2010/main" val="41557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03989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794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75235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93386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Tree>
    <p:extLst>
      <p:ext uri="{BB962C8B-B14F-4D97-AF65-F5344CB8AC3E}">
        <p14:creationId xmlns:p14="http://schemas.microsoft.com/office/powerpoint/2010/main" val="106246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dirty="0"/>
          </a:p>
        </p:txBody>
      </p:sp>
    </p:spTree>
    <p:extLst>
      <p:ext uri="{BB962C8B-B14F-4D97-AF65-F5344CB8AC3E}">
        <p14:creationId xmlns:p14="http://schemas.microsoft.com/office/powerpoint/2010/main" val="2622291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Lecture expander:</a:t>
            </a:r>
            <a:r>
              <a:rPr lang="en-US" altLang="en-US" dirty="0"/>
              <a:t> To liven up the class a bit, I would show the two-minute YouTube video clip from </a:t>
            </a:r>
            <a:r>
              <a:rPr lang="en-US" altLang="en-US" i="1" dirty="0"/>
              <a:t>The Office </a:t>
            </a:r>
            <a:r>
              <a:rPr lang="en-US" altLang="en-US" dirty="0"/>
              <a:t>where Jim has classically conditioned Dwight to want an </a:t>
            </a:r>
            <a:r>
              <a:rPr lang="en-US" altLang="en-US" dirty="0" err="1"/>
              <a:t>altoid</a:t>
            </a:r>
            <a:r>
              <a:rPr lang="en-US" altLang="en-US" dirty="0"/>
              <a:t> every time he hears the computer turn on.  Just go to www.youtube.com and type in “classical conditioning and office.”</a:t>
            </a:r>
          </a:p>
        </p:txBody>
      </p:sp>
    </p:spTree>
    <p:extLst>
      <p:ext uri="{BB962C8B-B14F-4D97-AF65-F5344CB8AC3E}">
        <p14:creationId xmlns:p14="http://schemas.microsoft.com/office/powerpoint/2010/main" val="114467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6843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091429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Tree>
    <p:extLst>
      <p:ext uri="{BB962C8B-B14F-4D97-AF65-F5344CB8AC3E}">
        <p14:creationId xmlns:p14="http://schemas.microsoft.com/office/powerpoint/2010/main" val="169202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51153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014867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05823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1367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91009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921303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520662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Lecture Expander:</a:t>
            </a:r>
            <a:r>
              <a:rPr lang="en-US" altLang="en-US"/>
              <a:t>  You might want to point out that the average person thinks that a psychologist is a therapist.  However, only a little over 50% of psychologists are therapists.  The other half of psychologists either work in academia or in applied settings.  </a:t>
            </a:r>
          </a:p>
        </p:txBody>
      </p:sp>
    </p:spTree>
    <p:extLst>
      <p:ext uri="{BB962C8B-B14F-4D97-AF65-F5344CB8AC3E}">
        <p14:creationId xmlns:p14="http://schemas.microsoft.com/office/powerpoint/2010/main" val="1284155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Tree>
    <p:extLst>
      <p:ext uri="{BB962C8B-B14F-4D97-AF65-F5344CB8AC3E}">
        <p14:creationId xmlns:p14="http://schemas.microsoft.com/office/powerpoint/2010/main" val="4253544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915020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53054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54745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In-Class Activity:</a:t>
            </a:r>
            <a:r>
              <a:rPr lang="en-US" altLang="en-US" dirty="0"/>
              <a:t> Give students a topic (e.g., What influences how much </a:t>
            </a:r>
            <a:r>
              <a:rPr lang="en-US" altLang="en-US" dirty="0" err="1"/>
              <a:t>fastfood</a:t>
            </a:r>
            <a:r>
              <a:rPr lang="en-US" altLang="en-US" dirty="0"/>
              <a:t> an average post-secondary student eats) and have them guess (in pairs) what might influence that topic at the level of the brain, the person, and the group.</a:t>
            </a:r>
          </a:p>
        </p:txBody>
      </p:sp>
    </p:spTree>
    <p:extLst>
      <p:ext uri="{BB962C8B-B14F-4D97-AF65-F5344CB8AC3E}">
        <p14:creationId xmlns:p14="http://schemas.microsoft.com/office/powerpoint/2010/main" val="66954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1540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00642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0196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5B36FD8-61C7-4C20-BA11-6B0F720B484A}" type="slidenum">
              <a:rPr lang="en-US" smtClean="0"/>
              <a:pPr>
                <a:defRPr/>
              </a:pPr>
              <a:t>13</a:t>
            </a:fld>
            <a:endParaRPr lang="en-US"/>
          </a:p>
        </p:txBody>
      </p:sp>
    </p:spTree>
    <p:extLst>
      <p:ext uri="{BB962C8B-B14F-4D97-AF65-F5344CB8AC3E}">
        <p14:creationId xmlns:p14="http://schemas.microsoft.com/office/powerpoint/2010/main" val="325383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210399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836712"/>
            <a:ext cx="9144000" cy="316835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3DE3FCA9-D20C-46EB-B489-769D7E1B02C6}" type="slidenum">
              <a:rPr lang="en-US" smtClean="0"/>
              <a:pPr>
                <a:defRPr/>
              </a:pPr>
              <a:t>‹#›</a:t>
            </a:fld>
            <a:endParaRPr lang="en-US"/>
          </a:p>
        </p:txBody>
      </p:sp>
      <p:sp>
        <p:nvSpPr>
          <p:cNvPr id="3" name="Rectangle 2"/>
          <p:cNvSpPr/>
          <p:nvPr userDrawn="1"/>
        </p:nvSpPr>
        <p:spPr>
          <a:xfrm>
            <a:off x="-3989" y="4005064"/>
            <a:ext cx="9144000" cy="2852936"/>
          </a:xfrm>
          <a:prstGeom prst="rect">
            <a:avLst/>
          </a:prstGeom>
          <a:solidFill>
            <a:srgbClr val="796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120" y="404663"/>
            <a:ext cx="3280674" cy="4248473"/>
          </a:xfrm>
          <a:prstGeom prst="rect">
            <a:avLst/>
          </a:prstGeom>
        </p:spPr>
      </p:pic>
      <p:pic>
        <p:nvPicPr>
          <p:cNvPr id="5" name="Picture 4" descr="WILEY_White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1920" y="6309320"/>
            <a:ext cx="1431813" cy="300360"/>
          </a:xfrm>
          <a:prstGeom prst="rect">
            <a:avLst/>
          </a:prstGeom>
        </p:spPr>
      </p:pic>
      <p:grpSp>
        <p:nvGrpSpPr>
          <p:cNvPr id="10" name="Group 9"/>
          <p:cNvGrpSpPr/>
          <p:nvPr userDrawn="1"/>
        </p:nvGrpSpPr>
        <p:grpSpPr>
          <a:xfrm>
            <a:off x="179512" y="980728"/>
            <a:ext cx="5544616" cy="2883228"/>
            <a:chOff x="107504" y="1314053"/>
            <a:chExt cx="5544616" cy="2883228"/>
          </a:xfrm>
        </p:grpSpPr>
        <p:sp>
          <p:nvSpPr>
            <p:cNvPr id="2" name="TextBox 1"/>
            <p:cNvSpPr txBox="1"/>
            <p:nvPr userDrawn="1"/>
          </p:nvSpPr>
          <p:spPr>
            <a:xfrm>
              <a:off x="179512" y="1314053"/>
              <a:ext cx="4248472" cy="1538883"/>
            </a:xfrm>
            <a:prstGeom prst="rect">
              <a:avLst/>
            </a:prstGeom>
            <a:noFill/>
          </p:spPr>
          <p:txBody>
            <a:bodyPr wrap="square" rtlCol="0">
              <a:spAutoFit/>
            </a:bodyPr>
            <a:lstStyle/>
            <a:p>
              <a:r>
                <a:rPr lang="en-US" sz="4400" b="1" dirty="0">
                  <a:solidFill>
                    <a:srgbClr val="253E85"/>
                  </a:solidFill>
                  <a:latin typeface="Century Gothic"/>
                  <a:cs typeface="Century Gothic"/>
                </a:rPr>
                <a:t>PSYCHOLOGY</a:t>
              </a:r>
              <a:br>
                <a:rPr lang="en-US" sz="4400" b="1" dirty="0">
                  <a:solidFill>
                    <a:schemeClr val="tx2">
                      <a:lumMod val="75000"/>
                    </a:schemeClr>
                  </a:solidFill>
                  <a:latin typeface="Century Gothic"/>
                  <a:cs typeface="Century Gothic"/>
                </a:rPr>
              </a:br>
              <a:r>
                <a:rPr lang="en-US" sz="5000" dirty="0">
                  <a:solidFill>
                    <a:schemeClr val="bg1"/>
                  </a:solidFill>
                  <a:latin typeface="Century Gothic"/>
                  <a:cs typeface="Century Gothic"/>
                </a:rPr>
                <a:t>AROUND US</a:t>
              </a:r>
              <a:endParaRPr lang="en-US" sz="5000" dirty="0"/>
            </a:p>
          </p:txBody>
        </p:sp>
        <p:sp>
          <p:nvSpPr>
            <p:cNvPr id="8" name="TextBox 7"/>
            <p:cNvSpPr txBox="1"/>
            <p:nvPr userDrawn="1"/>
          </p:nvSpPr>
          <p:spPr>
            <a:xfrm>
              <a:off x="107504" y="2996952"/>
              <a:ext cx="5544616" cy="1200329"/>
            </a:xfrm>
            <a:prstGeom prst="rect">
              <a:avLst/>
            </a:prstGeom>
            <a:noFill/>
          </p:spPr>
          <p:txBody>
            <a:bodyPr wrap="square" rtlCol="0">
              <a:spAutoFit/>
            </a:bodyPr>
            <a:lstStyle/>
            <a:p>
              <a:r>
                <a:rPr lang="en-US" dirty="0">
                  <a:solidFill>
                    <a:srgbClr val="FFFFFF"/>
                  </a:solidFill>
                  <a:latin typeface="Avenir Heavy"/>
                  <a:cs typeface="Avenir Heavy"/>
                </a:rPr>
                <a:t>RONALD</a:t>
              </a:r>
              <a:r>
                <a:rPr lang="en-US" baseline="0" dirty="0">
                  <a:solidFill>
                    <a:srgbClr val="FFFFFF"/>
                  </a:solidFill>
                  <a:latin typeface="Avenir Heavy"/>
                  <a:cs typeface="Avenir Heavy"/>
                </a:rPr>
                <a:t> COMER</a:t>
              </a:r>
            </a:p>
            <a:p>
              <a:r>
                <a:rPr lang="en-US" baseline="0" dirty="0">
                  <a:solidFill>
                    <a:srgbClr val="FFFFFF"/>
                  </a:solidFill>
                  <a:latin typeface="Avenir Heavy"/>
                  <a:cs typeface="Avenir Heavy"/>
                </a:rPr>
                <a:t>NANCY OGDEN</a:t>
              </a:r>
            </a:p>
            <a:p>
              <a:r>
                <a:rPr lang="en-US" baseline="0" dirty="0">
                  <a:solidFill>
                    <a:srgbClr val="FFFFFF"/>
                  </a:solidFill>
                  <a:latin typeface="Avenir Heavy"/>
                  <a:cs typeface="Avenir Heavy"/>
                </a:rPr>
                <a:t>MICHAEL BOYES</a:t>
              </a:r>
            </a:p>
            <a:p>
              <a:r>
                <a:rPr lang="en-US" baseline="0" dirty="0">
                  <a:solidFill>
                    <a:srgbClr val="FFFFFF"/>
                  </a:solidFill>
                  <a:latin typeface="Avenir Heavy"/>
                  <a:cs typeface="Avenir Heavy"/>
                </a:rPr>
                <a:t>ELIZABETH GOULD</a:t>
              </a:r>
              <a:endParaRPr lang="en-US" dirty="0">
                <a:solidFill>
                  <a:srgbClr val="FFFFFF"/>
                </a:solidFill>
                <a:latin typeface="Avenir Heavy"/>
                <a:cs typeface="Avenir Heavy"/>
              </a:endParaRPr>
            </a:p>
          </p:txBody>
        </p:sp>
        <p:sp>
          <p:nvSpPr>
            <p:cNvPr id="9" name="TextBox 8"/>
            <p:cNvSpPr txBox="1"/>
            <p:nvPr userDrawn="1"/>
          </p:nvSpPr>
          <p:spPr>
            <a:xfrm>
              <a:off x="179512" y="2689175"/>
              <a:ext cx="2880320" cy="307777"/>
            </a:xfrm>
            <a:prstGeom prst="rect">
              <a:avLst/>
            </a:prstGeom>
            <a:noFill/>
          </p:spPr>
          <p:txBody>
            <a:bodyPr wrap="square" rtlCol="0">
              <a:spAutoFit/>
            </a:bodyPr>
            <a:lstStyle/>
            <a:p>
              <a:r>
                <a:rPr lang="en-US" sz="1400" dirty="0">
                  <a:solidFill>
                    <a:schemeClr val="bg1">
                      <a:lumMod val="50000"/>
                    </a:schemeClr>
                  </a:solidFill>
                </a:rPr>
                <a:t>SECOND</a:t>
              </a:r>
              <a:r>
                <a:rPr lang="en-US" sz="1400" baseline="0" dirty="0">
                  <a:solidFill>
                    <a:schemeClr val="bg1">
                      <a:lumMod val="50000"/>
                    </a:schemeClr>
                  </a:solidFill>
                </a:rPr>
                <a:t> CANADIAN EDITION</a:t>
              </a:r>
              <a:endParaRPr lang="en-US" sz="1400" dirty="0">
                <a:solidFill>
                  <a:schemeClr val="bg1">
                    <a:lumMod val="50000"/>
                  </a:schemeClr>
                </a:solidFill>
              </a:endParaRPr>
            </a:p>
          </p:txBody>
        </p:sp>
      </p:grpSp>
    </p:spTree>
    <p:extLst>
      <p:ext uri="{BB962C8B-B14F-4D97-AF65-F5344CB8AC3E}">
        <p14:creationId xmlns:p14="http://schemas.microsoft.com/office/powerpoint/2010/main" val="402014293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5EF2EFB-745F-4C5B-8A09-B55F9219423D}" type="slidenum">
              <a:rPr lang="en-US" smtClean="0"/>
              <a:pPr>
                <a:defRPr/>
              </a:pPr>
              <a:t>‹#›</a:t>
            </a:fld>
            <a:endParaRPr lang="en-US"/>
          </a:p>
        </p:txBody>
      </p:sp>
    </p:spTree>
    <p:extLst>
      <p:ext uri="{BB962C8B-B14F-4D97-AF65-F5344CB8AC3E}">
        <p14:creationId xmlns:p14="http://schemas.microsoft.com/office/powerpoint/2010/main" val="191865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0A930E5-277F-4BB3-A02E-62E0E9DBC3D8}" type="slidenum">
              <a:rPr lang="en-US" smtClean="0"/>
              <a:pPr>
                <a:defRPr/>
              </a:pPr>
              <a:t>‹#›</a:t>
            </a:fld>
            <a:endParaRPr lang="en-US"/>
          </a:p>
        </p:txBody>
      </p:sp>
    </p:spTree>
    <p:extLst>
      <p:ext uri="{BB962C8B-B14F-4D97-AF65-F5344CB8AC3E}">
        <p14:creationId xmlns:p14="http://schemas.microsoft.com/office/powerpoint/2010/main" val="405380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DFC9244-0763-4953-B882-9B69CCCDDC2F}" type="slidenum">
              <a:rPr lang="en-US" smtClean="0"/>
              <a:pPr>
                <a:defRPr/>
              </a:pPr>
              <a:t>‹#›</a:t>
            </a:fld>
            <a:endParaRPr lang="en-US"/>
          </a:p>
        </p:txBody>
      </p:sp>
    </p:spTree>
    <p:extLst>
      <p:ext uri="{BB962C8B-B14F-4D97-AF65-F5344CB8AC3E}">
        <p14:creationId xmlns:p14="http://schemas.microsoft.com/office/powerpoint/2010/main" val="75667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1998663"/>
            <a:ext cx="1911350" cy="4859337"/>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712788" y="1998663"/>
            <a:ext cx="5581650" cy="485933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DDD5B53-B05C-4AC7-B9A8-63C55E8A526A}" type="slidenum">
              <a:rPr lang="en-US" smtClean="0"/>
              <a:pPr>
                <a:defRPr/>
              </a:pPr>
              <a:t>‹#›</a:t>
            </a:fld>
            <a:endParaRPr lang="en-US"/>
          </a:p>
        </p:txBody>
      </p:sp>
    </p:spTree>
    <p:extLst>
      <p:ext uri="{BB962C8B-B14F-4D97-AF65-F5344CB8AC3E}">
        <p14:creationId xmlns:p14="http://schemas.microsoft.com/office/powerpoint/2010/main" val="59297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0842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40420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BE8762E-5269-574C-9949-9EE5CB2866A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7628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BE8762E-5269-574C-9949-9EE5CB2866A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687363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BE8762E-5269-574C-9949-9EE5CB2866AF}" type="datetimeFigureOut">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777734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E8762E-5269-574C-9949-9EE5CB2866AF}" type="datetimeFigureOut">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6608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2">
                <a:lumMod val="40000"/>
                <a:lumOff val="60000"/>
              </a:schemeClr>
            </a:gs>
            <a:gs pos="10000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788" y="836712"/>
            <a:ext cx="7645400" cy="1787525"/>
          </a:xfrm>
        </p:spPr>
        <p:txBody>
          <a:bodyPr/>
          <a:lstStyle/>
          <a:p>
            <a:r>
              <a:rPr lang="en-CA" dirty="0"/>
              <a:t>Click to edit Master title style</a:t>
            </a:r>
          </a:p>
        </p:txBody>
      </p:sp>
      <p:sp>
        <p:nvSpPr>
          <p:cNvPr id="3" name="Content Placeholder 2"/>
          <p:cNvSpPr>
            <a:spLocks noGrp="1"/>
          </p:cNvSpPr>
          <p:nvPr>
            <p:ph idx="1"/>
          </p:nvPr>
        </p:nvSpPr>
        <p:spPr>
          <a:xfrm>
            <a:off x="784225" y="2624237"/>
            <a:ext cx="7502525" cy="3071812"/>
          </a:xfr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50901C20-D429-406B-9690-AD2F76A2CE37}" type="slidenum">
              <a:rPr lang="en-US" smtClean="0"/>
              <a:pPr>
                <a:defRPr/>
              </a:pPr>
              <a:t>‹#›</a:t>
            </a:fld>
            <a:endParaRPr lang="en-US"/>
          </a:p>
        </p:txBody>
      </p:sp>
      <p:sp>
        <p:nvSpPr>
          <p:cNvPr id="5" name="Rectangle 4"/>
          <p:cNvSpPr/>
          <p:nvPr userDrawn="1"/>
        </p:nvSpPr>
        <p:spPr bwMode="auto">
          <a:xfrm>
            <a:off x="0" y="0"/>
            <a:ext cx="9144000" cy="404664"/>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49652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762E-5269-574C-9949-9EE5CB2866AF}" type="datetimeFigureOut">
              <a:rPr lang="en-US" smtClean="0"/>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70073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89779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42578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60166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857363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836712"/>
            <a:ext cx="9144000" cy="316835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3DE3FCA9-D20C-46EB-B489-769D7E1B02C6}" type="slidenum">
              <a:rPr lang="en-US" smtClean="0"/>
              <a:pPr>
                <a:defRPr/>
              </a:pPr>
              <a:t>‹#›</a:t>
            </a:fld>
            <a:endParaRPr lang="en-US"/>
          </a:p>
        </p:txBody>
      </p:sp>
      <p:sp>
        <p:nvSpPr>
          <p:cNvPr id="3" name="Rectangle 2"/>
          <p:cNvSpPr/>
          <p:nvPr userDrawn="1"/>
        </p:nvSpPr>
        <p:spPr>
          <a:xfrm>
            <a:off x="-3989" y="4005064"/>
            <a:ext cx="9144000" cy="2852936"/>
          </a:xfrm>
          <a:prstGeom prst="rect">
            <a:avLst/>
          </a:prstGeom>
          <a:solidFill>
            <a:srgbClr val="796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2120" y="404663"/>
            <a:ext cx="3280674" cy="4248473"/>
          </a:xfrm>
          <a:prstGeom prst="rect">
            <a:avLst/>
          </a:prstGeom>
        </p:spPr>
      </p:pic>
      <p:pic>
        <p:nvPicPr>
          <p:cNvPr id="5" name="Picture 4" descr="WILEY_White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1920" y="6309320"/>
            <a:ext cx="1431813" cy="300360"/>
          </a:xfrm>
          <a:prstGeom prst="rect">
            <a:avLst/>
          </a:prstGeom>
        </p:spPr>
      </p:pic>
      <p:grpSp>
        <p:nvGrpSpPr>
          <p:cNvPr id="10" name="Group 9"/>
          <p:cNvGrpSpPr/>
          <p:nvPr userDrawn="1"/>
        </p:nvGrpSpPr>
        <p:grpSpPr>
          <a:xfrm>
            <a:off x="179512" y="980728"/>
            <a:ext cx="5544616" cy="2883228"/>
            <a:chOff x="107504" y="1314053"/>
            <a:chExt cx="5544616" cy="2883228"/>
          </a:xfrm>
        </p:grpSpPr>
        <p:sp>
          <p:nvSpPr>
            <p:cNvPr id="2" name="TextBox 1"/>
            <p:cNvSpPr txBox="1"/>
            <p:nvPr userDrawn="1"/>
          </p:nvSpPr>
          <p:spPr>
            <a:xfrm>
              <a:off x="179512" y="1314053"/>
              <a:ext cx="4248472" cy="1538883"/>
            </a:xfrm>
            <a:prstGeom prst="rect">
              <a:avLst/>
            </a:prstGeom>
            <a:noFill/>
          </p:spPr>
          <p:txBody>
            <a:bodyPr wrap="square" rtlCol="0">
              <a:spAutoFit/>
            </a:bodyPr>
            <a:lstStyle/>
            <a:p>
              <a:r>
                <a:rPr lang="en-US" sz="4400" b="1" dirty="0">
                  <a:solidFill>
                    <a:srgbClr val="253E85"/>
                  </a:solidFill>
                  <a:latin typeface="Century Gothic"/>
                  <a:cs typeface="Century Gothic"/>
                </a:rPr>
                <a:t>PSYCHOLOGY</a:t>
              </a:r>
              <a:br>
                <a:rPr lang="en-US" sz="4400" b="1" dirty="0">
                  <a:solidFill>
                    <a:schemeClr val="tx2">
                      <a:lumMod val="75000"/>
                    </a:schemeClr>
                  </a:solidFill>
                  <a:latin typeface="Century Gothic"/>
                  <a:cs typeface="Century Gothic"/>
                </a:rPr>
              </a:br>
              <a:r>
                <a:rPr lang="en-US" sz="5000" dirty="0">
                  <a:solidFill>
                    <a:schemeClr val="bg1"/>
                  </a:solidFill>
                  <a:latin typeface="Century Gothic"/>
                  <a:cs typeface="Century Gothic"/>
                </a:rPr>
                <a:t>AROUND US</a:t>
              </a:r>
              <a:endParaRPr lang="en-US" sz="5000" dirty="0"/>
            </a:p>
          </p:txBody>
        </p:sp>
        <p:sp>
          <p:nvSpPr>
            <p:cNvPr id="8" name="TextBox 7"/>
            <p:cNvSpPr txBox="1"/>
            <p:nvPr userDrawn="1"/>
          </p:nvSpPr>
          <p:spPr>
            <a:xfrm>
              <a:off x="107504" y="2996952"/>
              <a:ext cx="5544616" cy="1200329"/>
            </a:xfrm>
            <a:prstGeom prst="rect">
              <a:avLst/>
            </a:prstGeom>
            <a:noFill/>
          </p:spPr>
          <p:txBody>
            <a:bodyPr wrap="square" rtlCol="0">
              <a:spAutoFit/>
            </a:bodyPr>
            <a:lstStyle/>
            <a:p>
              <a:r>
                <a:rPr lang="en-US" dirty="0">
                  <a:solidFill>
                    <a:srgbClr val="FFFFFF"/>
                  </a:solidFill>
                  <a:latin typeface="Avenir Heavy"/>
                  <a:cs typeface="Avenir Heavy"/>
                </a:rPr>
                <a:t>RONALD</a:t>
              </a:r>
              <a:r>
                <a:rPr lang="en-US" baseline="0" dirty="0">
                  <a:solidFill>
                    <a:srgbClr val="FFFFFF"/>
                  </a:solidFill>
                  <a:latin typeface="Avenir Heavy"/>
                  <a:cs typeface="Avenir Heavy"/>
                </a:rPr>
                <a:t> COMER</a:t>
              </a:r>
            </a:p>
            <a:p>
              <a:r>
                <a:rPr lang="en-US" baseline="0" dirty="0">
                  <a:solidFill>
                    <a:srgbClr val="FFFFFF"/>
                  </a:solidFill>
                  <a:latin typeface="Avenir Heavy"/>
                  <a:cs typeface="Avenir Heavy"/>
                </a:rPr>
                <a:t>NANCY OGDEN</a:t>
              </a:r>
            </a:p>
            <a:p>
              <a:r>
                <a:rPr lang="en-US" baseline="0" dirty="0">
                  <a:solidFill>
                    <a:srgbClr val="FFFFFF"/>
                  </a:solidFill>
                  <a:latin typeface="Avenir Heavy"/>
                  <a:cs typeface="Avenir Heavy"/>
                </a:rPr>
                <a:t>MICHAEL BOYES</a:t>
              </a:r>
            </a:p>
            <a:p>
              <a:r>
                <a:rPr lang="en-US" baseline="0" dirty="0">
                  <a:solidFill>
                    <a:srgbClr val="FFFFFF"/>
                  </a:solidFill>
                  <a:latin typeface="Avenir Heavy"/>
                  <a:cs typeface="Avenir Heavy"/>
                </a:rPr>
                <a:t>ELIZABETH GOULD</a:t>
              </a:r>
              <a:endParaRPr lang="en-US" dirty="0">
                <a:solidFill>
                  <a:srgbClr val="FFFFFF"/>
                </a:solidFill>
                <a:latin typeface="Avenir Heavy"/>
                <a:cs typeface="Avenir Heavy"/>
              </a:endParaRPr>
            </a:p>
          </p:txBody>
        </p:sp>
        <p:sp>
          <p:nvSpPr>
            <p:cNvPr id="9" name="TextBox 8"/>
            <p:cNvSpPr txBox="1"/>
            <p:nvPr userDrawn="1"/>
          </p:nvSpPr>
          <p:spPr>
            <a:xfrm>
              <a:off x="179512" y="2689175"/>
              <a:ext cx="2880320" cy="307777"/>
            </a:xfrm>
            <a:prstGeom prst="rect">
              <a:avLst/>
            </a:prstGeom>
            <a:noFill/>
          </p:spPr>
          <p:txBody>
            <a:bodyPr wrap="square" rtlCol="0">
              <a:spAutoFit/>
            </a:bodyPr>
            <a:lstStyle/>
            <a:p>
              <a:r>
                <a:rPr lang="en-US" sz="1400" dirty="0">
                  <a:solidFill>
                    <a:schemeClr val="bg1">
                      <a:lumMod val="50000"/>
                    </a:schemeClr>
                  </a:solidFill>
                </a:rPr>
                <a:t>SECOND</a:t>
              </a:r>
              <a:r>
                <a:rPr lang="en-US" sz="1400" baseline="0" dirty="0">
                  <a:solidFill>
                    <a:schemeClr val="bg1">
                      <a:lumMod val="50000"/>
                    </a:schemeClr>
                  </a:solidFill>
                </a:rPr>
                <a:t> CANADIAN EDITION</a:t>
              </a:r>
              <a:endParaRPr lang="en-US" sz="1400" dirty="0">
                <a:solidFill>
                  <a:schemeClr val="bg1">
                    <a:lumMod val="50000"/>
                  </a:schemeClr>
                </a:solidFill>
              </a:endParaRPr>
            </a:p>
          </p:txBody>
        </p:sp>
      </p:grpSp>
    </p:spTree>
    <p:extLst>
      <p:ext uri="{BB962C8B-B14F-4D97-AF65-F5344CB8AC3E}">
        <p14:creationId xmlns:p14="http://schemas.microsoft.com/office/powerpoint/2010/main" val="284480201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2DB946E4-4A8F-4CCE-AC4C-1F7E6AD84DA3}" type="slidenum">
              <a:rPr lang="en-US" altLang="en-US"/>
              <a:pPr>
                <a:defRPr/>
              </a:pPr>
              <a:t>‹#›</a:t>
            </a:fld>
            <a:endParaRPr lang="en-US" altLang="en-US"/>
          </a:p>
        </p:txBody>
      </p:sp>
    </p:spTree>
    <p:extLst>
      <p:ext uri="{BB962C8B-B14F-4D97-AF65-F5344CB8AC3E}">
        <p14:creationId xmlns:p14="http://schemas.microsoft.com/office/powerpoint/2010/main" val="1750535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CBAC38F-D1E6-4A73-958D-47C050DACED6}" type="slidenum">
              <a:rPr lang="en-US" altLang="en-US"/>
              <a:pPr>
                <a:defRPr/>
              </a:pPr>
              <a:t>‹#›</a:t>
            </a:fld>
            <a:endParaRPr lang="en-US" altLang="en-US"/>
          </a:p>
        </p:txBody>
      </p:sp>
    </p:spTree>
    <p:extLst>
      <p:ext uri="{BB962C8B-B14F-4D97-AF65-F5344CB8AC3E}">
        <p14:creationId xmlns:p14="http://schemas.microsoft.com/office/powerpoint/2010/main" val="1098825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D088C36-B6CA-4963-8DEF-1CA9BBA0C09F}" type="slidenum">
              <a:rPr lang="en-US" altLang="en-US"/>
              <a:pPr>
                <a:defRPr/>
              </a:pPr>
              <a:t>‹#›</a:t>
            </a:fld>
            <a:endParaRPr lang="en-US" altLang="en-US"/>
          </a:p>
        </p:txBody>
      </p:sp>
    </p:spTree>
    <p:extLst>
      <p:ext uri="{BB962C8B-B14F-4D97-AF65-F5344CB8AC3E}">
        <p14:creationId xmlns:p14="http://schemas.microsoft.com/office/powerpoint/2010/main" val="2952063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1E727AEB-103C-48EF-8D5D-E806577238E1}" type="slidenum">
              <a:rPr lang="en-US" altLang="en-US"/>
              <a:pPr>
                <a:defRPr/>
              </a:pPr>
              <a:t>‹#›</a:t>
            </a:fld>
            <a:endParaRPr lang="en-US" altLang="en-US"/>
          </a:p>
        </p:txBody>
      </p:sp>
    </p:spTree>
    <p:extLst>
      <p:ext uri="{BB962C8B-B14F-4D97-AF65-F5344CB8AC3E}">
        <p14:creationId xmlns:p14="http://schemas.microsoft.com/office/powerpoint/2010/main" val="10391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flip="none" rotWithShape="1">
          <a:gsLst>
            <a:gs pos="100000">
              <a:schemeClr val="bg1"/>
            </a:gs>
            <a:gs pos="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DE3FCA9-D20C-46EB-B489-769D7E1B02C6}" type="slidenum">
              <a:rPr lang="en-US" smtClean="0"/>
              <a:pPr>
                <a:defRPr/>
              </a:pPr>
              <a:t>‹#›</a:t>
            </a:fld>
            <a:endParaRPr lang="en-US"/>
          </a:p>
        </p:txBody>
      </p:sp>
      <p:sp>
        <p:nvSpPr>
          <p:cNvPr id="4" name="Title 1"/>
          <p:cNvSpPr>
            <a:spLocks noGrp="1"/>
          </p:cNvSpPr>
          <p:nvPr>
            <p:ph type="title"/>
          </p:nvPr>
        </p:nvSpPr>
        <p:spPr>
          <a:xfrm>
            <a:off x="712788" y="836712"/>
            <a:ext cx="7645400" cy="1787525"/>
          </a:xfrm>
        </p:spPr>
        <p:txBody>
          <a:bodyPr/>
          <a:lstStyle/>
          <a:p>
            <a:r>
              <a:rPr lang="en-CA" dirty="0"/>
              <a:t>Click to edit Master title style</a:t>
            </a:r>
          </a:p>
        </p:txBody>
      </p:sp>
      <p:sp>
        <p:nvSpPr>
          <p:cNvPr id="5" name="Content Placeholder 2"/>
          <p:cNvSpPr>
            <a:spLocks noGrp="1"/>
          </p:cNvSpPr>
          <p:nvPr>
            <p:ph idx="1"/>
          </p:nvPr>
        </p:nvSpPr>
        <p:spPr>
          <a:xfrm>
            <a:off x="784225" y="2624237"/>
            <a:ext cx="3643759" cy="3071812"/>
          </a:xfr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6" name="Rectangle 5"/>
          <p:cNvSpPr/>
          <p:nvPr userDrawn="1"/>
        </p:nvSpPr>
        <p:spPr bwMode="auto">
          <a:xfrm>
            <a:off x="0" y="0"/>
            <a:ext cx="9144000" cy="404664"/>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977545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5ECCE7D1-893B-4B4F-85E9-AC02D40BC057}" type="slidenum">
              <a:rPr lang="en-US" altLang="en-US"/>
              <a:pPr>
                <a:defRPr/>
              </a:pPr>
              <a:t>‹#›</a:t>
            </a:fld>
            <a:endParaRPr lang="en-US" altLang="en-US"/>
          </a:p>
        </p:txBody>
      </p:sp>
    </p:spTree>
    <p:extLst>
      <p:ext uri="{BB962C8B-B14F-4D97-AF65-F5344CB8AC3E}">
        <p14:creationId xmlns:p14="http://schemas.microsoft.com/office/powerpoint/2010/main" val="1374752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F4AB9731-7F39-49DF-8B6A-A9496583EEEF}" type="slidenum">
              <a:rPr lang="en-US" altLang="en-US"/>
              <a:pPr>
                <a:defRPr/>
              </a:pPr>
              <a:t>‹#›</a:t>
            </a:fld>
            <a:endParaRPr lang="en-US" altLang="en-US"/>
          </a:p>
        </p:txBody>
      </p:sp>
    </p:spTree>
    <p:extLst>
      <p:ext uri="{BB962C8B-B14F-4D97-AF65-F5344CB8AC3E}">
        <p14:creationId xmlns:p14="http://schemas.microsoft.com/office/powerpoint/2010/main" val="838404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E850186-14FD-4FB7-BBD0-FF63A2F62373}" type="slidenum">
              <a:rPr lang="en-US" altLang="en-US"/>
              <a:pPr>
                <a:defRPr/>
              </a:pPr>
              <a:t>‹#›</a:t>
            </a:fld>
            <a:endParaRPr lang="en-US" altLang="en-US"/>
          </a:p>
        </p:txBody>
      </p:sp>
    </p:spTree>
    <p:extLst>
      <p:ext uri="{BB962C8B-B14F-4D97-AF65-F5344CB8AC3E}">
        <p14:creationId xmlns:p14="http://schemas.microsoft.com/office/powerpoint/2010/main" val="3746388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F4ECF34-4A4D-480E-BB17-2FDDF87CDE15}" type="slidenum">
              <a:rPr lang="en-US" altLang="en-US"/>
              <a:pPr>
                <a:defRPr/>
              </a:pPr>
              <a:t>‹#›</a:t>
            </a:fld>
            <a:endParaRPr lang="en-US" altLang="en-US"/>
          </a:p>
        </p:txBody>
      </p:sp>
    </p:spTree>
    <p:extLst>
      <p:ext uri="{BB962C8B-B14F-4D97-AF65-F5344CB8AC3E}">
        <p14:creationId xmlns:p14="http://schemas.microsoft.com/office/powerpoint/2010/main" val="3955708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1637E0C-856D-43F3-B507-C61B4794F503}" type="slidenum">
              <a:rPr lang="en-US" altLang="en-US"/>
              <a:pPr>
                <a:defRPr/>
              </a:pPr>
              <a:t>‹#›</a:t>
            </a:fld>
            <a:endParaRPr lang="en-US" altLang="en-US"/>
          </a:p>
        </p:txBody>
      </p:sp>
    </p:spTree>
    <p:extLst>
      <p:ext uri="{BB962C8B-B14F-4D97-AF65-F5344CB8AC3E}">
        <p14:creationId xmlns:p14="http://schemas.microsoft.com/office/powerpoint/2010/main" val="1455061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B9C3261E-BC07-4D8B-B726-F2EA2AEEDBB8}" type="slidenum">
              <a:rPr lang="en-US" altLang="en-US"/>
              <a:pPr>
                <a:defRPr/>
              </a:pPr>
              <a:t>‹#›</a:t>
            </a:fld>
            <a:endParaRPr lang="en-US" altLang="en-US"/>
          </a:p>
        </p:txBody>
      </p:sp>
    </p:spTree>
    <p:extLst>
      <p:ext uri="{BB962C8B-B14F-4D97-AF65-F5344CB8AC3E}">
        <p14:creationId xmlns:p14="http://schemas.microsoft.com/office/powerpoint/2010/main" val="387910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0"/>
            <a:ext cx="213836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303213" y="0"/>
            <a:ext cx="6264275"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7453B444-37FD-47A2-9505-A000C907E054}" type="slidenum">
              <a:rPr lang="en-US" altLang="en-US"/>
              <a:pPr>
                <a:defRPr/>
              </a:pPr>
              <a:t>‹#›</a:t>
            </a:fld>
            <a:endParaRPr lang="en-US" altLang="en-US"/>
          </a:p>
        </p:txBody>
      </p:sp>
    </p:spTree>
    <p:extLst>
      <p:ext uri="{BB962C8B-B14F-4D97-AF65-F5344CB8AC3E}">
        <p14:creationId xmlns:p14="http://schemas.microsoft.com/office/powerpoint/2010/main" val="3682525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962D0B9-871B-40CC-8A4E-5ED4E3169BB7}" type="slidenum">
              <a:rPr lang="en-US" altLang="en-US"/>
              <a:pPr>
                <a:defRPr/>
              </a:pPr>
              <a:t>‹#›</a:t>
            </a:fld>
            <a:endParaRPr lang="en-US" altLang="en-US"/>
          </a:p>
        </p:txBody>
      </p:sp>
    </p:spTree>
    <p:extLst>
      <p:ext uri="{BB962C8B-B14F-4D97-AF65-F5344CB8AC3E}">
        <p14:creationId xmlns:p14="http://schemas.microsoft.com/office/powerpoint/2010/main" val="329855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DB40267-BA75-44BE-97C0-0B0D5DB9FECA}" type="slidenum">
              <a:rPr lang="en-US" altLang="en-US"/>
              <a:pPr>
                <a:defRPr/>
              </a:pPr>
              <a:t>‹#›</a:t>
            </a:fld>
            <a:endParaRPr lang="en-US" altLang="en-US"/>
          </a:p>
        </p:txBody>
      </p:sp>
    </p:spTree>
    <p:extLst>
      <p:ext uri="{BB962C8B-B14F-4D97-AF65-F5344CB8AC3E}">
        <p14:creationId xmlns:p14="http://schemas.microsoft.com/office/powerpoint/2010/main" val="2887323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8F19ADF-A404-4D95-84F0-8FC7D6B72BE7}" type="slidenum">
              <a:rPr lang="en-US" altLang="en-US"/>
              <a:pPr>
                <a:defRPr/>
              </a:pPr>
              <a:t>‹#›</a:t>
            </a:fld>
            <a:endParaRPr lang="en-US" altLang="en-US"/>
          </a:p>
        </p:txBody>
      </p:sp>
    </p:spTree>
    <p:extLst>
      <p:ext uri="{BB962C8B-B14F-4D97-AF65-F5344CB8AC3E}">
        <p14:creationId xmlns:p14="http://schemas.microsoft.com/office/powerpoint/2010/main" val="412413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bwMode="auto">
          <a:xfrm>
            <a:off x="0" y="764704"/>
            <a:ext cx="9144000" cy="1584176"/>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Slide Number Placeholder 2"/>
          <p:cNvSpPr>
            <a:spLocks noGrp="1"/>
          </p:cNvSpPr>
          <p:nvPr>
            <p:ph type="sldNum" sz="quarter" idx="10"/>
          </p:nvPr>
        </p:nvSpPr>
        <p:spPr/>
        <p:txBody>
          <a:bodyPr/>
          <a:lstStyle/>
          <a:p>
            <a:pPr>
              <a:defRPr/>
            </a:pPr>
            <a:fld id="{3DE3FCA9-D20C-46EB-B489-769D7E1B02C6}" type="slidenum">
              <a:rPr lang="en-US" smtClean="0"/>
              <a:pPr>
                <a:defRPr/>
              </a:pPr>
              <a:t>‹#›</a:t>
            </a:fld>
            <a:endParaRPr lang="en-US"/>
          </a:p>
        </p:txBody>
      </p:sp>
      <p:sp>
        <p:nvSpPr>
          <p:cNvPr id="4" name="Rectangle 5"/>
          <p:cNvSpPr>
            <a:spLocks noGrp="1" noChangeArrowheads="1"/>
          </p:cNvSpPr>
          <p:nvPr>
            <p:ph type="body" idx="1"/>
          </p:nvPr>
        </p:nvSpPr>
        <p:spPr>
          <a:xfrm>
            <a:off x="1259632" y="2708920"/>
            <a:ext cx="6553200" cy="3350096"/>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atin typeface="Century Gothic"/>
                <a:cs typeface="Century Gothic"/>
              </a:defRPr>
            </a:lvl1pPr>
          </a:lstStyle>
          <a:p>
            <a:pPr algn="just" eaLnBrk="1" hangingPunct="1">
              <a:lnSpc>
                <a:spcPct val="80000"/>
              </a:lnSpc>
              <a:spcBef>
                <a:spcPct val="0"/>
              </a:spcBef>
            </a:pPr>
            <a:r>
              <a:rPr lang="en-US" altLang="en-US" sz="2000" dirty="0">
                <a:solidFill>
                  <a:schemeClr val="tx1"/>
                </a:solidFill>
              </a:rPr>
              <a:t>Copyright © 2014 John Wiley &amp; Sons Canada, Ltd.  All rights reserved.  Reproduction or translation of this work beyond that permitted by Access Copyright (The Canadian Copyright Licensing Agency) is unlawful. Requests for further information should be addressed to the Permissions Department, John Wiley &amp; Sons Canada, Ltd. The purchaser may make back-up copies for his or her own use only and not for distribution or resale. The author and the publisher assume no responsibility for errors, omissions, or damages caused by the use of these programs or from the use of the information contained herein.</a:t>
            </a:r>
          </a:p>
        </p:txBody>
      </p:sp>
      <p:sp>
        <p:nvSpPr>
          <p:cNvPr id="7" name="TextBox 6"/>
          <p:cNvSpPr txBox="1"/>
          <p:nvPr userDrawn="1"/>
        </p:nvSpPr>
        <p:spPr>
          <a:xfrm>
            <a:off x="2339752" y="1124744"/>
            <a:ext cx="4176464" cy="1200329"/>
          </a:xfrm>
          <a:prstGeom prst="rect">
            <a:avLst/>
          </a:prstGeom>
          <a:noFill/>
        </p:spPr>
        <p:txBody>
          <a:bodyPr wrap="square" rtlCol="0">
            <a:spAutoFit/>
          </a:bodyPr>
          <a:lstStyle/>
          <a:p>
            <a:r>
              <a:rPr lang="en-US" sz="5400" b="1" i="0" dirty="0">
                <a:solidFill>
                  <a:srgbClr val="FFFFFF"/>
                </a:solidFill>
                <a:latin typeface="Century Gothic"/>
                <a:cs typeface="Century Gothic"/>
              </a:rPr>
              <a:t>COPYRIGHT</a:t>
            </a:r>
          </a:p>
          <a:p>
            <a:endParaRPr lang="en-US" dirty="0"/>
          </a:p>
        </p:txBody>
      </p:sp>
      <p:pic>
        <p:nvPicPr>
          <p:cNvPr id="2" name="Picture 1" descr="WILEY_Blk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920" y="6165304"/>
            <a:ext cx="1373046" cy="288032"/>
          </a:xfrm>
          <a:prstGeom prst="rect">
            <a:avLst/>
          </a:prstGeom>
        </p:spPr>
      </p:pic>
    </p:spTree>
    <p:extLst>
      <p:ext uri="{BB962C8B-B14F-4D97-AF65-F5344CB8AC3E}">
        <p14:creationId xmlns:p14="http://schemas.microsoft.com/office/powerpoint/2010/main" val="35784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8163968" presetClass="entr" presetSubtype="72015104"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1370013" y="1827213"/>
            <a:ext cx="1712912"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32353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550447BF-7D7A-410A-91AA-96DDDF474F52}" type="slidenum">
              <a:rPr lang="en-US" altLang="en-US"/>
              <a:pPr>
                <a:defRPr/>
              </a:pPr>
              <a:t>‹#›</a:t>
            </a:fld>
            <a:endParaRPr lang="en-US" altLang="en-US"/>
          </a:p>
        </p:txBody>
      </p:sp>
    </p:spTree>
    <p:extLst>
      <p:ext uri="{BB962C8B-B14F-4D97-AF65-F5344CB8AC3E}">
        <p14:creationId xmlns:p14="http://schemas.microsoft.com/office/powerpoint/2010/main" val="3278984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14845C53-B891-4995-82D6-E4528C2C79C9}" type="slidenum">
              <a:rPr lang="en-US" altLang="en-US"/>
              <a:pPr>
                <a:defRPr/>
              </a:pPr>
              <a:t>‹#›</a:t>
            </a:fld>
            <a:endParaRPr lang="en-US" altLang="en-US"/>
          </a:p>
        </p:txBody>
      </p:sp>
    </p:spTree>
    <p:extLst>
      <p:ext uri="{BB962C8B-B14F-4D97-AF65-F5344CB8AC3E}">
        <p14:creationId xmlns:p14="http://schemas.microsoft.com/office/powerpoint/2010/main" val="3077021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A5B472E8-363F-4285-A850-171090792D95}" type="slidenum">
              <a:rPr lang="en-US" altLang="en-US"/>
              <a:pPr>
                <a:defRPr/>
              </a:pPr>
              <a:t>‹#›</a:t>
            </a:fld>
            <a:endParaRPr lang="en-US" altLang="en-US"/>
          </a:p>
        </p:txBody>
      </p:sp>
    </p:spTree>
    <p:extLst>
      <p:ext uri="{BB962C8B-B14F-4D97-AF65-F5344CB8AC3E}">
        <p14:creationId xmlns:p14="http://schemas.microsoft.com/office/powerpoint/2010/main" val="3157414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8D827EF-2A34-46B5-B6F7-94A95401D898}" type="slidenum">
              <a:rPr lang="en-US" altLang="en-US"/>
              <a:pPr>
                <a:defRPr/>
              </a:pPr>
              <a:t>‹#›</a:t>
            </a:fld>
            <a:endParaRPr lang="en-US" altLang="en-US"/>
          </a:p>
        </p:txBody>
      </p:sp>
    </p:spTree>
    <p:extLst>
      <p:ext uri="{BB962C8B-B14F-4D97-AF65-F5344CB8AC3E}">
        <p14:creationId xmlns:p14="http://schemas.microsoft.com/office/powerpoint/2010/main" val="901308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33C02AB-120A-4C40-8220-9D4D7EF1B964}" type="slidenum">
              <a:rPr lang="en-US" altLang="en-US"/>
              <a:pPr>
                <a:defRPr/>
              </a:pPr>
              <a:t>‹#›</a:t>
            </a:fld>
            <a:endParaRPr lang="en-US" altLang="en-US"/>
          </a:p>
        </p:txBody>
      </p:sp>
    </p:spTree>
    <p:extLst>
      <p:ext uri="{BB962C8B-B14F-4D97-AF65-F5344CB8AC3E}">
        <p14:creationId xmlns:p14="http://schemas.microsoft.com/office/powerpoint/2010/main" val="2974119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465B519-1257-4D1C-ADAA-2BF43747AD55}" type="slidenum">
              <a:rPr lang="en-US" altLang="en-US"/>
              <a:pPr>
                <a:defRPr/>
              </a:pPr>
              <a:t>‹#›</a:t>
            </a:fld>
            <a:endParaRPr lang="en-US" altLang="en-US"/>
          </a:p>
        </p:txBody>
      </p:sp>
    </p:spTree>
    <p:extLst>
      <p:ext uri="{BB962C8B-B14F-4D97-AF65-F5344CB8AC3E}">
        <p14:creationId xmlns:p14="http://schemas.microsoft.com/office/powerpoint/2010/main" val="4020202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58507F5-B0F6-44B5-8FBD-ED2984FAD16F}" type="slidenum">
              <a:rPr lang="en-US" altLang="en-US"/>
              <a:pPr>
                <a:defRPr/>
              </a:pPr>
              <a:t>‹#›</a:t>
            </a:fld>
            <a:endParaRPr lang="en-US" altLang="en-US"/>
          </a:p>
        </p:txBody>
      </p:sp>
    </p:spTree>
    <p:extLst>
      <p:ext uri="{BB962C8B-B14F-4D97-AF65-F5344CB8AC3E}">
        <p14:creationId xmlns:p14="http://schemas.microsoft.com/office/powerpoint/2010/main" val="3429556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60FCBC7-635D-4584-8223-7783FE6444F2}" type="slidenum">
              <a:rPr lang="en-US" altLang="en-US"/>
              <a:pPr>
                <a:defRPr/>
              </a:pPr>
              <a:t>‹#›</a:t>
            </a:fld>
            <a:endParaRPr lang="en-US" altLang="en-US"/>
          </a:p>
        </p:txBody>
      </p:sp>
    </p:spTree>
    <p:extLst>
      <p:ext uri="{BB962C8B-B14F-4D97-AF65-F5344CB8AC3E}">
        <p14:creationId xmlns:p14="http://schemas.microsoft.com/office/powerpoint/2010/main" val="32442691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FC646C1-CA49-49D3-9106-7A3737776B51}" type="slidenum">
              <a:rPr lang="en-US" altLang="en-US"/>
              <a:pPr>
                <a:defRPr/>
              </a:pPr>
              <a:t>‹#›</a:t>
            </a:fld>
            <a:endParaRPr lang="en-US" altLang="en-US"/>
          </a:p>
        </p:txBody>
      </p:sp>
    </p:spTree>
    <p:extLst>
      <p:ext uri="{BB962C8B-B14F-4D97-AF65-F5344CB8AC3E}">
        <p14:creationId xmlns:p14="http://schemas.microsoft.com/office/powerpoint/2010/main" val="4229702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388EF3C-8CDA-44EF-99F8-23E25D34C509}" type="slidenum">
              <a:rPr lang="en-US" altLang="en-US"/>
              <a:pPr>
                <a:defRPr/>
              </a:pPr>
              <a:t>‹#›</a:t>
            </a:fld>
            <a:endParaRPr lang="en-US" altLang="en-US"/>
          </a:p>
        </p:txBody>
      </p:sp>
    </p:spTree>
    <p:extLst>
      <p:ext uri="{BB962C8B-B14F-4D97-AF65-F5344CB8AC3E}">
        <p14:creationId xmlns:p14="http://schemas.microsoft.com/office/powerpoint/2010/main" val="293332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14B0DCB-0444-448C-AC14-7FE2DCB2E00F}" type="slidenum">
              <a:rPr lang="en-US" smtClean="0"/>
              <a:pPr>
                <a:defRPr/>
              </a:pPr>
              <a:t>‹#›</a:t>
            </a:fld>
            <a:endParaRPr lang="en-US"/>
          </a:p>
        </p:txBody>
      </p:sp>
    </p:spTree>
    <p:extLst>
      <p:ext uri="{BB962C8B-B14F-4D97-AF65-F5344CB8AC3E}">
        <p14:creationId xmlns:p14="http://schemas.microsoft.com/office/powerpoint/2010/main" val="23241714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E2DB1DA-2D86-4F86-95D7-F1CF418755C3}" type="slidenum">
              <a:rPr lang="en-US" altLang="en-US"/>
              <a:pPr>
                <a:defRPr/>
              </a:pPr>
              <a:t>‹#›</a:t>
            </a:fld>
            <a:endParaRPr lang="en-US" altLang="en-US"/>
          </a:p>
        </p:txBody>
      </p:sp>
    </p:spTree>
    <p:extLst>
      <p:ext uri="{BB962C8B-B14F-4D97-AF65-F5344CB8AC3E}">
        <p14:creationId xmlns:p14="http://schemas.microsoft.com/office/powerpoint/2010/main" val="1797396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51022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9691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92D8E9F9-B51F-4888-8544-1F25DC31104F}" type="slidenum">
              <a:rPr lang="en-US" altLang="en-US"/>
              <a:pPr>
                <a:defRPr/>
              </a:pPr>
              <a:t>‹#›</a:t>
            </a:fld>
            <a:endParaRPr lang="en-US" altLang="en-US"/>
          </a:p>
        </p:txBody>
      </p:sp>
    </p:spTree>
    <p:extLst>
      <p:ext uri="{BB962C8B-B14F-4D97-AF65-F5344CB8AC3E}">
        <p14:creationId xmlns:p14="http://schemas.microsoft.com/office/powerpoint/2010/main" val="1081203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94D34A24-2F17-4BE3-86A3-3F93811BCA9C}" type="slidenum">
              <a:rPr lang="en-US" altLang="en-US"/>
              <a:pPr>
                <a:defRPr/>
              </a:pPr>
              <a:t>‹#›</a:t>
            </a:fld>
            <a:endParaRPr lang="en-US" altLang="en-US"/>
          </a:p>
        </p:txBody>
      </p:sp>
    </p:spTree>
    <p:extLst>
      <p:ext uri="{BB962C8B-B14F-4D97-AF65-F5344CB8AC3E}">
        <p14:creationId xmlns:p14="http://schemas.microsoft.com/office/powerpoint/2010/main" val="217630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9A9EC630-2C1A-4181-9A2B-AD864B2394F8}" type="slidenum">
              <a:rPr lang="en-US" altLang="en-US"/>
              <a:pPr>
                <a:defRPr/>
              </a:pPr>
              <a:t>‹#›</a:t>
            </a:fld>
            <a:endParaRPr lang="en-US" altLang="en-US"/>
          </a:p>
        </p:txBody>
      </p:sp>
    </p:spTree>
    <p:extLst>
      <p:ext uri="{BB962C8B-B14F-4D97-AF65-F5344CB8AC3E}">
        <p14:creationId xmlns:p14="http://schemas.microsoft.com/office/powerpoint/2010/main" val="2716712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BEB46D6-E2AE-4B89-8BD1-3F69D1E02846}" type="slidenum">
              <a:rPr lang="en-US" altLang="en-US"/>
              <a:pPr>
                <a:defRPr/>
              </a:pPr>
              <a:t>‹#›</a:t>
            </a:fld>
            <a:endParaRPr lang="en-US" altLang="en-US"/>
          </a:p>
        </p:txBody>
      </p:sp>
    </p:spTree>
    <p:extLst>
      <p:ext uri="{BB962C8B-B14F-4D97-AF65-F5344CB8AC3E}">
        <p14:creationId xmlns:p14="http://schemas.microsoft.com/office/powerpoint/2010/main" val="1920538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D58F260-A3DA-4600-AAD4-4A08B42D4A39}" type="slidenum">
              <a:rPr lang="en-US" altLang="en-US"/>
              <a:pPr>
                <a:defRPr/>
              </a:pPr>
              <a:t>‹#›</a:t>
            </a:fld>
            <a:endParaRPr lang="en-US" altLang="en-US"/>
          </a:p>
        </p:txBody>
      </p:sp>
    </p:spTree>
    <p:extLst>
      <p:ext uri="{BB962C8B-B14F-4D97-AF65-F5344CB8AC3E}">
        <p14:creationId xmlns:p14="http://schemas.microsoft.com/office/powerpoint/2010/main" val="1967597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2C2DE5-4BF0-4DC6-BB25-B11249B12351}" type="slidenum">
              <a:rPr lang="en-US" altLang="en-US"/>
              <a:pPr>
                <a:defRPr/>
              </a:pPr>
              <a:t>‹#›</a:t>
            </a:fld>
            <a:endParaRPr lang="en-US" altLang="en-US"/>
          </a:p>
        </p:txBody>
      </p:sp>
    </p:spTree>
    <p:extLst>
      <p:ext uri="{BB962C8B-B14F-4D97-AF65-F5344CB8AC3E}">
        <p14:creationId xmlns:p14="http://schemas.microsoft.com/office/powerpoint/2010/main" val="2562096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EBF139F-82A6-41FF-BDE3-8F0A06BA5F92}" type="slidenum">
              <a:rPr lang="en-US" altLang="en-US"/>
              <a:pPr>
                <a:defRPr/>
              </a:pPr>
              <a:t>‹#›</a:t>
            </a:fld>
            <a:endParaRPr lang="en-US" altLang="en-US"/>
          </a:p>
        </p:txBody>
      </p:sp>
    </p:spTree>
    <p:extLst>
      <p:ext uri="{BB962C8B-B14F-4D97-AF65-F5344CB8AC3E}">
        <p14:creationId xmlns:p14="http://schemas.microsoft.com/office/powerpoint/2010/main" val="3666990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23D5DEC-1D71-4842-AEFA-6160DB70E3F3}" type="slidenum">
              <a:rPr lang="en-US" altLang="en-US"/>
              <a:pPr>
                <a:defRPr/>
              </a:pPr>
              <a:t>‹#›</a:t>
            </a:fld>
            <a:endParaRPr lang="en-US" altLang="en-US"/>
          </a:p>
        </p:txBody>
      </p:sp>
    </p:spTree>
    <p:extLst>
      <p:ext uri="{BB962C8B-B14F-4D97-AF65-F5344CB8AC3E}">
        <p14:creationId xmlns:p14="http://schemas.microsoft.com/office/powerpoint/2010/main" val="1676411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D1E24836-C12B-42DB-9A26-7CF5BF71DA5A}" type="slidenum">
              <a:rPr lang="en-US" altLang="en-US"/>
              <a:pPr>
                <a:defRPr/>
              </a:pPr>
              <a:t>‹#›</a:t>
            </a:fld>
            <a:endParaRPr lang="en-US" altLang="en-US"/>
          </a:p>
        </p:txBody>
      </p:sp>
    </p:spTree>
    <p:extLst>
      <p:ext uri="{BB962C8B-B14F-4D97-AF65-F5344CB8AC3E}">
        <p14:creationId xmlns:p14="http://schemas.microsoft.com/office/powerpoint/2010/main" val="407455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784225" y="3786188"/>
            <a:ext cx="3675063"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11688" y="3786188"/>
            <a:ext cx="3675062"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619ECF15-A3C9-4282-B419-2F2C80FB0AB7}" type="slidenum">
              <a:rPr lang="en-US" smtClean="0"/>
              <a:pPr>
                <a:defRPr/>
              </a:pPr>
              <a:t>‹#›</a:t>
            </a:fld>
            <a:endParaRPr lang="en-US"/>
          </a:p>
        </p:txBody>
      </p:sp>
    </p:spTree>
    <p:extLst>
      <p:ext uri="{BB962C8B-B14F-4D97-AF65-F5344CB8AC3E}">
        <p14:creationId xmlns:p14="http://schemas.microsoft.com/office/powerpoint/2010/main" val="1728678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40247801-1580-47BC-95BA-56E5725ACFD2}" type="slidenum">
              <a:rPr lang="en-US" altLang="en-US"/>
              <a:pPr>
                <a:defRPr/>
              </a:pPr>
              <a:t>‹#›</a:t>
            </a:fld>
            <a:endParaRPr lang="en-US" altLang="en-US"/>
          </a:p>
        </p:txBody>
      </p:sp>
    </p:spTree>
    <p:extLst>
      <p:ext uri="{BB962C8B-B14F-4D97-AF65-F5344CB8AC3E}">
        <p14:creationId xmlns:p14="http://schemas.microsoft.com/office/powerpoint/2010/main" val="378841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9D866328-6123-4AB6-8802-B66D76B3940D}" type="slidenum">
              <a:rPr lang="en-US" altLang="en-US"/>
              <a:pPr>
                <a:defRPr/>
              </a:pPr>
              <a:t>‹#›</a:t>
            </a:fld>
            <a:endParaRPr lang="en-US" altLang="en-US"/>
          </a:p>
        </p:txBody>
      </p:sp>
    </p:spTree>
    <p:extLst>
      <p:ext uri="{BB962C8B-B14F-4D97-AF65-F5344CB8AC3E}">
        <p14:creationId xmlns:p14="http://schemas.microsoft.com/office/powerpoint/2010/main" val="3830981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2"/>
          <p:cNvSpPr txBox="1">
            <a:spLocks noGrp="1" noChangeArrowheads="1"/>
          </p:cNvSpPr>
          <p:nvPr>
            <p:ph type="sldNum" sz="quarter" idx="10"/>
          </p:nvPr>
        </p:nvSpPr>
        <p:spPr>
          <a:ln/>
        </p:spPr>
        <p:txBody>
          <a:bodyPr/>
          <a:lstStyle>
            <a:lvl1pPr>
              <a:defRPr/>
            </a:lvl1pPr>
          </a:lstStyle>
          <a:p>
            <a:pPr>
              <a:defRPr/>
            </a:pPr>
            <a:fld id="{A22D22C8-1DD5-4A11-92C7-1404EE9E5F26}" type="slidenum">
              <a:rPr lang="en-US" altLang="en-US"/>
              <a:pPr>
                <a:defRPr/>
              </a:pPr>
              <a:t>‹#›</a:t>
            </a:fld>
            <a:endParaRPr lang="en-US" altLang="en-US"/>
          </a:p>
        </p:txBody>
      </p:sp>
    </p:spTree>
    <p:extLst>
      <p:ext uri="{BB962C8B-B14F-4D97-AF65-F5344CB8AC3E}">
        <p14:creationId xmlns:p14="http://schemas.microsoft.com/office/powerpoint/2010/main" val="181643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2"/>
          <p:cNvSpPr txBox="1">
            <a:spLocks noGrp="1" noChangeArrowheads="1"/>
          </p:cNvSpPr>
          <p:nvPr>
            <p:ph type="sldNum" sz="quarter" idx="10"/>
          </p:nvPr>
        </p:nvSpPr>
        <p:spPr>
          <a:ln/>
        </p:spPr>
        <p:txBody>
          <a:bodyPr/>
          <a:lstStyle>
            <a:lvl1pPr>
              <a:defRPr/>
            </a:lvl1pPr>
          </a:lstStyle>
          <a:p>
            <a:pPr>
              <a:defRPr/>
            </a:pPr>
            <a:fld id="{27E9A8BF-5575-4AE0-B5D4-4529FF2459BE}" type="slidenum">
              <a:rPr lang="en-US" altLang="en-US"/>
              <a:pPr>
                <a:defRPr/>
              </a:pPr>
              <a:t>‹#›</a:t>
            </a:fld>
            <a:endParaRPr lang="en-US" altLang="en-US"/>
          </a:p>
        </p:txBody>
      </p:sp>
    </p:spTree>
    <p:extLst>
      <p:ext uri="{BB962C8B-B14F-4D97-AF65-F5344CB8AC3E}">
        <p14:creationId xmlns:p14="http://schemas.microsoft.com/office/powerpoint/2010/main" val="3770125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652047FC-1F36-4B4D-8575-4EA8B1EACDC9}" type="slidenum">
              <a:rPr lang="en-US" altLang="en-US"/>
              <a:pPr>
                <a:defRPr/>
              </a:pPr>
              <a:t>‹#›</a:t>
            </a:fld>
            <a:endParaRPr lang="en-US" altLang="en-US"/>
          </a:p>
        </p:txBody>
      </p:sp>
    </p:spTree>
    <p:extLst>
      <p:ext uri="{BB962C8B-B14F-4D97-AF65-F5344CB8AC3E}">
        <p14:creationId xmlns:p14="http://schemas.microsoft.com/office/powerpoint/2010/main" val="1129160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0DBEB5AF-ECE7-4690-8B14-2683D886984A}" type="slidenum">
              <a:rPr lang="en-US" altLang="en-US"/>
              <a:pPr>
                <a:defRPr/>
              </a:pPr>
              <a:t>‹#›</a:t>
            </a:fld>
            <a:endParaRPr lang="en-US" altLang="en-US"/>
          </a:p>
        </p:txBody>
      </p:sp>
    </p:spTree>
    <p:extLst>
      <p:ext uri="{BB962C8B-B14F-4D97-AF65-F5344CB8AC3E}">
        <p14:creationId xmlns:p14="http://schemas.microsoft.com/office/powerpoint/2010/main" val="248495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CD5252AD-1A2F-49D4-8E43-079942A89F27}" type="slidenum">
              <a:rPr lang="en-US" altLang="en-US"/>
              <a:pPr>
                <a:defRPr/>
              </a:pPr>
              <a:t>‹#›</a:t>
            </a:fld>
            <a:endParaRPr lang="en-US" altLang="en-US"/>
          </a:p>
        </p:txBody>
      </p:sp>
    </p:spTree>
    <p:extLst>
      <p:ext uri="{BB962C8B-B14F-4D97-AF65-F5344CB8AC3E}">
        <p14:creationId xmlns:p14="http://schemas.microsoft.com/office/powerpoint/2010/main" val="1265928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B007C5F-9FE7-46EB-91A1-E23D72FEBA25}" type="slidenum">
              <a:rPr lang="en-US" altLang="en-US"/>
              <a:pPr>
                <a:defRPr/>
              </a:pPr>
              <a:t>‹#›</a:t>
            </a:fld>
            <a:endParaRPr lang="en-US" altLang="en-US"/>
          </a:p>
        </p:txBody>
      </p:sp>
    </p:spTree>
    <p:extLst>
      <p:ext uri="{BB962C8B-B14F-4D97-AF65-F5344CB8AC3E}">
        <p14:creationId xmlns:p14="http://schemas.microsoft.com/office/powerpoint/2010/main" val="622621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34A6A8B8-6A9B-4E7B-996C-A94D59526A0B}" type="slidenum">
              <a:rPr lang="en-US" altLang="en-US"/>
              <a:pPr>
                <a:defRPr/>
              </a:pPr>
              <a:t>‹#›</a:t>
            </a:fld>
            <a:endParaRPr lang="en-US" altLang="en-US"/>
          </a:p>
        </p:txBody>
      </p:sp>
    </p:spTree>
    <p:extLst>
      <p:ext uri="{BB962C8B-B14F-4D97-AF65-F5344CB8AC3E}">
        <p14:creationId xmlns:p14="http://schemas.microsoft.com/office/powerpoint/2010/main" val="22338030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6875"/>
            <a:ext cx="2057400" cy="5729288"/>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396875"/>
            <a:ext cx="6019800" cy="572928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90E3724B-D512-4BF1-A5CE-A1AA01D68C6A}" type="slidenum">
              <a:rPr lang="en-US" altLang="en-US"/>
              <a:pPr>
                <a:defRPr/>
              </a:pPr>
              <a:t>‹#›</a:t>
            </a:fld>
            <a:endParaRPr lang="en-US" altLang="en-US"/>
          </a:p>
        </p:txBody>
      </p:sp>
    </p:spTree>
    <p:extLst>
      <p:ext uri="{BB962C8B-B14F-4D97-AF65-F5344CB8AC3E}">
        <p14:creationId xmlns:p14="http://schemas.microsoft.com/office/powerpoint/2010/main" val="310528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418F5E5A-5D1E-45F9-B245-F82FE747E7B3}" type="slidenum">
              <a:rPr lang="en-US" smtClean="0"/>
              <a:pPr>
                <a:defRPr/>
              </a:pPr>
              <a:t>‹#›</a:t>
            </a:fld>
            <a:endParaRPr lang="en-US"/>
          </a:p>
        </p:txBody>
      </p:sp>
    </p:spTree>
    <p:extLst>
      <p:ext uri="{BB962C8B-B14F-4D97-AF65-F5344CB8AC3E}">
        <p14:creationId xmlns:p14="http://schemas.microsoft.com/office/powerpoint/2010/main" val="124841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5D8E85E8-768C-4976-ADAB-488229DC2DB2}" type="slidenum">
              <a:rPr lang="en-US" smtClean="0"/>
              <a:pPr>
                <a:defRPr/>
              </a:pPr>
              <a:t>‹#›</a:t>
            </a:fld>
            <a:endParaRPr lang="en-US"/>
          </a:p>
        </p:txBody>
      </p:sp>
    </p:spTree>
    <p:extLst>
      <p:ext uri="{BB962C8B-B14F-4D97-AF65-F5344CB8AC3E}">
        <p14:creationId xmlns:p14="http://schemas.microsoft.com/office/powerpoint/2010/main" val="336936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9DAD1F3-AED0-42AE-B77D-8620F0FAA489}" type="slidenum">
              <a:rPr lang="en-US" smtClean="0"/>
              <a:pPr>
                <a:defRPr/>
              </a:pPr>
              <a:t>‹#›</a:t>
            </a:fld>
            <a:endParaRPr lang="en-US"/>
          </a:p>
        </p:txBody>
      </p:sp>
    </p:spTree>
    <p:extLst>
      <p:ext uri="{BB962C8B-B14F-4D97-AF65-F5344CB8AC3E}">
        <p14:creationId xmlns:p14="http://schemas.microsoft.com/office/powerpoint/2010/main" val="337268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12788" y="1998663"/>
            <a:ext cx="7645400" cy="178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dirty="0">
                <a:sym typeface="Georgia" charset="0"/>
              </a:rPr>
              <a:t>Click to edit Master title style</a:t>
            </a:r>
            <a:endParaRPr lang="en-US" altLang="en-US" dirty="0">
              <a:sym typeface="Georgia" charset="0"/>
            </a:endParaRPr>
          </a:p>
        </p:txBody>
      </p:sp>
      <p:sp>
        <p:nvSpPr>
          <p:cNvPr id="1027" name="Rectangle 2"/>
          <p:cNvSpPr>
            <a:spLocks noGrp="1" noChangeArrowheads="1"/>
          </p:cNvSpPr>
          <p:nvPr>
            <p:ph type="body" idx="1"/>
          </p:nvPr>
        </p:nvSpPr>
        <p:spPr bwMode="auto">
          <a:xfrm>
            <a:off x="784225" y="3786188"/>
            <a:ext cx="7502525" cy="307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dirty="0">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3DE3FCA9-D20C-46EB-B489-769D7E1B02C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4048"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sldNum="0" hdr="0" dt="0"/>
  <p:txStyles>
    <p:titleStyle>
      <a:lvl1pPr algn="ctr" rtl="0" eaLnBrk="1" fontAlgn="base" hangingPunct="1">
        <a:spcBef>
          <a:spcPct val="0"/>
        </a:spcBef>
        <a:spcAft>
          <a:spcPct val="0"/>
        </a:spcAft>
        <a:defRPr sz="3600">
          <a:solidFill>
            <a:schemeClr val="tx1"/>
          </a:solidFill>
          <a:effectLst>
            <a:outerShdw blurRad="38100" dist="38100" dir="2700000" algn="tl">
              <a:srgbClr val="C0C0C0"/>
            </a:outerShdw>
          </a:effectLst>
          <a:latin typeface="Century Gothic"/>
          <a:ea typeface="+mj-ea"/>
          <a:cs typeface="Century Gothic"/>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algn="ctr" rtl="0" eaLnBrk="1" fontAlgn="base" hangingPunct="1">
        <a:spcBef>
          <a:spcPts val="600"/>
        </a:spcBef>
        <a:spcAft>
          <a:spcPct val="0"/>
        </a:spcAft>
        <a:defRPr sz="2400">
          <a:solidFill>
            <a:srgbClr val="424456"/>
          </a:solidFill>
          <a:latin typeface="+mn-lt"/>
          <a:ea typeface="+mn-ea"/>
          <a:cs typeface="+mn-cs"/>
          <a:sym typeface="Georgia" charset="0"/>
        </a:defRPr>
      </a:lvl1pPr>
      <a:lvl2pPr marL="381000" algn="ctr" rtl="0" eaLnBrk="1" fontAlgn="base" hangingPunct="1">
        <a:spcBef>
          <a:spcPts val="700"/>
        </a:spcBef>
        <a:spcAft>
          <a:spcPct val="0"/>
        </a:spcAft>
        <a:defRPr sz="2800">
          <a:solidFill>
            <a:srgbClr val="878787"/>
          </a:solidFill>
          <a:latin typeface="+mn-lt"/>
          <a:ea typeface="+mn-ea"/>
          <a:cs typeface="+mn-cs"/>
          <a:sym typeface="Georgia" charset="0"/>
        </a:defRPr>
      </a:lvl2pPr>
      <a:lvl3pPr marL="838200" algn="ctr" rtl="0" eaLnBrk="1" fontAlgn="base" hangingPunct="1">
        <a:spcBef>
          <a:spcPts val="600"/>
        </a:spcBef>
        <a:spcAft>
          <a:spcPct val="0"/>
        </a:spcAft>
        <a:defRPr sz="2600">
          <a:solidFill>
            <a:srgbClr val="878787"/>
          </a:solidFill>
          <a:latin typeface="+mn-lt"/>
          <a:ea typeface="+mn-ea"/>
          <a:cs typeface="+mn-cs"/>
          <a:sym typeface="Georgia" charset="0"/>
        </a:defRPr>
      </a:lvl3pPr>
      <a:lvl4pPr marL="1295400" algn="ctr" rtl="0" eaLnBrk="1" fontAlgn="base" hangingPunct="1">
        <a:spcBef>
          <a:spcPts val="600"/>
        </a:spcBef>
        <a:spcAft>
          <a:spcPct val="0"/>
        </a:spcAft>
        <a:defRPr sz="2400">
          <a:solidFill>
            <a:srgbClr val="878787"/>
          </a:solidFill>
          <a:latin typeface="+mn-lt"/>
          <a:ea typeface="+mn-ea"/>
          <a:cs typeface="+mn-cs"/>
          <a:sym typeface="Georgia" charset="0"/>
        </a:defRPr>
      </a:lvl4pPr>
      <a:lvl5pPr marL="1752600" algn="ctr" rtl="0" eaLnBrk="1" fontAlgn="base" hangingPunct="1">
        <a:spcBef>
          <a:spcPts val="500"/>
        </a:spcBef>
        <a:spcAft>
          <a:spcPct val="0"/>
        </a:spcAft>
        <a:defRPr sz="2000">
          <a:solidFill>
            <a:srgbClr val="878787"/>
          </a:solidFill>
          <a:latin typeface="+mn-lt"/>
          <a:ea typeface="+mn-ea"/>
          <a:cs typeface="+mn-cs"/>
          <a:sym typeface="Georgia" charset="0"/>
        </a:defRPr>
      </a:lvl5pPr>
      <a:lvl6pPr marL="2209800" algn="ctr" rtl="0" eaLnBrk="1" fontAlgn="base" hangingPunct="1">
        <a:spcBef>
          <a:spcPts val="500"/>
        </a:spcBef>
        <a:spcAft>
          <a:spcPct val="0"/>
        </a:spcAft>
        <a:defRPr sz="2000">
          <a:solidFill>
            <a:srgbClr val="878787"/>
          </a:solidFill>
          <a:latin typeface="+mn-lt"/>
          <a:ea typeface="+mn-ea"/>
          <a:cs typeface="+mn-cs"/>
          <a:sym typeface="Georgia" charset="0"/>
        </a:defRPr>
      </a:lvl6pPr>
      <a:lvl7pPr marL="2667000" algn="ctr" rtl="0" eaLnBrk="1" fontAlgn="base" hangingPunct="1">
        <a:spcBef>
          <a:spcPts val="500"/>
        </a:spcBef>
        <a:spcAft>
          <a:spcPct val="0"/>
        </a:spcAft>
        <a:defRPr sz="2000">
          <a:solidFill>
            <a:srgbClr val="878787"/>
          </a:solidFill>
          <a:latin typeface="+mn-lt"/>
          <a:ea typeface="+mn-ea"/>
          <a:cs typeface="+mn-cs"/>
          <a:sym typeface="Georgia" charset="0"/>
        </a:defRPr>
      </a:lvl7pPr>
      <a:lvl8pPr marL="3124200" algn="ctr" rtl="0" eaLnBrk="1" fontAlgn="base" hangingPunct="1">
        <a:spcBef>
          <a:spcPts val="500"/>
        </a:spcBef>
        <a:spcAft>
          <a:spcPct val="0"/>
        </a:spcAft>
        <a:defRPr sz="2000">
          <a:solidFill>
            <a:srgbClr val="878787"/>
          </a:solidFill>
          <a:latin typeface="+mn-lt"/>
          <a:ea typeface="+mn-ea"/>
          <a:cs typeface="+mn-cs"/>
          <a:sym typeface="Georgia" charset="0"/>
        </a:defRPr>
      </a:lvl8pPr>
      <a:lvl9pPr marL="3581400" algn="ctr" rtl="0" eaLnBrk="1" fontAlgn="base" hangingPunct="1">
        <a:spcBef>
          <a:spcPts val="500"/>
        </a:spcBef>
        <a:spcAft>
          <a:spcPct val="0"/>
        </a:spcAft>
        <a:defRPr sz="2000">
          <a:solidFill>
            <a:srgbClr val="878787"/>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762E-5269-574C-9949-9EE5CB2866AF}" type="datetimeFigureOut">
              <a:rPr lang="en-US" smtClean="0"/>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39773-EF10-7549-ADC2-ABFF0A2A202D}" type="slidenum">
              <a:rPr lang="en-US" smtClean="0"/>
              <a:t>‹#›</a:t>
            </a:fld>
            <a:endParaRPr lang="en-US"/>
          </a:p>
        </p:txBody>
      </p:sp>
    </p:spTree>
    <p:extLst>
      <p:ext uri="{BB962C8B-B14F-4D97-AF65-F5344CB8AC3E}">
        <p14:creationId xmlns:p14="http://schemas.microsoft.com/office/powerpoint/2010/main" val="121609146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404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Rectangle 2"/>
          <p:cNvSpPr>
            <a:spLocks noGrp="1" noChangeArrowheads="1"/>
          </p:cNvSpPr>
          <p:nvPr>
            <p:ph type="title"/>
          </p:nvPr>
        </p:nvSpPr>
        <p:spPr bwMode="auto">
          <a:xfrm>
            <a:off x="303213" y="0"/>
            <a:ext cx="8555037"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2051"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06EF9FDB-FA3F-4ECF-9491-B24ADB2C18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3075" name="Rectangle 2"/>
          <p:cNvSpPr>
            <a:spLocks noGrp="1" noChangeArrowheads="1"/>
          </p:cNvSpPr>
          <p:nvPr>
            <p:ph type="body" idx="1"/>
          </p:nvPr>
        </p:nvSpPr>
        <p:spPr bwMode="auto">
          <a:xfrm>
            <a:off x="1370013" y="1827213"/>
            <a:ext cx="3579812"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4262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FDA5A864-52F8-4EBA-950E-8C26C2A6A6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4099" name="Rectangle 2"/>
          <p:cNvSpPr>
            <a:spLocks noGrp="1" noChangeArrowheads="1"/>
          </p:cNvSpPr>
          <p:nvPr>
            <p:ph type="body" idx="1"/>
          </p:nvPr>
        </p:nvSpPr>
        <p:spPr bwMode="auto">
          <a:xfrm>
            <a:off x="5102225" y="1827213"/>
            <a:ext cx="3581400"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A1E4D828-C80E-4D83-A632-AC7A6EF515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98475" y="396875"/>
            <a:ext cx="8188325"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5122" name="Text Box 2"/>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E8C35B05-9442-4868-B7D5-0346978469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82588"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782638"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182688"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639888"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20970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5542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30114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4686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9258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Psychology 111	</a:t>
            </a:r>
          </a:p>
        </p:txBody>
      </p:sp>
      <p:sp>
        <p:nvSpPr>
          <p:cNvPr id="3" name="Subtitle 2"/>
          <p:cNvSpPr>
            <a:spLocks noGrp="1"/>
          </p:cNvSpPr>
          <p:nvPr>
            <p:ph type="subTitle" idx="1"/>
          </p:nvPr>
        </p:nvSpPr>
        <p:spPr/>
        <p:txBody>
          <a:bodyPr>
            <a:normAutofit/>
          </a:bodyPr>
          <a:lstStyle/>
          <a:p>
            <a:r>
              <a:rPr lang="en-CA" sz="6000" dirty="0">
                <a:solidFill>
                  <a:srgbClr val="FF0000"/>
                </a:solidFill>
              </a:rPr>
              <a:t>WTF</a:t>
            </a:r>
          </a:p>
        </p:txBody>
      </p:sp>
    </p:spTree>
    <p:extLst>
      <p:ext uri="{BB962C8B-B14F-4D97-AF65-F5344CB8AC3E}">
        <p14:creationId xmlns:p14="http://schemas.microsoft.com/office/powerpoint/2010/main" val="209342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289547"/>
            <a:ext cx="7645400" cy="1787525"/>
          </a:xfrm>
        </p:spPr>
        <p:txBody>
          <a:bodyPr/>
          <a:lstStyle/>
          <a:p>
            <a:r>
              <a:rPr lang="en-US" dirty="0"/>
              <a:t>Psychology’s Roots in Philosophy </a:t>
            </a:r>
          </a:p>
        </p:txBody>
      </p:sp>
    </p:spTree>
    <p:extLst>
      <p:ext uri="{BB962C8B-B14F-4D97-AF65-F5344CB8AC3E}">
        <p14:creationId xmlns:p14="http://schemas.microsoft.com/office/powerpoint/2010/main" val="107004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0" y="620688"/>
            <a:ext cx="9144000" cy="758825"/>
          </a:xfrm>
        </p:spPr>
        <p:txBody>
          <a:bodyPr>
            <a:normAutofit fontScale="90000"/>
          </a:bodyPr>
          <a:lstStyle/>
          <a:p>
            <a:r>
              <a:rPr lang="en-US" altLang="en-US" dirty="0"/>
              <a:t>The Roots of Psychology are in Philosophy</a:t>
            </a:r>
            <a:br>
              <a:rPr lang="en-US" altLang="en-US" sz="2800" b="1" dirty="0"/>
            </a:br>
            <a:endParaRPr lang="en-US" altLang="en-US" sz="2800" b="1" dirty="0"/>
          </a:p>
        </p:txBody>
      </p:sp>
      <p:sp>
        <p:nvSpPr>
          <p:cNvPr id="20483" name="Rectangle 3"/>
          <p:cNvSpPr>
            <a:spLocks noGrp="1"/>
          </p:cNvSpPr>
          <p:nvPr>
            <p:ph idx="1"/>
          </p:nvPr>
        </p:nvSpPr>
        <p:spPr>
          <a:xfrm>
            <a:off x="179512" y="1340768"/>
            <a:ext cx="8640960" cy="4824536"/>
          </a:xfrm>
        </p:spPr>
        <p:txBody>
          <a:bodyPr/>
          <a:lstStyle/>
          <a:p>
            <a:pPr algn="l">
              <a:lnSpc>
                <a:spcPct val="90000"/>
              </a:lnSpc>
              <a:buNone/>
            </a:pPr>
            <a:r>
              <a:rPr lang="en-US" altLang="en-US" sz="2400" b="1" dirty="0"/>
              <a:t>Philosophy </a:t>
            </a:r>
            <a:r>
              <a:rPr lang="en-US" altLang="en-US" sz="2400" dirty="0"/>
              <a:t>is the study of knowledge and reality. </a:t>
            </a:r>
          </a:p>
          <a:p>
            <a:pPr algn="l">
              <a:lnSpc>
                <a:spcPct val="90000"/>
              </a:lnSpc>
              <a:buNone/>
            </a:pPr>
            <a:endParaRPr lang="en-US" altLang="en-US" sz="2400" dirty="0"/>
          </a:p>
          <a:p>
            <a:pPr algn="l">
              <a:lnSpc>
                <a:spcPct val="120000"/>
              </a:lnSpc>
              <a:buNone/>
            </a:pPr>
            <a:r>
              <a:rPr lang="en-US" altLang="en-US" sz="2200" dirty="0"/>
              <a:t>Philosophers such as </a:t>
            </a:r>
            <a:r>
              <a:rPr lang="en-US" altLang="en-US" sz="2200" b="1" dirty="0"/>
              <a:t>Socrates (</a:t>
            </a:r>
            <a:r>
              <a:rPr lang="en-US" sz="2200" b="1" dirty="0"/>
              <a:t>ca. 469–399 B.C.E.) </a:t>
            </a:r>
            <a:r>
              <a:rPr lang="en-US" altLang="en-US" sz="2200" dirty="0"/>
              <a:t>, </a:t>
            </a:r>
            <a:r>
              <a:rPr lang="en-US" altLang="en-US" sz="2200" b="1" dirty="0"/>
              <a:t>Plato </a:t>
            </a:r>
            <a:r>
              <a:rPr lang="en-US" sz="2200" b="1" dirty="0"/>
              <a:t>(ca. 427–347 B.C.E.)</a:t>
            </a:r>
            <a:r>
              <a:rPr lang="en-US" altLang="en-US" sz="2200" dirty="0"/>
              <a:t> and </a:t>
            </a:r>
            <a:r>
              <a:rPr lang="en-US" altLang="en-US" sz="2200" b="1" dirty="0"/>
              <a:t>Aristotle </a:t>
            </a:r>
            <a:r>
              <a:rPr lang="en-US" sz="2200" b="1" dirty="0"/>
              <a:t>(ca. 384–322 B.C.E.) </a:t>
            </a:r>
            <a:r>
              <a:rPr lang="en-US" altLang="en-US" sz="2200" b="1" dirty="0"/>
              <a:t>  </a:t>
            </a:r>
            <a:r>
              <a:rPr lang="en-US" altLang="en-US" sz="2200" dirty="0"/>
              <a:t>posed questions and then discussed possible solutions to those questions</a:t>
            </a:r>
          </a:p>
          <a:p>
            <a:pPr lvl="1" algn="l">
              <a:lnSpc>
                <a:spcPct val="90000"/>
              </a:lnSpc>
            </a:pPr>
            <a:endParaRPr lang="en-US" altLang="en-US" sz="2700" dirty="0"/>
          </a:p>
          <a:p>
            <a:pPr lvl="1" algn="l">
              <a:lnSpc>
                <a:spcPct val="90000"/>
              </a:lnSpc>
            </a:pPr>
            <a:endParaRPr lang="en-US" altLang="en-US" sz="2700" dirty="0"/>
          </a:p>
          <a:p>
            <a:pPr lvl="1" algn="l">
              <a:lnSpc>
                <a:spcPct val="90000"/>
              </a:lnSpc>
            </a:pPr>
            <a:endParaRPr lang="en-US" altLang="en-US" sz="2700" dirty="0"/>
          </a:p>
          <a:p>
            <a:pPr lvl="1" algn="l">
              <a:lnSpc>
                <a:spcPct val="90000"/>
              </a:lnSpc>
            </a:pPr>
            <a:endParaRPr lang="en-US" altLang="en-US" sz="2700" dirty="0"/>
          </a:p>
          <a:p>
            <a:pPr lvl="1" algn="l">
              <a:lnSpc>
                <a:spcPct val="90000"/>
              </a:lnSpc>
              <a:buNone/>
            </a:pPr>
            <a:endParaRPr lang="en-US" altLang="en-US" sz="2700" dirty="0"/>
          </a:p>
          <a:p>
            <a:pPr lvl="1" algn="l">
              <a:lnSpc>
                <a:spcPct val="90000"/>
              </a:lnSpc>
              <a:buNone/>
            </a:pPr>
            <a:endParaRPr lang="en-US" altLang="en-US" sz="2700" dirty="0"/>
          </a:p>
          <a:p>
            <a:pPr algn="l">
              <a:lnSpc>
                <a:spcPct val="90000"/>
              </a:lnSpc>
              <a:buNone/>
            </a:pPr>
            <a:endParaRPr lang="en-US" altLang="en-US" sz="2700" dirty="0"/>
          </a:p>
        </p:txBody>
      </p:sp>
      <p:sp>
        <p:nvSpPr>
          <p:cNvPr id="10" name="Rectangle 9"/>
          <p:cNvSpPr/>
          <p:nvPr/>
        </p:nvSpPr>
        <p:spPr>
          <a:xfrm>
            <a:off x="1043608" y="5661248"/>
            <a:ext cx="6984776" cy="757130"/>
          </a:xfrm>
          <a:prstGeom prst="rect">
            <a:avLst/>
          </a:prstGeom>
        </p:spPr>
        <p:txBody>
          <a:bodyPr wrap="square">
            <a:spAutoFit/>
          </a:bodyPr>
          <a:lstStyle/>
          <a:p>
            <a:pPr lvl="1" algn="ctr">
              <a:lnSpc>
                <a:spcPct val="90000"/>
              </a:lnSpc>
              <a:buNone/>
            </a:pPr>
            <a:r>
              <a:rPr lang="en-US" altLang="en-US" sz="2400" dirty="0">
                <a:solidFill>
                  <a:schemeClr val="tx2"/>
                </a:solidFill>
              </a:rPr>
              <a:t>This discourse was the beginning of modern processes of scientific enquiry.</a:t>
            </a:r>
          </a:p>
        </p:txBody>
      </p:sp>
      <p:pic>
        <p:nvPicPr>
          <p:cNvPr id="2" name="Picture 1"/>
          <p:cNvPicPr>
            <a:picLocks noChangeAspect="1"/>
          </p:cNvPicPr>
          <p:nvPr/>
        </p:nvPicPr>
        <p:blipFill>
          <a:blip r:embed="rId3"/>
          <a:stretch>
            <a:fillRect/>
          </a:stretch>
        </p:blipFill>
        <p:spPr>
          <a:xfrm>
            <a:off x="2411760" y="3573016"/>
            <a:ext cx="4203210" cy="19442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0" y="692696"/>
            <a:ext cx="9144000" cy="758825"/>
          </a:xfrm>
        </p:spPr>
        <p:txBody>
          <a:bodyPr>
            <a:normAutofit fontScale="90000"/>
          </a:bodyPr>
          <a:lstStyle/>
          <a:p>
            <a:r>
              <a:rPr lang="en-US" altLang="en-US" dirty="0"/>
              <a:t>The Roots of Psychology are in Philosophy</a:t>
            </a:r>
            <a:br>
              <a:rPr lang="en-US" altLang="en-US" sz="2800" b="1" dirty="0"/>
            </a:br>
            <a:endParaRPr lang="en-US" altLang="en-US" sz="2800" b="1" dirty="0"/>
          </a:p>
        </p:txBody>
      </p:sp>
      <p:sp>
        <p:nvSpPr>
          <p:cNvPr id="19459" name="Rectangle 3"/>
          <p:cNvSpPr>
            <a:spLocks noGrp="1"/>
          </p:cNvSpPr>
          <p:nvPr>
            <p:ph idx="1"/>
          </p:nvPr>
        </p:nvSpPr>
        <p:spPr>
          <a:xfrm>
            <a:off x="0" y="1340768"/>
            <a:ext cx="9144000" cy="926033"/>
          </a:xfrm>
        </p:spPr>
        <p:txBody>
          <a:bodyPr>
            <a:normAutofit/>
          </a:bodyPr>
          <a:lstStyle/>
          <a:p>
            <a:pPr>
              <a:buFont typeface="Wingdings 2" pitchFamily="18" charset="2"/>
              <a:buNone/>
            </a:pPr>
            <a:endParaRPr lang="en-CA" altLang="en-US" dirty="0"/>
          </a:p>
          <a:p>
            <a:pPr>
              <a:buFont typeface="Wingdings 2" pitchFamily="18" charset="2"/>
              <a:buNone/>
            </a:pPr>
            <a:endParaRPr lang="en-CA" altLang="en-US" dirty="0"/>
          </a:p>
          <a:p>
            <a:pPr>
              <a:buFont typeface="Wingdings 2" pitchFamily="18" charset="2"/>
              <a:buNone/>
            </a:pPr>
            <a:endParaRPr lang="en-CA" altLang="en-US" dirty="0"/>
          </a:p>
        </p:txBody>
      </p:sp>
      <p:pic>
        <p:nvPicPr>
          <p:cNvPr id="4099" name="Picture 3"/>
          <p:cNvPicPr>
            <a:picLocks noChangeAspect="1" noChangeArrowheads="1"/>
          </p:cNvPicPr>
          <p:nvPr/>
        </p:nvPicPr>
        <p:blipFill>
          <a:blip r:embed="rId3" cstate="print"/>
          <a:srcRect/>
          <a:stretch>
            <a:fillRect/>
          </a:stretch>
        </p:blipFill>
        <p:spPr bwMode="auto">
          <a:xfrm>
            <a:off x="2286118" y="2370410"/>
            <a:ext cx="4446122" cy="2786782"/>
          </a:xfrm>
          <a:prstGeom prst="rect">
            <a:avLst/>
          </a:prstGeom>
          <a:noFill/>
          <a:ln w="9525">
            <a:noFill/>
            <a:miter lim="800000"/>
            <a:headEnd/>
            <a:tailEnd/>
          </a:ln>
        </p:spPr>
      </p:pic>
      <p:sp>
        <p:nvSpPr>
          <p:cNvPr id="8" name="Rectangle 7"/>
          <p:cNvSpPr/>
          <p:nvPr/>
        </p:nvSpPr>
        <p:spPr>
          <a:xfrm>
            <a:off x="251520" y="5448126"/>
            <a:ext cx="8568952" cy="1077218"/>
          </a:xfrm>
          <a:prstGeom prst="rect">
            <a:avLst/>
          </a:prstGeom>
        </p:spPr>
        <p:txBody>
          <a:bodyPr wrap="square">
            <a:spAutoFit/>
          </a:bodyPr>
          <a:lstStyle/>
          <a:p>
            <a:r>
              <a:rPr lang="en-US" sz="1600" dirty="0">
                <a:latin typeface="Arial"/>
                <a:cs typeface="Arial"/>
              </a:rPr>
              <a:t>This medieval manuscript illustrates the psychological effects of the humors proposed by the Greek physician Hippocrates. The illustration on the left demonstrates the melancholia produced by black bile, while the one on the right depicts the joyous, musical, and passionate personality produced by blood. </a:t>
            </a:r>
          </a:p>
        </p:txBody>
      </p:sp>
      <p:sp>
        <p:nvSpPr>
          <p:cNvPr id="9" name="Rectangle 8"/>
          <p:cNvSpPr/>
          <p:nvPr/>
        </p:nvSpPr>
        <p:spPr>
          <a:xfrm>
            <a:off x="611560" y="1412776"/>
            <a:ext cx="7704856" cy="830997"/>
          </a:xfrm>
          <a:prstGeom prst="rect">
            <a:avLst/>
          </a:prstGeom>
        </p:spPr>
        <p:txBody>
          <a:bodyPr wrap="square">
            <a:spAutoFit/>
          </a:bodyPr>
          <a:lstStyle/>
          <a:p>
            <a:pPr algn="ctr"/>
            <a:r>
              <a:rPr lang="en-US" sz="2400" dirty="0">
                <a:solidFill>
                  <a:schemeClr val="tx2"/>
                </a:solidFill>
                <a:latin typeface="Arial"/>
                <a:cs typeface="Arial"/>
              </a:rPr>
              <a:t>The ancient Greek </a:t>
            </a:r>
            <a:r>
              <a:rPr lang="en-US" sz="2400" b="1" dirty="0">
                <a:solidFill>
                  <a:schemeClr val="tx2"/>
                </a:solidFill>
                <a:latin typeface="Arial"/>
                <a:cs typeface="Arial"/>
              </a:rPr>
              <a:t>Hippocrates </a:t>
            </a:r>
            <a:r>
              <a:rPr lang="en-US" sz="2400" dirty="0">
                <a:solidFill>
                  <a:schemeClr val="tx2"/>
                </a:solidFill>
                <a:latin typeface="Arial"/>
                <a:cs typeface="Arial"/>
              </a:rPr>
              <a:t>argued </a:t>
            </a:r>
            <a:r>
              <a:rPr lang="en-US" sz="2400" b="1" dirty="0">
                <a:solidFill>
                  <a:schemeClr val="tx2"/>
                </a:solidFill>
                <a:latin typeface="Arial"/>
                <a:cs typeface="Arial"/>
              </a:rPr>
              <a:t>(ca. 460–377 B.C.E.), </a:t>
            </a:r>
            <a:r>
              <a:rPr lang="en-US" sz="2400" dirty="0">
                <a:solidFill>
                  <a:schemeClr val="tx2"/>
                </a:solidFill>
                <a:latin typeface="Arial"/>
                <a:cs typeface="Arial"/>
              </a:rPr>
              <a:t>that the brain is the organ of mental life</a:t>
            </a:r>
          </a:p>
        </p:txBody>
      </p:sp>
      <p:pic>
        <p:nvPicPr>
          <p:cNvPr id="2" name="Picture 1"/>
          <p:cNvPicPr>
            <a:picLocks noChangeAspect="1"/>
          </p:cNvPicPr>
          <p:nvPr/>
        </p:nvPicPr>
        <p:blipFill>
          <a:blip r:embed="rId4"/>
          <a:stretch>
            <a:fillRect/>
          </a:stretch>
        </p:blipFill>
        <p:spPr>
          <a:xfrm>
            <a:off x="5436096" y="5157192"/>
            <a:ext cx="1308100" cy="215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548680"/>
            <a:ext cx="7645400" cy="1787525"/>
          </a:xfrm>
        </p:spPr>
        <p:txBody>
          <a:bodyPr>
            <a:normAutofit/>
          </a:bodyPr>
          <a:lstStyle/>
          <a:p>
            <a:r>
              <a:rPr lang="en-US" dirty="0"/>
              <a:t>Psychology’s Roots in Physiology and Psychophysics</a:t>
            </a:r>
          </a:p>
        </p:txBody>
      </p:sp>
      <p:sp>
        <p:nvSpPr>
          <p:cNvPr id="3" name="Content Placeholder 2"/>
          <p:cNvSpPr>
            <a:spLocks noGrp="1"/>
          </p:cNvSpPr>
          <p:nvPr>
            <p:ph idx="1"/>
          </p:nvPr>
        </p:nvSpPr>
        <p:spPr>
          <a:xfrm>
            <a:off x="457200" y="2537456"/>
            <a:ext cx="4618856" cy="3627848"/>
          </a:xfrm>
        </p:spPr>
        <p:txBody>
          <a:bodyPr>
            <a:normAutofit fontScale="92500" lnSpcReduction="20000"/>
          </a:bodyPr>
          <a:lstStyle/>
          <a:p>
            <a:pPr algn="l"/>
            <a:r>
              <a:rPr lang="en-US" dirty="0"/>
              <a:t>By the1600’s modern science began to thrive</a:t>
            </a:r>
          </a:p>
          <a:p>
            <a:pPr algn="l">
              <a:buNone/>
            </a:pPr>
            <a:endParaRPr lang="en-US" dirty="0"/>
          </a:p>
          <a:p>
            <a:pPr algn="l"/>
            <a:r>
              <a:rPr lang="en-US" b="1" dirty="0"/>
              <a:t>Rene Descartes (1593-1650)</a:t>
            </a:r>
            <a:r>
              <a:rPr lang="en-US" dirty="0"/>
              <a:t> thought that the brain controlled the body via the movement of fluids within tubes that ran throughout the body</a:t>
            </a:r>
          </a:p>
        </p:txBody>
      </p:sp>
      <p:pic>
        <p:nvPicPr>
          <p:cNvPr id="6146" name="Picture 2"/>
          <p:cNvPicPr>
            <a:picLocks noChangeAspect="1" noChangeArrowheads="1"/>
          </p:cNvPicPr>
          <p:nvPr/>
        </p:nvPicPr>
        <p:blipFill>
          <a:blip r:embed="rId3" cstate="print"/>
          <a:srcRect/>
          <a:stretch>
            <a:fillRect/>
          </a:stretch>
        </p:blipFill>
        <p:spPr bwMode="auto">
          <a:xfrm>
            <a:off x="5796136" y="2708920"/>
            <a:ext cx="2419350" cy="340042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6876256" y="6165304"/>
            <a:ext cx="1346200" cy="241300"/>
          </a:xfrm>
          <a:prstGeom prst="rect">
            <a:avLst/>
          </a:prstGeom>
        </p:spPr>
      </p:pic>
      <p:sp>
        <p:nvSpPr>
          <p:cNvPr id="5" name="TextBox 4"/>
          <p:cNvSpPr txBox="1"/>
          <p:nvPr/>
        </p:nvSpPr>
        <p:spPr>
          <a:xfrm rot="18174564">
            <a:off x="4709743" y="2654841"/>
            <a:ext cx="1733167" cy="584775"/>
          </a:xfrm>
          <a:prstGeom prst="rect">
            <a:avLst/>
          </a:prstGeom>
          <a:noFill/>
        </p:spPr>
        <p:txBody>
          <a:bodyPr wrap="none" rtlCol="0">
            <a:spAutoFit/>
          </a:bodyPr>
          <a:lstStyle/>
          <a:p>
            <a:r>
              <a:rPr lang="en-CA" sz="3200" i="1" dirty="0">
                <a:solidFill>
                  <a:srgbClr val="FF0000"/>
                </a:solidFill>
              </a:rPr>
              <a:t>Zeitgeist</a:t>
            </a:r>
            <a:endParaRPr lang="en-CA" sz="32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645400" cy="1787525"/>
          </a:xfrm>
        </p:spPr>
        <p:txBody>
          <a:bodyPr>
            <a:normAutofit/>
          </a:bodyPr>
          <a:lstStyle/>
          <a:p>
            <a:r>
              <a:rPr lang="en-US" dirty="0"/>
              <a:t>Psychology’s Roots in Physiology and Psychophysics</a:t>
            </a:r>
          </a:p>
        </p:txBody>
      </p:sp>
      <p:sp>
        <p:nvSpPr>
          <p:cNvPr id="3" name="Content Placeholder 2"/>
          <p:cNvSpPr>
            <a:spLocks noGrp="1"/>
          </p:cNvSpPr>
          <p:nvPr>
            <p:ph idx="1"/>
          </p:nvPr>
        </p:nvSpPr>
        <p:spPr>
          <a:xfrm>
            <a:off x="323528" y="2492896"/>
            <a:ext cx="8507288" cy="3744416"/>
          </a:xfrm>
        </p:spPr>
        <p:txBody>
          <a:bodyPr>
            <a:normAutofit fontScale="92500"/>
          </a:bodyPr>
          <a:lstStyle/>
          <a:p>
            <a:pPr marL="342900" indent="-342900" algn="l">
              <a:buFont typeface="Arial"/>
              <a:buChar char="•"/>
            </a:pPr>
            <a:r>
              <a:rPr lang="en-US" b="1" dirty="0"/>
              <a:t>Johannes Muller (1801-1858) </a:t>
            </a:r>
            <a:r>
              <a:rPr lang="en-US" dirty="0"/>
              <a:t>– advocated for scientists to study the relationship between physical stimuli and their psychological effects.</a:t>
            </a:r>
          </a:p>
          <a:p>
            <a:pPr marL="342900" indent="-342900" algn="l">
              <a:buFont typeface="Arial"/>
              <a:buChar char="•"/>
            </a:pPr>
            <a:endParaRPr lang="en-US" dirty="0"/>
          </a:p>
          <a:p>
            <a:pPr marL="342900" indent="-342900" algn="l">
              <a:buFont typeface="Arial"/>
              <a:buChar char="•"/>
            </a:pPr>
            <a:r>
              <a:rPr lang="en-US" b="1" dirty="0"/>
              <a:t>Herman von Helmholtz (1821-1858) </a:t>
            </a:r>
            <a:r>
              <a:rPr lang="en-US" dirty="0"/>
              <a:t>– measured the speed of neural impulses.  Discovered that neural impulses were not instantaneous.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289547"/>
            <a:ext cx="7645400" cy="1787525"/>
          </a:xfrm>
        </p:spPr>
        <p:txBody>
          <a:bodyPr/>
          <a:lstStyle/>
          <a:p>
            <a:r>
              <a:rPr lang="en-US" dirty="0"/>
              <a:t>The Early Days of Psychology </a:t>
            </a:r>
          </a:p>
        </p:txBody>
      </p:sp>
    </p:spTree>
    <p:extLst>
      <p:ext uri="{BB962C8B-B14F-4D97-AF65-F5344CB8AC3E}">
        <p14:creationId xmlns:p14="http://schemas.microsoft.com/office/powerpoint/2010/main" val="145033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66800"/>
          </a:xfrm>
        </p:spPr>
        <p:txBody>
          <a:bodyPr/>
          <a:lstStyle/>
          <a:p>
            <a:r>
              <a:rPr lang="en-US" dirty="0"/>
              <a:t>The Early Days of Psychology</a:t>
            </a:r>
          </a:p>
        </p:txBody>
      </p:sp>
      <p:sp>
        <p:nvSpPr>
          <p:cNvPr id="3" name="Content Placeholder 2"/>
          <p:cNvSpPr>
            <a:spLocks noGrp="1"/>
          </p:cNvSpPr>
          <p:nvPr>
            <p:ph idx="1"/>
          </p:nvPr>
        </p:nvSpPr>
        <p:spPr>
          <a:xfrm>
            <a:off x="251520" y="1799120"/>
            <a:ext cx="4896544" cy="4325112"/>
          </a:xfrm>
        </p:spPr>
        <p:txBody>
          <a:bodyPr>
            <a:normAutofit fontScale="92500" lnSpcReduction="10000"/>
          </a:bodyPr>
          <a:lstStyle/>
          <a:p>
            <a:pPr algn="l">
              <a:buNone/>
            </a:pPr>
            <a:r>
              <a:rPr lang="en-US" b="1" dirty="0"/>
              <a:t>Charles Darwin (1809-1882)</a:t>
            </a:r>
          </a:p>
          <a:p>
            <a:pPr algn="l">
              <a:buNone/>
            </a:pPr>
            <a:endParaRPr lang="en-US" dirty="0"/>
          </a:p>
          <a:p>
            <a:pPr algn="l">
              <a:buFont typeface="Arial" pitchFamily="34" charset="0"/>
              <a:buChar char="•"/>
            </a:pPr>
            <a:r>
              <a:rPr lang="en-US" dirty="0"/>
              <a:t>Proposed the </a:t>
            </a:r>
            <a:r>
              <a:rPr lang="en-US" b="1" dirty="0"/>
              <a:t>theory of evolution</a:t>
            </a:r>
            <a:r>
              <a:rPr lang="en-US" dirty="0"/>
              <a:t> in his book </a:t>
            </a:r>
            <a:r>
              <a:rPr lang="en-US" i="1" dirty="0"/>
              <a:t>The Origin of the Species</a:t>
            </a:r>
            <a:endParaRPr lang="en-US" dirty="0"/>
          </a:p>
          <a:p>
            <a:pPr algn="l">
              <a:buFont typeface="Arial" pitchFamily="34" charset="0"/>
              <a:buChar char="•"/>
            </a:pPr>
            <a:endParaRPr lang="en-US" dirty="0"/>
          </a:p>
          <a:p>
            <a:pPr algn="l">
              <a:buFont typeface="Arial" pitchFamily="34" charset="0"/>
              <a:buChar char="•"/>
            </a:pPr>
            <a:r>
              <a:rPr lang="en-US" dirty="0"/>
              <a:t>All life on earth comes from one common ancestor – a radical idea!</a:t>
            </a:r>
          </a:p>
          <a:p>
            <a:pPr algn="l">
              <a:buNone/>
            </a:pPr>
            <a:endParaRPr lang="en-US" dirty="0"/>
          </a:p>
        </p:txBody>
      </p:sp>
      <p:pic>
        <p:nvPicPr>
          <p:cNvPr id="4" name="Picture 3"/>
          <p:cNvPicPr>
            <a:picLocks noChangeAspect="1"/>
          </p:cNvPicPr>
          <p:nvPr/>
        </p:nvPicPr>
        <p:blipFill>
          <a:blip r:embed="rId2"/>
          <a:stretch>
            <a:fillRect/>
          </a:stretch>
        </p:blipFill>
        <p:spPr>
          <a:xfrm>
            <a:off x="5436096" y="1628800"/>
            <a:ext cx="3390900" cy="3365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66800"/>
          </a:xfrm>
        </p:spPr>
        <p:txBody>
          <a:bodyPr/>
          <a:lstStyle/>
          <a:p>
            <a:r>
              <a:rPr lang="en-US" dirty="0"/>
              <a:t>The Early Days of Psychology</a:t>
            </a:r>
          </a:p>
        </p:txBody>
      </p:sp>
      <p:sp>
        <p:nvSpPr>
          <p:cNvPr id="3" name="Content Placeholder 2"/>
          <p:cNvSpPr>
            <a:spLocks noGrp="1"/>
          </p:cNvSpPr>
          <p:nvPr>
            <p:ph idx="1"/>
          </p:nvPr>
        </p:nvSpPr>
        <p:spPr>
          <a:xfrm>
            <a:off x="251520" y="1799120"/>
            <a:ext cx="4896544" cy="4325112"/>
          </a:xfrm>
        </p:spPr>
        <p:txBody>
          <a:bodyPr>
            <a:normAutofit fontScale="77500" lnSpcReduction="20000"/>
          </a:bodyPr>
          <a:lstStyle/>
          <a:p>
            <a:pPr algn="l"/>
            <a:r>
              <a:rPr lang="en-US" dirty="0"/>
              <a:t>Charles Darwin (1809-1882)</a:t>
            </a:r>
          </a:p>
          <a:p>
            <a:pPr algn="l"/>
            <a:endParaRPr lang="en-US" dirty="0"/>
          </a:p>
          <a:p>
            <a:pPr algn="l"/>
            <a:r>
              <a:rPr lang="en-US" b="1" dirty="0"/>
              <a:t>Natural selection </a:t>
            </a:r>
            <a:r>
              <a:rPr lang="en-US" dirty="0"/>
              <a:t>– chance variations in one’s behaviour are passed down from parents to children. </a:t>
            </a:r>
          </a:p>
          <a:p>
            <a:pPr algn="l"/>
            <a:endParaRPr lang="en-US" dirty="0"/>
          </a:p>
          <a:p>
            <a:pPr algn="l"/>
            <a:r>
              <a:rPr lang="en-US" dirty="0"/>
              <a:t>Some of these variations are more advantageous than others. They help an organism survive and are called </a:t>
            </a:r>
            <a:r>
              <a:rPr lang="en-US" b="1" dirty="0"/>
              <a:t>adaptive variations.</a:t>
            </a:r>
          </a:p>
          <a:p>
            <a:pPr algn="l"/>
            <a:endParaRPr lang="en-US" dirty="0"/>
          </a:p>
        </p:txBody>
      </p:sp>
      <p:pic>
        <p:nvPicPr>
          <p:cNvPr id="5" name="Picture 4"/>
          <p:cNvPicPr>
            <a:picLocks noChangeAspect="1"/>
          </p:cNvPicPr>
          <p:nvPr/>
        </p:nvPicPr>
        <p:blipFill>
          <a:blip r:embed="rId2"/>
          <a:stretch>
            <a:fillRect/>
          </a:stretch>
        </p:blipFill>
        <p:spPr>
          <a:xfrm>
            <a:off x="5436096" y="1628800"/>
            <a:ext cx="3390900" cy="3365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179512" y="404664"/>
            <a:ext cx="8229600" cy="1066800"/>
          </a:xfrm>
        </p:spPr>
        <p:txBody>
          <a:bodyPr>
            <a:normAutofit/>
          </a:bodyPr>
          <a:lstStyle/>
          <a:p>
            <a:r>
              <a:rPr lang="en-US" altLang="en-US" sz="3600" dirty="0"/>
              <a:t>The Early Days of Psychology</a:t>
            </a:r>
          </a:p>
        </p:txBody>
      </p:sp>
      <p:sp>
        <p:nvSpPr>
          <p:cNvPr id="21507" name="Rectangle 3"/>
          <p:cNvSpPr>
            <a:spLocks noGrp="1"/>
          </p:cNvSpPr>
          <p:nvPr>
            <p:ph idx="1"/>
          </p:nvPr>
        </p:nvSpPr>
        <p:spPr>
          <a:xfrm>
            <a:off x="0" y="2564904"/>
            <a:ext cx="4248472" cy="3834284"/>
          </a:xfrm>
        </p:spPr>
        <p:txBody>
          <a:bodyPr>
            <a:normAutofit/>
          </a:bodyPr>
          <a:lstStyle/>
          <a:p>
            <a:pPr marL="342900" indent="-342900" algn="l">
              <a:buFont typeface="Arial"/>
              <a:buChar char="•"/>
            </a:pPr>
            <a:endParaRPr lang="en-US" altLang="en-US" sz="2000" dirty="0">
              <a:latin typeface="Arial"/>
              <a:cs typeface="Arial"/>
            </a:endParaRPr>
          </a:p>
          <a:p>
            <a:pPr marL="838200" lvl="1" indent="-457200" algn="l">
              <a:buFont typeface="Arial"/>
              <a:buChar char="•"/>
            </a:pPr>
            <a:r>
              <a:rPr lang="en-US" altLang="en-US" sz="2000" dirty="0">
                <a:solidFill>
                  <a:schemeClr val="tx1"/>
                </a:solidFill>
                <a:latin typeface="Arial"/>
                <a:cs typeface="Arial"/>
              </a:rPr>
              <a:t>Father of psychology.</a:t>
            </a:r>
          </a:p>
          <a:p>
            <a:pPr marL="838200" lvl="1" indent="-457200" algn="l">
              <a:buFont typeface="Arial"/>
              <a:buChar char="•"/>
            </a:pPr>
            <a:endParaRPr lang="en-US" altLang="en-US" sz="2000" dirty="0">
              <a:solidFill>
                <a:schemeClr val="tx1"/>
              </a:solidFill>
              <a:latin typeface="Arial"/>
              <a:cs typeface="Arial"/>
            </a:endParaRPr>
          </a:p>
          <a:p>
            <a:pPr marL="838200" lvl="1" indent="-457200" algn="l">
              <a:buFont typeface="Arial"/>
              <a:buChar char="•"/>
            </a:pPr>
            <a:r>
              <a:rPr lang="en-US" altLang="en-US" sz="2000" dirty="0">
                <a:solidFill>
                  <a:schemeClr val="tx1"/>
                </a:solidFill>
                <a:latin typeface="Arial"/>
                <a:cs typeface="Arial"/>
              </a:rPr>
              <a:t>Established first psychology lab in 1879 in Leipzig, Germany.</a:t>
            </a:r>
          </a:p>
          <a:p>
            <a:pPr marL="838200" lvl="1" indent="-457200" algn="l">
              <a:buFont typeface="Arial"/>
              <a:buChar char="•"/>
            </a:pPr>
            <a:endParaRPr lang="en-US" altLang="en-US" sz="2000" dirty="0">
              <a:solidFill>
                <a:schemeClr val="tx1"/>
              </a:solidFill>
              <a:latin typeface="Arial"/>
              <a:cs typeface="Arial"/>
            </a:endParaRPr>
          </a:p>
          <a:p>
            <a:pPr marL="838200" lvl="1" indent="-457200" algn="l">
              <a:buFont typeface="Arial"/>
              <a:buChar char="•"/>
            </a:pPr>
            <a:r>
              <a:rPr lang="en-US" altLang="en-US" sz="2000" dirty="0">
                <a:solidFill>
                  <a:schemeClr val="tx1"/>
                </a:solidFill>
                <a:latin typeface="Arial"/>
                <a:cs typeface="Arial"/>
              </a:rPr>
              <a:t>Focused on the study of consciousness.</a:t>
            </a:r>
          </a:p>
        </p:txBody>
      </p:sp>
      <p:sp>
        <p:nvSpPr>
          <p:cNvPr id="6" name="Rectangle 5"/>
          <p:cNvSpPr/>
          <p:nvPr/>
        </p:nvSpPr>
        <p:spPr>
          <a:xfrm>
            <a:off x="395536" y="1556792"/>
            <a:ext cx="8280920" cy="1477328"/>
          </a:xfrm>
          <a:prstGeom prst="rect">
            <a:avLst/>
          </a:prstGeom>
        </p:spPr>
        <p:txBody>
          <a:bodyPr wrap="square">
            <a:spAutoFit/>
          </a:bodyPr>
          <a:lstStyle/>
          <a:p>
            <a:r>
              <a:rPr lang="en-US" sz="2200" dirty="0">
                <a:latin typeface="Trebuchet MS" pitchFamily="34" charset="0"/>
              </a:rPr>
              <a:t>Originally Psychology was indistinguishable from Philosophy but that changed with the study of </a:t>
            </a:r>
            <a:r>
              <a:rPr lang="en-US" sz="2200" b="1" dirty="0">
                <a:latin typeface="Trebuchet MS" pitchFamily="34" charset="0"/>
              </a:rPr>
              <a:t>Voluntarism</a:t>
            </a:r>
            <a:r>
              <a:rPr lang="en-US" sz="2200" dirty="0">
                <a:latin typeface="Trebuchet MS" pitchFamily="34" charset="0"/>
              </a:rPr>
              <a:t> by </a:t>
            </a:r>
            <a:r>
              <a:rPr lang="en-US" altLang="en-US" sz="2200" b="1" dirty="0"/>
              <a:t>Wilhelm Wundt (1832-1920)</a:t>
            </a:r>
          </a:p>
          <a:p>
            <a:endParaRPr lang="en-US" sz="2400" b="1" dirty="0">
              <a:solidFill>
                <a:schemeClr val="tx2"/>
              </a:solidFill>
              <a:latin typeface="Trebuchet MS" pitchFamily="34" charset="0"/>
            </a:endParaRPr>
          </a:p>
        </p:txBody>
      </p:sp>
      <p:sp>
        <p:nvSpPr>
          <p:cNvPr id="7" name="Rectangle 6"/>
          <p:cNvSpPr/>
          <p:nvPr/>
        </p:nvSpPr>
        <p:spPr>
          <a:xfrm>
            <a:off x="3995936" y="6067653"/>
            <a:ext cx="5148064" cy="369332"/>
          </a:xfrm>
          <a:prstGeom prst="rect">
            <a:avLst/>
          </a:prstGeom>
        </p:spPr>
        <p:txBody>
          <a:bodyPr wrap="square">
            <a:spAutoFit/>
          </a:bodyPr>
          <a:lstStyle/>
          <a:p>
            <a:r>
              <a:rPr lang="en-US" altLang="en-US" dirty="0">
                <a:solidFill>
                  <a:srgbClr val="0070C0"/>
                </a:solidFill>
              </a:rPr>
              <a:t>Research being conducted in Wundt’s laboratory</a:t>
            </a:r>
            <a:endParaRPr lang="en-US" dirty="0">
              <a:solidFill>
                <a:srgbClr val="0070C0"/>
              </a:solidFill>
            </a:endParaRPr>
          </a:p>
        </p:txBody>
      </p:sp>
      <p:pic>
        <p:nvPicPr>
          <p:cNvPr id="3" name="Picture 2"/>
          <p:cNvPicPr>
            <a:picLocks noChangeAspect="1"/>
          </p:cNvPicPr>
          <p:nvPr/>
        </p:nvPicPr>
        <p:blipFill>
          <a:blip r:embed="rId3"/>
          <a:stretch>
            <a:fillRect/>
          </a:stretch>
        </p:blipFill>
        <p:spPr>
          <a:xfrm>
            <a:off x="4476794" y="2564904"/>
            <a:ext cx="4150574" cy="32403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23528" y="692696"/>
            <a:ext cx="8061325" cy="711200"/>
          </a:xfrm>
        </p:spPr>
        <p:txBody>
          <a:bodyPr>
            <a:normAutofit fontScale="90000"/>
          </a:bodyPr>
          <a:lstStyle/>
          <a:p>
            <a:r>
              <a:rPr lang="en-US" altLang="en-US" dirty="0"/>
              <a:t>Structuralism - Looking for the Elements of Consciousness</a:t>
            </a:r>
          </a:p>
        </p:txBody>
      </p:sp>
      <p:sp>
        <p:nvSpPr>
          <p:cNvPr id="22531" name="Rectangle 3"/>
          <p:cNvSpPr>
            <a:spLocks noGrp="1"/>
          </p:cNvSpPr>
          <p:nvPr>
            <p:ph idx="1"/>
          </p:nvPr>
        </p:nvSpPr>
        <p:spPr>
          <a:xfrm>
            <a:off x="251520" y="1847800"/>
            <a:ext cx="8382000" cy="4677544"/>
          </a:xfrm>
        </p:spPr>
        <p:txBody>
          <a:bodyPr>
            <a:normAutofit/>
          </a:bodyPr>
          <a:lstStyle/>
          <a:p>
            <a:pPr lvl="1" algn="l">
              <a:lnSpc>
                <a:spcPct val="130000"/>
              </a:lnSpc>
            </a:pPr>
            <a:r>
              <a:rPr lang="en-US" altLang="en-US" sz="2300" b="1" dirty="0">
                <a:solidFill>
                  <a:schemeClr val="tx1"/>
                </a:solidFill>
              </a:rPr>
              <a:t>Edward </a:t>
            </a:r>
            <a:r>
              <a:rPr lang="en-US" altLang="en-US" sz="2300" b="1" dirty="0" err="1">
                <a:solidFill>
                  <a:schemeClr val="tx1"/>
                </a:solidFill>
              </a:rPr>
              <a:t>Titchener</a:t>
            </a:r>
            <a:r>
              <a:rPr lang="en-US" altLang="en-US" sz="2300" b="1" dirty="0">
                <a:solidFill>
                  <a:schemeClr val="tx1"/>
                </a:solidFill>
              </a:rPr>
              <a:t> (1867–1927)</a:t>
            </a:r>
            <a:endParaRPr lang="en-US" altLang="en-US" sz="2300" dirty="0">
              <a:solidFill>
                <a:schemeClr val="tx1"/>
              </a:solidFill>
            </a:endParaRPr>
          </a:p>
          <a:p>
            <a:pPr marL="1295400" lvl="2" indent="-457200" algn="l">
              <a:lnSpc>
                <a:spcPct val="110000"/>
              </a:lnSpc>
              <a:buFont typeface="Arial"/>
              <a:buChar char="•"/>
            </a:pPr>
            <a:r>
              <a:rPr lang="en-US" altLang="en-US" sz="2300" dirty="0">
                <a:solidFill>
                  <a:schemeClr val="tx1"/>
                </a:solidFill>
              </a:rPr>
              <a:t>Developed </a:t>
            </a:r>
            <a:r>
              <a:rPr lang="en-US" altLang="en-US" sz="2300" b="1" dirty="0">
                <a:solidFill>
                  <a:schemeClr val="tx1"/>
                </a:solidFill>
              </a:rPr>
              <a:t>Structuralism</a:t>
            </a:r>
            <a:r>
              <a:rPr lang="en-US" altLang="en-US" sz="2300" dirty="0">
                <a:solidFill>
                  <a:schemeClr val="tx1"/>
                </a:solidFill>
              </a:rPr>
              <a:t> as an attempt to try to identify all of the elements of consciousness</a:t>
            </a:r>
          </a:p>
          <a:p>
            <a:pPr marL="1295400" lvl="2" indent="-457200" algn="l">
              <a:buFont typeface="Arial"/>
              <a:buChar char="•"/>
            </a:pPr>
            <a:endParaRPr lang="en-US" altLang="en-US" sz="2300" dirty="0">
              <a:solidFill>
                <a:schemeClr val="tx1"/>
              </a:solidFill>
            </a:endParaRPr>
          </a:p>
          <a:p>
            <a:pPr marL="1295400" lvl="2" indent="-457200" algn="l">
              <a:buFont typeface="Arial"/>
              <a:buChar char="•"/>
            </a:pPr>
            <a:r>
              <a:rPr lang="en-US" altLang="en-US" sz="2300" b="1" dirty="0">
                <a:solidFill>
                  <a:schemeClr val="tx1"/>
                </a:solidFill>
              </a:rPr>
              <a:t>Introspection </a:t>
            </a:r>
            <a:r>
              <a:rPr lang="en-US" altLang="en-US" sz="2300" dirty="0">
                <a:solidFill>
                  <a:schemeClr val="tx1"/>
                </a:solidFill>
              </a:rPr>
              <a:t>– </a:t>
            </a:r>
            <a:r>
              <a:rPr lang="en-US" sz="2300" dirty="0">
                <a:solidFill>
                  <a:schemeClr val="tx2"/>
                </a:solidFill>
              </a:rPr>
              <a:t>the careful reflective and systematic observation of the details of mental processes and how simple thoughts combine into complex ideas </a:t>
            </a:r>
            <a:endParaRPr lang="en-US" altLang="en-US" sz="2300" dirty="0">
              <a:solidFill>
                <a:schemeClr val="tx2"/>
              </a:solidFill>
            </a:endParaRPr>
          </a:p>
          <a:p>
            <a:pPr marL="1295400" lvl="2" indent="-457200" algn="l">
              <a:buFont typeface="Arial"/>
              <a:buChar char="•"/>
            </a:pPr>
            <a:endParaRPr lang="en-US" altLang="en-US" sz="2300" dirty="0">
              <a:solidFill>
                <a:schemeClr val="tx1"/>
              </a:solidFill>
            </a:endParaRPr>
          </a:p>
          <a:p>
            <a:pPr marL="1295400" lvl="2" indent="-457200" algn="l">
              <a:buFont typeface="Arial"/>
              <a:buChar char="•"/>
            </a:pPr>
            <a:r>
              <a:rPr lang="en-US" altLang="en-US" sz="2300" dirty="0">
                <a:solidFill>
                  <a:schemeClr val="tx1"/>
                </a:solidFill>
              </a:rPr>
              <a:t>The </a:t>
            </a:r>
            <a:r>
              <a:rPr lang="en-US" altLang="en-US" sz="2300" b="1" dirty="0">
                <a:solidFill>
                  <a:schemeClr val="tx1"/>
                </a:solidFill>
              </a:rPr>
              <a:t>goal of Structuralism </a:t>
            </a:r>
            <a:r>
              <a:rPr lang="en-US" altLang="en-US" sz="2300" dirty="0">
                <a:solidFill>
                  <a:schemeClr val="tx1"/>
                </a:solidFill>
              </a:rPr>
              <a:t>was to describe observable mental processes rather than to explain, predict, or control</a:t>
            </a:r>
          </a:p>
          <a:p>
            <a:pPr lvl="1" algn="l"/>
            <a:endParaRPr lang="en-US" altLang="en-US"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0"/>
            <a:ext cx="7772400" cy="1470025"/>
          </a:xfrm>
        </p:spPr>
        <p:txBody>
          <a:bodyPr/>
          <a:lstStyle/>
          <a:p>
            <a:r>
              <a:rPr lang="en-US" altLang="en-US"/>
              <a:t>What the hell is Psychology?</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8385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958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08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79512" y="476672"/>
            <a:ext cx="8964488" cy="1066800"/>
          </a:xfrm>
        </p:spPr>
        <p:txBody>
          <a:bodyPr>
            <a:normAutofit fontScale="90000"/>
          </a:bodyPr>
          <a:lstStyle/>
          <a:p>
            <a:r>
              <a:rPr lang="en-US" altLang="en-US" dirty="0"/>
              <a:t>Functionalism - The Flow of Consciousness</a:t>
            </a:r>
          </a:p>
        </p:txBody>
      </p:sp>
      <p:sp>
        <p:nvSpPr>
          <p:cNvPr id="6" name="Rectangle 5"/>
          <p:cNvSpPr/>
          <p:nvPr/>
        </p:nvSpPr>
        <p:spPr>
          <a:xfrm>
            <a:off x="0" y="2145382"/>
            <a:ext cx="5004048" cy="3277820"/>
          </a:xfrm>
          <a:prstGeom prst="rect">
            <a:avLst/>
          </a:prstGeom>
        </p:spPr>
        <p:txBody>
          <a:bodyPr wrap="square">
            <a:spAutoFit/>
          </a:bodyPr>
          <a:lstStyle/>
          <a:p>
            <a:pPr lvl="1">
              <a:buClr>
                <a:schemeClr val="accent1"/>
              </a:buClr>
            </a:pPr>
            <a:r>
              <a:rPr lang="en-US" altLang="en-US" sz="2300" b="1" dirty="0"/>
              <a:t>William James (1842-1910)</a:t>
            </a:r>
          </a:p>
          <a:p>
            <a:pPr lvl="1">
              <a:buClr>
                <a:schemeClr val="accent1"/>
              </a:buClr>
            </a:pPr>
            <a:endParaRPr lang="en-US" altLang="en-US" sz="2300" b="1" dirty="0"/>
          </a:p>
          <a:p>
            <a:pPr lvl="2">
              <a:buClr>
                <a:schemeClr val="accent1"/>
              </a:buClr>
              <a:buFont typeface="Arial" pitchFamily="34" charset="0"/>
              <a:buChar char="•"/>
            </a:pPr>
            <a:r>
              <a:rPr lang="en-US" altLang="en-US" sz="2300" dirty="0"/>
              <a:t> Set up the first psychology lab in the US at Harvard.</a:t>
            </a:r>
          </a:p>
          <a:p>
            <a:pPr lvl="2">
              <a:buClr>
                <a:schemeClr val="accent1"/>
              </a:buClr>
              <a:buFont typeface="Arial" pitchFamily="34" charset="0"/>
              <a:buChar char="•"/>
            </a:pPr>
            <a:endParaRPr lang="en-US" altLang="en-US" sz="2300" dirty="0"/>
          </a:p>
          <a:p>
            <a:pPr lvl="2">
              <a:buClr>
                <a:schemeClr val="accent1"/>
              </a:buClr>
              <a:buFont typeface="Arial" pitchFamily="34" charset="0"/>
              <a:buChar char="•"/>
            </a:pPr>
            <a:r>
              <a:rPr lang="en-US" altLang="en-US" sz="2300" dirty="0"/>
              <a:t> Wrote the first psychology textbook, </a:t>
            </a:r>
            <a:r>
              <a:rPr lang="en-US" altLang="en-US" sz="2300" b="1" i="1" dirty="0"/>
              <a:t>Principles of Psychology</a:t>
            </a:r>
            <a:r>
              <a:rPr lang="en-US" altLang="en-US" sz="2300" i="1" dirty="0"/>
              <a:t>,</a:t>
            </a:r>
            <a:r>
              <a:rPr lang="en-US" altLang="en-US" sz="2300" dirty="0"/>
              <a:t> which was published in 1890.</a:t>
            </a:r>
          </a:p>
        </p:txBody>
      </p:sp>
      <p:pic>
        <p:nvPicPr>
          <p:cNvPr id="2" name="Picture 1"/>
          <p:cNvPicPr>
            <a:picLocks noChangeAspect="1"/>
          </p:cNvPicPr>
          <p:nvPr/>
        </p:nvPicPr>
        <p:blipFill>
          <a:blip r:embed="rId3"/>
          <a:stretch>
            <a:fillRect/>
          </a:stretch>
        </p:blipFill>
        <p:spPr>
          <a:xfrm>
            <a:off x="4932040" y="1988839"/>
            <a:ext cx="3882256" cy="331305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899592" y="836712"/>
            <a:ext cx="5472608" cy="1066800"/>
          </a:xfrm>
        </p:spPr>
        <p:txBody>
          <a:bodyPr>
            <a:normAutofit fontScale="90000"/>
          </a:bodyPr>
          <a:lstStyle/>
          <a:p>
            <a:r>
              <a:rPr lang="en-US" altLang="en-US" dirty="0"/>
              <a:t>Functionalism - The Flow of Consciousness</a:t>
            </a:r>
          </a:p>
        </p:txBody>
      </p:sp>
      <p:sp>
        <p:nvSpPr>
          <p:cNvPr id="23555" name="Rectangle 3"/>
          <p:cNvSpPr>
            <a:spLocks noGrp="1"/>
          </p:cNvSpPr>
          <p:nvPr>
            <p:ph idx="1"/>
          </p:nvPr>
        </p:nvSpPr>
        <p:spPr>
          <a:xfrm>
            <a:off x="467544" y="2636912"/>
            <a:ext cx="8136904" cy="3888432"/>
          </a:xfrm>
        </p:spPr>
        <p:txBody>
          <a:bodyPr>
            <a:normAutofit fontScale="92500" lnSpcReduction="20000"/>
          </a:bodyPr>
          <a:lstStyle/>
          <a:p>
            <a:pPr marL="723900" lvl="1" indent="-342900" algn="l">
              <a:buFont typeface="Arial"/>
              <a:buChar char="•"/>
            </a:pPr>
            <a:r>
              <a:rPr lang="en-US" altLang="en-US" sz="2300" dirty="0">
                <a:solidFill>
                  <a:schemeClr val="tx1"/>
                </a:solidFill>
              </a:rPr>
              <a:t>James believed that mental processes were fluid (“</a:t>
            </a:r>
            <a:r>
              <a:rPr lang="en-US" altLang="en-US" sz="2300" b="1" dirty="0">
                <a:solidFill>
                  <a:schemeClr val="tx1"/>
                </a:solidFill>
              </a:rPr>
              <a:t>stream of consciousness</a:t>
            </a:r>
            <a:r>
              <a:rPr lang="en-US" altLang="en-US" sz="2300" dirty="0">
                <a:solidFill>
                  <a:schemeClr val="tx1"/>
                </a:solidFill>
              </a:rPr>
              <a:t>”) instead of fixed elements. (in contrast to </a:t>
            </a:r>
            <a:r>
              <a:rPr lang="en-US" altLang="en-US" sz="2300" b="1" dirty="0" err="1">
                <a:solidFill>
                  <a:schemeClr val="tx1"/>
                </a:solidFill>
              </a:rPr>
              <a:t>structuralist’s</a:t>
            </a:r>
            <a:r>
              <a:rPr lang="en-US" altLang="en-US" sz="2300" dirty="0">
                <a:solidFill>
                  <a:schemeClr val="tx1"/>
                </a:solidFill>
              </a:rPr>
              <a:t> viewpoint)</a:t>
            </a:r>
          </a:p>
          <a:p>
            <a:pPr marL="723900" lvl="1" indent="-342900" algn="l">
              <a:buFont typeface="Arial"/>
              <a:buChar char="•"/>
            </a:pPr>
            <a:endParaRPr lang="en-US" altLang="en-US" sz="2300" dirty="0">
              <a:solidFill>
                <a:schemeClr val="tx1"/>
              </a:solidFill>
            </a:endParaRPr>
          </a:p>
          <a:p>
            <a:pPr marL="723900" lvl="1" indent="-342900" algn="l">
              <a:buFont typeface="Arial"/>
              <a:buChar char="•"/>
            </a:pPr>
            <a:r>
              <a:rPr lang="en-US" altLang="en-US" sz="2300" dirty="0">
                <a:solidFill>
                  <a:schemeClr val="tx1"/>
                </a:solidFill>
              </a:rPr>
              <a:t>Emphasis on the functions of the mind in adapting to a changing environment. </a:t>
            </a:r>
          </a:p>
          <a:p>
            <a:pPr marL="723900" lvl="1" indent="-342900" algn="l">
              <a:buFont typeface="Arial"/>
              <a:buChar char="•"/>
            </a:pPr>
            <a:endParaRPr lang="en-US" sz="2300" dirty="0">
              <a:solidFill>
                <a:schemeClr val="tx1"/>
              </a:solidFill>
            </a:endParaRPr>
          </a:p>
          <a:p>
            <a:pPr marL="723900" lvl="1" indent="-342900" algn="l">
              <a:buFont typeface="Arial"/>
              <a:buChar char="•"/>
            </a:pPr>
            <a:r>
              <a:rPr lang="en-US" altLang="en-US" sz="2300" dirty="0">
                <a:solidFill>
                  <a:schemeClr val="tx1"/>
                </a:solidFill>
              </a:rPr>
              <a:t>Functionalist scientists used </a:t>
            </a:r>
            <a:r>
              <a:rPr lang="en-US" sz="2400" b="1" dirty="0">
                <a:solidFill>
                  <a:schemeClr val="tx1"/>
                </a:solidFill>
              </a:rPr>
              <a:t>empirical methods </a:t>
            </a:r>
            <a:r>
              <a:rPr lang="en-US" sz="2400" dirty="0">
                <a:solidFill>
                  <a:schemeClr val="tx1"/>
                </a:solidFill>
              </a:rPr>
              <a:t>that focused on the causes and consequences of behaviour. </a:t>
            </a:r>
          </a:p>
          <a:p>
            <a:pPr marL="723900" lvl="1" indent="-342900" algn="l">
              <a:buFont typeface="Arial"/>
              <a:buChar char="•"/>
            </a:pPr>
            <a:endParaRPr lang="en-US" sz="2400" dirty="0">
              <a:solidFill>
                <a:schemeClr val="tx1"/>
              </a:solidFill>
            </a:endParaRPr>
          </a:p>
          <a:p>
            <a:pPr marL="723900" lvl="1" indent="-342900" algn="l">
              <a:buFont typeface="Arial"/>
              <a:buChar char="•"/>
            </a:pPr>
            <a:r>
              <a:rPr lang="en-US" sz="2400" dirty="0">
                <a:solidFill>
                  <a:schemeClr val="tx1"/>
                </a:solidFill>
              </a:rPr>
              <a:t>Emphasis was also placed on studying animals, children and individuals with mental disorders.</a:t>
            </a:r>
          </a:p>
          <a:p>
            <a:pPr marL="723900" lvl="1" indent="-342900" algn="l">
              <a:buFont typeface="Arial"/>
              <a:buChar char="•"/>
            </a:pPr>
            <a:endParaRPr lang="en-US" altLang="en-US" sz="2400" dirty="0">
              <a:solidFill>
                <a:schemeClr val="tx1"/>
              </a:solidFill>
            </a:endParaRPr>
          </a:p>
          <a:p>
            <a:pPr marL="723900" lvl="1" indent="-342900" algn="l">
              <a:buFont typeface="Arial"/>
              <a:buChar char="•"/>
            </a:pPr>
            <a:endParaRPr lang="en-US" altLang="en-US" sz="2300" dirty="0">
              <a:solidFill>
                <a:schemeClr val="tx1"/>
              </a:solidFill>
            </a:endParaRPr>
          </a:p>
        </p:txBody>
      </p:sp>
      <p:pic>
        <p:nvPicPr>
          <p:cNvPr id="2" name="Picture 1"/>
          <p:cNvPicPr>
            <a:picLocks noChangeAspect="1"/>
          </p:cNvPicPr>
          <p:nvPr/>
        </p:nvPicPr>
        <p:blipFill>
          <a:blip r:embed="rId3"/>
          <a:stretch>
            <a:fillRect/>
          </a:stretch>
        </p:blipFill>
        <p:spPr>
          <a:xfrm>
            <a:off x="6764446" y="548680"/>
            <a:ext cx="2193865" cy="18722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547664" y="548680"/>
            <a:ext cx="6084168" cy="720080"/>
          </a:xfrm>
        </p:spPr>
        <p:txBody>
          <a:bodyPr>
            <a:normAutofit fontScale="90000"/>
          </a:bodyPr>
          <a:lstStyle/>
          <a:p>
            <a:r>
              <a:rPr lang="en-US" altLang="en-US" dirty="0"/>
              <a:t>Gestalt Psychologists</a:t>
            </a:r>
          </a:p>
        </p:txBody>
      </p:sp>
      <p:sp>
        <p:nvSpPr>
          <p:cNvPr id="24579" name="Rectangle 3"/>
          <p:cNvSpPr>
            <a:spLocks noGrp="1"/>
          </p:cNvSpPr>
          <p:nvPr>
            <p:ph idx="1"/>
          </p:nvPr>
        </p:nvSpPr>
        <p:spPr>
          <a:xfrm>
            <a:off x="179512" y="1700808"/>
            <a:ext cx="5184576" cy="4598988"/>
          </a:xfrm>
        </p:spPr>
        <p:txBody>
          <a:bodyPr>
            <a:normAutofit/>
          </a:bodyPr>
          <a:lstStyle/>
          <a:p>
            <a:pPr marL="723900" lvl="1" indent="-342900" algn="l">
              <a:buFont typeface="Arial"/>
              <a:buChar char="•"/>
            </a:pPr>
            <a:r>
              <a:rPr lang="en-US" altLang="en-US" sz="2300" dirty="0">
                <a:solidFill>
                  <a:schemeClr val="tx1"/>
                </a:solidFill>
              </a:rPr>
              <a:t>Said consciousness CANNOT be broken down into elements.</a:t>
            </a:r>
          </a:p>
          <a:p>
            <a:pPr marL="723900" lvl="1" indent="-342900" algn="l">
              <a:buFont typeface="Arial"/>
              <a:buChar char="•"/>
            </a:pPr>
            <a:endParaRPr lang="en-US" altLang="en-US" sz="2300" dirty="0">
              <a:solidFill>
                <a:schemeClr val="tx1"/>
              </a:solidFill>
            </a:endParaRPr>
          </a:p>
          <a:p>
            <a:pPr marL="723900" lvl="1" indent="-342900" algn="l">
              <a:buFont typeface="Arial"/>
              <a:buChar char="•"/>
            </a:pPr>
            <a:r>
              <a:rPr lang="en-US" altLang="en-US" sz="2300" dirty="0">
                <a:solidFill>
                  <a:schemeClr val="tx1"/>
                </a:solidFill>
              </a:rPr>
              <a:t>We </a:t>
            </a:r>
            <a:r>
              <a:rPr lang="en-CA" altLang="en-US" sz="2300" dirty="0">
                <a:solidFill>
                  <a:schemeClr val="tx1"/>
                </a:solidFill>
              </a:rPr>
              <a:t>perceive</a:t>
            </a:r>
            <a:r>
              <a:rPr lang="en-US" altLang="en-US" sz="2300" dirty="0">
                <a:solidFill>
                  <a:schemeClr val="tx1"/>
                </a:solidFill>
              </a:rPr>
              <a:t> things as whole perceptual units. </a:t>
            </a:r>
          </a:p>
          <a:p>
            <a:pPr marL="723900" lvl="1" indent="-342900" algn="l">
              <a:buFont typeface="Arial"/>
              <a:buChar char="•"/>
            </a:pPr>
            <a:endParaRPr lang="en-US" altLang="en-US" sz="2300" dirty="0">
              <a:solidFill>
                <a:schemeClr val="tx1"/>
              </a:solidFill>
            </a:endParaRPr>
          </a:p>
          <a:p>
            <a:pPr marL="723900" lvl="1" indent="-342900" algn="l">
              <a:buFont typeface="Arial"/>
              <a:buChar char="•"/>
            </a:pPr>
            <a:r>
              <a:rPr lang="en-US" altLang="en-US" sz="2300" dirty="0">
                <a:solidFill>
                  <a:schemeClr val="tx1"/>
                </a:solidFill>
              </a:rPr>
              <a:t>The whole is greater than the sum of its parts.</a:t>
            </a:r>
          </a:p>
          <a:p>
            <a:pPr marL="723900" lvl="1" indent="-342900" algn="l">
              <a:buFont typeface="Arial"/>
              <a:buChar char="•"/>
            </a:pPr>
            <a:endParaRPr lang="en-US" altLang="en-US" sz="2300" dirty="0">
              <a:solidFill>
                <a:schemeClr val="tx1"/>
              </a:solidFill>
            </a:endParaRPr>
          </a:p>
          <a:p>
            <a:pPr marL="723900" lvl="1" indent="-342900" algn="l">
              <a:buFont typeface="Arial"/>
              <a:buChar char="•"/>
            </a:pPr>
            <a:r>
              <a:rPr lang="en-US" altLang="en-US" sz="2300" dirty="0">
                <a:solidFill>
                  <a:schemeClr val="tx1"/>
                </a:solidFill>
              </a:rPr>
              <a:t>Learning is tied to what we perceive.</a:t>
            </a:r>
          </a:p>
          <a:p>
            <a:pPr marL="342900" indent="-342900" algn="l">
              <a:buFont typeface="Arial"/>
              <a:buChar char="•"/>
            </a:pPr>
            <a:endParaRPr lang="en-US" altLang="en-US" sz="2300" dirty="0"/>
          </a:p>
        </p:txBody>
      </p:sp>
      <p:pic>
        <p:nvPicPr>
          <p:cNvPr id="2" name="Picture 1"/>
          <p:cNvPicPr>
            <a:picLocks noChangeAspect="1"/>
          </p:cNvPicPr>
          <p:nvPr/>
        </p:nvPicPr>
        <p:blipFill>
          <a:blip r:embed="rId3"/>
          <a:stretch>
            <a:fillRect/>
          </a:stretch>
        </p:blipFill>
        <p:spPr>
          <a:xfrm>
            <a:off x="5508104" y="1772816"/>
            <a:ext cx="3276559" cy="43924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289547"/>
            <a:ext cx="7645400" cy="1787525"/>
          </a:xfrm>
        </p:spPr>
        <p:txBody>
          <a:bodyPr/>
          <a:lstStyle/>
          <a:p>
            <a:r>
              <a:rPr lang="en-US" dirty="0"/>
              <a:t>Twentieth-Century Approaches </a:t>
            </a:r>
          </a:p>
        </p:txBody>
      </p:sp>
    </p:spTree>
    <p:extLst>
      <p:ext uri="{BB962C8B-B14F-4D97-AF65-F5344CB8AC3E}">
        <p14:creationId xmlns:p14="http://schemas.microsoft.com/office/powerpoint/2010/main" val="209543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74848" y="922040"/>
            <a:ext cx="8229600" cy="1066800"/>
          </a:xfrm>
        </p:spPr>
        <p:txBody>
          <a:bodyPr>
            <a:normAutofit fontScale="90000"/>
          </a:bodyPr>
          <a:lstStyle/>
          <a:p>
            <a:r>
              <a:rPr lang="en-US" altLang="en-US" dirty="0"/>
              <a:t>Psychoanalysis – The Psychology of the Unconscious </a:t>
            </a:r>
            <a:br>
              <a:rPr lang="en-US" altLang="en-US" dirty="0"/>
            </a:br>
            <a:endParaRPr lang="en-US" altLang="en-US" dirty="0"/>
          </a:p>
        </p:txBody>
      </p:sp>
      <p:sp>
        <p:nvSpPr>
          <p:cNvPr id="25603" name="Rectangle 3"/>
          <p:cNvSpPr>
            <a:spLocks noGrp="1"/>
          </p:cNvSpPr>
          <p:nvPr>
            <p:ph idx="1"/>
          </p:nvPr>
        </p:nvSpPr>
        <p:spPr>
          <a:xfrm>
            <a:off x="0" y="2132856"/>
            <a:ext cx="4427984" cy="3673003"/>
          </a:xfrm>
        </p:spPr>
        <p:txBody>
          <a:bodyPr>
            <a:normAutofit lnSpcReduction="10000"/>
          </a:bodyPr>
          <a:lstStyle/>
          <a:p>
            <a:pPr lvl="1" algn="l">
              <a:buNone/>
            </a:pPr>
            <a:r>
              <a:rPr lang="en-US" altLang="en-US" sz="2000" b="1" dirty="0">
                <a:solidFill>
                  <a:schemeClr val="tx1"/>
                </a:solidFill>
                <a:latin typeface="Arial"/>
                <a:cs typeface="Arial"/>
              </a:rPr>
              <a:t>Sigmund Freud (1856–1939)</a:t>
            </a:r>
            <a:endParaRPr lang="en-US" altLang="en-US" sz="2000" dirty="0">
              <a:solidFill>
                <a:schemeClr val="tx1"/>
              </a:solidFill>
              <a:latin typeface="Arial"/>
              <a:cs typeface="Arial"/>
            </a:endParaRPr>
          </a:p>
          <a:p>
            <a:pPr algn="l">
              <a:buNone/>
            </a:pPr>
            <a:r>
              <a:rPr lang="en-US" altLang="en-US" sz="2000" dirty="0">
                <a:latin typeface="Arial"/>
                <a:cs typeface="Arial"/>
              </a:rPr>
              <a:t> </a:t>
            </a:r>
          </a:p>
          <a:p>
            <a:pPr marL="723900" lvl="1" indent="-342900" algn="l">
              <a:buFont typeface="Arial"/>
              <a:buChar char="•"/>
            </a:pPr>
            <a:r>
              <a:rPr lang="en-US" altLang="en-US" sz="2000" dirty="0">
                <a:solidFill>
                  <a:schemeClr val="tx1"/>
                </a:solidFill>
                <a:latin typeface="Arial"/>
                <a:cs typeface="Arial"/>
              </a:rPr>
              <a:t>The belief that people’s </a:t>
            </a:r>
            <a:r>
              <a:rPr lang="en-CA" altLang="en-US" sz="2000" dirty="0">
                <a:solidFill>
                  <a:schemeClr val="tx1"/>
                </a:solidFill>
                <a:latin typeface="Arial"/>
                <a:cs typeface="Arial"/>
              </a:rPr>
              <a:t>behaviours</a:t>
            </a:r>
            <a:r>
              <a:rPr lang="en-US" altLang="en-US" sz="2000" dirty="0">
                <a:solidFill>
                  <a:schemeClr val="tx1"/>
                </a:solidFill>
                <a:latin typeface="Arial"/>
                <a:cs typeface="Arial"/>
              </a:rPr>
              <a:t> are based on their unconscious desires and conflicts</a:t>
            </a:r>
          </a:p>
          <a:p>
            <a:pPr marL="723900" lvl="1" indent="-342900" algn="l">
              <a:buFont typeface="Arial"/>
              <a:buChar char="•"/>
            </a:pPr>
            <a:endParaRPr lang="en-US" altLang="en-US" sz="2000" dirty="0">
              <a:solidFill>
                <a:schemeClr val="tx1"/>
              </a:solidFill>
              <a:latin typeface="Arial"/>
              <a:cs typeface="Arial"/>
            </a:endParaRPr>
          </a:p>
          <a:p>
            <a:pPr marL="723900" lvl="1" indent="-342900" algn="l">
              <a:buFont typeface="Arial"/>
              <a:buChar char="•"/>
            </a:pPr>
            <a:r>
              <a:rPr lang="en-US" altLang="en-US" sz="2000" dirty="0">
                <a:solidFill>
                  <a:schemeClr val="tx1"/>
                </a:solidFill>
                <a:latin typeface="Arial"/>
                <a:cs typeface="Arial"/>
              </a:rPr>
              <a:t>Freud developed a form of therapy,</a:t>
            </a:r>
            <a:r>
              <a:rPr lang="en-US" altLang="en-US" sz="2000" b="1" dirty="0">
                <a:solidFill>
                  <a:schemeClr val="tx1"/>
                </a:solidFill>
                <a:latin typeface="Arial"/>
                <a:cs typeface="Arial"/>
              </a:rPr>
              <a:t> psychoanalysis</a:t>
            </a:r>
            <a:r>
              <a:rPr lang="en-US" altLang="en-US" sz="2000" dirty="0">
                <a:solidFill>
                  <a:schemeClr val="tx1"/>
                </a:solidFill>
                <a:latin typeface="Arial"/>
                <a:cs typeface="Arial"/>
              </a:rPr>
              <a:t>, that aimed to resolve unconscious conflicts</a:t>
            </a:r>
          </a:p>
          <a:p>
            <a:pPr lvl="1" algn="l">
              <a:buFont typeface="Arial" pitchFamily="34" charset="0"/>
              <a:buChar char="•"/>
            </a:pPr>
            <a:endParaRPr lang="en-US" altLang="en-US" sz="2300" dirty="0">
              <a:solidFill>
                <a:schemeClr val="tx1"/>
              </a:solidFill>
              <a:latin typeface="Arial"/>
              <a:cs typeface="Arial"/>
            </a:endParaRPr>
          </a:p>
          <a:p>
            <a:pPr algn="l">
              <a:buFont typeface="Arial" pitchFamily="34" charset="0"/>
              <a:buChar char="•"/>
            </a:pPr>
            <a:endParaRPr lang="en-US" altLang="en-US" sz="2300" dirty="0">
              <a:latin typeface="Arial"/>
              <a:cs typeface="Arial"/>
            </a:endParaRPr>
          </a:p>
        </p:txBody>
      </p:sp>
      <p:sp>
        <p:nvSpPr>
          <p:cNvPr id="6" name="Rectangle 5"/>
          <p:cNvSpPr/>
          <p:nvPr/>
        </p:nvSpPr>
        <p:spPr>
          <a:xfrm>
            <a:off x="4392488" y="5374957"/>
            <a:ext cx="4860032" cy="646331"/>
          </a:xfrm>
          <a:prstGeom prst="rect">
            <a:avLst/>
          </a:prstGeom>
        </p:spPr>
        <p:txBody>
          <a:bodyPr wrap="square">
            <a:spAutoFit/>
          </a:bodyPr>
          <a:lstStyle/>
          <a:p>
            <a:r>
              <a:rPr lang="en-US" dirty="0">
                <a:solidFill>
                  <a:schemeClr val="accent1"/>
                </a:solidFill>
              </a:rPr>
              <a:t>Sigmund Freud, founder of psychoanalytic theory, examines a bust of himself.</a:t>
            </a:r>
          </a:p>
        </p:txBody>
      </p:sp>
      <p:pic>
        <p:nvPicPr>
          <p:cNvPr id="3" name="Picture 2"/>
          <p:cNvPicPr>
            <a:picLocks noChangeAspect="1"/>
          </p:cNvPicPr>
          <p:nvPr/>
        </p:nvPicPr>
        <p:blipFill>
          <a:blip r:embed="rId3"/>
          <a:stretch>
            <a:fillRect/>
          </a:stretch>
        </p:blipFill>
        <p:spPr>
          <a:xfrm>
            <a:off x="4513731" y="2062589"/>
            <a:ext cx="4332985" cy="33123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0" y="719733"/>
            <a:ext cx="8964488" cy="981075"/>
          </a:xfrm>
        </p:spPr>
        <p:txBody>
          <a:bodyPr>
            <a:normAutofit fontScale="90000"/>
          </a:bodyPr>
          <a:lstStyle/>
          <a:p>
            <a:r>
              <a:rPr lang="en-CA" altLang="en-US" dirty="0"/>
              <a:t>Behaviourism – </a:t>
            </a:r>
            <a:br>
              <a:rPr lang="en-CA" altLang="en-US" dirty="0"/>
            </a:br>
            <a:r>
              <a:rPr lang="en-CA" altLang="en-US" dirty="0"/>
              <a:t>The Study of Observable Behaviour</a:t>
            </a:r>
          </a:p>
        </p:txBody>
      </p:sp>
      <p:sp>
        <p:nvSpPr>
          <p:cNvPr id="26627" name="Rectangle 3"/>
          <p:cNvSpPr>
            <a:spLocks noGrp="1"/>
          </p:cNvSpPr>
          <p:nvPr>
            <p:ph idx="1"/>
          </p:nvPr>
        </p:nvSpPr>
        <p:spPr>
          <a:xfrm>
            <a:off x="611560" y="1556792"/>
            <a:ext cx="7924800" cy="5068887"/>
          </a:xfrm>
        </p:spPr>
        <p:txBody>
          <a:bodyPr>
            <a:normAutofit/>
          </a:bodyPr>
          <a:lstStyle/>
          <a:p>
            <a:pPr lvl="1" algn="l"/>
            <a:endParaRPr lang="en-US" altLang="en-US" sz="2300" dirty="0"/>
          </a:p>
          <a:p>
            <a:pPr lvl="1" algn="l"/>
            <a:r>
              <a:rPr lang="en-US" altLang="en-US" sz="2300" b="1" dirty="0" err="1"/>
              <a:t>Behaviourism</a:t>
            </a:r>
            <a:r>
              <a:rPr lang="en-US" altLang="en-US" sz="2300" dirty="0"/>
              <a:t> – Psychological research should only focus on </a:t>
            </a:r>
            <a:r>
              <a:rPr lang="en-CA" altLang="en-US" sz="2300" dirty="0"/>
              <a:t>behaviour</a:t>
            </a:r>
            <a:r>
              <a:rPr lang="en-US" altLang="en-US" sz="2300" dirty="0"/>
              <a:t> you can observe.</a:t>
            </a:r>
          </a:p>
          <a:p>
            <a:pPr lvl="1" algn="l"/>
            <a:endParaRPr lang="en-US" altLang="en-US" sz="2300" dirty="0"/>
          </a:p>
          <a:p>
            <a:pPr lvl="1" algn="l"/>
            <a:r>
              <a:rPr lang="en-US" sz="1700" b="1" dirty="0"/>
              <a:t>Edward Thorndike (1874–1949)</a:t>
            </a:r>
          </a:p>
          <a:p>
            <a:pPr marL="1181100" lvl="2" indent="-342900" algn="l">
              <a:buFont typeface="Arial"/>
              <a:buChar char="•"/>
            </a:pPr>
            <a:r>
              <a:rPr lang="en-US" sz="1700" dirty="0"/>
              <a:t>Proposed research findings from the study of animals could help explain human </a:t>
            </a:r>
            <a:r>
              <a:rPr lang="en-US" sz="1700" dirty="0" err="1"/>
              <a:t>behaviour</a:t>
            </a:r>
            <a:r>
              <a:rPr lang="en-US" sz="1700" dirty="0"/>
              <a:t>.</a:t>
            </a:r>
            <a:endParaRPr lang="en-US" altLang="en-US" sz="1700" dirty="0"/>
          </a:p>
          <a:p>
            <a:pPr lvl="1" algn="l"/>
            <a:r>
              <a:rPr lang="en-US" altLang="en-US" sz="1700" b="1" dirty="0"/>
              <a:t>Ivan Pavlov (1849–1936)</a:t>
            </a:r>
          </a:p>
          <a:p>
            <a:pPr marL="1295400" lvl="2" indent="-457200" algn="l">
              <a:buFont typeface="Arial"/>
              <a:buChar char="•"/>
            </a:pPr>
            <a:r>
              <a:rPr lang="en-US" altLang="en-US" sz="1700" dirty="0"/>
              <a:t>Found that dogs could learn to associate a bell with an automatic </a:t>
            </a:r>
            <a:r>
              <a:rPr lang="en-CA" altLang="en-US" sz="1700" dirty="0"/>
              <a:t>behaviour</a:t>
            </a:r>
            <a:r>
              <a:rPr lang="en-US" altLang="en-US" sz="1700" dirty="0"/>
              <a:t>, such as salivating for food. This is called </a:t>
            </a:r>
            <a:r>
              <a:rPr lang="en-US" altLang="en-US" sz="1700" b="1" dirty="0"/>
              <a:t>classical conditioning</a:t>
            </a:r>
            <a:r>
              <a:rPr lang="en-US" altLang="en-US" sz="1700" dirty="0"/>
              <a:t>.</a:t>
            </a:r>
          </a:p>
          <a:p>
            <a:pPr lvl="1" algn="l"/>
            <a:r>
              <a:rPr lang="en-US" altLang="en-US" sz="1700" b="1" dirty="0"/>
              <a:t>John B. Watson (1878–1958)</a:t>
            </a:r>
          </a:p>
          <a:p>
            <a:pPr marL="1295400" lvl="2" indent="-457200" algn="l">
              <a:buFont typeface="Arial"/>
              <a:buChar char="•"/>
            </a:pPr>
            <a:r>
              <a:rPr lang="en-US" altLang="en-US" sz="1700" dirty="0"/>
              <a:t>He conducted the “Little Albert” experiment demonstrating that children (people) could be classically conditioned.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79512" y="548680"/>
            <a:ext cx="8229600" cy="720080"/>
          </a:xfrm>
        </p:spPr>
        <p:txBody>
          <a:bodyPr>
            <a:normAutofit/>
          </a:bodyPr>
          <a:lstStyle/>
          <a:p>
            <a:r>
              <a:rPr lang="en-CA" altLang="en-US" sz="3600" dirty="0"/>
              <a:t>Behaviourism</a:t>
            </a:r>
            <a:r>
              <a:rPr lang="en-US" altLang="en-US" sz="3600" dirty="0"/>
              <a:t> continued</a:t>
            </a:r>
            <a:endParaRPr lang="en-CA" altLang="en-US" sz="3600" dirty="0"/>
          </a:p>
        </p:txBody>
      </p:sp>
      <p:sp>
        <p:nvSpPr>
          <p:cNvPr id="27651" name="Rectangle 3"/>
          <p:cNvSpPr>
            <a:spLocks noGrp="1"/>
          </p:cNvSpPr>
          <p:nvPr>
            <p:ph idx="1"/>
          </p:nvPr>
        </p:nvSpPr>
        <p:spPr>
          <a:xfrm>
            <a:off x="611560" y="1556792"/>
            <a:ext cx="4824536" cy="4896544"/>
          </a:xfrm>
        </p:spPr>
        <p:txBody>
          <a:bodyPr>
            <a:normAutofit fontScale="92500" lnSpcReduction="20000"/>
          </a:bodyPr>
          <a:lstStyle/>
          <a:p>
            <a:pPr lvl="1" algn="l"/>
            <a:r>
              <a:rPr lang="en-US" altLang="en-US" sz="2400" b="1" dirty="0">
                <a:solidFill>
                  <a:schemeClr val="tx1"/>
                </a:solidFill>
              </a:rPr>
              <a:t>B.F. Skinner (1904–1990)</a:t>
            </a:r>
          </a:p>
          <a:p>
            <a:pPr marL="723900" lvl="1" indent="-342900" algn="l">
              <a:buFont typeface="Arial"/>
              <a:buChar char="•"/>
            </a:pPr>
            <a:endParaRPr lang="en-US" altLang="en-US" sz="2400" b="1" dirty="0">
              <a:solidFill>
                <a:schemeClr val="tx1"/>
              </a:solidFill>
            </a:endParaRPr>
          </a:p>
          <a:p>
            <a:pPr marL="1295400" lvl="2" indent="-457200" algn="l">
              <a:buFont typeface="Arial"/>
              <a:buChar char="•"/>
            </a:pPr>
            <a:r>
              <a:rPr lang="en-US" altLang="en-US" dirty="0">
                <a:solidFill>
                  <a:schemeClr val="tx1"/>
                </a:solidFill>
              </a:rPr>
              <a:t>He developed </a:t>
            </a:r>
            <a:r>
              <a:rPr lang="en-US" altLang="en-US" b="1" dirty="0">
                <a:solidFill>
                  <a:schemeClr val="tx1"/>
                </a:solidFill>
              </a:rPr>
              <a:t>operant conditioning</a:t>
            </a:r>
            <a:r>
              <a:rPr lang="en-US" altLang="en-US" dirty="0">
                <a:solidFill>
                  <a:schemeClr val="tx1"/>
                </a:solidFill>
              </a:rPr>
              <a:t> to shape behaviour.</a:t>
            </a:r>
          </a:p>
          <a:p>
            <a:pPr marL="1295400" lvl="2" indent="-457200" algn="l">
              <a:buFont typeface="Arial"/>
              <a:buChar char="•"/>
            </a:pPr>
            <a:endParaRPr lang="en-US" altLang="en-US" dirty="0">
              <a:solidFill>
                <a:schemeClr val="tx1"/>
              </a:solidFill>
            </a:endParaRPr>
          </a:p>
          <a:p>
            <a:pPr marL="1295400" lvl="2" indent="-457200" algn="l">
              <a:buFont typeface="Arial"/>
              <a:buChar char="•"/>
            </a:pPr>
            <a:r>
              <a:rPr lang="en-US" altLang="en-US" dirty="0">
                <a:solidFill>
                  <a:schemeClr val="tx1"/>
                </a:solidFill>
              </a:rPr>
              <a:t> Used </a:t>
            </a:r>
            <a:r>
              <a:rPr lang="en-US" altLang="en-US" b="1" dirty="0">
                <a:solidFill>
                  <a:schemeClr val="tx1"/>
                </a:solidFill>
              </a:rPr>
              <a:t>reinforcement </a:t>
            </a:r>
            <a:r>
              <a:rPr lang="en-US" altLang="en-US" dirty="0">
                <a:solidFill>
                  <a:schemeClr val="tx1"/>
                </a:solidFill>
              </a:rPr>
              <a:t>to change the frequency of the expression of a behaviour.</a:t>
            </a:r>
          </a:p>
          <a:p>
            <a:pPr marL="1295400" lvl="2" indent="-457200" algn="l">
              <a:buFont typeface="Arial"/>
              <a:buChar char="•"/>
            </a:pPr>
            <a:endParaRPr lang="en-US" altLang="en-US" dirty="0">
              <a:solidFill>
                <a:schemeClr val="tx1"/>
              </a:solidFill>
            </a:endParaRPr>
          </a:p>
          <a:p>
            <a:pPr marL="1295400" lvl="2" indent="-457200" algn="l">
              <a:buFont typeface="Arial"/>
              <a:buChar char="•"/>
            </a:pPr>
            <a:r>
              <a:rPr lang="en-US" altLang="en-US" b="1" dirty="0">
                <a:solidFill>
                  <a:schemeClr val="tx1"/>
                </a:solidFill>
              </a:rPr>
              <a:t>Positive reinforcement </a:t>
            </a:r>
            <a:r>
              <a:rPr lang="en-US" altLang="en-US" dirty="0">
                <a:solidFill>
                  <a:schemeClr val="tx1"/>
                </a:solidFill>
              </a:rPr>
              <a:t>increases and </a:t>
            </a:r>
            <a:r>
              <a:rPr lang="en-US" altLang="en-US" b="1" dirty="0">
                <a:solidFill>
                  <a:schemeClr val="tx1"/>
                </a:solidFill>
              </a:rPr>
              <a:t>negative reinforcement</a:t>
            </a:r>
            <a:r>
              <a:rPr lang="en-US" altLang="en-US" dirty="0">
                <a:solidFill>
                  <a:schemeClr val="tx1"/>
                </a:solidFill>
              </a:rPr>
              <a:t> decreases the likelihood of a behaviour occurring. </a:t>
            </a:r>
          </a:p>
          <a:p>
            <a:pPr marL="1295400" lvl="2" indent="-457200" algn="l">
              <a:buFont typeface="Arial"/>
              <a:buChar char="•"/>
            </a:pPr>
            <a:endParaRPr lang="en-US" altLang="en-US" dirty="0">
              <a:solidFill>
                <a:schemeClr val="tx1"/>
              </a:solidFill>
            </a:endParaRPr>
          </a:p>
          <a:p>
            <a:pPr marL="342900" indent="-342900" algn="l">
              <a:buFont typeface="Arial"/>
              <a:buChar char="•"/>
            </a:pPr>
            <a:endParaRPr lang="en-CA" altLang="en-US" dirty="0"/>
          </a:p>
        </p:txBody>
      </p:sp>
      <p:sp>
        <p:nvSpPr>
          <p:cNvPr id="6" name="Rectangle 5"/>
          <p:cNvSpPr/>
          <p:nvPr/>
        </p:nvSpPr>
        <p:spPr>
          <a:xfrm>
            <a:off x="5508104" y="5301208"/>
            <a:ext cx="2520280" cy="1200329"/>
          </a:xfrm>
          <a:prstGeom prst="rect">
            <a:avLst/>
          </a:prstGeom>
        </p:spPr>
        <p:txBody>
          <a:bodyPr wrap="square">
            <a:spAutoFit/>
          </a:bodyPr>
          <a:lstStyle/>
          <a:p>
            <a:r>
              <a:rPr lang="en-US" altLang="en-US" dirty="0">
                <a:solidFill>
                  <a:srgbClr val="0070C0"/>
                </a:solidFill>
              </a:rPr>
              <a:t>B.F. Skinner with a rat that is learning to press a lever to gain a food reward.</a:t>
            </a:r>
            <a:endParaRPr lang="en-US" dirty="0">
              <a:solidFill>
                <a:srgbClr val="0070C0"/>
              </a:solidFill>
            </a:endParaRPr>
          </a:p>
        </p:txBody>
      </p:sp>
      <p:pic>
        <p:nvPicPr>
          <p:cNvPr id="2" name="Picture 1"/>
          <p:cNvPicPr>
            <a:picLocks noChangeAspect="1"/>
          </p:cNvPicPr>
          <p:nvPr/>
        </p:nvPicPr>
        <p:blipFill>
          <a:blip r:embed="rId3"/>
          <a:stretch>
            <a:fillRect/>
          </a:stretch>
        </p:blipFill>
        <p:spPr>
          <a:xfrm>
            <a:off x="5508104" y="1412776"/>
            <a:ext cx="2521250" cy="38107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611560" y="548680"/>
            <a:ext cx="8229600" cy="720080"/>
          </a:xfrm>
        </p:spPr>
        <p:txBody>
          <a:bodyPr>
            <a:normAutofit/>
          </a:bodyPr>
          <a:lstStyle/>
          <a:p>
            <a:r>
              <a:rPr lang="en-CA" altLang="en-US" sz="3600" dirty="0"/>
              <a:t>Behaviourism</a:t>
            </a:r>
            <a:r>
              <a:rPr lang="en-US" altLang="en-US" sz="3600" dirty="0"/>
              <a:t> continued</a:t>
            </a:r>
            <a:endParaRPr lang="en-CA" altLang="en-US" sz="3600" dirty="0"/>
          </a:p>
        </p:txBody>
      </p:sp>
      <p:sp>
        <p:nvSpPr>
          <p:cNvPr id="27651" name="Rectangle 3"/>
          <p:cNvSpPr>
            <a:spLocks noGrp="1"/>
          </p:cNvSpPr>
          <p:nvPr>
            <p:ph idx="1"/>
          </p:nvPr>
        </p:nvSpPr>
        <p:spPr>
          <a:xfrm>
            <a:off x="19070" y="1988840"/>
            <a:ext cx="4501008" cy="3672408"/>
          </a:xfrm>
        </p:spPr>
        <p:txBody>
          <a:bodyPr>
            <a:normAutofit/>
          </a:bodyPr>
          <a:lstStyle/>
          <a:p>
            <a:pPr lvl="1" algn="l">
              <a:buNone/>
            </a:pPr>
            <a:r>
              <a:rPr lang="en-US" altLang="en-US" sz="2400" b="1" dirty="0">
                <a:solidFill>
                  <a:schemeClr val="tx1"/>
                </a:solidFill>
              </a:rPr>
              <a:t>Albert Bandura (1925 – )</a:t>
            </a:r>
          </a:p>
          <a:p>
            <a:pPr marL="723900" lvl="1" indent="-342900" algn="l">
              <a:buFont typeface="Arial"/>
              <a:buChar char="•"/>
            </a:pPr>
            <a:r>
              <a:rPr lang="en-US" altLang="en-US" sz="2400" dirty="0">
                <a:solidFill>
                  <a:schemeClr val="tx1"/>
                </a:solidFill>
              </a:rPr>
              <a:t>He described learning by </a:t>
            </a:r>
            <a:r>
              <a:rPr lang="en-US" altLang="en-US" sz="2400" b="1" dirty="0">
                <a:solidFill>
                  <a:schemeClr val="tx1"/>
                </a:solidFill>
              </a:rPr>
              <a:t>social observation </a:t>
            </a:r>
            <a:r>
              <a:rPr lang="en-US" altLang="en-US" sz="2400" dirty="0">
                <a:solidFill>
                  <a:schemeClr val="tx1"/>
                </a:solidFill>
              </a:rPr>
              <a:t>in children.</a:t>
            </a:r>
          </a:p>
          <a:p>
            <a:pPr marL="723900" lvl="1" indent="-342900" algn="l">
              <a:buFont typeface="Arial"/>
              <a:buChar char="•"/>
            </a:pPr>
            <a:r>
              <a:rPr lang="en-US" altLang="en-US" sz="2400" dirty="0">
                <a:solidFill>
                  <a:schemeClr val="tx1"/>
                </a:solidFill>
              </a:rPr>
              <a:t>We now know that this type of learning can be observed in several species of primates</a:t>
            </a:r>
          </a:p>
          <a:p>
            <a:pPr>
              <a:buFont typeface="Wingdings 2" pitchFamily="18" charset="2"/>
              <a:buNone/>
            </a:pPr>
            <a:endParaRPr lang="en-CA" altLang="en-US" dirty="0"/>
          </a:p>
        </p:txBody>
      </p:sp>
      <p:pic>
        <p:nvPicPr>
          <p:cNvPr id="5122" name="Picture 2"/>
          <p:cNvPicPr>
            <a:picLocks noChangeAspect="1" noChangeArrowheads="1"/>
          </p:cNvPicPr>
          <p:nvPr/>
        </p:nvPicPr>
        <p:blipFill>
          <a:blip r:embed="rId3" cstate="print"/>
          <a:srcRect/>
          <a:stretch>
            <a:fillRect/>
          </a:stretch>
        </p:blipFill>
        <p:spPr bwMode="auto">
          <a:xfrm>
            <a:off x="4427984" y="2204864"/>
            <a:ext cx="4219575" cy="2838450"/>
          </a:xfrm>
          <a:prstGeom prst="rect">
            <a:avLst/>
          </a:prstGeom>
          <a:noFill/>
          <a:ln w="9525">
            <a:noFill/>
            <a:miter lim="800000"/>
            <a:headEnd/>
            <a:tailEnd/>
          </a:ln>
        </p:spPr>
      </p:pic>
      <p:sp>
        <p:nvSpPr>
          <p:cNvPr id="7" name="Rectangle 6"/>
          <p:cNvSpPr/>
          <p:nvPr/>
        </p:nvSpPr>
        <p:spPr>
          <a:xfrm>
            <a:off x="4572000" y="5085184"/>
            <a:ext cx="3960440" cy="646331"/>
          </a:xfrm>
          <a:prstGeom prst="rect">
            <a:avLst/>
          </a:prstGeom>
        </p:spPr>
        <p:txBody>
          <a:bodyPr wrap="square">
            <a:spAutoFit/>
          </a:bodyPr>
          <a:lstStyle/>
          <a:p>
            <a:r>
              <a:rPr lang="en-US" altLang="en-US" dirty="0">
                <a:solidFill>
                  <a:srgbClr val="0070C0"/>
                </a:solidFill>
              </a:rPr>
              <a:t>A juvenile </a:t>
            </a:r>
            <a:r>
              <a:rPr lang="en-US" altLang="en-US" dirty="0" err="1">
                <a:solidFill>
                  <a:srgbClr val="0070C0"/>
                </a:solidFill>
              </a:rPr>
              <a:t>Bonobo</a:t>
            </a:r>
            <a:r>
              <a:rPr lang="en-US" altLang="en-US" dirty="0">
                <a:solidFill>
                  <a:srgbClr val="0070C0"/>
                </a:solidFill>
              </a:rPr>
              <a:t> chimpanzee observing the behaviour of an adult.</a:t>
            </a:r>
            <a:endParaRPr lang="en-US"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683568" y="620688"/>
            <a:ext cx="7645400" cy="1142305"/>
          </a:xfrm>
        </p:spPr>
        <p:txBody>
          <a:bodyPr>
            <a:normAutofit fontScale="90000"/>
          </a:bodyPr>
          <a:lstStyle/>
          <a:p>
            <a:r>
              <a:rPr lang="en-US" altLang="en-US" dirty="0"/>
              <a:t>Humanistic Psychology – </a:t>
            </a:r>
            <a:br>
              <a:rPr lang="en-US" altLang="en-US" dirty="0"/>
            </a:br>
            <a:r>
              <a:rPr lang="en-US" altLang="en-US" dirty="0"/>
              <a:t>A New Direction</a:t>
            </a:r>
          </a:p>
        </p:txBody>
      </p:sp>
      <p:sp>
        <p:nvSpPr>
          <p:cNvPr id="28675" name="Rectangle 3"/>
          <p:cNvSpPr>
            <a:spLocks noGrp="1"/>
          </p:cNvSpPr>
          <p:nvPr>
            <p:ph idx="1"/>
          </p:nvPr>
        </p:nvSpPr>
        <p:spPr>
          <a:xfrm>
            <a:off x="251520" y="2060848"/>
            <a:ext cx="8589640" cy="4325112"/>
          </a:xfrm>
        </p:spPr>
        <p:txBody>
          <a:bodyPr>
            <a:normAutofit/>
          </a:bodyPr>
          <a:lstStyle/>
          <a:p>
            <a:pPr marL="723900" lvl="1" indent="-342900" algn="l">
              <a:lnSpc>
                <a:spcPct val="90000"/>
              </a:lnSpc>
              <a:buFont typeface="Arial"/>
              <a:buChar char="•"/>
            </a:pPr>
            <a:endParaRPr lang="en-US" altLang="en-US" sz="2300" b="1" dirty="0">
              <a:solidFill>
                <a:schemeClr val="tx1"/>
              </a:solidFill>
            </a:endParaRPr>
          </a:p>
          <a:p>
            <a:pPr marL="723900" lvl="1" indent="-342900" algn="l">
              <a:lnSpc>
                <a:spcPct val="90000"/>
              </a:lnSpc>
              <a:buFont typeface="Arial"/>
              <a:buChar char="•"/>
            </a:pPr>
            <a:r>
              <a:rPr lang="en-US" altLang="en-US" sz="2300" b="1" dirty="0" err="1">
                <a:solidFill>
                  <a:schemeClr val="tx1"/>
                </a:solidFill>
              </a:rPr>
              <a:t>Humanisitic</a:t>
            </a:r>
            <a:r>
              <a:rPr lang="en-US" altLang="en-US" sz="2300" b="1" dirty="0">
                <a:solidFill>
                  <a:schemeClr val="tx1"/>
                </a:solidFill>
              </a:rPr>
              <a:t> Psychologists </a:t>
            </a:r>
            <a:r>
              <a:rPr lang="en-US" altLang="en-US" sz="2300" dirty="0">
                <a:solidFill>
                  <a:schemeClr val="tx1"/>
                </a:solidFill>
              </a:rPr>
              <a:t>stressed that a person has a capacity for personal growth and the freedom to choose his or her destiny, and positive qualities.</a:t>
            </a:r>
          </a:p>
          <a:p>
            <a:pPr marL="723900" lvl="1" indent="-342900" algn="l">
              <a:lnSpc>
                <a:spcPct val="90000"/>
              </a:lnSpc>
              <a:buFont typeface="Arial"/>
              <a:buChar char="•"/>
            </a:pPr>
            <a:endParaRPr lang="en-US" altLang="en-US" sz="2300" dirty="0">
              <a:solidFill>
                <a:schemeClr val="tx1"/>
              </a:solidFill>
            </a:endParaRPr>
          </a:p>
          <a:p>
            <a:pPr marL="723900" lvl="1" indent="-342900" algn="l">
              <a:lnSpc>
                <a:spcPct val="90000"/>
              </a:lnSpc>
              <a:buFont typeface="Arial"/>
              <a:buChar char="•"/>
            </a:pPr>
            <a:r>
              <a:rPr lang="en-US" altLang="en-US" sz="2300" dirty="0">
                <a:solidFill>
                  <a:schemeClr val="tx1"/>
                </a:solidFill>
              </a:rPr>
              <a:t>Our subjective perceptions of the world are unique and are more important than </a:t>
            </a:r>
            <a:r>
              <a:rPr lang="en-CA" altLang="en-US" sz="2300" dirty="0">
                <a:solidFill>
                  <a:schemeClr val="tx1"/>
                </a:solidFill>
              </a:rPr>
              <a:t>behaviour</a:t>
            </a:r>
            <a:r>
              <a:rPr lang="en-US" altLang="en-US" sz="2300" dirty="0">
                <a:solidFill>
                  <a:schemeClr val="tx1"/>
                </a:solidFill>
              </a:rPr>
              <a:t> itself.</a:t>
            </a:r>
          </a:p>
          <a:p>
            <a:pPr lvl="2">
              <a:lnSpc>
                <a:spcPct val="90000"/>
              </a:lnSpc>
              <a:buFont typeface="Arial" pitchFamily="34" charset="0"/>
              <a:buChar char="•"/>
            </a:pPr>
            <a:endParaRPr lang="en-US" altLang="en-US" sz="18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5580112" y="4365104"/>
            <a:ext cx="3168352" cy="2234416"/>
          </a:xfrm>
          <a:prstGeom prst="rect">
            <a:avLst/>
          </a:prstGeom>
          <a:noFill/>
          <a:ln w="9525">
            <a:noFill/>
            <a:miter lim="800000"/>
            <a:headEnd/>
            <a:tailEnd/>
          </a:ln>
        </p:spPr>
      </p:pic>
      <p:sp>
        <p:nvSpPr>
          <p:cNvPr id="28675" name="Rectangle 3"/>
          <p:cNvSpPr>
            <a:spLocks noGrp="1"/>
          </p:cNvSpPr>
          <p:nvPr>
            <p:ph idx="1"/>
          </p:nvPr>
        </p:nvSpPr>
        <p:spPr>
          <a:xfrm>
            <a:off x="793" y="2132856"/>
            <a:ext cx="4906888" cy="4325112"/>
          </a:xfrm>
        </p:spPr>
        <p:txBody>
          <a:bodyPr>
            <a:normAutofit/>
          </a:bodyPr>
          <a:lstStyle/>
          <a:p>
            <a:pPr lvl="1" algn="l">
              <a:lnSpc>
                <a:spcPct val="90000"/>
              </a:lnSpc>
              <a:buNone/>
            </a:pPr>
            <a:r>
              <a:rPr lang="en-US" altLang="en-US" sz="2200" b="1" dirty="0">
                <a:solidFill>
                  <a:schemeClr val="tx1"/>
                </a:solidFill>
              </a:rPr>
              <a:t>Carl Rogers (1902–1987)</a:t>
            </a:r>
          </a:p>
          <a:p>
            <a:pPr marL="1181100" lvl="2" indent="-342900" algn="l">
              <a:lnSpc>
                <a:spcPct val="90000"/>
              </a:lnSpc>
              <a:buFont typeface="Arial"/>
              <a:buChar char="•"/>
            </a:pPr>
            <a:r>
              <a:rPr lang="en-US" altLang="en-US" sz="2200" dirty="0">
                <a:solidFill>
                  <a:schemeClr val="tx1"/>
                </a:solidFill>
              </a:rPr>
              <a:t>Developed “client-</a:t>
            </a:r>
            <a:r>
              <a:rPr lang="en-US" altLang="en-US" sz="2200" dirty="0" err="1">
                <a:solidFill>
                  <a:schemeClr val="tx1"/>
                </a:solidFill>
              </a:rPr>
              <a:t>centred</a:t>
            </a:r>
            <a:r>
              <a:rPr lang="en-US" altLang="en-US" sz="2200" dirty="0">
                <a:solidFill>
                  <a:schemeClr val="tx1"/>
                </a:solidFill>
              </a:rPr>
              <a:t> therapy,” which said that people are innately good.</a:t>
            </a:r>
          </a:p>
          <a:p>
            <a:pPr lvl="2" algn="l">
              <a:lnSpc>
                <a:spcPct val="90000"/>
              </a:lnSpc>
            </a:pPr>
            <a:endParaRPr lang="en-US" altLang="en-US" sz="2300" dirty="0">
              <a:solidFill>
                <a:schemeClr val="tx1"/>
              </a:solidFill>
            </a:endParaRPr>
          </a:p>
          <a:p>
            <a:pPr lvl="2" algn="l">
              <a:lnSpc>
                <a:spcPct val="90000"/>
              </a:lnSpc>
              <a:buNone/>
            </a:pPr>
            <a:endParaRPr lang="en-US" altLang="en-US" sz="2300" dirty="0">
              <a:solidFill>
                <a:schemeClr val="tx1"/>
              </a:solidFill>
            </a:endParaRPr>
          </a:p>
          <a:p>
            <a:pPr lvl="2" algn="l">
              <a:lnSpc>
                <a:spcPct val="90000"/>
              </a:lnSpc>
            </a:pPr>
            <a:endParaRPr lang="en-US" altLang="en-US" sz="2300" dirty="0">
              <a:solidFill>
                <a:schemeClr val="tx1"/>
              </a:solidFill>
            </a:endParaRPr>
          </a:p>
          <a:p>
            <a:pPr lvl="1" algn="l">
              <a:lnSpc>
                <a:spcPct val="90000"/>
              </a:lnSpc>
              <a:buNone/>
            </a:pPr>
            <a:r>
              <a:rPr lang="en-US" altLang="en-US" sz="2200" b="1" dirty="0">
                <a:solidFill>
                  <a:schemeClr val="tx1"/>
                </a:solidFill>
              </a:rPr>
              <a:t>Abraham Maslow (1908–1970)</a:t>
            </a:r>
          </a:p>
          <a:p>
            <a:pPr marL="1181100" lvl="2" indent="-342900" algn="l">
              <a:lnSpc>
                <a:spcPct val="90000"/>
              </a:lnSpc>
              <a:buFont typeface="Arial"/>
              <a:buChar char="•"/>
            </a:pPr>
            <a:r>
              <a:rPr lang="en-US" altLang="en-US" sz="2200" dirty="0">
                <a:solidFill>
                  <a:schemeClr val="tx1"/>
                </a:solidFill>
              </a:rPr>
              <a:t>He developed a theory of motivation that consists of a hierarchy of needs.</a:t>
            </a:r>
          </a:p>
          <a:p>
            <a:pPr lvl="2">
              <a:lnSpc>
                <a:spcPct val="90000"/>
              </a:lnSpc>
            </a:pPr>
            <a:endParaRPr lang="en-US" altLang="en-US" sz="1800" dirty="0">
              <a:solidFill>
                <a:schemeClr val="tx1"/>
              </a:solidFill>
            </a:endParaRPr>
          </a:p>
        </p:txBody>
      </p:sp>
      <p:sp>
        <p:nvSpPr>
          <p:cNvPr id="5" name="Rectangle 2"/>
          <p:cNvSpPr txBox="1">
            <a:spLocks/>
          </p:cNvSpPr>
          <p:nvPr/>
        </p:nvSpPr>
        <p:spPr>
          <a:xfrm>
            <a:off x="251520" y="620688"/>
            <a:ext cx="8435280" cy="1066800"/>
          </a:xfrm>
          <a:prstGeom prst="rect">
            <a:avLst/>
          </a:prstGeom>
        </p:spPr>
        <p:txBody>
          <a:bodyPr vert="horz"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olidFill>
                <a:effectLst/>
                <a:uLnTx/>
                <a:uFillTx/>
                <a:latin typeface="Century Gothic"/>
                <a:ea typeface="+mj-ea"/>
                <a:cs typeface="Century Gothic"/>
              </a:rPr>
              <a:t>Humanistic Psychology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chemeClr val="tx2"/>
                </a:solidFill>
                <a:effectLst/>
                <a:uLnTx/>
                <a:uFillTx/>
                <a:latin typeface="Century Gothic"/>
                <a:ea typeface="+mj-ea"/>
                <a:cs typeface="Century Gothic"/>
              </a:rPr>
              <a:t>A New Direction</a:t>
            </a:r>
          </a:p>
        </p:txBody>
      </p:sp>
      <p:pic>
        <p:nvPicPr>
          <p:cNvPr id="7170" name="Picture 2"/>
          <p:cNvPicPr>
            <a:picLocks noChangeAspect="1" noChangeArrowheads="1"/>
          </p:cNvPicPr>
          <p:nvPr/>
        </p:nvPicPr>
        <p:blipFill>
          <a:blip r:embed="rId4" cstate="print"/>
          <a:srcRect/>
          <a:stretch>
            <a:fillRect/>
          </a:stretch>
        </p:blipFill>
        <p:spPr bwMode="auto">
          <a:xfrm>
            <a:off x="5244019" y="1844824"/>
            <a:ext cx="1874356" cy="28083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3952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21272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352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021263"/>
            <a:ext cx="24384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971800"/>
            <a:ext cx="24955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1000"/>
            <a:ext cx="2624138"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327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46856" y="548680"/>
            <a:ext cx="8229600" cy="864096"/>
          </a:xfrm>
        </p:spPr>
        <p:txBody>
          <a:bodyPr/>
          <a:lstStyle/>
          <a:p>
            <a:r>
              <a:rPr lang="en-CA" altLang="en-US" dirty="0"/>
              <a:t>Maslow’s Hierarchy of Needs</a:t>
            </a:r>
          </a:p>
        </p:txBody>
      </p:sp>
      <p:pic>
        <p:nvPicPr>
          <p:cNvPr id="29699" name="Picture 4" descr="ch01-17-0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628799"/>
            <a:ext cx="7841382" cy="4808991"/>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79512" y="620688"/>
            <a:ext cx="8229600" cy="1066800"/>
          </a:xfrm>
        </p:spPr>
        <p:txBody>
          <a:bodyPr>
            <a:normAutofit fontScale="90000"/>
          </a:bodyPr>
          <a:lstStyle/>
          <a:p>
            <a:r>
              <a:rPr lang="en-US" altLang="en-US" dirty="0"/>
              <a:t>Cognitive Psychology - </a:t>
            </a:r>
            <a:r>
              <a:rPr lang="en-US" dirty="0"/>
              <a:t>Revitalization of Study of the Mind </a:t>
            </a:r>
            <a:endParaRPr lang="en-US" altLang="en-US" dirty="0"/>
          </a:p>
        </p:txBody>
      </p:sp>
      <p:sp>
        <p:nvSpPr>
          <p:cNvPr id="30723" name="Rectangle 3"/>
          <p:cNvSpPr>
            <a:spLocks noGrp="1"/>
          </p:cNvSpPr>
          <p:nvPr>
            <p:ph idx="1"/>
          </p:nvPr>
        </p:nvSpPr>
        <p:spPr>
          <a:xfrm>
            <a:off x="611560" y="2060848"/>
            <a:ext cx="7797552" cy="4437112"/>
          </a:xfrm>
        </p:spPr>
        <p:txBody>
          <a:bodyPr>
            <a:normAutofit/>
          </a:bodyPr>
          <a:lstStyle/>
          <a:p>
            <a:pPr lvl="1" algn="l"/>
            <a:endParaRPr lang="en-US" altLang="en-US" sz="2300" dirty="0">
              <a:solidFill>
                <a:schemeClr val="tx1"/>
              </a:solidFill>
            </a:endParaRPr>
          </a:p>
          <a:p>
            <a:pPr marL="723900" lvl="1" indent="-342900" algn="l">
              <a:buFont typeface="Arial" panose="020B0604020202020204" pitchFamily="34" charset="0"/>
              <a:buChar char="•"/>
            </a:pPr>
            <a:r>
              <a:rPr lang="en-US" sz="2000" dirty="0">
                <a:solidFill>
                  <a:schemeClr val="tx1"/>
                </a:solidFill>
              </a:rPr>
              <a:t>Ulric Neisser (1928-2012), </a:t>
            </a:r>
            <a:r>
              <a:rPr lang="en-US" altLang="en-US" sz="2000" dirty="0">
                <a:solidFill>
                  <a:schemeClr val="tx1"/>
                </a:solidFill>
              </a:rPr>
              <a:t>coined the term </a:t>
            </a:r>
            <a:r>
              <a:rPr lang="en-US" altLang="en-US" sz="2000" b="1" dirty="0">
                <a:solidFill>
                  <a:schemeClr val="tx1"/>
                </a:solidFill>
              </a:rPr>
              <a:t>cognitive psychology</a:t>
            </a:r>
            <a:r>
              <a:rPr lang="en-US" altLang="en-US" sz="2000" dirty="0">
                <a:solidFill>
                  <a:schemeClr val="tx1"/>
                </a:solidFill>
              </a:rPr>
              <a:t> as the study of information processing.</a:t>
            </a:r>
          </a:p>
          <a:p>
            <a:pPr marL="723900" lvl="1" indent="-342900" algn="l">
              <a:buFont typeface="Arial" panose="020B0604020202020204" pitchFamily="34" charset="0"/>
              <a:buChar char="•"/>
            </a:pPr>
            <a:endParaRPr lang="en-US" altLang="en-US" sz="2300" dirty="0">
              <a:solidFill>
                <a:schemeClr val="tx1"/>
              </a:solidFill>
            </a:endParaRPr>
          </a:p>
          <a:p>
            <a:pPr marL="723900" lvl="1" indent="-342900" algn="l">
              <a:buFont typeface="Arial" panose="020B0604020202020204" pitchFamily="34" charset="0"/>
              <a:buChar char="•"/>
            </a:pPr>
            <a:r>
              <a:rPr lang="en-US" altLang="en-US" sz="2300" dirty="0">
                <a:solidFill>
                  <a:schemeClr val="tx1"/>
                </a:solidFill>
              </a:rPr>
              <a:t>The role of mental processes in how people process        information, develop language, solve problems, and think.</a:t>
            </a:r>
          </a:p>
          <a:p>
            <a:pPr marL="723900" lvl="1" indent="-342900" algn="l">
              <a:buFont typeface="Arial" panose="020B0604020202020204" pitchFamily="34" charset="0"/>
              <a:buChar char="•"/>
            </a:pPr>
            <a:endParaRPr lang="en-US" altLang="en-US" sz="2300" dirty="0">
              <a:solidFill>
                <a:schemeClr val="tx1"/>
              </a:solidFill>
            </a:endParaRPr>
          </a:p>
          <a:p>
            <a:pPr marL="723900" lvl="1" indent="-342900" algn="l">
              <a:buFont typeface="Arial" panose="020B0604020202020204" pitchFamily="34" charset="0"/>
              <a:buChar char="•"/>
            </a:pPr>
            <a:r>
              <a:rPr lang="en-CA" altLang="en-US" sz="2300" dirty="0">
                <a:solidFill>
                  <a:schemeClr val="tx1"/>
                </a:solidFill>
              </a:rPr>
              <a:t>Cognitive psychologists compared the human mind to a computer.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395536" y="692696"/>
            <a:ext cx="8229600" cy="576064"/>
          </a:xfrm>
        </p:spPr>
        <p:txBody>
          <a:bodyPr>
            <a:normAutofit fontScale="90000"/>
          </a:bodyPr>
          <a:lstStyle/>
          <a:p>
            <a:r>
              <a:rPr lang="en-US" altLang="en-US" dirty="0"/>
              <a:t>Cultural and Cross-Cultural Psychology</a:t>
            </a:r>
          </a:p>
        </p:txBody>
      </p:sp>
      <p:sp>
        <p:nvSpPr>
          <p:cNvPr id="31747" name="Rectangle 3"/>
          <p:cNvSpPr>
            <a:spLocks noGrp="1"/>
          </p:cNvSpPr>
          <p:nvPr>
            <p:ph idx="1"/>
          </p:nvPr>
        </p:nvSpPr>
        <p:spPr>
          <a:xfrm>
            <a:off x="0" y="1916113"/>
            <a:ext cx="4787900" cy="4598987"/>
          </a:xfrm>
        </p:spPr>
        <p:txBody>
          <a:bodyPr/>
          <a:lstStyle/>
          <a:p>
            <a:pPr lvl="1" algn="l"/>
            <a:r>
              <a:rPr lang="en-US" altLang="en-US" sz="2300" b="1" dirty="0">
                <a:solidFill>
                  <a:schemeClr val="tx1"/>
                </a:solidFill>
                <a:latin typeface="Arial"/>
                <a:cs typeface="Arial"/>
              </a:rPr>
              <a:t>Cultural psychology</a:t>
            </a:r>
          </a:p>
          <a:p>
            <a:pPr marL="723900" lvl="1" indent="-342900" algn="l">
              <a:buFont typeface="Arial"/>
              <a:buChar char="•"/>
            </a:pPr>
            <a:r>
              <a:rPr lang="en-US" altLang="en-US" sz="2300" dirty="0">
                <a:solidFill>
                  <a:schemeClr val="tx1"/>
                </a:solidFill>
                <a:latin typeface="Arial"/>
                <a:cs typeface="Arial"/>
              </a:rPr>
              <a:t>The study of how cognitive processes vary across different populations.</a:t>
            </a:r>
          </a:p>
          <a:p>
            <a:pPr lvl="1">
              <a:buNone/>
            </a:pPr>
            <a:endParaRPr lang="en-US" altLang="en-US" sz="2300" dirty="0">
              <a:solidFill>
                <a:schemeClr val="tx1"/>
              </a:solidFill>
              <a:latin typeface="Arial"/>
              <a:cs typeface="Arial"/>
            </a:endParaRPr>
          </a:p>
          <a:p>
            <a:pPr lvl="1" algn="l"/>
            <a:r>
              <a:rPr lang="en-US" altLang="en-US" sz="2300" b="1" dirty="0">
                <a:solidFill>
                  <a:srgbClr val="000000"/>
                </a:solidFill>
                <a:latin typeface="Arial"/>
                <a:cs typeface="Arial"/>
              </a:rPr>
              <a:t>Cross-cultural psychology</a:t>
            </a:r>
          </a:p>
          <a:p>
            <a:pPr marL="723900" lvl="1" indent="-342900" algn="l">
              <a:buFont typeface="Arial"/>
              <a:buChar char="•"/>
            </a:pPr>
            <a:r>
              <a:rPr lang="en-US" altLang="en-US" sz="2300" dirty="0">
                <a:solidFill>
                  <a:schemeClr val="tx1"/>
                </a:solidFill>
                <a:latin typeface="Arial"/>
                <a:cs typeface="Arial"/>
              </a:rPr>
              <a:t>The study of the cognitive processes that are universal regardless of culture.</a:t>
            </a:r>
          </a:p>
          <a:p>
            <a:pPr>
              <a:buNone/>
            </a:pPr>
            <a:endParaRPr lang="en-US" altLang="en-US" sz="2300" dirty="0">
              <a:latin typeface="Arial"/>
              <a:cs typeface="Arial"/>
            </a:endParaRPr>
          </a:p>
        </p:txBody>
      </p:sp>
      <p:pic>
        <p:nvPicPr>
          <p:cNvPr id="3" name="Picture 2"/>
          <p:cNvPicPr>
            <a:picLocks noChangeAspect="1"/>
          </p:cNvPicPr>
          <p:nvPr/>
        </p:nvPicPr>
        <p:blipFill>
          <a:blip r:embed="rId3"/>
          <a:stretch>
            <a:fillRect/>
          </a:stretch>
        </p:blipFill>
        <p:spPr>
          <a:xfrm>
            <a:off x="4788024" y="2132856"/>
            <a:ext cx="3877659" cy="305650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179512" y="476672"/>
            <a:ext cx="8229600" cy="1066800"/>
          </a:xfrm>
        </p:spPr>
        <p:txBody>
          <a:bodyPr>
            <a:normAutofit fontScale="90000"/>
          </a:bodyPr>
          <a:lstStyle/>
          <a:p>
            <a:r>
              <a:rPr lang="en-US" dirty="0"/>
              <a:t>Psychobiology/Neuroscience – </a:t>
            </a:r>
            <a:br>
              <a:rPr lang="en-US" dirty="0"/>
            </a:br>
            <a:r>
              <a:rPr lang="en-US" dirty="0"/>
              <a:t>Exploring the Origins of the Mind </a:t>
            </a:r>
            <a:endParaRPr lang="en-CA" altLang="en-US" dirty="0"/>
          </a:p>
        </p:txBody>
      </p:sp>
      <p:sp>
        <p:nvSpPr>
          <p:cNvPr id="32771" name="Rectangle 3"/>
          <p:cNvSpPr>
            <a:spLocks noGrp="1"/>
          </p:cNvSpPr>
          <p:nvPr>
            <p:ph idx="1"/>
          </p:nvPr>
        </p:nvSpPr>
        <p:spPr>
          <a:xfrm>
            <a:off x="-36512" y="2276872"/>
            <a:ext cx="5940152" cy="4325112"/>
          </a:xfrm>
        </p:spPr>
        <p:txBody>
          <a:bodyPr>
            <a:normAutofit lnSpcReduction="10000"/>
          </a:bodyPr>
          <a:lstStyle/>
          <a:p>
            <a:pPr lvl="1">
              <a:buNone/>
            </a:pPr>
            <a:endParaRPr lang="en-CA" altLang="en-US" sz="2300" dirty="0">
              <a:solidFill>
                <a:schemeClr val="tx1"/>
              </a:solidFill>
            </a:endParaRPr>
          </a:p>
          <a:p>
            <a:pPr lvl="1" algn="l"/>
            <a:r>
              <a:rPr lang="en-CA" altLang="en-US" sz="2300" b="1" dirty="0">
                <a:solidFill>
                  <a:schemeClr val="tx1"/>
                </a:solidFill>
              </a:rPr>
              <a:t>Karl </a:t>
            </a:r>
            <a:r>
              <a:rPr lang="en-CA" altLang="en-US" sz="2300" b="1" dirty="0" err="1">
                <a:solidFill>
                  <a:schemeClr val="tx1"/>
                </a:solidFill>
              </a:rPr>
              <a:t>Lashley</a:t>
            </a:r>
            <a:r>
              <a:rPr lang="en-CA" altLang="en-US" sz="2300" b="1" dirty="0">
                <a:solidFill>
                  <a:schemeClr val="tx1"/>
                </a:solidFill>
              </a:rPr>
              <a:t> (1890–1958) </a:t>
            </a:r>
          </a:p>
          <a:p>
            <a:pPr marL="1181100" lvl="2" indent="-342900" algn="l">
              <a:buFont typeface="Arial"/>
              <a:buChar char="•"/>
            </a:pPr>
            <a:r>
              <a:rPr lang="en-CA" altLang="en-US" sz="2100" dirty="0">
                <a:solidFill>
                  <a:schemeClr val="tx1"/>
                </a:solidFill>
              </a:rPr>
              <a:t>Attempted to determine which areas of the brain responsible for memory, learning, and other functions.</a:t>
            </a:r>
          </a:p>
          <a:p>
            <a:pPr marL="723900" lvl="1" indent="-342900" algn="l">
              <a:buFont typeface="Arial"/>
              <a:buChar char="•"/>
            </a:pPr>
            <a:endParaRPr lang="en-CA" altLang="en-US" sz="2100" dirty="0">
              <a:solidFill>
                <a:schemeClr val="tx1"/>
              </a:solidFill>
            </a:endParaRPr>
          </a:p>
          <a:p>
            <a:pPr lvl="1" algn="l"/>
            <a:r>
              <a:rPr lang="en-CA" altLang="en-US" sz="2300" b="1" dirty="0">
                <a:solidFill>
                  <a:schemeClr val="tx1"/>
                </a:solidFill>
              </a:rPr>
              <a:t>Donald </a:t>
            </a:r>
            <a:r>
              <a:rPr lang="en-CA" altLang="en-US" sz="2300" b="1" dirty="0" err="1">
                <a:solidFill>
                  <a:schemeClr val="tx1"/>
                </a:solidFill>
              </a:rPr>
              <a:t>Hebb</a:t>
            </a:r>
            <a:r>
              <a:rPr lang="en-CA" altLang="en-US" sz="2300" b="1" dirty="0">
                <a:solidFill>
                  <a:schemeClr val="tx1"/>
                </a:solidFill>
              </a:rPr>
              <a:t> (1904-1985)</a:t>
            </a:r>
          </a:p>
          <a:p>
            <a:pPr marL="1181100" lvl="2" indent="-342900" algn="l">
              <a:buFont typeface="Arial"/>
              <a:buChar char="•"/>
            </a:pPr>
            <a:r>
              <a:rPr lang="en-CA" altLang="en-US" sz="2100" dirty="0">
                <a:solidFill>
                  <a:schemeClr val="tx1"/>
                </a:solidFill>
              </a:rPr>
              <a:t>Canadian scientist that developed the concept of a </a:t>
            </a:r>
            <a:r>
              <a:rPr lang="en-CA" altLang="en-US" sz="2100" b="1" dirty="0">
                <a:solidFill>
                  <a:schemeClr val="tx1"/>
                </a:solidFill>
              </a:rPr>
              <a:t>cell assembly</a:t>
            </a:r>
            <a:r>
              <a:rPr lang="en-CA" altLang="en-US" sz="2100" dirty="0">
                <a:solidFill>
                  <a:schemeClr val="tx1"/>
                </a:solidFill>
              </a:rPr>
              <a:t>. Neurons (the cells in the brain) develop networks of connections based on our experiences as we develop and interact with our environments</a:t>
            </a:r>
          </a:p>
        </p:txBody>
      </p:sp>
      <p:sp>
        <p:nvSpPr>
          <p:cNvPr id="5" name="Rectangle 4"/>
          <p:cNvSpPr/>
          <p:nvPr/>
        </p:nvSpPr>
        <p:spPr>
          <a:xfrm>
            <a:off x="323528" y="1628800"/>
            <a:ext cx="8280920" cy="800219"/>
          </a:xfrm>
          <a:prstGeom prst="rect">
            <a:avLst/>
          </a:prstGeom>
        </p:spPr>
        <p:txBody>
          <a:bodyPr wrap="square">
            <a:spAutoFit/>
          </a:bodyPr>
          <a:lstStyle/>
          <a:p>
            <a:r>
              <a:rPr lang="en-CA" altLang="en-US" sz="2300" dirty="0">
                <a:solidFill>
                  <a:schemeClr val="tx2"/>
                </a:solidFill>
              </a:rPr>
              <a:t>The study of brain structure and activity and how this relates to/controls behaviour</a:t>
            </a:r>
          </a:p>
        </p:txBody>
      </p:sp>
      <p:sp>
        <p:nvSpPr>
          <p:cNvPr id="7" name="Rectangle 6"/>
          <p:cNvSpPr/>
          <p:nvPr/>
        </p:nvSpPr>
        <p:spPr>
          <a:xfrm>
            <a:off x="6716171" y="6300028"/>
            <a:ext cx="1672253" cy="369332"/>
          </a:xfrm>
          <a:prstGeom prst="rect">
            <a:avLst/>
          </a:prstGeom>
        </p:spPr>
        <p:txBody>
          <a:bodyPr wrap="none">
            <a:spAutoFit/>
          </a:bodyPr>
          <a:lstStyle/>
          <a:p>
            <a:r>
              <a:rPr lang="en-CA" altLang="en-US" b="1" dirty="0"/>
              <a:t>Donald </a:t>
            </a:r>
            <a:r>
              <a:rPr lang="en-CA" altLang="en-US" b="1" dirty="0" err="1"/>
              <a:t>Hebb</a:t>
            </a:r>
            <a:r>
              <a:rPr lang="en-CA" altLang="en-US" b="1" dirty="0"/>
              <a:t> </a:t>
            </a:r>
            <a:endParaRPr lang="en-US" dirty="0"/>
          </a:p>
        </p:txBody>
      </p:sp>
      <p:pic>
        <p:nvPicPr>
          <p:cNvPr id="2" name="Picture 1"/>
          <p:cNvPicPr>
            <a:picLocks noChangeAspect="1"/>
          </p:cNvPicPr>
          <p:nvPr/>
        </p:nvPicPr>
        <p:blipFill>
          <a:blip r:embed="rId3"/>
          <a:stretch>
            <a:fillRect/>
          </a:stretch>
        </p:blipFill>
        <p:spPr>
          <a:xfrm>
            <a:off x="6228184" y="2708920"/>
            <a:ext cx="2668612" cy="316835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67544" y="692696"/>
            <a:ext cx="8229600" cy="1066800"/>
          </a:xfrm>
        </p:spPr>
        <p:txBody>
          <a:bodyPr>
            <a:normAutofit fontScale="90000"/>
          </a:bodyPr>
          <a:lstStyle/>
          <a:p>
            <a:r>
              <a:rPr lang="en-CA" altLang="en-US" dirty="0"/>
              <a:t>Subfields of Psychology Influenced by Psychobiology/Neuroscience</a:t>
            </a:r>
          </a:p>
        </p:txBody>
      </p:sp>
      <p:sp>
        <p:nvSpPr>
          <p:cNvPr id="33795" name="Rectangle 3"/>
          <p:cNvSpPr>
            <a:spLocks noGrp="1"/>
          </p:cNvSpPr>
          <p:nvPr>
            <p:ph idx="1"/>
          </p:nvPr>
        </p:nvSpPr>
        <p:spPr>
          <a:xfrm>
            <a:off x="323528" y="2204864"/>
            <a:ext cx="4644008" cy="3816424"/>
          </a:xfrm>
        </p:spPr>
        <p:txBody>
          <a:bodyPr>
            <a:normAutofit/>
          </a:bodyPr>
          <a:lstStyle/>
          <a:p>
            <a:pPr algn="l">
              <a:buNone/>
            </a:pPr>
            <a:r>
              <a:rPr lang="en-CA" altLang="en-US" sz="2200" b="1" dirty="0"/>
              <a:t>Behavioural genetics </a:t>
            </a:r>
            <a:r>
              <a:rPr lang="en-CA" altLang="en-US" sz="2200" dirty="0"/>
              <a:t>– the study of the influence of gene expression on the development of the brain and its control of human behaviour.</a:t>
            </a:r>
          </a:p>
          <a:p>
            <a:pPr algn="l"/>
            <a:endParaRPr lang="en-CA" altLang="en-US" sz="2200" dirty="0"/>
          </a:p>
          <a:p>
            <a:pPr algn="l">
              <a:buNone/>
            </a:pPr>
            <a:r>
              <a:rPr lang="en-CA" altLang="en-US" sz="2200" b="1" dirty="0"/>
              <a:t>Evolutionary psychology </a:t>
            </a:r>
            <a:r>
              <a:rPr lang="en-CA" altLang="en-US" sz="2200" dirty="0"/>
              <a:t>– the study of how the process of evolution has shaped our brain and expression of behaviour</a:t>
            </a:r>
          </a:p>
        </p:txBody>
      </p:sp>
      <p:pic>
        <p:nvPicPr>
          <p:cNvPr id="2" name="Picture 1"/>
          <p:cNvPicPr>
            <a:picLocks noChangeAspect="1"/>
          </p:cNvPicPr>
          <p:nvPr/>
        </p:nvPicPr>
        <p:blipFill>
          <a:blip r:embed="rId3"/>
          <a:stretch>
            <a:fillRect/>
          </a:stretch>
        </p:blipFill>
        <p:spPr>
          <a:xfrm>
            <a:off x="5107170" y="2420888"/>
            <a:ext cx="3733205" cy="26642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289547"/>
            <a:ext cx="7645400" cy="1787525"/>
          </a:xfrm>
        </p:spPr>
        <p:txBody>
          <a:bodyPr/>
          <a:lstStyle/>
          <a:p>
            <a:r>
              <a:rPr lang="en-US" dirty="0"/>
              <a:t>Psychology Today </a:t>
            </a:r>
          </a:p>
        </p:txBody>
      </p:sp>
    </p:spTree>
    <p:extLst>
      <p:ext uri="{BB962C8B-B14F-4D97-AF65-F5344CB8AC3E}">
        <p14:creationId xmlns:p14="http://schemas.microsoft.com/office/powerpoint/2010/main" val="333819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066800"/>
          </a:xfrm>
        </p:spPr>
        <p:txBody>
          <a:bodyPr>
            <a:normAutofit fontScale="90000"/>
          </a:bodyPr>
          <a:lstStyle/>
          <a:p>
            <a:pPr>
              <a:defRPr/>
            </a:pPr>
            <a:r>
              <a:rPr lang="en-US" altLang="en-US" dirty="0"/>
              <a:t>Psychology Today: </a:t>
            </a:r>
            <a:r>
              <a:rPr lang="en-CA" dirty="0"/>
              <a:t>Doctoral Degrees Awarded in Psychology</a:t>
            </a:r>
          </a:p>
        </p:txBody>
      </p:sp>
      <p:pic>
        <p:nvPicPr>
          <p:cNvPr id="11266" name="Picture 2"/>
          <p:cNvPicPr>
            <a:picLocks noChangeAspect="1" noChangeArrowheads="1"/>
          </p:cNvPicPr>
          <p:nvPr/>
        </p:nvPicPr>
        <p:blipFill>
          <a:blip r:embed="rId2" cstate="print"/>
          <a:srcRect/>
          <a:stretch>
            <a:fillRect/>
          </a:stretch>
        </p:blipFill>
        <p:spPr bwMode="auto">
          <a:xfrm>
            <a:off x="1475656" y="1916832"/>
            <a:ext cx="6192688" cy="4145413"/>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6516216" y="6093296"/>
            <a:ext cx="1117600" cy="304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p:cNvSpPr>
          <p:nvPr>
            <p:ph type="title"/>
          </p:nvPr>
        </p:nvSpPr>
        <p:spPr>
          <a:xfrm>
            <a:off x="323528" y="620688"/>
            <a:ext cx="8534400" cy="1052513"/>
          </a:xfrm>
        </p:spPr>
        <p:txBody>
          <a:bodyPr>
            <a:noAutofit/>
          </a:bodyPr>
          <a:lstStyle/>
          <a:p>
            <a:r>
              <a:rPr lang="en-US" altLang="en-US" sz="3600" dirty="0"/>
              <a:t>Psychology Today:  Three Main Branches of Psychology</a:t>
            </a:r>
          </a:p>
        </p:txBody>
      </p:sp>
      <p:sp>
        <p:nvSpPr>
          <p:cNvPr id="34818" name="Rectangle 4"/>
          <p:cNvSpPr>
            <a:spLocks noGrp="1"/>
          </p:cNvSpPr>
          <p:nvPr>
            <p:ph idx="1"/>
          </p:nvPr>
        </p:nvSpPr>
        <p:spPr>
          <a:xfrm>
            <a:off x="539552" y="2276872"/>
            <a:ext cx="8352928" cy="3528392"/>
          </a:xfrm>
        </p:spPr>
        <p:txBody>
          <a:bodyPr/>
          <a:lstStyle/>
          <a:p>
            <a:pPr algn="l"/>
            <a:r>
              <a:rPr lang="en-US" altLang="en-US" b="1" dirty="0"/>
              <a:t>Clinical and counseling psychology</a:t>
            </a:r>
          </a:p>
          <a:p>
            <a:pPr lvl="1" algn="l">
              <a:buFont typeface="Arial" pitchFamily="34" charset="0"/>
              <a:buChar char="•"/>
            </a:pPr>
            <a:r>
              <a:rPr lang="en-US" altLang="en-US" sz="2400" dirty="0">
                <a:solidFill>
                  <a:schemeClr val="tx1"/>
                </a:solidFill>
              </a:rPr>
              <a:t>Work as therapists</a:t>
            </a:r>
          </a:p>
          <a:p>
            <a:pPr algn="l"/>
            <a:r>
              <a:rPr lang="en-US" altLang="en-US" b="1" dirty="0"/>
              <a:t>Academic</a:t>
            </a:r>
          </a:p>
          <a:p>
            <a:pPr lvl="1" algn="l">
              <a:buFont typeface="Arial" pitchFamily="34" charset="0"/>
              <a:buChar char="•"/>
            </a:pPr>
            <a:r>
              <a:rPr lang="en-US" altLang="en-US" sz="2400" dirty="0">
                <a:solidFill>
                  <a:schemeClr val="tx1"/>
                </a:solidFill>
              </a:rPr>
              <a:t>Work as professors, both teaching and doing research</a:t>
            </a:r>
          </a:p>
          <a:p>
            <a:pPr algn="l"/>
            <a:r>
              <a:rPr lang="en-US" altLang="en-US" b="1" dirty="0"/>
              <a:t>Applied</a:t>
            </a:r>
          </a:p>
          <a:p>
            <a:pPr lvl="1" algn="l">
              <a:buFont typeface="Arial" pitchFamily="34" charset="0"/>
              <a:buChar char="•"/>
            </a:pPr>
            <a:r>
              <a:rPr lang="en-US" altLang="en-US" sz="2400" dirty="0">
                <a:solidFill>
                  <a:schemeClr val="tx1"/>
                </a:solidFill>
              </a:rPr>
              <a:t>Work in schools, marketing firms, research institutions, etc. applying psychological skills to real-life situations.</a:t>
            </a:r>
          </a:p>
          <a:p>
            <a:pPr lvl="1" algn="l">
              <a:buFont typeface="Arial" pitchFamily="34" charset="0"/>
              <a:buChar char="•"/>
            </a:pPr>
            <a:endParaRPr lang="en-US" altLang="en-US" sz="24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648072"/>
          </a:xfrm>
        </p:spPr>
        <p:txBody>
          <a:bodyPr>
            <a:normAutofit fontScale="90000"/>
          </a:bodyPr>
          <a:lstStyle/>
          <a:p>
            <a:pPr>
              <a:defRPr/>
            </a:pPr>
            <a:r>
              <a:rPr lang="en-CA" dirty="0"/>
              <a:t>Where Psychologists Work</a:t>
            </a:r>
          </a:p>
        </p:txBody>
      </p:sp>
      <p:pic>
        <p:nvPicPr>
          <p:cNvPr id="3" name="Picture 2"/>
          <p:cNvPicPr>
            <a:picLocks noChangeAspect="1"/>
          </p:cNvPicPr>
          <p:nvPr/>
        </p:nvPicPr>
        <p:blipFill>
          <a:blip r:embed="rId2"/>
          <a:stretch>
            <a:fillRect/>
          </a:stretch>
        </p:blipFill>
        <p:spPr>
          <a:xfrm>
            <a:off x="1547664" y="1628800"/>
            <a:ext cx="6146800" cy="4279900"/>
          </a:xfrm>
          <a:prstGeom prst="rect">
            <a:avLst/>
          </a:prstGeom>
        </p:spPr>
      </p:pic>
      <p:pic>
        <p:nvPicPr>
          <p:cNvPr id="4" name="Picture 3"/>
          <p:cNvPicPr>
            <a:picLocks noChangeAspect="1"/>
          </p:cNvPicPr>
          <p:nvPr/>
        </p:nvPicPr>
        <p:blipFill>
          <a:blip r:embed="rId3"/>
          <a:stretch>
            <a:fillRect/>
          </a:stretch>
        </p:blipFill>
        <p:spPr>
          <a:xfrm>
            <a:off x="6516216" y="5877272"/>
            <a:ext cx="1143000" cy="330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395536" y="548680"/>
            <a:ext cx="8229600" cy="648072"/>
          </a:xfrm>
        </p:spPr>
        <p:txBody>
          <a:bodyPr>
            <a:normAutofit/>
          </a:bodyPr>
          <a:lstStyle/>
          <a:p>
            <a:r>
              <a:rPr lang="en-US" altLang="en-US" sz="3600" dirty="0"/>
              <a:t>Shared Values of ALL Psychologists</a:t>
            </a:r>
          </a:p>
        </p:txBody>
      </p:sp>
      <p:sp>
        <p:nvSpPr>
          <p:cNvPr id="37891" name="Rectangle 3"/>
          <p:cNvSpPr>
            <a:spLocks noGrp="1"/>
          </p:cNvSpPr>
          <p:nvPr>
            <p:ph idx="1"/>
          </p:nvPr>
        </p:nvSpPr>
        <p:spPr>
          <a:xfrm>
            <a:off x="395536" y="1700808"/>
            <a:ext cx="8229600" cy="4824536"/>
          </a:xfrm>
        </p:spPr>
        <p:txBody>
          <a:bodyPr>
            <a:normAutofit lnSpcReduction="10000"/>
          </a:bodyPr>
          <a:lstStyle/>
          <a:p>
            <a:pPr algn="l">
              <a:buNone/>
            </a:pPr>
            <a:r>
              <a:rPr lang="en-US" altLang="en-US" b="1" dirty="0"/>
              <a:t>Psychology is…</a:t>
            </a:r>
          </a:p>
          <a:p>
            <a:pPr algn="l">
              <a:buFont typeface="Arial" pitchFamily="34" charset="0"/>
              <a:buChar char="•"/>
            </a:pPr>
            <a:endParaRPr lang="en-US" altLang="en-US" b="1" dirty="0"/>
          </a:p>
          <a:p>
            <a:pPr marL="838200" lvl="1" indent="-457200" algn="l">
              <a:buFont typeface="Arial"/>
              <a:buChar char="•"/>
            </a:pPr>
            <a:r>
              <a:rPr lang="en-US" altLang="en-US" sz="2700" dirty="0">
                <a:solidFill>
                  <a:schemeClr val="tx1"/>
                </a:solidFill>
              </a:rPr>
              <a:t>Theory-driven: uses theories to explain </a:t>
            </a:r>
            <a:r>
              <a:rPr lang="en-CA" altLang="en-US" sz="2700" dirty="0">
                <a:solidFill>
                  <a:schemeClr val="tx1"/>
                </a:solidFill>
              </a:rPr>
              <a:t>behaviour</a:t>
            </a:r>
          </a:p>
          <a:p>
            <a:pPr marL="838200" lvl="1" indent="-457200" algn="l">
              <a:buFont typeface="Arial"/>
              <a:buChar char="•"/>
            </a:pPr>
            <a:endParaRPr lang="en-US" altLang="en-US" sz="2700" dirty="0">
              <a:solidFill>
                <a:schemeClr val="tx1"/>
              </a:solidFill>
            </a:endParaRPr>
          </a:p>
          <a:p>
            <a:pPr marL="838200" lvl="1" indent="-457200" algn="l">
              <a:buFont typeface="Arial"/>
              <a:buChar char="•"/>
            </a:pPr>
            <a:r>
              <a:rPr lang="en-US" altLang="en-US" sz="2700" dirty="0">
                <a:solidFill>
                  <a:schemeClr val="tx1"/>
                </a:solidFill>
              </a:rPr>
              <a:t>Empirical: based on research</a:t>
            </a:r>
          </a:p>
          <a:p>
            <a:pPr marL="838200" lvl="1" indent="-457200" algn="l">
              <a:buFont typeface="Arial"/>
              <a:buChar char="•"/>
            </a:pPr>
            <a:endParaRPr lang="en-US" altLang="en-US" sz="2700" dirty="0">
              <a:solidFill>
                <a:schemeClr val="tx1"/>
              </a:solidFill>
            </a:endParaRPr>
          </a:p>
          <a:p>
            <a:pPr marL="838200" lvl="1" indent="-457200" algn="l">
              <a:buFont typeface="Arial"/>
              <a:buChar char="•"/>
            </a:pPr>
            <a:r>
              <a:rPr lang="en-US" altLang="en-US" sz="2700" dirty="0">
                <a:solidFill>
                  <a:schemeClr val="tx1"/>
                </a:solidFill>
              </a:rPr>
              <a:t>Multi-level: explained by the brain, the individual, and social influences</a:t>
            </a:r>
          </a:p>
          <a:p>
            <a:pPr marL="838200" lvl="1" indent="-457200" algn="l">
              <a:buFont typeface="Arial"/>
              <a:buChar char="•"/>
            </a:pPr>
            <a:endParaRPr lang="en-US" altLang="en-US" sz="2700" dirty="0">
              <a:solidFill>
                <a:schemeClr val="tx1"/>
              </a:solidFill>
            </a:endParaRPr>
          </a:p>
          <a:p>
            <a:pPr marL="838200" lvl="1" indent="-457200" algn="l">
              <a:buFont typeface="Arial"/>
              <a:buChar char="•"/>
            </a:pPr>
            <a:r>
              <a:rPr lang="en-US" altLang="en-US" sz="2700" dirty="0">
                <a:solidFill>
                  <a:schemeClr val="tx1"/>
                </a:solidFill>
              </a:rPr>
              <a:t>Contextual: based on cultural context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712788" y="836713"/>
            <a:ext cx="7645400" cy="864096"/>
          </a:xfrm>
        </p:spPr>
        <p:txBody>
          <a:bodyPr>
            <a:normAutofit/>
          </a:bodyPr>
          <a:lstStyle/>
          <a:p>
            <a:r>
              <a:rPr lang="en-US" altLang="en-US" dirty="0"/>
              <a:t>Learning Objectives:</a:t>
            </a:r>
          </a:p>
        </p:txBody>
      </p:sp>
      <p:sp>
        <p:nvSpPr>
          <p:cNvPr id="14339" name="Rectangle 3"/>
          <p:cNvSpPr>
            <a:spLocks noGrp="1"/>
          </p:cNvSpPr>
          <p:nvPr>
            <p:ph idx="1"/>
          </p:nvPr>
        </p:nvSpPr>
        <p:spPr>
          <a:xfrm>
            <a:off x="755576" y="2132856"/>
            <a:ext cx="7502525" cy="4176464"/>
          </a:xfrm>
        </p:spPr>
        <p:txBody>
          <a:bodyPr>
            <a:noAutofit/>
          </a:bodyPr>
          <a:lstStyle/>
          <a:p>
            <a:pPr marL="647700" indent="-647700" algn="l">
              <a:buFont typeface="+mj-lt"/>
              <a:buAutoNum type="arabicPeriod"/>
            </a:pPr>
            <a:r>
              <a:rPr lang="en-US" altLang="en-US" sz="2000" dirty="0">
                <a:solidFill>
                  <a:schemeClr val="tx1"/>
                </a:solidFill>
              </a:rPr>
              <a:t>Define Psychology</a:t>
            </a:r>
          </a:p>
          <a:p>
            <a:pPr marL="457200" indent="-457200" algn="l">
              <a:buFont typeface="+mj-lt"/>
              <a:buAutoNum type="arabicPeriod"/>
            </a:pPr>
            <a:endParaRPr lang="en-US" altLang="en-US" sz="2000" dirty="0">
              <a:solidFill>
                <a:schemeClr val="tx1"/>
              </a:solidFill>
            </a:endParaRPr>
          </a:p>
          <a:p>
            <a:pPr marL="647700" indent="-647700" algn="l">
              <a:buFont typeface="+mj-lt"/>
              <a:buAutoNum type="arabicPeriod"/>
            </a:pPr>
            <a:r>
              <a:rPr lang="en-US" altLang="en-US" sz="2000" dirty="0">
                <a:solidFill>
                  <a:schemeClr val="tx1"/>
                </a:solidFill>
              </a:rPr>
              <a:t>Describe Psychology’s roots in philosophy</a:t>
            </a:r>
          </a:p>
          <a:p>
            <a:pPr marL="647700" indent="-647700" algn="l">
              <a:buFont typeface="+mj-lt"/>
              <a:buAutoNum type="arabicPeriod"/>
            </a:pPr>
            <a:endParaRPr lang="en-US" altLang="en-US" sz="2000" dirty="0">
              <a:solidFill>
                <a:schemeClr val="tx1"/>
              </a:solidFill>
            </a:endParaRPr>
          </a:p>
          <a:p>
            <a:pPr marL="647700" indent="-647700" algn="l">
              <a:buFont typeface="+mj-lt"/>
              <a:buAutoNum type="arabicPeriod"/>
            </a:pPr>
            <a:r>
              <a:rPr lang="en-US" altLang="en-US" sz="2000" dirty="0">
                <a:solidFill>
                  <a:schemeClr val="tx1"/>
                </a:solidFill>
              </a:rPr>
              <a:t>Discuss the early days of psychology</a:t>
            </a:r>
          </a:p>
          <a:p>
            <a:pPr marL="647700" indent="-647700" algn="l">
              <a:buFont typeface="+mj-lt"/>
              <a:buAutoNum type="arabicPeriod"/>
            </a:pPr>
            <a:endParaRPr lang="en-US" altLang="en-US" sz="2000" dirty="0">
              <a:solidFill>
                <a:schemeClr val="tx1"/>
              </a:solidFill>
            </a:endParaRPr>
          </a:p>
          <a:p>
            <a:pPr marL="647700" indent="-647700" algn="l">
              <a:buFont typeface="+mj-lt"/>
              <a:buAutoNum type="arabicPeriod"/>
            </a:pPr>
            <a:r>
              <a:rPr lang="en-US" altLang="en-US" sz="2000" dirty="0">
                <a:solidFill>
                  <a:schemeClr val="tx1"/>
                </a:solidFill>
              </a:rPr>
              <a:t>Summarize twentieth-century approaches to the study of Psychology</a:t>
            </a:r>
          </a:p>
          <a:p>
            <a:pPr marL="647700" indent="-647700" algn="l">
              <a:buFont typeface="+mj-lt"/>
              <a:buAutoNum type="arabicPeriod"/>
            </a:pPr>
            <a:endParaRPr lang="en-US" altLang="en-US" sz="2000" dirty="0">
              <a:solidFill>
                <a:schemeClr val="tx1"/>
              </a:solidFill>
            </a:endParaRPr>
          </a:p>
          <a:p>
            <a:pPr marL="647700" indent="-647700" algn="l">
              <a:buFont typeface="+mj-lt"/>
              <a:buAutoNum type="arabicPeriod"/>
            </a:pPr>
            <a:r>
              <a:rPr lang="en-US" altLang="en-US" sz="2000" dirty="0">
                <a:solidFill>
                  <a:schemeClr val="tx1"/>
                </a:solidFill>
              </a:rPr>
              <a:t>Psychology today</a:t>
            </a:r>
          </a:p>
          <a:p>
            <a:pPr algn="l"/>
            <a:endParaRPr lang="en-US" altLang="en-US" sz="2000" dirty="0"/>
          </a:p>
        </p:txBody>
      </p:sp>
    </p:spTree>
    <p:extLst>
      <p:ext uri="{BB962C8B-B14F-4D97-AF65-F5344CB8AC3E}">
        <p14:creationId xmlns:p14="http://schemas.microsoft.com/office/powerpoint/2010/main" val="2190519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67544" y="548680"/>
            <a:ext cx="8229600" cy="792088"/>
          </a:xfrm>
        </p:spPr>
        <p:txBody>
          <a:bodyPr>
            <a:normAutofit/>
          </a:bodyPr>
          <a:lstStyle/>
          <a:p>
            <a:r>
              <a:rPr lang="en-US" altLang="en-US" sz="3600" dirty="0"/>
              <a:t>Current Trends in Psychology</a:t>
            </a:r>
          </a:p>
        </p:txBody>
      </p:sp>
      <p:sp>
        <p:nvSpPr>
          <p:cNvPr id="38915" name="Rectangle 3"/>
          <p:cNvSpPr>
            <a:spLocks noGrp="1"/>
          </p:cNvSpPr>
          <p:nvPr>
            <p:ph idx="1"/>
          </p:nvPr>
        </p:nvSpPr>
        <p:spPr>
          <a:xfrm>
            <a:off x="539552" y="1988840"/>
            <a:ext cx="4032448" cy="4752528"/>
          </a:xfrm>
        </p:spPr>
        <p:txBody>
          <a:bodyPr>
            <a:normAutofit/>
          </a:bodyPr>
          <a:lstStyle/>
          <a:p>
            <a:pPr algn="l"/>
            <a:r>
              <a:rPr lang="en-US" altLang="en-US" sz="2200" b="1" dirty="0"/>
              <a:t>Growing Diversity</a:t>
            </a:r>
          </a:p>
          <a:p>
            <a:pPr lvl="1" algn="l">
              <a:buNone/>
            </a:pPr>
            <a:r>
              <a:rPr lang="en-US" altLang="en-US" sz="2200" dirty="0">
                <a:solidFill>
                  <a:schemeClr val="tx1"/>
                </a:solidFill>
              </a:rPr>
              <a:t>More women and members of minority groups.</a:t>
            </a:r>
          </a:p>
          <a:p>
            <a:pPr lvl="1" algn="l">
              <a:buFont typeface="Arial" pitchFamily="34" charset="0"/>
              <a:buChar char="•"/>
            </a:pPr>
            <a:endParaRPr lang="en-US" altLang="en-US" sz="2200" dirty="0">
              <a:solidFill>
                <a:schemeClr val="tx1"/>
              </a:solidFill>
            </a:endParaRPr>
          </a:p>
          <a:p>
            <a:pPr algn="l"/>
            <a:r>
              <a:rPr lang="en-US" altLang="en-US" sz="2200" b="1" dirty="0"/>
              <a:t>Advances in Technology</a:t>
            </a:r>
          </a:p>
          <a:p>
            <a:pPr lvl="1" algn="l">
              <a:buNone/>
            </a:pPr>
            <a:r>
              <a:rPr lang="en-US" altLang="en-US" sz="2200" dirty="0">
                <a:solidFill>
                  <a:schemeClr val="tx1"/>
                </a:solidFill>
              </a:rPr>
              <a:t>The development of computers and brain imaging techniques has lead to new research in the fields of </a:t>
            </a:r>
            <a:r>
              <a:rPr lang="en-US" altLang="en-US" sz="2200" b="1" dirty="0">
                <a:solidFill>
                  <a:schemeClr val="tx1"/>
                </a:solidFill>
              </a:rPr>
              <a:t>cognitive neuroscience </a:t>
            </a:r>
            <a:r>
              <a:rPr lang="en-US" altLang="en-US" sz="2200" dirty="0">
                <a:solidFill>
                  <a:schemeClr val="tx1"/>
                </a:solidFill>
              </a:rPr>
              <a:t>and </a:t>
            </a:r>
            <a:r>
              <a:rPr lang="en-US" altLang="en-US" sz="2200" b="1" dirty="0">
                <a:solidFill>
                  <a:schemeClr val="tx1"/>
                </a:solidFill>
              </a:rPr>
              <a:t>social neuroscience.</a:t>
            </a:r>
          </a:p>
          <a:p>
            <a:pPr lvl="1" algn="l">
              <a:buFont typeface="Arial" pitchFamily="34" charset="0"/>
              <a:buChar char="•"/>
            </a:pPr>
            <a:endParaRPr lang="en-US" altLang="en-US" sz="2700" dirty="0">
              <a:solidFill>
                <a:schemeClr val="tx1"/>
              </a:solidFill>
            </a:endParaRPr>
          </a:p>
          <a:p>
            <a:pPr algn="l">
              <a:buNone/>
            </a:pPr>
            <a:endParaRPr lang="en-US" altLang="en-US" dirty="0"/>
          </a:p>
          <a:p>
            <a:pPr algn="l">
              <a:buFont typeface="Arial" pitchFamily="34" charset="0"/>
              <a:buChar char="•"/>
            </a:pPr>
            <a:endParaRPr lang="en-US" altLang="en-US" dirty="0"/>
          </a:p>
          <a:p>
            <a:pPr algn="l">
              <a:buFont typeface="Arial" pitchFamily="34" charset="0"/>
              <a:buChar char="•"/>
            </a:pPr>
            <a:endParaRPr lang="en-US" altLang="en-US" dirty="0"/>
          </a:p>
          <a:p>
            <a:pPr algn="l">
              <a:buFont typeface="Arial" pitchFamily="34" charset="0"/>
              <a:buChar char="•"/>
            </a:pPr>
            <a:endParaRPr lang="en-US" altLang="en-US" dirty="0"/>
          </a:p>
          <a:p>
            <a:pPr algn="l">
              <a:buFont typeface="Arial" pitchFamily="34" charset="0"/>
              <a:buChar char="•"/>
            </a:pPr>
            <a:endParaRPr lang="en-US" altLang="en-US" dirty="0"/>
          </a:p>
        </p:txBody>
      </p:sp>
      <p:pic>
        <p:nvPicPr>
          <p:cNvPr id="2" name="Picture 1"/>
          <p:cNvPicPr>
            <a:picLocks noChangeAspect="1"/>
          </p:cNvPicPr>
          <p:nvPr/>
        </p:nvPicPr>
        <p:blipFill>
          <a:blip r:embed="rId3"/>
          <a:stretch>
            <a:fillRect/>
          </a:stretch>
        </p:blipFill>
        <p:spPr>
          <a:xfrm>
            <a:off x="4572000" y="1412776"/>
            <a:ext cx="4124517" cy="292707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518864" y="404664"/>
            <a:ext cx="8229600" cy="1066800"/>
          </a:xfrm>
        </p:spPr>
        <p:txBody>
          <a:bodyPr>
            <a:normAutofit/>
          </a:bodyPr>
          <a:lstStyle/>
          <a:p>
            <a:r>
              <a:rPr lang="en-US" altLang="en-US" sz="3600" dirty="0"/>
              <a:t>Current Trends in Psychology</a:t>
            </a:r>
          </a:p>
        </p:txBody>
      </p:sp>
      <p:sp>
        <p:nvSpPr>
          <p:cNvPr id="38915" name="Rectangle 3"/>
          <p:cNvSpPr>
            <a:spLocks noGrp="1"/>
          </p:cNvSpPr>
          <p:nvPr>
            <p:ph idx="1"/>
          </p:nvPr>
        </p:nvSpPr>
        <p:spPr>
          <a:xfrm>
            <a:off x="827584" y="1700808"/>
            <a:ext cx="7272808" cy="3384376"/>
          </a:xfrm>
        </p:spPr>
        <p:txBody>
          <a:bodyPr>
            <a:normAutofit lnSpcReduction="10000"/>
          </a:bodyPr>
          <a:lstStyle/>
          <a:p>
            <a:pPr algn="l"/>
            <a:r>
              <a:rPr lang="en-US" altLang="en-US" b="1" dirty="0"/>
              <a:t>New Schools of Thought</a:t>
            </a:r>
          </a:p>
          <a:p>
            <a:pPr algn="l"/>
            <a:r>
              <a:rPr lang="en-US" altLang="en-US" dirty="0"/>
              <a:t>-Neuroscience </a:t>
            </a:r>
          </a:p>
          <a:p>
            <a:pPr algn="l"/>
            <a:r>
              <a:rPr lang="en-US" altLang="en-US" sz="2700" dirty="0">
                <a:solidFill>
                  <a:schemeClr val="tx1"/>
                </a:solidFill>
              </a:rPr>
              <a:t>-Positive psychology and positive psychotherapy focus on happiness and other positive emotions.</a:t>
            </a:r>
          </a:p>
          <a:p>
            <a:pPr algn="l"/>
            <a:r>
              <a:rPr lang="en-US" altLang="en-US" sz="2700" dirty="0"/>
              <a:t>Human –brain interface</a:t>
            </a:r>
          </a:p>
          <a:p>
            <a:pPr algn="l"/>
            <a:r>
              <a:rPr lang="en-US" altLang="en-US" sz="2700" dirty="0">
                <a:solidFill>
                  <a:schemeClr val="tx1"/>
                </a:solidFill>
              </a:rPr>
              <a:t>AI</a:t>
            </a:r>
          </a:p>
          <a:p>
            <a:pPr algn="l"/>
            <a:r>
              <a:rPr lang="en-US" altLang="en-US" sz="2700" dirty="0"/>
              <a:t>Environmental Psychology</a:t>
            </a:r>
          </a:p>
          <a:p>
            <a:pPr algn="l"/>
            <a:endParaRPr lang="en-US" altLang="en-US" sz="2700" dirty="0">
              <a:solidFill>
                <a:schemeClr val="tx1"/>
              </a:solidFill>
            </a:endParaRPr>
          </a:p>
          <a:p>
            <a:pPr>
              <a:buFont typeface="Arial" pitchFamily="34" charset="0"/>
              <a:buChar char="•"/>
            </a:pPr>
            <a:endParaRPr lang="en-US" altLang="en-US" dirty="0"/>
          </a:p>
          <a:p>
            <a:pPr>
              <a:buFont typeface="Arial" pitchFamily="34" charset="0"/>
              <a:buChar char="•"/>
            </a:pPr>
            <a:endParaRPr lang="en-US" altLang="en-US" dirty="0"/>
          </a:p>
          <a:p>
            <a:pPr>
              <a:buFont typeface="Arial" pitchFamily="34" charset="0"/>
              <a:buChar char="•"/>
            </a:pPr>
            <a:endParaRPr lang="en-US" altLang="en-US" dirty="0"/>
          </a:p>
          <a:p>
            <a:pPr>
              <a:buFont typeface="Arial" pitchFamily="34" charset="0"/>
              <a:buChar char="•"/>
            </a:pPr>
            <a:endParaRPr lang="en-US" altLang="en-US" dirty="0"/>
          </a:p>
          <a:p>
            <a:pPr>
              <a:buFont typeface="Arial" pitchFamily="34" charset="0"/>
              <a:buChar cha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827584" y="764704"/>
            <a:ext cx="7645400" cy="864096"/>
          </a:xfrm>
        </p:spPr>
        <p:txBody>
          <a:bodyPr>
            <a:normAutofit/>
          </a:bodyPr>
          <a:lstStyle/>
          <a:p>
            <a:r>
              <a:rPr lang="en-CA" altLang="en-US" dirty="0"/>
              <a:t>The Four Goals of Psychologists</a:t>
            </a:r>
          </a:p>
        </p:txBody>
      </p:sp>
      <p:sp>
        <p:nvSpPr>
          <p:cNvPr id="16387" name="Rectangle 3"/>
          <p:cNvSpPr>
            <a:spLocks noGrp="1"/>
          </p:cNvSpPr>
          <p:nvPr>
            <p:ph idx="1"/>
          </p:nvPr>
        </p:nvSpPr>
        <p:spPr>
          <a:xfrm>
            <a:off x="899592" y="2204864"/>
            <a:ext cx="7502525" cy="3672408"/>
          </a:xfrm>
        </p:spPr>
        <p:txBody>
          <a:bodyPr>
            <a:normAutofit fontScale="92500" lnSpcReduction="20000"/>
          </a:bodyPr>
          <a:lstStyle/>
          <a:p>
            <a:pPr marL="342900" indent="-342900" algn="l">
              <a:buFont typeface="Arial"/>
              <a:buChar char="•"/>
            </a:pPr>
            <a:r>
              <a:rPr lang="en-CA" altLang="en-US" b="1" dirty="0"/>
              <a:t>Description</a:t>
            </a:r>
            <a:r>
              <a:rPr lang="en-CA" altLang="en-US" dirty="0"/>
              <a:t> of what we observe</a:t>
            </a:r>
          </a:p>
          <a:p>
            <a:pPr marL="342900" indent="-342900" algn="l">
              <a:buFont typeface="Arial"/>
              <a:buChar char="•"/>
            </a:pPr>
            <a:endParaRPr lang="en-CA" altLang="en-US" dirty="0"/>
          </a:p>
          <a:p>
            <a:pPr marL="342900" indent="-342900" algn="l">
              <a:buFont typeface="Arial"/>
              <a:buChar char="•"/>
            </a:pPr>
            <a:r>
              <a:rPr lang="en-CA" altLang="en-US" b="1" dirty="0"/>
              <a:t>Explanation</a:t>
            </a:r>
            <a:r>
              <a:rPr lang="en-CA" altLang="en-US" dirty="0"/>
              <a:t> – For example: Why do we eat?</a:t>
            </a:r>
          </a:p>
          <a:p>
            <a:pPr marL="342900" indent="-342900" algn="l">
              <a:buFont typeface="Arial"/>
              <a:buChar char="•"/>
            </a:pPr>
            <a:endParaRPr lang="en-CA" altLang="en-US" dirty="0"/>
          </a:p>
          <a:p>
            <a:pPr marL="342900" indent="-342900" algn="l">
              <a:buFont typeface="Arial"/>
              <a:buChar char="•"/>
            </a:pPr>
            <a:r>
              <a:rPr lang="en-CA" altLang="en-US" b="1" dirty="0"/>
              <a:t>Prediction</a:t>
            </a:r>
            <a:r>
              <a:rPr lang="en-CA" altLang="en-US" dirty="0"/>
              <a:t> of the circumstances that lead to the expression of a certain behavior.</a:t>
            </a:r>
          </a:p>
          <a:p>
            <a:pPr marL="342900" indent="-342900" algn="l">
              <a:buFont typeface="Arial"/>
              <a:buChar char="•"/>
            </a:pPr>
            <a:endParaRPr lang="en-CA" altLang="en-US" dirty="0"/>
          </a:p>
          <a:p>
            <a:pPr marL="342900" indent="-342900" algn="l">
              <a:buFont typeface="Arial"/>
              <a:buChar char="•"/>
            </a:pPr>
            <a:r>
              <a:rPr lang="en-CA" altLang="en-US" dirty="0"/>
              <a:t>How can we </a:t>
            </a:r>
            <a:r>
              <a:rPr lang="en-CA" altLang="en-US" b="1" dirty="0"/>
              <a:t>control</a:t>
            </a:r>
            <a:r>
              <a:rPr lang="en-CA" altLang="en-US" dirty="0"/>
              <a:t> behaviour?</a:t>
            </a:r>
          </a:p>
          <a:p>
            <a:pPr marL="342900" indent="-342900" algn="l">
              <a:buFont typeface="Arial"/>
              <a:buChar char="•"/>
            </a:pPr>
            <a:endParaRPr lang="en-CA"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2289547"/>
            <a:ext cx="7645400" cy="1787525"/>
          </a:xfrm>
        </p:spPr>
        <p:txBody>
          <a:bodyPr/>
          <a:lstStyle/>
          <a:p>
            <a:r>
              <a:rPr lang="en-US" dirty="0"/>
              <a:t>What is Psychology? </a:t>
            </a:r>
          </a:p>
        </p:txBody>
      </p:sp>
    </p:spTree>
    <p:extLst>
      <p:ext uri="{BB962C8B-B14F-4D97-AF65-F5344CB8AC3E}">
        <p14:creationId xmlns:p14="http://schemas.microsoft.com/office/powerpoint/2010/main" val="251787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67544" y="404664"/>
            <a:ext cx="8229600" cy="720080"/>
          </a:xfrm>
        </p:spPr>
        <p:txBody>
          <a:bodyPr>
            <a:normAutofit fontScale="90000"/>
          </a:bodyPr>
          <a:lstStyle/>
          <a:p>
            <a:r>
              <a:rPr lang="en-US" altLang="en-US" dirty="0"/>
              <a:t>What Is Psychology?</a:t>
            </a:r>
          </a:p>
        </p:txBody>
      </p:sp>
      <p:sp>
        <p:nvSpPr>
          <p:cNvPr id="15363" name="Rectangle 3"/>
          <p:cNvSpPr>
            <a:spLocks noGrp="1"/>
          </p:cNvSpPr>
          <p:nvPr>
            <p:ph idx="1"/>
          </p:nvPr>
        </p:nvSpPr>
        <p:spPr>
          <a:xfrm>
            <a:off x="1331640" y="764704"/>
            <a:ext cx="6552728" cy="720080"/>
          </a:xfrm>
        </p:spPr>
        <p:txBody>
          <a:bodyPr>
            <a:normAutofit fontScale="55000" lnSpcReduction="20000"/>
          </a:bodyPr>
          <a:lstStyle/>
          <a:p>
            <a:pPr>
              <a:buNone/>
            </a:pPr>
            <a:endParaRPr lang="en-US" altLang="en-US" dirty="0"/>
          </a:p>
          <a:p>
            <a:pPr algn="ctr">
              <a:buNone/>
            </a:pPr>
            <a:r>
              <a:rPr lang="en-US" altLang="en-US" dirty="0"/>
              <a:t>Psychology is the scientific study of mental processes and </a:t>
            </a:r>
            <a:r>
              <a:rPr lang="en-CA" altLang="en-US" dirty="0"/>
              <a:t>behaviour</a:t>
            </a:r>
            <a:r>
              <a:rPr lang="en-US" altLang="en-US" dirty="0"/>
              <a:t>.</a:t>
            </a:r>
          </a:p>
          <a:p>
            <a:pPr>
              <a:buNone/>
            </a:pPr>
            <a:endParaRPr lang="en-CA" altLang="en-US" dirty="0"/>
          </a:p>
        </p:txBody>
      </p:sp>
      <p:pic>
        <p:nvPicPr>
          <p:cNvPr id="2050" name="Picture 2"/>
          <p:cNvPicPr>
            <a:picLocks noChangeAspect="1" noChangeArrowheads="1"/>
          </p:cNvPicPr>
          <p:nvPr/>
        </p:nvPicPr>
        <p:blipFill>
          <a:blip r:embed="rId3" cstate="print"/>
          <a:srcRect/>
          <a:stretch>
            <a:fillRect/>
          </a:stretch>
        </p:blipFill>
        <p:spPr bwMode="auto">
          <a:xfrm>
            <a:off x="2195736" y="2336350"/>
            <a:ext cx="4752528" cy="3252890"/>
          </a:xfrm>
          <a:prstGeom prst="rect">
            <a:avLst/>
          </a:prstGeom>
          <a:noFill/>
          <a:ln w="9525">
            <a:noFill/>
            <a:miter lim="800000"/>
            <a:headEnd/>
            <a:tailEnd/>
          </a:ln>
        </p:spPr>
      </p:pic>
      <p:sp>
        <p:nvSpPr>
          <p:cNvPr id="6" name="Rectangle 3"/>
          <p:cNvSpPr txBox="1">
            <a:spLocks/>
          </p:cNvSpPr>
          <p:nvPr/>
        </p:nvSpPr>
        <p:spPr>
          <a:xfrm>
            <a:off x="323528" y="5373216"/>
            <a:ext cx="8229600" cy="1251520"/>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altLang="en-US" sz="2800" b="0" i="0" u="none" strike="noStrike" kern="1200" cap="none" spc="0" normalizeH="0" baseline="0" noProof="0" dirty="0">
              <a:ln>
                <a:noFill/>
              </a:ln>
              <a:solidFill>
                <a:schemeClr val="tx1"/>
              </a:solidFill>
              <a:effectLst/>
              <a:uLnTx/>
              <a:uFillTx/>
              <a:latin typeface="Arial"/>
              <a:ea typeface="+mn-ea"/>
              <a:cs typeface="Arial"/>
            </a:endParaRPr>
          </a:p>
          <a:p>
            <a:pPr marL="365760" marR="0" lvl="0" indent="-256032"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altLang="en-US" sz="2400" b="0" i="0" u="none" strike="noStrike" kern="1200" cap="none" spc="0" normalizeH="0" baseline="0" noProof="0" dirty="0">
                <a:ln>
                  <a:noFill/>
                </a:ln>
                <a:solidFill>
                  <a:schemeClr val="tx1"/>
                </a:solidFill>
                <a:effectLst/>
                <a:uLnTx/>
                <a:uFillTx/>
                <a:latin typeface="Arial"/>
                <a:ea typeface="+mn-ea"/>
                <a:cs typeface="Arial"/>
              </a:rPr>
              <a:t>How is</a:t>
            </a:r>
            <a:r>
              <a:rPr kumimoji="0" lang="en-US" altLang="en-US" sz="2400" b="0" i="0" u="none" strike="noStrike" kern="1200" cap="none" spc="0" normalizeH="0" noProof="0" dirty="0">
                <a:ln>
                  <a:noFill/>
                </a:ln>
                <a:solidFill>
                  <a:schemeClr val="tx1"/>
                </a:solidFill>
                <a:effectLst/>
                <a:uLnTx/>
                <a:uFillTx/>
                <a:latin typeface="Arial"/>
                <a:ea typeface="+mn-ea"/>
                <a:cs typeface="Arial"/>
              </a:rPr>
              <a:t> behaviour different from </a:t>
            </a:r>
            <a:r>
              <a:rPr kumimoji="0" lang="en-US" altLang="en-US" sz="2400" b="0" i="0" u="none" strike="noStrike" kern="1200" cap="none" spc="0" normalizeH="0" baseline="0" noProof="0" dirty="0">
                <a:ln>
                  <a:noFill/>
                </a:ln>
                <a:solidFill>
                  <a:schemeClr val="tx1"/>
                </a:solidFill>
                <a:effectLst/>
                <a:uLnTx/>
                <a:uFillTx/>
                <a:latin typeface="Arial"/>
                <a:ea typeface="+mn-ea"/>
                <a:cs typeface="Arial"/>
              </a:rPr>
              <a:t>mental processes?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CA" altLang="en-US" sz="28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323528" y="548680"/>
            <a:ext cx="8229600" cy="720080"/>
          </a:xfrm>
        </p:spPr>
        <p:txBody>
          <a:bodyPr>
            <a:normAutofit fontScale="90000"/>
          </a:bodyPr>
          <a:lstStyle/>
          <a:p>
            <a:r>
              <a:rPr lang="en-US" altLang="en-US" dirty="0"/>
              <a:t>Levels of Analysis</a:t>
            </a:r>
          </a:p>
        </p:txBody>
      </p:sp>
      <p:sp>
        <p:nvSpPr>
          <p:cNvPr id="17411" name="Rectangle 3"/>
          <p:cNvSpPr>
            <a:spLocks noGrp="1"/>
          </p:cNvSpPr>
          <p:nvPr>
            <p:ph idx="1"/>
          </p:nvPr>
        </p:nvSpPr>
        <p:spPr>
          <a:xfrm>
            <a:off x="179512" y="1484784"/>
            <a:ext cx="8374063" cy="4598988"/>
          </a:xfrm>
        </p:spPr>
        <p:txBody>
          <a:bodyPr>
            <a:normAutofit fontScale="92500"/>
          </a:bodyPr>
          <a:lstStyle/>
          <a:p>
            <a:pPr marL="342900" indent="-342900" algn="l">
              <a:buFont typeface="Arial"/>
              <a:buChar char="•"/>
            </a:pPr>
            <a:r>
              <a:rPr lang="en-US" altLang="en-US" dirty="0"/>
              <a:t>When studying why a certain </a:t>
            </a:r>
            <a:r>
              <a:rPr lang="en-CA" altLang="en-US" dirty="0"/>
              <a:t>behaviour</a:t>
            </a:r>
            <a:r>
              <a:rPr lang="en-US" altLang="en-US" dirty="0"/>
              <a:t> or mental process occurs, one can study the influences of:</a:t>
            </a:r>
          </a:p>
          <a:p>
            <a:pPr marL="838200" lvl="1" indent="-457200" algn="l">
              <a:buFont typeface="Arial"/>
              <a:buChar char="•"/>
            </a:pPr>
            <a:r>
              <a:rPr lang="en-US" altLang="en-US" sz="2500" b="1" dirty="0">
                <a:solidFill>
                  <a:schemeClr val="tx2"/>
                </a:solidFill>
              </a:rPr>
              <a:t>The brain</a:t>
            </a:r>
          </a:p>
          <a:p>
            <a:pPr marL="1295400" lvl="2" indent="-457200" algn="l">
              <a:buFont typeface="Arial"/>
              <a:buChar char="•"/>
            </a:pPr>
            <a:r>
              <a:rPr lang="en-US" altLang="en-US" sz="2500" dirty="0"/>
              <a:t>Neural activity</a:t>
            </a:r>
          </a:p>
          <a:p>
            <a:pPr marL="1295400" lvl="2" indent="-457200" algn="l">
              <a:buFont typeface="Arial"/>
              <a:buChar char="•"/>
            </a:pPr>
            <a:endParaRPr lang="en-US" altLang="en-US" sz="2500" dirty="0"/>
          </a:p>
          <a:p>
            <a:pPr marL="838200" lvl="1" indent="-457200" algn="l">
              <a:buFont typeface="Arial"/>
              <a:buChar char="•"/>
            </a:pPr>
            <a:r>
              <a:rPr lang="en-US" altLang="en-US" sz="2500" b="1" dirty="0">
                <a:solidFill>
                  <a:schemeClr val="tx2"/>
                </a:solidFill>
              </a:rPr>
              <a:t>The person</a:t>
            </a:r>
            <a:r>
              <a:rPr lang="en-US" altLang="en-US" sz="2500" dirty="0">
                <a:solidFill>
                  <a:schemeClr val="tx2"/>
                </a:solidFill>
              </a:rPr>
              <a:t> </a:t>
            </a:r>
          </a:p>
          <a:p>
            <a:pPr marL="1295400" lvl="2" indent="-457200" algn="l">
              <a:buFont typeface="Arial"/>
              <a:buChar char="•"/>
            </a:pPr>
            <a:r>
              <a:rPr lang="en-US" altLang="en-US" sz="2500" dirty="0"/>
              <a:t>Emotions, ideas, thoughts</a:t>
            </a:r>
          </a:p>
          <a:p>
            <a:pPr marL="1295400" lvl="2" indent="-457200" algn="l">
              <a:buFont typeface="Arial"/>
              <a:buChar char="•"/>
            </a:pPr>
            <a:endParaRPr lang="en-US" altLang="en-US" sz="2500" dirty="0">
              <a:solidFill>
                <a:schemeClr val="tx2"/>
              </a:solidFill>
            </a:endParaRPr>
          </a:p>
          <a:p>
            <a:pPr marL="838200" lvl="1" indent="-457200" algn="l">
              <a:buFont typeface="Arial"/>
              <a:buChar char="•"/>
            </a:pPr>
            <a:r>
              <a:rPr lang="en-US" altLang="en-US" sz="2500" b="1" dirty="0">
                <a:solidFill>
                  <a:schemeClr val="tx2"/>
                </a:solidFill>
              </a:rPr>
              <a:t>The group</a:t>
            </a:r>
          </a:p>
          <a:p>
            <a:pPr marL="1295400" lvl="2" indent="-457200" algn="l">
              <a:buFont typeface="Arial"/>
              <a:buChar char="•"/>
            </a:pPr>
            <a:r>
              <a:rPr lang="en-US" altLang="en-US" sz="2500" dirty="0"/>
              <a:t>Friends, family, culture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518864" y="332656"/>
            <a:ext cx="8229600" cy="1066800"/>
          </a:xfrm>
        </p:spPr>
        <p:txBody>
          <a:bodyPr/>
          <a:lstStyle/>
          <a:p>
            <a:r>
              <a:rPr lang="en-US" altLang="en-US" dirty="0"/>
              <a:t>Levels of Analysis</a:t>
            </a:r>
          </a:p>
        </p:txBody>
      </p:sp>
      <p:graphicFrame>
        <p:nvGraphicFramePr>
          <p:cNvPr id="176199" name="Group 71"/>
          <p:cNvGraphicFramePr>
            <a:graphicFrameLocks noGrp="1"/>
          </p:cNvGraphicFramePr>
          <p:nvPr>
            <p:ph idx="1"/>
          </p:nvPr>
        </p:nvGraphicFramePr>
        <p:xfrm>
          <a:off x="250825" y="1556792"/>
          <a:ext cx="8712200" cy="4891841"/>
        </p:xfrm>
        <a:graphic>
          <a:graphicData uri="http://schemas.openxmlformats.org/drawingml/2006/table">
            <a:tbl>
              <a:tblPr/>
              <a:tblGrid>
                <a:gridCol w="1626176">
                  <a:extLst>
                    <a:ext uri="{9D8B030D-6E8A-4147-A177-3AD203B41FA5}">
                      <a16:colId xmlns:a16="http://schemas.microsoft.com/office/drawing/2014/main" val="20000"/>
                    </a:ext>
                  </a:extLst>
                </a:gridCol>
                <a:gridCol w="3252350">
                  <a:extLst>
                    <a:ext uri="{9D8B030D-6E8A-4147-A177-3AD203B41FA5}">
                      <a16:colId xmlns:a16="http://schemas.microsoft.com/office/drawing/2014/main" val="20001"/>
                    </a:ext>
                  </a:extLst>
                </a:gridCol>
                <a:gridCol w="3833674">
                  <a:extLst>
                    <a:ext uri="{9D8B030D-6E8A-4147-A177-3AD203B41FA5}">
                      <a16:colId xmlns:a16="http://schemas.microsoft.com/office/drawing/2014/main" val="20002"/>
                    </a:ext>
                  </a:extLst>
                </a:gridCol>
              </a:tblGrid>
              <a:tr h="47224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1" i="0" u="none" strike="noStrike" cap="none" normalizeH="0" baseline="0" dirty="0">
                          <a:ln>
                            <a:noFill/>
                          </a:ln>
                          <a:solidFill>
                            <a:schemeClr val="tx2"/>
                          </a:solidFill>
                          <a:effectLst/>
                          <a:latin typeface="Trebuchet MS" pitchFamily="34" charset="0"/>
                        </a:rPr>
                        <a:t>Level</a:t>
                      </a:r>
                      <a:endParaRPr kumimoji="0" lang="en-CA" sz="1700" b="1" i="0" u="none" strike="noStrike" cap="none" normalizeH="0" baseline="0" dirty="0">
                        <a:ln>
                          <a:noFill/>
                        </a:ln>
                        <a:solidFill>
                          <a:schemeClr val="tx2"/>
                        </a:solidFill>
                        <a:effectLst/>
                        <a:latin typeface="Trebuchet MS" pitchFamily="34" charset="0"/>
                      </a:endParaRP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1" i="0" u="none" strike="noStrike" cap="none" normalizeH="0" baseline="0" dirty="0">
                          <a:ln>
                            <a:noFill/>
                          </a:ln>
                          <a:solidFill>
                            <a:schemeClr val="tx2"/>
                          </a:solidFill>
                          <a:effectLst/>
                          <a:latin typeface="Trebuchet MS" pitchFamily="34" charset="0"/>
                        </a:rPr>
                        <a:t>What Is Analyzed</a:t>
                      </a:r>
                      <a:r>
                        <a:rPr kumimoji="0" lang="en-CA" sz="1700" b="0" i="0" u="none" strike="noStrike" cap="none" normalizeH="0" baseline="0" dirty="0">
                          <a:ln>
                            <a:noFill/>
                          </a:ln>
                          <a:solidFill>
                            <a:schemeClr val="tx2"/>
                          </a:solidFill>
                          <a:effectLst/>
                          <a:latin typeface="Trebuchet MS" pitchFamily="34" charset="0"/>
                        </a:rPr>
                        <a:t> </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1" i="0" u="none" strike="noStrike" cap="none" normalizeH="0" baseline="0" dirty="0">
                          <a:ln>
                            <a:noFill/>
                          </a:ln>
                          <a:solidFill>
                            <a:schemeClr val="tx2"/>
                          </a:solidFill>
                          <a:effectLst/>
                          <a:latin typeface="Trebuchet MS" pitchFamily="34" charset="0"/>
                        </a:rPr>
                        <a:t>Example: Using Social Media</a:t>
                      </a:r>
                      <a:r>
                        <a:rPr kumimoji="0" lang="en-CA" sz="1700" b="0" i="0" u="none" strike="noStrike" cap="none" normalizeH="0" baseline="0" dirty="0">
                          <a:ln>
                            <a:noFill/>
                          </a:ln>
                          <a:solidFill>
                            <a:schemeClr val="tx2"/>
                          </a:solidFill>
                          <a:effectLst/>
                          <a:latin typeface="Trebuchet MS" pitchFamily="34" charset="0"/>
                        </a:rPr>
                        <a:t> </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164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The brain</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How brain structure and brain cell activity differ from person to person and situation to situation</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What are the patterns of brain activation as people interact with “friends” online?</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943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The person</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How the content of the individual’s mental processes form and influence </a:t>
                      </a:r>
                      <a:r>
                        <a:rPr kumimoji="0" lang="en-CA" sz="1700" b="0" i="0" u="none" strike="noStrike" cap="none" normalizeH="0" baseline="0" dirty="0">
                          <a:ln>
                            <a:noFill/>
                          </a:ln>
                          <a:solidFill>
                            <a:schemeClr val="tx1"/>
                          </a:solidFill>
                          <a:effectLst/>
                          <a:latin typeface="Trebuchet MS" pitchFamily="34" charset="0"/>
                        </a:rPr>
                        <a:t>behaviour </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Are there personality factors that influence how much people use different types of social media? Can online social support or crisis resources improve people’s decision making and quality of life? </a:t>
                      </a:r>
                      <a:endParaRPr kumimoji="0" lang="en-CA" sz="1700" b="0" i="0" u="none" strike="noStrike" cap="none" normalizeH="0" baseline="0" dirty="0">
                        <a:ln>
                          <a:noFill/>
                        </a:ln>
                        <a:solidFill>
                          <a:schemeClr val="tx1"/>
                        </a:solidFill>
                        <a:effectLst/>
                        <a:latin typeface="Trebuchet MS" pitchFamily="34" charset="0"/>
                      </a:endParaRP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943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The group</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How </a:t>
                      </a:r>
                      <a:r>
                        <a:rPr kumimoji="0" lang="en-CA" sz="1700" b="0" i="0" u="none" strike="noStrike" cap="none" normalizeH="0" baseline="0" dirty="0">
                          <a:ln>
                            <a:noFill/>
                          </a:ln>
                          <a:solidFill>
                            <a:schemeClr val="tx1"/>
                          </a:solidFill>
                          <a:effectLst/>
                          <a:latin typeface="Trebuchet MS" pitchFamily="34" charset="0"/>
                        </a:rPr>
                        <a:t>behaviour</a:t>
                      </a:r>
                      <a:r>
                        <a:rPr kumimoji="0" lang="en-US" sz="1700" b="0" i="0" u="none" strike="noStrike" cap="none" normalizeH="0" baseline="0" dirty="0">
                          <a:ln>
                            <a:noFill/>
                          </a:ln>
                          <a:solidFill>
                            <a:schemeClr val="tx1"/>
                          </a:solidFill>
                          <a:effectLst/>
                          <a:latin typeface="Trebuchet MS" pitchFamily="34" charset="0"/>
                        </a:rPr>
                        <a:t> is shaped by the social and cultural environments</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en-US" sz="1700" b="0" i="0" u="none" strike="noStrike" cap="none" normalizeH="0" baseline="0" dirty="0">
                          <a:ln>
                            <a:noFill/>
                          </a:ln>
                          <a:solidFill>
                            <a:schemeClr val="tx1"/>
                          </a:solidFill>
                          <a:effectLst/>
                          <a:latin typeface="Trebuchet MS" pitchFamily="34" charset="0"/>
                        </a:rPr>
                        <a:t>What features of social networking sites, such as relative anonymity, ease of access, and lack of face-to-face contact, increase or decrease users’ feelings of belonging and connectedness?</a:t>
                      </a:r>
                      <a:r>
                        <a:rPr kumimoji="0" lang="en-CA" sz="1700" b="0" i="0" u="none" strike="noStrike" cap="none" normalizeH="0" baseline="0" dirty="0">
                          <a:ln>
                            <a:noFill/>
                          </a:ln>
                          <a:solidFill>
                            <a:schemeClr val="tx1"/>
                          </a:solidFill>
                          <a:effectLst/>
                          <a:latin typeface="Trebuchet MS" pitchFamily="34" charset="0"/>
                        </a:rPr>
                        <a:t> </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Come PPT Theme">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Slide">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and Conten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Text and Clip Ar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Text and Clip Ar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lip 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Clip Art and Tex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Clip Art and Tex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Clip Art an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Only">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Only">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Come PPT Theme.thmx</Template>
  <TotalTime>9152</TotalTime>
  <Words>1756</Words>
  <Application>Microsoft Office PowerPoint</Application>
  <PresentationFormat>On-screen Show (4:3)</PresentationFormat>
  <Paragraphs>243</Paragraphs>
  <Slides>41</Slides>
  <Notes>28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41</vt:i4>
      </vt:variant>
    </vt:vector>
  </HeadingPairs>
  <TitlesOfParts>
    <vt:vector size="58" baseType="lpstr">
      <vt:lpstr>Arial</vt:lpstr>
      <vt:lpstr>Avenir Heavy</vt:lpstr>
      <vt:lpstr>Calibri</vt:lpstr>
      <vt:lpstr>Century Gothic</vt:lpstr>
      <vt:lpstr>Georgia</vt:lpstr>
      <vt:lpstr>Gill Sans</vt:lpstr>
      <vt:lpstr>Trebuchet MS</vt:lpstr>
      <vt:lpstr>Verdana</vt:lpstr>
      <vt:lpstr>Wingdings 2</vt:lpstr>
      <vt:lpstr>ヒラギノ明朝 ProN W3</vt:lpstr>
      <vt:lpstr>ヒラギノ角ゴ ProN W3</vt:lpstr>
      <vt:lpstr>Come PPT Theme</vt:lpstr>
      <vt:lpstr>Custom Design</vt:lpstr>
      <vt:lpstr>Default - Title and Content</vt:lpstr>
      <vt:lpstr>Default - Title, Text and Clip Art</vt:lpstr>
      <vt:lpstr>Default - Title, Clip Art and Text</vt:lpstr>
      <vt:lpstr>Default - Title Only</vt:lpstr>
      <vt:lpstr>Psychology 111 </vt:lpstr>
      <vt:lpstr>What the hell is Psychology?</vt:lpstr>
      <vt:lpstr>PowerPoint Presentation</vt:lpstr>
      <vt:lpstr>Learning Objectives:</vt:lpstr>
      <vt:lpstr>The Four Goals of Psychologists</vt:lpstr>
      <vt:lpstr>What is Psychology? </vt:lpstr>
      <vt:lpstr>What Is Psychology?</vt:lpstr>
      <vt:lpstr>Levels of Analysis</vt:lpstr>
      <vt:lpstr>Levels of Analysis</vt:lpstr>
      <vt:lpstr>Psychology’s Roots in Philosophy </vt:lpstr>
      <vt:lpstr>The Roots of Psychology are in Philosophy </vt:lpstr>
      <vt:lpstr>The Roots of Psychology are in Philosophy </vt:lpstr>
      <vt:lpstr>Psychology’s Roots in Physiology and Psychophysics</vt:lpstr>
      <vt:lpstr>Psychology’s Roots in Physiology and Psychophysics</vt:lpstr>
      <vt:lpstr>The Early Days of Psychology </vt:lpstr>
      <vt:lpstr>The Early Days of Psychology</vt:lpstr>
      <vt:lpstr>The Early Days of Psychology</vt:lpstr>
      <vt:lpstr>The Early Days of Psychology</vt:lpstr>
      <vt:lpstr>Structuralism - Looking for the Elements of Consciousness</vt:lpstr>
      <vt:lpstr>Functionalism - The Flow of Consciousness</vt:lpstr>
      <vt:lpstr>Functionalism - The Flow of Consciousness</vt:lpstr>
      <vt:lpstr>Gestalt Psychologists</vt:lpstr>
      <vt:lpstr>Twentieth-Century Approaches </vt:lpstr>
      <vt:lpstr>Psychoanalysis – The Psychology of the Unconscious  </vt:lpstr>
      <vt:lpstr>Behaviourism –  The Study of Observable Behaviour</vt:lpstr>
      <vt:lpstr>Behaviourism continued</vt:lpstr>
      <vt:lpstr>Behaviourism continued</vt:lpstr>
      <vt:lpstr>Humanistic Psychology –  A New Direction</vt:lpstr>
      <vt:lpstr>PowerPoint Presentation</vt:lpstr>
      <vt:lpstr>Maslow’s Hierarchy of Needs</vt:lpstr>
      <vt:lpstr>Cognitive Psychology - Revitalization of Study of the Mind </vt:lpstr>
      <vt:lpstr>Cultural and Cross-Cultural Psychology</vt:lpstr>
      <vt:lpstr>Psychobiology/Neuroscience –  Exploring the Origins of the Mind </vt:lpstr>
      <vt:lpstr>Subfields of Psychology Influenced by Psychobiology/Neuroscience</vt:lpstr>
      <vt:lpstr>Psychology Today </vt:lpstr>
      <vt:lpstr>Psychology Today: Doctoral Degrees Awarded in Psychology</vt:lpstr>
      <vt:lpstr>Psychology Today:  Three Main Branches of Psychology</vt:lpstr>
      <vt:lpstr>Where Psychologists Work</vt:lpstr>
      <vt:lpstr>Shared Values of ALL Psychologists</vt:lpstr>
      <vt:lpstr>Current Trends in Psychology</vt:lpstr>
      <vt:lpstr>Current Trends in Psychology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Psychology As a Science</dc:title>
  <dc:creator>Lisa Hagan</dc:creator>
  <cp:lastModifiedBy>marchante</cp:lastModifiedBy>
  <cp:revision>137</cp:revision>
  <dcterms:created xsi:type="dcterms:W3CDTF">2009-09-09T00:03:24Z</dcterms:created>
  <dcterms:modified xsi:type="dcterms:W3CDTF">2016-09-08T03:49:25Z</dcterms:modified>
</cp:coreProperties>
</file>