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1" r:id="rId5"/>
    <p:sldId id="258" r:id="rId6"/>
    <p:sldId id="260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3501-3B99-4B45-AC8A-F3DF7181495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240F3-E4D8-4551-88D5-BE28C14C47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68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0099-50A0-4E85-BAEA-7918AB0FFB34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ECB0-55F4-4CB7-A237-A352B1E49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80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39F6EF-E7EF-442A-BEAC-462653DC4D29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AA8BB-FB24-422B-A1AF-A2CE57805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Government And The </a:t>
            </a:r>
            <a:r>
              <a:rPr lang="en-US" dirty="0" err="1" smtClean="0"/>
              <a:t>Macroeconomy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9812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Budget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present discounted value of spending (purchases) and initial debt must equal the present discounted value of tax revenues.</a:t>
            </a:r>
          </a:p>
          <a:p>
            <a:pPr lvl="1"/>
            <a:r>
              <a:rPr lang="en-US" dirty="0" smtClean="0"/>
              <a:t>This implies that uses must equal sources but now they are measured in present discounted value.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Budget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Rewriting the </a:t>
            </a:r>
            <a:r>
              <a:rPr lang="en-US" dirty="0" err="1" smtClean="0"/>
              <a:t>intertemporal</a:t>
            </a:r>
            <a:r>
              <a:rPr lang="en-US" dirty="0" smtClean="0"/>
              <a:t> budget constraint will show that the government must have surpluses in the future to pay off deficits today.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the Government Borrow?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96646" indent="-514350">
              <a:buFont typeface="+mj-lt"/>
              <a:buAutoNum type="alphaLcPeriod"/>
            </a:pPr>
            <a:r>
              <a:rPr lang="en-US" b="1" dirty="0" smtClean="0"/>
              <a:t>The Possibility of High Inflation and Default.</a:t>
            </a:r>
          </a:p>
          <a:p>
            <a:r>
              <a:rPr lang="en-US" dirty="0" smtClean="0"/>
              <a:t>If the debt-GDP ratio becomes too high, lenders worry about the ability of the government to repay. </a:t>
            </a:r>
          </a:p>
          <a:p>
            <a:pPr lvl="1"/>
            <a:r>
              <a:rPr lang="en-US" dirty="0" smtClean="0"/>
              <a:t>If investors stop lending, the government may use the printing press to satisfy the budget constraint—generating inflation.</a:t>
            </a:r>
          </a:p>
          <a:p>
            <a:pPr lvl="1"/>
            <a:r>
              <a:rPr lang="en-US" dirty="0" smtClean="0"/>
              <a:t>Investors demand higher interest rates when they doubt the ability of repayment. </a:t>
            </a:r>
          </a:p>
          <a:p>
            <a:r>
              <a:rPr lang="en-US" i="1" dirty="0" smtClean="0"/>
              <a:t>Default </a:t>
            </a:r>
            <a:r>
              <a:rPr lang="en-US" dirty="0" smtClean="0"/>
              <a:t>is when a government declares that they will not repay certain debts or will repay them at less than face value.</a:t>
            </a:r>
          </a:p>
          <a:p>
            <a:r>
              <a:rPr lang="en-US" dirty="0" smtClean="0"/>
              <a:t>There is no specific level of the debt-GDP ratio that triggers default, and the level varies with each economy's credibility, history, and growth prospects.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the Government Borrow?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r>
              <a:rPr lang="en-US" dirty="0" smtClean="0"/>
              <a:t>b. </a:t>
            </a:r>
            <a:r>
              <a:rPr lang="en-US" b="1" dirty="0" smtClean="0"/>
              <a:t>Deficits and Investment</a:t>
            </a:r>
          </a:p>
          <a:p>
            <a:pPr marL="596646" indent="-514350"/>
            <a:r>
              <a:rPr lang="en-US" b="1" dirty="0" smtClean="0"/>
              <a:t>	</a:t>
            </a:r>
            <a:r>
              <a:rPr lang="en-US" dirty="0" smtClean="0"/>
              <a:t>Investment can be financed through saving from the private sector, government saving, and saving by foreigners.</a:t>
            </a:r>
          </a:p>
          <a:p>
            <a:pPr marL="596646" indent="-514350"/>
            <a:r>
              <a:rPr lang="en-US" i="1" dirty="0" smtClean="0"/>
              <a:t>Crowding out </a:t>
            </a:r>
            <a:r>
              <a:rPr lang="en-US" dirty="0" smtClean="0"/>
              <a:t>is when budget deficits may absorb some of the savings in the private sector and from foreigners—and reduce investment. </a:t>
            </a:r>
          </a:p>
          <a:p>
            <a:pPr marL="596646" indent="-514350"/>
            <a:r>
              <a:rPr lang="en-US" dirty="0" smtClean="0"/>
              <a:t>However, this does not account for the possibility that private or foreign savings may increase in response to additional demands for funds by the government.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Deficit and Investment</a:t>
            </a:r>
            <a:endParaRPr lang="en-US" dirty="0"/>
          </a:p>
        </p:txBody>
      </p:sp>
      <p:pic>
        <p:nvPicPr>
          <p:cNvPr id="4098" name="Picture 2" descr="C:\Documents and Settings\liuj\My Documents\My Pictures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chapter,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Government spending, taxation, budget deficits, and the debt-GDP ratio </a:t>
            </a:r>
            <a:r>
              <a:rPr lang="en-US" dirty="0" smtClean="0"/>
              <a:t>in Canada, the </a:t>
            </a:r>
            <a:r>
              <a:rPr lang="en-US" dirty="0" smtClean="0"/>
              <a:t>United States and around the world.</a:t>
            </a:r>
          </a:p>
          <a:p>
            <a:pPr>
              <a:buNone/>
            </a:pPr>
            <a:r>
              <a:rPr lang="en-US" dirty="0" smtClean="0"/>
              <a:t>The government’s </a:t>
            </a:r>
            <a:r>
              <a:rPr lang="en-US" dirty="0" err="1" smtClean="0"/>
              <a:t>intertemporal</a:t>
            </a:r>
            <a:r>
              <a:rPr lang="en-US" dirty="0" smtClean="0"/>
              <a:t> budget constraint, which says that budget deficits today must be offset by budget surplus in the future.</a:t>
            </a:r>
          </a:p>
          <a:p>
            <a:pPr>
              <a:buNone/>
            </a:pPr>
            <a:r>
              <a:rPr lang="en-US" dirty="0" smtClean="0"/>
              <a:t>The economic consequences of budget deficits</a:t>
            </a:r>
            <a:r>
              <a:rPr lang="en-US" dirty="0" smtClean="0"/>
              <a:t>;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Spending and Revenue - Canada</a:t>
            </a:r>
            <a:endParaRPr lang="en-US" dirty="0"/>
          </a:p>
        </p:txBody>
      </p:sp>
      <p:pic>
        <p:nvPicPr>
          <p:cNvPr id="4" name="Picture 2" descr="tab29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495425"/>
            <a:ext cx="44005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Debt-GDP Ratio - Canada</a:t>
            </a:r>
            <a:endParaRPr lang="en-US" dirty="0"/>
          </a:p>
        </p:txBody>
      </p:sp>
      <p:pic>
        <p:nvPicPr>
          <p:cNvPr id="4" name="Content Placeholder 3" descr="fig29.04b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1981200"/>
            <a:ext cx="3657600" cy="34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663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fig29.01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023138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Spending and Revenue - US</a:t>
            </a:r>
            <a:endParaRPr lang="en-US" dirty="0"/>
          </a:p>
        </p:txBody>
      </p:sp>
      <p:pic>
        <p:nvPicPr>
          <p:cNvPr id="1026" name="Picture 2" descr="C:\Documents and Settings\liuj\My Documents\My Pictures\photo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Debt-GDP Ratio - US</a:t>
            </a:r>
            <a:endParaRPr lang="en-US" dirty="0"/>
          </a:p>
        </p:txBody>
      </p:sp>
      <p:pic>
        <p:nvPicPr>
          <p:cNvPr id="2050" name="Picture 2" descr="C:\Documents and Settings\liuj\My Documents\My Pictures\photo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54" y="1447800"/>
            <a:ext cx="640184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Evidence </a:t>
            </a:r>
            <a:r>
              <a:rPr lang="en-US" dirty="0" smtClean="0"/>
              <a:t>on Debt Ratio</a:t>
            </a:r>
            <a:endParaRPr lang="en-US" dirty="0"/>
          </a:p>
        </p:txBody>
      </p:sp>
      <p:pic>
        <p:nvPicPr>
          <p:cNvPr id="3074" name="Picture 2" descr="C:\Documents and Settings\liuj\My Documents\My Pictures\phot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640497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Budget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i="1" dirty="0" smtClean="0"/>
              <a:t> government budget constraint </a:t>
            </a:r>
            <a:r>
              <a:rPr lang="en-US" dirty="0" smtClean="0"/>
              <a:t>holds in each period says that the sources of funds to the government must equal the uses of funds.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 Budget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The </a:t>
            </a:r>
            <a:r>
              <a:rPr lang="en-US" b="1" dirty="0" err="1" smtClean="0"/>
              <a:t>Intertemporal</a:t>
            </a:r>
            <a:r>
              <a:rPr lang="en-US" b="1" dirty="0" smtClean="0"/>
              <a:t> Budget Constraint</a:t>
            </a:r>
          </a:p>
          <a:p>
            <a:pPr lvl="1"/>
            <a:r>
              <a:rPr lang="en-US" dirty="0" smtClean="0"/>
              <a:t>Suppose an economy exists for only two periods.  We can combine the budget constraint in each period and derive a </a:t>
            </a:r>
            <a:r>
              <a:rPr lang="en-US" dirty="0" err="1" smtClean="0"/>
              <a:t>intertemporal</a:t>
            </a:r>
            <a:r>
              <a:rPr lang="en-US" dirty="0" smtClean="0"/>
              <a:t> budget constraint.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3946</TotalTime>
  <Words>358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The Government And The Macroeconomy</vt:lpstr>
      <vt:lpstr>In this chapter, we will learn</vt:lpstr>
      <vt:lpstr>Government Spending and Revenue - Canada</vt:lpstr>
      <vt:lpstr>The Debt-GDP Ratio - Canada</vt:lpstr>
      <vt:lpstr>Government Spending and Revenue - US</vt:lpstr>
      <vt:lpstr>The Debt-GDP Ratio - US</vt:lpstr>
      <vt:lpstr>International Evidence on Debt Ratio</vt:lpstr>
      <vt:lpstr>The Government Budget Constraint</vt:lpstr>
      <vt:lpstr>The Government Budget Constraint</vt:lpstr>
      <vt:lpstr>The Government Budget Constraint</vt:lpstr>
      <vt:lpstr>The Government Budget Constraint</vt:lpstr>
      <vt:lpstr>How Much Can the Government Borrow?</vt:lpstr>
      <vt:lpstr>How Much Can the Government Borrow?</vt:lpstr>
      <vt:lpstr>Budget Deficit and Investment</vt:lpstr>
    </vt:vector>
  </TitlesOfParts>
  <Company>Malaspina University-College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</dc:creator>
  <cp:lastModifiedBy>liuj</cp:lastModifiedBy>
  <cp:revision>343</cp:revision>
  <cp:lastPrinted>2014-02-03T20:31:03Z</cp:lastPrinted>
  <dcterms:created xsi:type="dcterms:W3CDTF">2011-01-04T08:41:10Z</dcterms:created>
  <dcterms:modified xsi:type="dcterms:W3CDTF">2014-04-01T19:46:14Z</dcterms:modified>
</cp:coreProperties>
</file>