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3" r:id="rId4"/>
    <p:sldId id="284" r:id="rId5"/>
    <p:sldId id="274" r:id="rId6"/>
    <p:sldId id="275" r:id="rId7"/>
    <p:sldId id="285" r:id="rId8"/>
    <p:sldId id="276" r:id="rId9"/>
    <p:sldId id="277" r:id="rId10"/>
    <p:sldId id="279" r:id="rId11"/>
    <p:sldId id="280" r:id="rId12"/>
    <p:sldId id="281" r:id="rId13"/>
    <p:sldId id="282" r:id="rId14"/>
    <p:sldId id="283" r:id="rId15"/>
    <p:sldId id="286" r:id="rId16"/>
    <p:sldId id="287" r:id="rId17"/>
    <p:sldId id="288" r:id="rId18"/>
    <p:sldId id="289" r:id="rId1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23501-3B99-4B45-AC8A-F3DF71814957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240F3-E4D8-4551-88D5-BE28C14C47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5681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D0099-50A0-4E85-BAEA-7918AB0FFB34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AECB0-55F4-4CB7-A237-A352B1E492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1800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39F6EF-E7EF-442A-BEAC-462653DC4D29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Exchange Rate And International Finance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981200"/>
            <a:ext cx="740664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Chapter 10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Exchange Rates in the Short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a. The Nominal Exchange Rate</a:t>
            </a:r>
          </a:p>
          <a:p>
            <a:pPr lvl="1"/>
            <a:r>
              <a:rPr lang="en-US" dirty="0" smtClean="0"/>
              <a:t>People trade currencies to facilitate international trade and traders in financial markers demand currencies in order to make financial transactions.</a:t>
            </a:r>
          </a:p>
          <a:p>
            <a:pPr lvl="1"/>
            <a:r>
              <a:rPr lang="en-US" dirty="0" smtClean="0"/>
              <a:t>The average foreign exchange traded around the world is $1.6 trillion per day.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Rates in the Short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nominal exchange rate fluctuates as demand and supply fluctuate in the foreign exchange market. </a:t>
            </a:r>
          </a:p>
          <a:p>
            <a:r>
              <a:rPr lang="en-US" dirty="0" smtClean="0"/>
              <a:t>Example, when Bank of Canada raises interest rate: </a:t>
            </a:r>
          </a:p>
          <a:p>
            <a:pPr lvl="1"/>
            <a:r>
              <a:rPr lang="en-US" dirty="0" smtClean="0"/>
              <a:t>Foreign investors are attracted to purchase Canadian bonds. </a:t>
            </a:r>
          </a:p>
          <a:p>
            <a:pPr lvl="1"/>
            <a:r>
              <a:rPr lang="en-US" dirty="0" smtClean="0"/>
              <a:t>Foreign traders need dollars to make these purchases.</a:t>
            </a:r>
          </a:p>
          <a:p>
            <a:pPr lvl="1"/>
            <a:r>
              <a:rPr lang="en-US" dirty="0" smtClean="0"/>
              <a:t>Demand for dollars increases.</a:t>
            </a:r>
          </a:p>
          <a:p>
            <a:pPr lvl="1"/>
            <a:r>
              <a:rPr lang="en-US" dirty="0" smtClean="0"/>
              <a:t>The exchange rate then appreciates—the value of the dollar increases.</a:t>
            </a:r>
          </a:p>
          <a:p>
            <a:r>
              <a:rPr lang="en-US" dirty="0" smtClean="0"/>
              <a:t>Movements in the domestic nominal interest rate (holding the world interest rate constant) cause the nominal exchange rate to move in the same direction.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Rates in the Short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b. The Real Exchange Rate</a:t>
            </a:r>
          </a:p>
          <a:p>
            <a:pPr lvl="1"/>
            <a:r>
              <a:rPr lang="en-US" dirty="0" smtClean="0"/>
              <a:t>In countries that do not have fixed exchange rates, the nominal exchange rate changes by the minute—instantaneously.</a:t>
            </a:r>
          </a:p>
          <a:p>
            <a:pPr lvl="1"/>
            <a:r>
              <a:rPr lang="en-US" dirty="0" smtClean="0"/>
              <a:t>prices adjust slowly over time.</a:t>
            </a:r>
          </a:p>
          <a:p>
            <a:pPr lvl="1"/>
            <a:r>
              <a:rPr lang="en-US" dirty="0" smtClean="0"/>
              <a:t>Thus, the real exchange rate can deviate from 1 in the short run, and the law of one price need not hold in the short run.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 Regimes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Exchange rate regimes are the institutions that set exchange rates around the world. </a:t>
            </a:r>
            <a:endParaRPr lang="en-US" dirty="0" smtClean="0"/>
          </a:p>
          <a:p>
            <a:pPr lvl="1"/>
            <a:r>
              <a:rPr lang="en-US" dirty="0" smtClean="0"/>
              <a:t>Floating exchange rate regime;</a:t>
            </a:r>
          </a:p>
          <a:p>
            <a:pPr lvl="1"/>
            <a:r>
              <a:rPr lang="en-US" dirty="0" smtClean="0"/>
              <a:t>Fixed exchange rate regime;</a:t>
            </a:r>
          </a:p>
          <a:p>
            <a:r>
              <a:rPr lang="en-US" dirty="0" smtClean="0"/>
              <a:t>The goals of exchange rate regimes:</a:t>
            </a:r>
          </a:p>
          <a:p>
            <a:pPr lvl="1"/>
            <a:r>
              <a:rPr lang="en-US" dirty="0" smtClean="0"/>
              <a:t>A stable exchange rate, which benefits us the same way as a stable price;</a:t>
            </a:r>
          </a:p>
          <a:p>
            <a:pPr lvl="1"/>
            <a:r>
              <a:rPr lang="en-US" dirty="0" smtClean="0"/>
              <a:t>Monetary policy autonomy to meet a country’s economic challenges;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Exchange </a:t>
            </a:r>
            <a:r>
              <a:rPr lang="en-US" dirty="0" smtClean="0"/>
              <a:t>Rate </a:t>
            </a:r>
            <a:r>
              <a:rPr lang="en-US" dirty="0" smtClean="0"/>
              <a:t>Regime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smtClean="0"/>
              <a:t>Fixed exchange rates </a:t>
            </a:r>
            <a:r>
              <a:rPr lang="en-US" dirty="0" smtClean="0"/>
              <a:t>are systems where the exchange rate for one currency is pegged to a particular level for some period. </a:t>
            </a:r>
          </a:p>
          <a:p>
            <a:r>
              <a:rPr lang="en-US" dirty="0" smtClean="0"/>
              <a:t>To fix an exchange rate, the money supply would have to change by the same amount as the money supply in the country to which the currency is fixed.</a:t>
            </a:r>
          </a:p>
          <a:p>
            <a:r>
              <a:rPr lang="en-US" dirty="0" smtClean="0"/>
              <a:t>If Argentina fixes its exchange rate to the dollar, the central bank in Argentina will follow the monetary policy dictated by the United States to maintain a fixed exchange rate.</a:t>
            </a:r>
          </a:p>
          <a:p>
            <a:r>
              <a:rPr lang="en-US" dirty="0" smtClean="0"/>
              <a:t>One reason countries fix exchange rates is that it is an attempt to "import" a disciplined monetary policy to overcome previous inflation problems. </a:t>
            </a:r>
            <a:endParaRPr lang="en-US" dirty="0" smtClean="0"/>
          </a:p>
          <a:p>
            <a:r>
              <a:rPr lang="en-US" dirty="0" smtClean="0"/>
              <a:t>Other benefit of fixed exchange rate regime: stable exchange rate.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Exchange </a:t>
            </a:r>
            <a:r>
              <a:rPr lang="en-US" dirty="0" smtClean="0"/>
              <a:t>Rate </a:t>
            </a:r>
            <a:r>
              <a:rPr lang="en-US" dirty="0" smtClean="0"/>
              <a:t>Regime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Costs:</a:t>
            </a:r>
          </a:p>
          <a:p>
            <a:pPr lvl="1"/>
            <a:r>
              <a:rPr lang="en-US" dirty="0" smtClean="0"/>
              <a:t>Loss of monetary policy autonomy;</a:t>
            </a:r>
          </a:p>
          <a:p>
            <a:pPr lvl="1"/>
            <a:r>
              <a:rPr lang="en-US" dirty="0" smtClean="0"/>
              <a:t>Possibility of speculative attack on currency;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Flexible Exchange Rate Regime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Benefit: monetary autonomy;</a:t>
            </a:r>
          </a:p>
          <a:p>
            <a:r>
              <a:rPr lang="en-US" dirty="0" smtClean="0"/>
              <a:t>Cost: certain degree of instability due to fluctuation in exchange rate.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Currency 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Euro was introduced on Jan 1, 1999, and is currently used by 18 member states of the European Union.</a:t>
            </a:r>
          </a:p>
          <a:p>
            <a:r>
              <a:rPr lang="en-US" dirty="0" smtClean="0"/>
              <a:t>To join the EU and adopting euro, candidate states need to meet certain economic converging criteria on inflation, public finance, interest rate, exchange </a:t>
            </a:r>
            <a:r>
              <a:rPr lang="en-US" smtClean="0"/>
              <a:t>rate stability.</a:t>
            </a:r>
            <a:endParaRPr lang="en-US" dirty="0" smtClean="0"/>
          </a:p>
          <a:p>
            <a:r>
              <a:rPr lang="en-US" dirty="0" smtClean="0"/>
              <a:t>Benefits of one single currency:</a:t>
            </a:r>
          </a:p>
          <a:p>
            <a:pPr lvl="1"/>
            <a:r>
              <a:rPr lang="en-US" dirty="0" smtClean="0"/>
              <a:t>The risks associated with fluctuations in the exchange rate are eliminated;</a:t>
            </a:r>
          </a:p>
          <a:p>
            <a:pPr lvl="1"/>
            <a:r>
              <a:rPr lang="en-US" dirty="0" smtClean="0"/>
              <a:t>The transaction costs of trade in the member countries are reduced;</a:t>
            </a:r>
          </a:p>
          <a:p>
            <a:pPr lvl="1"/>
            <a:r>
              <a:rPr lang="en-US" dirty="0" smtClean="0"/>
              <a:t>A single central bank means more independence from any government;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Currency 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of one single currency:</a:t>
            </a:r>
          </a:p>
          <a:p>
            <a:pPr lvl="1"/>
            <a:r>
              <a:rPr lang="en-US" dirty="0" smtClean="0"/>
              <a:t>Loss of monetary autonomy presents economic challenges for countries such as Greece, Spain, Italy.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chapter, we will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nominal and real exchange rates are determined, in both the short run and the long run.</a:t>
            </a:r>
          </a:p>
          <a:p>
            <a:r>
              <a:rPr lang="en-US" dirty="0" smtClean="0"/>
              <a:t>The key role played by the law of one price in determining exchange rates;</a:t>
            </a:r>
          </a:p>
          <a:p>
            <a:r>
              <a:rPr lang="en-US" dirty="0" smtClean="0"/>
              <a:t>The international financial systems, including the fixed and floating exchange rates;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Exchange Rates in the Long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a. The Nominal Exchange Rate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nominal exchange rate </a:t>
            </a:r>
            <a:r>
              <a:rPr lang="en-US" dirty="0" smtClean="0"/>
              <a:t>is the rate that a currency trades for another. 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smtClean="0"/>
              <a:t>nominal exchange rate </a:t>
            </a:r>
            <a:r>
              <a:rPr lang="en-US" dirty="0" smtClean="0"/>
              <a:t>is the rate that a currency trades for another. </a:t>
            </a:r>
          </a:p>
          <a:p>
            <a:pPr lvl="2"/>
            <a:r>
              <a:rPr lang="en-US" dirty="0" smtClean="0"/>
              <a:t>A </a:t>
            </a:r>
            <a:r>
              <a:rPr lang="en-US" i="1" dirty="0" smtClean="0"/>
              <a:t>depreciation </a:t>
            </a:r>
            <a:r>
              <a:rPr lang="en-US" dirty="0" smtClean="0"/>
              <a:t>of the dollar is a decline in the exchange rate, or in other words, a decline in the price of the dollar.</a:t>
            </a:r>
          </a:p>
          <a:p>
            <a:pPr lvl="2"/>
            <a:r>
              <a:rPr lang="en-US" dirty="0" smtClean="0"/>
              <a:t>An </a:t>
            </a:r>
            <a:r>
              <a:rPr lang="en-US" i="1" dirty="0" smtClean="0"/>
              <a:t>appreciation </a:t>
            </a:r>
            <a:r>
              <a:rPr lang="en-US" dirty="0" smtClean="0"/>
              <a:t>of the dollar is when the dollar rises in value, or in other words, the exchange rate rises.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Rates in the Long Run</a:t>
            </a:r>
            <a:endParaRPr lang="en-US" dirty="0"/>
          </a:p>
        </p:txBody>
      </p:sp>
      <p:pic>
        <p:nvPicPr>
          <p:cNvPr id="1026" name="Picture 2" descr="C:\Documents and Settings\liuj\My Documents\My Pictures\photo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52600"/>
            <a:ext cx="64008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Rates in the Long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b. The Law of One Price</a:t>
            </a:r>
          </a:p>
          <a:p>
            <a:pPr lvl="1"/>
            <a:r>
              <a:rPr lang="en-US" i="1" dirty="0" smtClean="0"/>
              <a:t>The law of one price </a:t>
            </a:r>
            <a:r>
              <a:rPr lang="en-US" dirty="0" smtClean="0"/>
              <a:t>says in the long run goods must sell for the same price in all countries. </a:t>
            </a:r>
          </a:p>
          <a:p>
            <a:pPr lvl="2"/>
            <a:r>
              <a:rPr lang="en-US" dirty="0" smtClean="0"/>
              <a:t>If prices were different, the opportunity for arbitrage exists.</a:t>
            </a:r>
          </a:p>
          <a:p>
            <a:pPr lvl="2"/>
            <a:r>
              <a:rPr lang="en-US" dirty="0" smtClean="0"/>
              <a:t>The law of one price implies that the exchange rate times the domestic price must equal the foreign price.</a:t>
            </a:r>
          </a:p>
          <a:p>
            <a:pPr lvl="1"/>
            <a:r>
              <a:rPr lang="en-US" dirty="0" smtClean="0"/>
              <a:t>The existence of transportation costs and non-tradable goods imply that the law of one price need not hold exactly.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Rates in the Long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nominal exchange rate is equal to the ratio of the price levels in the two economies in the long run.</a:t>
            </a:r>
          </a:p>
          <a:p>
            <a:r>
              <a:rPr lang="en-US" dirty="0" smtClean="0"/>
              <a:t>In the long run, the exchange rate is determined by the amount of money in one country relative to another.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Rates in the Long Run</a:t>
            </a:r>
            <a:endParaRPr lang="en-US" dirty="0"/>
          </a:p>
        </p:txBody>
      </p:sp>
      <p:pic>
        <p:nvPicPr>
          <p:cNvPr id="2050" name="Picture 2" descr="C:\Documents and Settings\liuj\My Documents\My Pictures\photo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3854" y="1447800"/>
            <a:ext cx="6401842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Study: The Big Mac Index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3048000"/>
          <a:ext cx="7499352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/>
                <a:gridCol w="1874838"/>
                <a:gridCol w="1874838"/>
                <a:gridCol w="18748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Big Mac 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Implied 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</a:t>
                      </a:r>
                      <a:r>
                        <a:rPr lang="en-US" baseline="0" dirty="0" smtClean="0"/>
                        <a:t>  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Brazil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9.50 </a:t>
                      </a:r>
                      <a:r>
                        <a:rPr lang="en-US" dirty="0" err="1" smtClean="0"/>
                        <a:t>reais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1.54 </a:t>
                      </a:r>
                      <a:r>
                        <a:rPr lang="en-US" dirty="0" err="1" smtClean="0"/>
                        <a:t>reais</a:t>
                      </a:r>
                      <a:r>
                        <a:rPr lang="en-US" dirty="0" smtClean="0"/>
                        <a:t> per US dollar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8.63 zlotys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2.80 zlotys per US dollar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 Korea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3700 won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1056 won per US dollar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Malaysia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7.20 </a:t>
                      </a:r>
                      <a:r>
                        <a:rPr lang="en-US" dirty="0" err="1" smtClean="0"/>
                        <a:t>ringgists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2.97 ringgits per US dollar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81200" y="1447800"/>
            <a:ext cx="624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Assuming the Big Mac is selling for $4.07 in the United States. Calculate what would be the Implied e if the law of one price holds. Explain whether the US dollar is overvalued or undervalued relative to each currency.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Rates in the Long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c. The Real Exchange Rate</a:t>
            </a:r>
          </a:p>
          <a:p>
            <a:pPr lvl="1"/>
            <a:r>
              <a:rPr lang="en-US" i="1" dirty="0" smtClean="0"/>
              <a:t>The real exchange rate </a:t>
            </a:r>
            <a:r>
              <a:rPr lang="en-US" dirty="0" smtClean="0"/>
              <a:t>(RER) is computed by adjusting the nominal exchange rate by the relative price level at home and abroad.</a:t>
            </a:r>
          </a:p>
          <a:p>
            <a:pPr lvl="1"/>
            <a:r>
              <a:rPr lang="en-US" dirty="0" smtClean="0"/>
              <a:t>If the law of one price holds, the real exchange rate should equal 1.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3709</TotalTime>
  <Words>997</Words>
  <Application>Microsoft Office PowerPoint</Application>
  <PresentationFormat>On-screen Show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Exchange Rate And International Finance</vt:lpstr>
      <vt:lpstr>In this chapter, we will learn</vt:lpstr>
      <vt:lpstr>Exchange Rates in the Long Run</vt:lpstr>
      <vt:lpstr>Exchange Rates in the Long Run</vt:lpstr>
      <vt:lpstr>Exchange Rates in the Long Run</vt:lpstr>
      <vt:lpstr>Exchange Rates in the Long Run</vt:lpstr>
      <vt:lpstr>Exchange Rates in the Long Run</vt:lpstr>
      <vt:lpstr>Case Study: The Big Mac Index</vt:lpstr>
      <vt:lpstr>Exchange Rates in the Long Run</vt:lpstr>
      <vt:lpstr>Exchange Rates in the Short Run</vt:lpstr>
      <vt:lpstr>Exchange Rates in the Short Run</vt:lpstr>
      <vt:lpstr>Exchange Rates in the Short Run</vt:lpstr>
      <vt:lpstr>Exchange Rate Regimes</vt:lpstr>
      <vt:lpstr>Fixed Exchange Rate Regime</vt:lpstr>
      <vt:lpstr>Fixed Exchange Rate Regime</vt:lpstr>
      <vt:lpstr>Flexible Exchange Rate Regime</vt:lpstr>
      <vt:lpstr>Currency Union</vt:lpstr>
      <vt:lpstr>Currency Union</vt:lpstr>
    </vt:vector>
  </TitlesOfParts>
  <Company>Malaspina University-College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liu</dc:creator>
  <cp:lastModifiedBy>liuj</cp:lastModifiedBy>
  <cp:revision>333</cp:revision>
  <cp:lastPrinted>2014-02-03T20:31:03Z</cp:lastPrinted>
  <dcterms:created xsi:type="dcterms:W3CDTF">2011-01-04T08:41:10Z</dcterms:created>
  <dcterms:modified xsi:type="dcterms:W3CDTF">2014-03-26T22:32:58Z</dcterms:modified>
</cp:coreProperties>
</file>