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0"/>
  </p:notesMasterIdLst>
  <p:sldIdLst>
    <p:sldId id="256" r:id="rId2"/>
    <p:sldId id="257" r:id="rId3"/>
    <p:sldId id="258" r:id="rId4"/>
    <p:sldId id="259" r:id="rId5"/>
    <p:sldId id="265" r:id="rId6"/>
    <p:sldId id="266" r:id="rId7"/>
    <p:sldId id="268"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5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1D0099-50A0-4E85-BAEA-7918AB0FFB34}" type="datetimeFigureOut">
              <a:rPr lang="en-US" smtClean="0"/>
              <a:pPr/>
              <a:t>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5AECB0-55F4-4CB7-A237-A352B1E492DE}" type="slidenum">
              <a:rPr lang="en-US" smtClean="0"/>
              <a:pPr/>
              <a:t>‹#›</a:t>
            </a:fld>
            <a:endParaRPr lang="en-US"/>
          </a:p>
        </p:txBody>
      </p:sp>
    </p:spTree>
    <p:extLst>
      <p:ext uri="{BB962C8B-B14F-4D97-AF65-F5344CB8AC3E}">
        <p14:creationId xmlns:p14="http://schemas.microsoft.com/office/powerpoint/2010/main" val="4171800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D805DFE7-27BD-47DB-B477-D49A7D74FFC9}" type="slidenum">
              <a:rPr lang="en-GB" smtClean="0"/>
              <a:pPr/>
              <a:t>6</a:t>
            </a:fld>
            <a:endParaRPr lang="en-GB" smtClean="0"/>
          </a:p>
        </p:txBody>
      </p:sp>
      <p:sp>
        <p:nvSpPr>
          <p:cNvPr id="56323" name="Rectangle 2050"/>
          <p:cNvSpPr>
            <a:spLocks noGrp="1" noRot="1" noChangeAspect="1" noChangeArrowheads="1" noTextEdit="1"/>
          </p:cNvSpPr>
          <p:nvPr>
            <p:ph type="sldImg"/>
          </p:nvPr>
        </p:nvSpPr>
        <p:spPr>
          <a:ln/>
        </p:spPr>
      </p:sp>
      <p:sp>
        <p:nvSpPr>
          <p:cNvPr id="56324" name="Rectangle 2051"/>
          <p:cNvSpPr>
            <a:spLocks noGrp="1" noChangeArrowheads="1"/>
          </p:cNvSpPr>
          <p:nvPr>
            <p:ph type="body" idx="1"/>
          </p:nvPr>
        </p:nvSpPr>
        <p:spPr>
          <a:noFill/>
          <a:ln/>
        </p:spPr>
        <p:txBody>
          <a:bodyPr/>
          <a:lstStyle/>
          <a:p>
            <a:pPr eaLnBrk="1" hangingPunct="1"/>
            <a:endParaRPr lang="en-CA"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93AD29-CCFA-48BA-AA53-6424EDE0CEE6}" type="slidenum">
              <a:rPr lang="en-GB" altLang="en-US"/>
              <a:pPr/>
              <a:t>7</a:t>
            </a:fld>
            <a:endParaRPr lang="en-GB" altLang="en-US"/>
          </a:p>
        </p:txBody>
      </p:sp>
      <p:sp>
        <p:nvSpPr>
          <p:cNvPr id="74754" name="Rectangle 1026"/>
          <p:cNvSpPr>
            <a:spLocks noGrp="1" noRot="1" noChangeAspect="1" noChangeArrowheads="1" noTextEdit="1"/>
          </p:cNvSpPr>
          <p:nvPr>
            <p:ph type="sldImg"/>
          </p:nvPr>
        </p:nvSpPr>
        <p:spPr>
          <a:ln/>
        </p:spPr>
      </p:sp>
      <p:sp>
        <p:nvSpPr>
          <p:cNvPr id="74755" name="Rectangle 1027"/>
          <p:cNvSpPr>
            <a:spLocks noGrp="1" noChangeArrowheads="1"/>
          </p:cNvSpPr>
          <p:nvPr>
            <p:ph type="body" idx="1"/>
          </p:nvPr>
        </p:nvSpPr>
        <p:spPr/>
        <p:txBody>
          <a:bodyPr/>
          <a:lstStyle/>
          <a:p>
            <a:r>
              <a:rPr lang="en-US" altLang="en-US"/>
              <a:t>Very long-run, where the economic growth is studied. We use the very long run model to explain the behavior displayed by the above data. In the very long run, AS shifts to the right, so is the AD curve, therefore Real GDP increases. Real GDP increases faster than population, hence we observe the increase of Real GDP per capita.</a:t>
            </a:r>
            <a:endParaRPr lang="en-CA"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687988-0580-4DB4-A991-4024178D9982}" type="slidenum">
              <a:rPr lang="en-GB" altLang="en-US"/>
              <a:pPr/>
              <a:t>8</a:t>
            </a:fld>
            <a:endParaRPr lang="en-GB" alt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altLang="en-US"/>
              <a:t>Percentage change: growth rate of real GDP per capita. Very short-run, 3 months, when very s-r model should be applied. Therefore the price is fixed, output is decided by AD, and the fluctuation is roughly from shocks to AD. Ex, Sept 11, 2001, AD drops, so is the real GDP. As central bank lowers the key interest rate, AD increases in the last quarter of 2001. As the economy recovers, it builds up pressure to inflation, therefore the Bank hold the interest rate or lowers it to release the pressure.</a:t>
            </a:r>
            <a:endParaRPr lang="en-CA"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2CAA8BB-FB24-422B-A1AF-A2CE578055F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CAA8BB-FB24-422B-A1AF-A2CE578055F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2CAA8BB-FB24-422B-A1AF-A2CE578055F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439F6EF-E7EF-442A-BEAC-462653DC4D29}" type="datetimeFigureOut">
              <a:rPr lang="en-US" smtClean="0"/>
              <a:pPr/>
              <a:t>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CAA8BB-FB24-422B-A1AF-A2CE578055F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439F6EF-E7EF-442A-BEAC-462653DC4D29}" type="datetimeFigureOut">
              <a:rPr lang="en-US" smtClean="0"/>
              <a:pPr/>
              <a:t>1/8/2014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2CAA8BB-FB24-422B-A1AF-A2CE578055F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a:t>
            </a:r>
            <a:endParaRPr lang="en-US" dirty="0"/>
          </a:p>
        </p:txBody>
      </p:sp>
      <p:sp>
        <p:nvSpPr>
          <p:cNvPr id="3" name="Subtitle 2"/>
          <p:cNvSpPr>
            <a:spLocks noGrp="1"/>
          </p:cNvSpPr>
          <p:nvPr>
            <p:ph type="subTitle" idx="1"/>
          </p:nvPr>
        </p:nvSpPr>
        <p:spPr/>
        <p:txBody>
          <a:bodyPr/>
          <a:lstStyle/>
          <a:p>
            <a:r>
              <a:rPr lang="en-US" dirty="0" smtClean="0"/>
              <a:t>Chapter 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r>
              <a:rPr lang="en-US" dirty="0" smtClean="0"/>
              <a:t>Understand why do we need models;</a:t>
            </a:r>
          </a:p>
          <a:p>
            <a:r>
              <a:rPr lang="en-US" dirty="0" smtClean="0"/>
              <a:t>Differentiate four time frames: very short run; short run, long run and very long run; </a:t>
            </a:r>
          </a:p>
          <a:p>
            <a:r>
              <a:rPr lang="en-US" dirty="0" smtClean="0"/>
              <a:t>Understand the assumptions underlying each </a:t>
            </a:r>
            <a:r>
              <a:rPr lang="en-US" smtClean="0"/>
              <a:t>time frame;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Economists Think</a:t>
            </a:r>
            <a:endParaRPr lang="en-US" dirty="0"/>
          </a:p>
        </p:txBody>
      </p:sp>
      <p:sp>
        <p:nvSpPr>
          <p:cNvPr id="3" name="Content Placeholder 2"/>
          <p:cNvSpPr>
            <a:spLocks noGrp="1"/>
          </p:cNvSpPr>
          <p:nvPr>
            <p:ph idx="1"/>
          </p:nvPr>
        </p:nvSpPr>
        <p:spPr/>
        <p:txBody>
          <a:bodyPr>
            <a:normAutofit/>
          </a:bodyPr>
          <a:lstStyle/>
          <a:p>
            <a:r>
              <a:rPr lang="en-US" dirty="0" smtClean="0"/>
              <a:t>In economics, models are simplified representation of the real world.</a:t>
            </a:r>
          </a:p>
          <a:p>
            <a:r>
              <a:rPr lang="en-US" dirty="0" smtClean="0"/>
              <a:t>Why models?</a:t>
            </a:r>
          </a:p>
          <a:p>
            <a:pPr lvl="1"/>
            <a:r>
              <a:rPr lang="en-GB" dirty="0" smtClean="0"/>
              <a:t>Simplification; </a:t>
            </a:r>
          </a:p>
          <a:p>
            <a:pPr lvl="1"/>
            <a:r>
              <a:rPr lang="en-GB" dirty="0" smtClean="0"/>
              <a:t>Models improve our understanding of the economy, and allow us to propose economic policy to tackle economic problems.</a:t>
            </a:r>
          </a:p>
          <a:p>
            <a:pPr lvl="1"/>
            <a:r>
              <a:rPr lang="en-GB" dirty="0" smtClean="0"/>
              <a:t>Forecasting the future path of the economy.</a:t>
            </a:r>
          </a:p>
          <a:p>
            <a:pPr lvl="1"/>
            <a:endParaRPr lang="en-GB" dirty="0" smtClean="0">
              <a:solidFill>
                <a:srgbClr val="154A14"/>
              </a:solidFill>
            </a:endParaRPr>
          </a:p>
          <a:p>
            <a:endParaRPr lang="en-GB"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frames</a:t>
            </a:r>
            <a:endParaRPr lang="en-US" dirty="0"/>
          </a:p>
        </p:txBody>
      </p:sp>
      <p:sp>
        <p:nvSpPr>
          <p:cNvPr id="3" name="Content Placeholder 2"/>
          <p:cNvSpPr>
            <a:spLocks noGrp="1"/>
          </p:cNvSpPr>
          <p:nvPr>
            <p:ph idx="1"/>
          </p:nvPr>
        </p:nvSpPr>
        <p:spPr/>
        <p:txBody>
          <a:bodyPr/>
          <a:lstStyle/>
          <a:p>
            <a:r>
              <a:rPr lang="en-GB" dirty="0" smtClean="0"/>
              <a:t>Models are often related to a certain time frame: </a:t>
            </a:r>
          </a:p>
          <a:p>
            <a:pPr lvl="1"/>
            <a:r>
              <a:rPr lang="en-GB" dirty="0" smtClean="0"/>
              <a:t>very short run; </a:t>
            </a:r>
          </a:p>
          <a:p>
            <a:pPr lvl="1"/>
            <a:r>
              <a:rPr lang="en-GB" dirty="0" smtClean="0"/>
              <a:t>short run; </a:t>
            </a:r>
          </a:p>
          <a:p>
            <a:pPr lvl="1"/>
            <a:r>
              <a:rPr lang="en-GB" dirty="0" smtClean="0"/>
              <a:t>long run; </a:t>
            </a:r>
          </a:p>
          <a:p>
            <a:pPr lvl="1"/>
            <a:r>
              <a:rPr lang="en-GB" dirty="0" smtClean="0"/>
              <a:t>very long run;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Assumptions for different time frames</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a:solidFill>
                  <a:srgbClr val="C00000"/>
                </a:solidFill>
              </a:rPr>
              <a:t>Very short run</a:t>
            </a:r>
            <a:r>
              <a:rPr lang="en-US" dirty="0">
                <a:solidFill>
                  <a:schemeClr val="accent3"/>
                </a:solidFill>
              </a:rPr>
              <a:t>:</a:t>
            </a:r>
            <a:r>
              <a:rPr lang="en-US" dirty="0"/>
              <a:t> </a:t>
            </a:r>
            <a:r>
              <a:rPr lang="en-US" dirty="0" smtClean="0"/>
              <a:t>the time frame in which prices are assumed to be fixed;</a:t>
            </a:r>
            <a:endParaRPr lang="en-US" dirty="0"/>
          </a:p>
          <a:p>
            <a:r>
              <a:rPr lang="en-US" dirty="0">
                <a:solidFill>
                  <a:srgbClr val="C00000"/>
                </a:solidFill>
              </a:rPr>
              <a:t>Short run</a:t>
            </a:r>
            <a:r>
              <a:rPr lang="en-US" dirty="0">
                <a:solidFill>
                  <a:schemeClr val="accent3"/>
                </a:solidFill>
              </a:rPr>
              <a:t>:</a:t>
            </a:r>
            <a:r>
              <a:rPr lang="en-US" dirty="0"/>
              <a:t> </a:t>
            </a:r>
            <a:r>
              <a:rPr lang="en-US" dirty="0" smtClean="0"/>
              <a:t>the time frame in which prices are assumed to be sticky. </a:t>
            </a:r>
          </a:p>
          <a:p>
            <a:r>
              <a:rPr lang="en-US" dirty="0">
                <a:solidFill>
                  <a:srgbClr val="C00000"/>
                </a:solidFill>
              </a:rPr>
              <a:t>Long </a:t>
            </a:r>
            <a:r>
              <a:rPr lang="en-US" dirty="0" smtClean="0">
                <a:solidFill>
                  <a:srgbClr val="C00000"/>
                </a:solidFill>
              </a:rPr>
              <a:t>run: </a:t>
            </a:r>
            <a:r>
              <a:rPr lang="en-US" dirty="0" smtClean="0"/>
              <a:t>the time frame in which all prices are considered to be flexible, but the productive capacity of the economy is assumed to be fixed.</a:t>
            </a:r>
          </a:p>
          <a:p>
            <a:r>
              <a:rPr lang="en-US" dirty="0" smtClean="0">
                <a:solidFill>
                  <a:schemeClr val="accent3"/>
                </a:solidFill>
              </a:rPr>
              <a:t>Very long run: </a:t>
            </a:r>
            <a:r>
              <a:rPr lang="en-US" dirty="0" smtClean="0"/>
              <a:t>the time frame in which all prices are assumed flexible, and the productive capacity of the economy grows. </a:t>
            </a:r>
            <a:endParaRPr lang="en-US" dirty="0">
              <a:solidFill>
                <a:schemeClr val="accent3"/>
              </a:solidFill>
            </a:endParaRPr>
          </a:p>
        </p:txBody>
      </p:sp>
    </p:spTree>
    <p:extLst>
      <p:ext uri="{BB962C8B-B14F-4D97-AF65-F5344CB8AC3E}">
        <p14:creationId xmlns:p14="http://schemas.microsoft.com/office/powerpoint/2010/main" val="250226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normAutofit/>
          </a:bodyPr>
          <a:lstStyle/>
          <a:p>
            <a:pPr eaLnBrk="1" hangingPunct="1"/>
            <a:r>
              <a:rPr lang="en-GB" sz="3600" dirty="0" smtClean="0"/>
              <a:t>From Data to Models</a:t>
            </a:r>
            <a:endParaRPr lang="en-GB" sz="3600" dirty="0" smtClean="0"/>
          </a:p>
        </p:txBody>
      </p:sp>
      <p:sp>
        <p:nvSpPr>
          <p:cNvPr id="53252" name="Text Box 4"/>
          <p:cNvSpPr txBox="1">
            <a:spLocks noChangeArrowheads="1"/>
          </p:cNvSpPr>
          <p:nvPr/>
        </p:nvSpPr>
        <p:spPr bwMode="auto">
          <a:xfrm>
            <a:off x="1066800" y="1295400"/>
            <a:ext cx="7848600" cy="646331"/>
          </a:xfrm>
          <a:prstGeom prst="rect">
            <a:avLst/>
          </a:prstGeom>
          <a:noFill/>
          <a:ln w="9525">
            <a:noFill/>
            <a:miter lim="800000"/>
            <a:headEnd/>
            <a:tailEnd/>
          </a:ln>
          <a:effectLst/>
        </p:spPr>
        <p:txBody>
          <a:bodyPr wrap="square">
            <a:spAutoFit/>
          </a:bodyPr>
          <a:lstStyle/>
          <a:p>
            <a:pPr>
              <a:spcBef>
                <a:spcPct val="50000"/>
              </a:spcBef>
              <a:defRPr/>
            </a:pPr>
            <a:r>
              <a:rPr lang="en-GB" dirty="0">
                <a:solidFill>
                  <a:srgbClr val="21492F"/>
                </a:solidFill>
                <a:effectLst>
                  <a:outerShdw blurRad="38100" dist="38100" dir="2700000" algn="tl">
                    <a:srgbClr val="000000"/>
                  </a:outerShdw>
                </a:effectLst>
              </a:rPr>
              <a:t>Figure 1-6: Real GDP per capita, 1988-2002 (thousands of 1997 dollars), grew at an average annual rate of slightly over 1 percent. </a:t>
            </a:r>
          </a:p>
        </p:txBody>
      </p:sp>
      <p:pic>
        <p:nvPicPr>
          <p:cNvPr id="53253" name="Picture 5"/>
          <p:cNvPicPr>
            <a:picLocks noChangeAspect="1" noChangeArrowheads="1"/>
          </p:cNvPicPr>
          <p:nvPr/>
        </p:nvPicPr>
        <p:blipFill>
          <a:blip r:embed="rId3"/>
          <a:srcRect/>
          <a:stretch>
            <a:fillRect/>
          </a:stretch>
        </p:blipFill>
        <p:spPr bwMode="auto">
          <a:xfrm>
            <a:off x="1143000" y="2362200"/>
            <a:ext cx="7350125" cy="4114800"/>
          </a:xfrm>
          <a:prstGeom prst="rect">
            <a:avLst/>
          </a:prstGeom>
          <a:noFill/>
          <a:effectLst>
            <a:outerShdw dist="107763" dir="2700000" algn="ctr" rotWithShape="0">
              <a:srgbClr val="808080"/>
            </a:outerShdw>
          </a:effectLst>
        </p:spPr>
      </p:pic>
    </p:spTree>
    <p:extLst>
      <p:ext uri="{BB962C8B-B14F-4D97-AF65-F5344CB8AC3E}">
        <p14:creationId xmlns:p14="http://schemas.microsoft.com/office/powerpoint/2010/main" val="19610748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wipe(left)">
                                      <p:cBhvr>
                                        <p:cTn id="7" dur="500"/>
                                        <p:tgtEl>
                                          <p:spTgt spid="532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3253"/>
                                        </p:tgtEl>
                                        <p:attrNameLst>
                                          <p:attrName>style.visibility</p:attrName>
                                        </p:attrNameLst>
                                      </p:cBhvr>
                                      <p:to>
                                        <p:strVal val="visible"/>
                                      </p:to>
                                    </p:set>
                                    <p:animEffect transition="in" filter="wipe(left)">
                                      <p:cBhvr>
                                        <p:cTn id="12" dur="500"/>
                                        <p:tgtEl>
                                          <p:spTgt spid="53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altLang="en-US" sz="3000" dirty="0"/>
              <a:t>From Data to Models</a:t>
            </a:r>
          </a:p>
        </p:txBody>
      </p:sp>
      <p:sp>
        <p:nvSpPr>
          <p:cNvPr id="36902" name="Text Box 38"/>
          <p:cNvSpPr txBox="1">
            <a:spLocks noChangeArrowheads="1"/>
          </p:cNvSpPr>
          <p:nvPr/>
        </p:nvSpPr>
        <p:spPr bwMode="auto">
          <a:xfrm>
            <a:off x="990600" y="1143000"/>
            <a:ext cx="7086600" cy="581025"/>
          </a:xfrm>
          <a:prstGeom prst="rect">
            <a:avLst/>
          </a:prstGeom>
          <a:noFill/>
          <a:ln>
            <a:noFill/>
          </a:ln>
          <a:effectLst/>
          <a:extLst>
            <a:ext uri="{909E8E84-426E-40DD-AFC4-6F175D3DCCD1}">
              <a14:hiddenFill xmlns:a14="http://schemas.microsoft.com/office/drawing/2010/main">
                <a:solidFill>
                  <a:srgbClr val="76FFA8">
                    <a:alpha val="59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square">
            <a:spAutoFit/>
          </a:bodyPr>
          <a:lstStyle/>
          <a:p>
            <a:pPr>
              <a:spcBef>
                <a:spcPct val="50000"/>
              </a:spcBef>
            </a:pPr>
            <a:r>
              <a:rPr lang="en-GB" altLang="en-US" sz="1600" dirty="0">
                <a:solidFill>
                  <a:srgbClr val="21492F"/>
                </a:solidFill>
                <a:effectLst>
                  <a:outerShdw blurRad="38100" dist="38100" dir="2700000" algn="tl">
                    <a:srgbClr val="000000"/>
                  </a:outerShdw>
                </a:effectLst>
              </a:rPr>
              <a:t>Figure 1-5: Real GDP per capita in Canada, 1870-2002 (thousands of 1997 dollars), grew at an average rate of 2 percent per year. </a:t>
            </a:r>
          </a:p>
        </p:txBody>
      </p:sp>
      <p:pic>
        <p:nvPicPr>
          <p:cNvPr id="36903" name="Picture 3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009776"/>
            <a:ext cx="7435850" cy="4138612"/>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892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902"/>
                                        </p:tgtEl>
                                        <p:attrNameLst>
                                          <p:attrName>style.visibility</p:attrName>
                                        </p:attrNameLst>
                                      </p:cBhvr>
                                      <p:to>
                                        <p:strVal val="visible"/>
                                      </p:to>
                                    </p:set>
                                    <p:animEffect transition="in" filter="wipe(left)">
                                      <p:cBhvr>
                                        <p:cTn id="7" dur="500"/>
                                        <p:tgtEl>
                                          <p:spTgt spid="369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6903"/>
                                        </p:tgtEl>
                                        <p:attrNameLst>
                                          <p:attrName>style.visibility</p:attrName>
                                        </p:attrNameLst>
                                      </p:cBhvr>
                                      <p:to>
                                        <p:strVal val="visible"/>
                                      </p:to>
                                    </p:set>
                                    <p:animEffect transition="in" filter="wipe(left)">
                                      <p:cBhvr>
                                        <p:cTn id="12" dur="500"/>
                                        <p:tgtEl>
                                          <p:spTgt spid="369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0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GB" altLang="en-US" sz="3000"/>
              <a:t>From Data to Models</a:t>
            </a:r>
          </a:p>
        </p:txBody>
      </p:sp>
      <p:sp>
        <p:nvSpPr>
          <p:cNvPr id="54276" name="Text Box 4"/>
          <p:cNvSpPr txBox="1">
            <a:spLocks noChangeArrowheads="1"/>
          </p:cNvSpPr>
          <p:nvPr/>
        </p:nvSpPr>
        <p:spPr bwMode="auto">
          <a:xfrm>
            <a:off x="990600" y="1127156"/>
            <a:ext cx="7848600" cy="581025"/>
          </a:xfrm>
          <a:prstGeom prst="rect">
            <a:avLst/>
          </a:prstGeom>
          <a:noFill/>
          <a:ln>
            <a:noFill/>
          </a:ln>
          <a:effectLst/>
          <a:extLst>
            <a:ext uri="{909E8E84-426E-40DD-AFC4-6F175D3DCCD1}">
              <a14:hiddenFill xmlns:a14="http://schemas.microsoft.com/office/drawing/2010/main">
                <a:solidFill>
                  <a:srgbClr val="76FFA8">
                    <a:alpha val="59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p>
            <a:pPr>
              <a:spcBef>
                <a:spcPct val="50000"/>
              </a:spcBef>
            </a:pPr>
            <a:r>
              <a:rPr lang="en-GB" altLang="en-US" sz="1600" dirty="0">
                <a:solidFill>
                  <a:srgbClr val="21492F"/>
                </a:solidFill>
                <a:effectLst>
                  <a:outerShdw blurRad="38100" dist="38100" dir="2700000" algn="tl">
                    <a:srgbClr val="000000"/>
                  </a:outerShdw>
                </a:effectLst>
              </a:rPr>
              <a:t>Figure 1-7: Real GDP per capita quarter to quarter growth is quite volatile, 1998 quarter I to 2002 quarter IV. Very short run, business cycle</a:t>
            </a:r>
          </a:p>
        </p:txBody>
      </p:sp>
      <p:pic>
        <p:nvPicPr>
          <p:cNvPr id="542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905000"/>
            <a:ext cx="7326312" cy="4114800"/>
          </a:xfrm>
          <a:prstGeom prst="rect">
            <a:avLst/>
          </a:prstGeom>
          <a:noFill/>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76023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276"/>
                                        </p:tgtEl>
                                        <p:attrNameLst>
                                          <p:attrName>style.visibility</p:attrName>
                                        </p:attrNameLst>
                                      </p:cBhvr>
                                      <p:to>
                                        <p:strVal val="visible"/>
                                      </p:to>
                                    </p:set>
                                    <p:animEffect transition="in" filter="wipe(left)">
                                      <p:cBhvr>
                                        <p:cTn id="7" dur="500"/>
                                        <p:tgtEl>
                                          <p:spTgt spid="54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4277"/>
                                        </p:tgtEl>
                                        <p:attrNameLst>
                                          <p:attrName>style.visibility</p:attrName>
                                        </p:attrNameLst>
                                      </p:cBhvr>
                                      <p:to>
                                        <p:strVal val="visible"/>
                                      </p:to>
                                    </p:set>
                                    <p:animEffect transition="in" filter="wipe(left)">
                                      <p:cBhvr>
                                        <p:cTn id="12" dur="500"/>
                                        <p:tgtEl>
                                          <p:spTgt spid="54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264</TotalTime>
  <Words>476</Words>
  <Application>Microsoft Office PowerPoint</Application>
  <PresentationFormat>On-screen Show (4:3)</PresentationFormat>
  <Paragraphs>35</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Introduction</vt:lpstr>
      <vt:lpstr>Goals</vt:lpstr>
      <vt:lpstr>How Economists Think</vt:lpstr>
      <vt:lpstr>Time frames</vt:lpstr>
      <vt:lpstr>Assumptions for different time frames</vt:lpstr>
      <vt:lpstr>From Data to Models</vt:lpstr>
      <vt:lpstr>From Data to Models</vt:lpstr>
      <vt:lpstr>From Data to Models</vt:lpstr>
    </vt:vector>
  </TitlesOfParts>
  <Company>Malaspina University-College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liu</dc:creator>
  <cp:lastModifiedBy>Hui (Joy) Liu</cp:lastModifiedBy>
  <cp:revision>32</cp:revision>
  <dcterms:created xsi:type="dcterms:W3CDTF">2011-01-04T08:41:10Z</dcterms:created>
  <dcterms:modified xsi:type="dcterms:W3CDTF">2014-01-08T23:04:56Z</dcterms:modified>
</cp:coreProperties>
</file>