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19"/>
  </p:notesMasterIdLst>
  <p:handoutMasterIdLst>
    <p:handoutMasterId r:id="rId20"/>
  </p:handoutMasterIdLst>
  <p:sldIdLst>
    <p:sldId id="256" r:id="rId2"/>
    <p:sldId id="257" r:id="rId3"/>
    <p:sldId id="258" r:id="rId4"/>
    <p:sldId id="259" r:id="rId5"/>
    <p:sldId id="261" r:id="rId6"/>
    <p:sldId id="260" r:id="rId7"/>
    <p:sldId id="262" r:id="rId8"/>
    <p:sldId id="263" r:id="rId9"/>
    <p:sldId id="264" r:id="rId10"/>
    <p:sldId id="265" r:id="rId11"/>
    <p:sldId id="268" r:id="rId12"/>
    <p:sldId id="266" r:id="rId13"/>
    <p:sldId id="271" r:id="rId14"/>
    <p:sldId id="267" r:id="rId15"/>
    <p:sldId id="269" r:id="rId16"/>
    <p:sldId id="270" r:id="rId17"/>
    <p:sldId id="272" r:id="rId18"/>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0" d="100"/>
          <a:sy n="80" d="100"/>
        </p:scale>
        <p:origin x="-786" y="7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180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4" y="0"/>
            <a:ext cx="2971800" cy="464820"/>
          </a:xfrm>
          <a:prstGeom prst="rect">
            <a:avLst/>
          </a:prstGeom>
        </p:spPr>
        <p:txBody>
          <a:bodyPr vert="horz" lIns="91440" tIns="45720" rIns="91440" bIns="45720" rtlCol="0"/>
          <a:lstStyle>
            <a:lvl1pPr algn="r">
              <a:defRPr sz="1200"/>
            </a:lvl1pPr>
          </a:lstStyle>
          <a:p>
            <a:fld id="{11E23501-3B99-4B45-AC8A-F3DF71814957}" type="datetimeFigureOut">
              <a:rPr lang="en-US" smtClean="0"/>
              <a:pPr/>
              <a:t>3/20/2014</a:t>
            </a:fld>
            <a:endParaRPr lang="en-US" dirty="0"/>
          </a:p>
        </p:txBody>
      </p:sp>
      <p:sp>
        <p:nvSpPr>
          <p:cNvPr id="4" name="Footer Placeholder 3"/>
          <p:cNvSpPr>
            <a:spLocks noGrp="1"/>
          </p:cNvSpPr>
          <p:nvPr>
            <p:ph type="ftr" sz="quarter" idx="2"/>
          </p:nvPr>
        </p:nvSpPr>
        <p:spPr>
          <a:xfrm>
            <a:off x="1" y="8829967"/>
            <a:ext cx="2971800" cy="46482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4" y="8829967"/>
            <a:ext cx="2971800" cy="464820"/>
          </a:xfrm>
          <a:prstGeom prst="rect">
            <a:avLst/>
          </a:prstGeom>
        </p:spPr>
        <p:txBody>
          <a:bodyPr vert="horz" lIns="91440" tIns="45720" rIns="91440" bIns="45720" rtlCol="0" anchor="b"/>
          <a:lstStyle>
            <a:lvl1pPr algn="r">
              <a:defRPr sz="1200"/>
            </a:lvl1pPr>
          </a:lstStyle>
          <a:p>
            <a:fld id="{A74240F3-E4D8-4551-88D5-BE28C14C4736}" type="slidenum">
              <a:rPr lang="en-US" smtClean="0"/>
              <a:pPr/>
              <a:t>‹#›</a:t>
            </a:fld>
            <a:endParaRPr lang="en-US" dirty="0"/>
          </a:p>
        </p:txBody>
      </p:sp>
    </p:spTree>
    <p:extLst>
      <p:ext uri="{BB962C8B-B14F-4D97-AF65-F5344CB8AC3E}">
        <p14:creationId xmlns="" xmlns:p14="http://schemas.microsoft.com/office/powerpoint/2010/main" val="25856819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180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4" y="0"/>
            <a:ext cx="2971800" cy="464820"/>
          </a:xfrm>
          <a:prstGeom prst="rect">
            <a:avLst/>
          </a:prstGeom>
        </p:spPr>
        <p:txBody>
          <a:bodyPr vert="horz" lIns="91440" tIns="45720" rIns="91440" bIns="45720" rtlCol="0"/>
          <a:lstStyle>
            <a:lvl1pPr algn="r">
              <a:defRPr sz="1200"/>
            </a:lvl1pPr>
          </a:lstStyle>
          <a:p>
            <a:fld id="{661D0099-50A0-4E85-BAEA-7918AB0FFB34}" type="datetimeFigureOut">
              <a:rPr lang="en-US" smtClean="0"/>
              <a:pPr/>
              <a:t>3/20/2014</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967"/>
            <a:ext cx="2971800" cy="46482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4" y="8829967"/>
            <a:ext cx="2971800" cy="464820"/>
          </a:xfrm>
          <a:prstGeom prst="rect">
            <a:avLst/>
          </a:prstGeom>
        </p:spPr>
        <p:txBody>
          <a:bodyPr vert="horz" lIns="91440" tIns="45720" rIns="91440" bIns="45720" rtlCol="0" anchor="b"/>
          <a:lstStyle>
            <a:lvl1pPr algn="r">
              <a:defRPr sz="1200"/>
            </a:lvl1pPr>
          </a:lstStyle>
          <a:p>
            <a:fld id="{8E5AECB0-55F4-4CB7-A237-A352B1E492DE}" type="slidenum">
              <a:rPr lang="en-US" smtClean="0"/>
              <a:pPr/>
              <a:t>‹#›</a:t>
            </a:fld>
            <a:endParaRPr lang="en-US" dirty="0"/>
          </a:p>
        </p:txBody>
      </p:sp>
    </p:spTree>
    <p:extLst>
      <p:ext uri="{BB962C8B-B14F-4D97-AF65-F5344CB8AC3E}">
        <p14:creationId xmlns="" xmlns:p14="http://schemas.microsoft.com/office/powerpoint/2010/main" val="41718001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F439F6EF-E7EF-442A-BEAC-462653DC4D29}" type="datetimeFigureOut">
              <a:rPr lang="en-US" smtClean="0"/>
              <a:pPr/>
              <a:t>3/20/2014</a:t>
            </a:fld>
            <a:endParaRPr lang="en-US" dirty="0"/>
          </a:p>
        </p:txBody>
      </p:sp>
      <p:sp>
        <p:nvSpPr>
          <p:cNvPr id="20" name="Footer Placeholder 19"/>
          <p:cNvSpPr>
            <a:spLocks noGrp="1"/>
          </p:cNvSpPr>
          <p:nvPr>
            <p:ph type="ftr" sz="quarter" idx="11"/>
          </p:nvPr>
        </p:nvSpPr>
        <p:spPr/>
        <p:txBody>
          <a:bodyPr/>
          <a:lstStyle>
            <a:extLst/>
          </a:lstStyle>
          <a:p>
            <a:endParaRPr lang="en-US" dirty="0"/>
          </a:p>
        </p:txBody>
      </p:sp>
      <p:sp>
        <p:nvSpPr>
          <p:cNvPr id="10" name="Slide Number Placeholder 9"/>
          <p:cNvSpPr>
            <a:spLocks noGrp="1"/>
          </p:cNvSpPr>
          <p:nvPr>
            <p:ph type="sldNum" sz="quarter" idx="12"/>
          </p:nvPr>
        </p:nvSpPr>
        <p:spPr/>
        <p:txBody>
          <a:bodyPr/>
          <a:lstStyle>
            <a:extLst/>
          </a:lstStyle>
          <a:p>
            <a:fld id="{12CAA8BB-FB24-422B-A1AF-A2CE578055FF}" type="slidenum">
              <a:rPr lang="en-US" smtClean="0"/>
              <a:pPr/>
              <a:t>‹#›</a:t>
            </a:fld>
            <a:endParaRPr lang="en-US" dirty="0"/>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439F6EF-E7EF-442A-BEAC-462653DC4D29}" type="datetimeFigureOut">
              <a:rPr lang="en-US" smtClean="0"/>
              <a:pPr/>
              <a:t>3/20/2014</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12CAA8BB-FB24-422B-A1AF-A2CE578055FF}"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439F6EF-E7EF-442A-BEAC-462653DC4D29}" type="datetimeFigureOut">
              <a:rPr lang="en-US" smtClean="0"/>
              <a:pPr/>
              <a:t>3/20/2014</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12CAA8BB-FB24-422B-A1AF-A2CE578055FF}"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439F6EF-E7EF-442A-BEAC-462653DC4D29}" type="datetimeFigureOut">
              <a:rPr lang="en-US" smtClean="0"/>
              <a:pPr/>
              <a:t>3/20/2014</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12CAA8BB-FB24-422B-A1AF-A2CE578055FF}"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F439F6EF-E7EF-442A-BEAC-462653DC4D29}" type="datetimeFigureOut">
              <a:rPr lang="en-US" smtClean="0"/>
              <a:pPr/>
              <a:t>3/20/2014</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12CAA8BB-FB24-422B-A1AF-A2CE578055FF}" type="slidenum">
              <a:rPr lang="en-US" smtClean="0"/>
              <a:pPr/>
              <a:t>‹#›</a:t>
            </a:fld>
            <a:endParaRPr lang="en-US" dirty="0"/>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439F6EF-E7EF-442A-BEAC-462653DC4D29}" type="datetimeFigureOut">
              <a:rPr lang="en-US" smtClean="0"/>
              <a:pPr/>
              <a:t>3/20/2014</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12CAA8BB-FB24-422B-A1AF-A2CE578055FF}"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F439F6EF-E7EF-442A-BEAC-462653DC4D29}" type="datetimeFigureOut">
              <a:rPr lang="en-US" smtClean="0"/>
              <a:pPr/>
              <a:t>3/20/2014</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12CAA8BB-FB24-422B-A1AF-A2CE578055FF}"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F439F6EF-E7EF-442A-BEAC-462653DC4D29}" type="datetimeFigureOut">
              <a:rPr lang="en-US" smtClean="0"/>
              <a:pPr/>
              <a:t>3/20/2014</a:t>
            </a:fld>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12CAA8BB-FB24-422B-A1AF-A2CE578055FF}"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Date Placeholder 1"/>
          <p:cNvSpPr>
            <a:spLocks noGrp="1"/>
          </p:cNvSpPr>
          <p:nvPr>
            <p:ph type="dt" sz="half" idx="10"/>
          </p:nvPr>
        </p:nvSpPr>
        <p:spPr/>
        <p:txBody>
          <a:bodyPr/>
          <a:lstStyle>
            <a:extLst/>
          </a:lstStyle>
          <a:p>
            <a:fld id="{F439F6EF-E7EF-442A-BEAC-462653DC4D29}" type="datetimeFigureOut">
              <a:rPr lang="en-US" smtClean="0"/>
              <a:pPr/>
              <a:t>3/20/2014</a:t>
            </a:fld>
            <a:endParaRPr lang="en-US" dirty="0"/>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p:txBody>
          <a:bodyPr/>
          <a:lstStyle>
            <a:extLst/>
          </a:lstStyle>
          <a:p>
            <a:fld id="{12CAA8BB-FB24-422B-A1AF-A2CE578055FF}" type="slidenum">
              <a:rPr lang="en-US" smtClean="0"/>
              <a:pPr/>
              <a:t>‹#›</a:t>
            </a:fld>
            <a:endParaRPr lang="en-US" dirty="0"/>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439F6EF-E7EF-442A-BEAC-462653DC4D29}" type="datetimeFigureOut">
              <a:rPr lang="en-US" smtClean="0"/>
              <a:pPr/>
              <a:t>3/20/2014</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12CAA8BB-FB24-422B-A1AF-A2CE578055FF}"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F439F6EF-E7EF-442A-BEAC-462653DC4D29}" type="datetimeFigureOut">
              <a:rPr lang="en-US" smtClean="0"/>
              <a:pPr/>
              <a:t>3/20/2014</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12CAA8BB-FB24-422B-A1AF-A2CE578055FF}" type="slidenum">
              <a:rPr lang="en-US" smtClean="0"/>
              <a:pPr/>
              <a:t>‹#›</a:t>
            </a:fld>
            <a:endParaRPr lang="en-US" dirty="0"/>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dirty="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dirty="0"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F439F6EF-E7EF-442A-BEAC-462653DC4D29}" type="datetimeFigureOut">
              <a:rPr lang="en-US" smtClean="0"/>
              <a:pPr/>
              <a:t>3/20/2014</a:t>
            </a:fld>
            <a:endParaRPr lang="en-US" dirty="0"/>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dirty="0"/>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12CAA8BB-FB24-422B-A1AF-A2CE578055FF}" type="slidenum">
              <a:rPr lang="en-US" smtClean="0"/>
              <a:pPr/>
              <a:t>‹#›</a:t>
            </a:fld>
            <a:endParaRPr lang="en-US" dirty="0"/>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Applications and Microfoundations - Investment</a:t>
            </a:r>
            <a:endParaRPr lang="en-US" dirty="0"/>
          </a:p>
        </p:txBody>
      </p:sp>
      <p:sp>
        <p:nvSpPr>
          <p:cNvPr id="3" name="Subtitle 2"/>
          <p:cNvSpPr>
            <a:spLocks noGrp="1"/>
          </p:cNvSpPr>
          <p:nvPr>
            <p:ph type="subTitle" idx="1"/>
          </p:nvPr>
        </p:nvSpPr>
        <p:spPr>
          <a:xfrm>
            <a:off x="1432560" y="1981200"/>
            <a:ext cx="7406640" cy="1752600"/>
          </a:xfrm>
        </p:spPr>
        <p:txBody>
          <a:bodyPr>
            <a:normAutofit/>
          </a:bodyPr>
          <a:lstStyle/>
          <a:p>
            <a:r>
              <a:rPr lang="en-US" dirty="0" smtClean="0"/>
              <a:t>Chapter 9</a:t>
            </a:r>
          </a:p>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Components of Physical Investment</a:t>
            </a:r>
            <a:endParaRPr lang="en-US" dirty="0"/>
          </a:p>
        </p:txBody>
      </p:sp>
      <p:sp>
        <p:nvSpPr>
          <p:cNvPr id="3" name="Content Placeholder 2"/>
          <p:cNvSpPr>
            <a:spLocks noGrp="1"/>
          </p:cNvSpPr>
          <p:nvPr>
            <p:ph idx="1"/>
          </p:nvPr>
        </p:nvSpPr>
        <p:spPr/>
        <p:txBody>
          <a:bodyPr>
            <a:normAutofit lnSpcReduction="10000"/>
          </a:bodyPr>
          <a:lstStyle/>
          <a:p>
            <a:r>
              <a:rPr lang="en-US" i="1" dirty="0" smtClean="0"/>
              <a:t>Nonresidential fixed investment </a:t>
            </a:r>
            <a:r>
              <a:rPr lang="en-US" dirty="0" smtClean="0"/>
              <a:t>is equipment and structures purchased by businesses. </a:t>
            </a:r>
          </a:p>
          <a:p>
            <a:pPr lvl="1"/>
            <a:r>
              <a:rPr lang="en-US" dirty="0" smtClean="0"/>
              <a:t>It is approximately two-thirds of investment and 11 percent of GDP.</a:t>
            </a:r>
          </a:p>
          <a:p>
            <a:pPr marL="365760" lvl="1" indent="-283464">
              <a:spcBef>
                <a:spcPts val="600"/>
              </a:spcBef>
              <a:buSzPct val="80000"/>
              <a:buFont typeface="Wingdings 2"/>
              <a:buChar char=""/>
            </a:pPr>
            <a:r>
              <a:rPr lang="en-US" i="1" dirty="0" smtClean="0"/>
              <a:t>Residential fixed investment </a:t>
            </a:r>
            <a:r>
              <a:rPr lang="en-US" dirty="0" smtClean="0"/>
              <a:t>is new housing purchased by households.</a:t>
            </a:r>
          </a:p>
          <a:p>
            <a:r>
              <a:rPr lang="en-US" i="1" dirty="0" smtClean="0"/>
              <a:t>Inventory investment </a:t>
            </a:r>
            <a:r>
              <a:rPr lang="en-US" dirty="0" smtClean="0"/>
              <a:t>is the goods that have been produced by firms but that have not been sold.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Components of Investment</a:t>
            </a:r>
            <a:endParaRPr lang="en-US" dirty="0"/>
          </a:p>
        </p:txBody>
      </p:sp>
      <p:pic>
        <p:nvPicPr>
          <p:cNvPr id="1026" name="Picture 2" descr="C:\Documents and Settings\liuj\My Documents\My Pictures\photo 1.JPG"/>
          <p:cNvPicPr>
            <a:picLocks noGrp="1" noChangeAspect="1" noChangeArrowheads="1"/>
          </p:cNvPicPr>
          <p:nvPr>
            <p:ph idx="1"/>
          </p:nvPr>
        </p:nvPicPr>
        <p:blipFill>
          <a:blip r:embed="rId2" cstate="print"/>
          <a:srcRect/>
          <a:stretch>
            <a:fillRect/>
          </a:stretch>
        </p:blipFill>
        <p:spPr bwMode="auto">
          <a:xfrm>
            <a:off x="1980202" y="1447800"/>
            <a:ext cx="6409145" cy="48006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Residential Investment</a:t>
            </a:r>
            <a:endParaRPr lang="en-US" dirty="0"/>
          </a:p>
        </p:txBody>
      </p:sp>
      <p:sp>
        <p:nvSpPr>
          <p:cNvPr id="3" name="Content Placeholder 2"/>
          <p:cNvSpPr>
            <a:spLocks noGrp="1"/>
          </p:cNvSpPr>
          <p:nvPr>
            <p:ph idx="1"/>
          </p:nvPr>
        </p:nvSpPr>
        <p:spPr/>
        <p:txBody>
          <a:bodyPr/>
          <a:lstStyle/>
          <a:p>
            <a:r>
              <a:rPr lang="en-US" dirty="0" smtClean="0"/>
              <a:t>The return from saving a down payment on a house must equal the return from investing in a house. </a:t>
            </a:r>
          </a:p>
          <a:p>
            <a:pPr lvl="1"/>
            <a:r>
              <a:rPr lang="en-US" dirty="0" smtClean="0"/>
              <a:t>The return to investing in a house is equal to the rental payment if the house was rented out minus the depreciation rate times the price of the house plus the change in the price of the house.</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Residential Investment</a:t>
            </a:r>
            <a:endParaRPr lang="en-US" dirty="0"/>
          </a:p>
        </p:txBody>
      </p:sp>
      <p:sp>
        <p:nvSpPr>
          <p:cNvPr id="3" name="Content Placeholder 2"/>
          <p:cNvSpPr>
            <a:spLocks noGrp="1"/>
          </p:cNvSpPr>
          <p:nvPr>
            <p:ph idx="1"/>
          </p:nvPr>
        </p:nvSpPr>
        <p:spPr/>
        <p:txBody>
          <a:bodyPr/>
          <a:lstStyle/>
          <a:p>
            <a:r>
              <a:rPr lang="en-US" dirty="0" smtClean="0"/>
              <a:t>The arbitrage equation tells what determines the price of house:</a:t>
            </a:r>
          </a:p>
          <a:p>
            <a:pPr lvl="1"/>
            <a:r>
              <a:rPr lang="en-US" dirty="0" smtClean="0"/>
              <a:t>Expected capital gain/loss;</a:t>
            </a:r>
          </a:p>
          <a:p>
            <a:pPr lvl="1"/>
            <a:r>
              <a:rPr lang="en-US" dirty="0" smtClean="0"/>
              <a:t>Down payment percentage;</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Inventory Investment</a:t>
            </a:r>
            <a:endParaRPr lang="en-US" dirty="0"/>
          </a:p>
        </p:txBody>
      </p:sp>
      <p:sp>
        <p:nvSpPr>
          <p:cNvPr id="3" name="Content Placeholder 2"/>
          <p:cNvSpPr>
            <a:spLocks noGrp="1"/>
          </p:cNvSpPr>
          <p:nvPr>
            <p:ph idx="1"/>
          </p:nvPr>
        </p:nvSpPr>
        <p:spPr/>
        <p:txBody>
          <a:bodyPr/>
          <a:lstStyle/>
          <a:p>
            <a:r>
              <a:rPr lang="en-US" dirty="0" smtClean="0"/>
              <a:t>Inventory investment is a small but very cyclical component of investment.</a:t>
            </a:r>
          </a:p>
          <a:p>
            <a:pPr lvl="1"/>
            <a:r>
              <a:rPr lang="en-US" dirty="0" smtClean="0"/>
              <a:t>In a boom inventory, investment is positive and firms are producing more than they are selling. The reverse is true in a recession. </a:t>
            </a:r>
          </a:p>
          <a:p>
            <a:pPr lvl="1"/>
            <a:endParaRPr lang="en-US" dirty="0" smtClean="0"/>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The Stock Market and Financial Investment</a:t>
            </a:r>
            <a:endParaRPr lang="en-US" dirty="0"/>
          </a:p>
        </p:txBody>
      </p:sp>
      <p:sp>
        <p:nvSpPr>
          <p:cNvPr id="3" name="Content Placeholder 2"/>
          <p:cNvSpPr>
            <a:spLocks noGrp="1"/>
          </p:cNvSpPr>
          <p:nvPr>
            <p:ph idx="1"/>
          </p:nvPr>
        </p:nvSpPr>
        <p:spPr/>
        <p:txBody>
          <a:bodyPr>
            <a:normAutofit lnSpcReduction="10000"/>
          </a:bodyPr>
          <a:lstStyle/>
          <a:p>
            <a:r>
              <a:rPr lang="en-US" b="1" dirty="0" smtClean="0"/>
              <a:t>The Arbitrage Equation and the Price of a Stock. </a:t>
            </a:r>
          </a:p>
          <a:p>
            <a:pPr lvl="1"/>
            <a:r>
              <a:rPr lang="en-US" dirty="0" smtClean="0"/>
              <a:t>A </a:t>
            </a:r>
            <a:r>
              <a:rPr lang="en-US" i="1" dirty="0" smtClean="0"/>
              <a:t>dividend </a:t>
            </a:r>
            <a:r>
              <a:rPr lang="en-US" dirty="0" smtClean="0"/>
              <a:t>is a payment by a firm to its shareholders.</a:t>
            </a:r>
          </a:p>
          <a:p>
            <a:r>
              <a:rPr lang="en-US" dirty="0" smtClean="0"/>
              <a:t>Suppose investment in a stock and investment in a saving account are perfectly safe such that the owner knows what the dividend and capital gain will be. </a:t>
            </a:r>
          </a:p>
          <a:p>
            <a:pPr lvl="1"/>
            <a:r>
              <a:rPr lang="en-US" dirty="0" smtClean="0"/>
              <a:t>Then, the return in a bank account must equal the return from a stock. </a:t>
            </a:r>
          </a:p>
          <a:p>
            <a:pPr lvl="1"/>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The Stock Market and Financial Investment</a:t>
            </a:r>
            <a:endParaRPr lang="en-US" dirty="0"/>
          </a:p>
        </p:txBody>
      </p:sp>
      <p:sp>
        <p:nvSpPr>
          <p:cNvPr id="3" name="Content Placeholder 2"/>
          <p:cNvSpPr>
            <a:spLocks noGrp="1"/>
          </p:cNvSpPr>
          <p:nvPr>
            <p:ph idx="1"/>
          </p:nvPr>
        </p:nvSpPr>
        <p:spPr/>
        <p:txBody>
          <a:bodyPr/>
          <a:lstStyle/>
          <a:p>
            <a:r>
              <a:rPr lang="en-US" b="1" dirty="0" smtClean="0"/>
              <a:t>P/E Ratios and Bubbles?</a:t>
            </a:r>
          </a:p>
          <a:p>
            <a:pPr lvl="1"/>
            <a:r>
              <a:rPr lang="en-US" dirty="0" smtClean="0"/>
              <a:t>The </a:t>
            </a:r>
            <a:r>
              <a:rPr lang="en-US" i="1" dirty="0" smtClean="0"/>
              <a:t>price-earnings ratio </a:t>
            </a:r>
            <a:r>
              <a:rPr lang="en-US" dirty="0" smtClean="0"/>
              <a:t>is equal to the stock price divided by the annual profit per share. </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 ratio and stock market</a:t>
            </a:r>
            <a:endParaRPr lang="en-US" dirty="0"/>
          </a:p>
        </p:txBody>
      </p:sp>
      <p:pic>
        <p:nvPicPr>
          <p:cNvPr id="2050" name="Picture 2" descr="C:\Documents and Settings\liuj\My Documents\My Pictures\photo 2.JPG"/>
          <p:cNvPicPr>
            <a:picLocks noGrp="1" noChangeAspect="1" noChangeArrowheads="1"/>
          </p:cNvPicPr>
          <p:nvPr>
            <p:ph idx="1"/>
          </p:nvPr>
        </p:nvPicPr>
        <p:blipFill>
          <a:blip r:embed="rId2" cstate="print"/>
          <a:srcRect/>
          <a:stretch>
            <a:fillRect/>
          </a:stretch>
        </p:blipFill>
        <p:spPr bwMode="auto">
          <a:xfrm>
            <a:off x="1987500" y="1447800"/>
            <a:ext cx="6394549" cy="48006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this chapter, we will learn</a:t>
            </a:r>
            <a:endParaRPr lang="en-US" dirty="0"/>
          </a:p>
        </p:txBody>
      </p:sp>
      <p:sp>
        <p:nvSpPr>
          <p:cNvPr id="3" name="Content Placeholder 2"/>
          <p:cNvSpPr>
            <a:spLocks noGrp="1"/>
          </p:cNvSpPr>
          <p:nvPr>
            <p:ph idx="1"/>
          </p:nvPr>
        </p:nvSpPr>
        <p:spPr/>
        <p:txBody>
          <a:bodyPr>
            <a:normAutofit/>
          </a:bodyPr>
          <a:lstStyle/>
          <a:p>
            <a:r>
              <a:rPr lang="en-US" dirty="0" smtClean="0"/>
              <a:t>How firms determine investment in physical capital;</a:t>
            </a:r>
          </a:p>
          <a:p>
            <a:r>
              <a:rPr lang="en-US" dirty="0" smtClean="0"/>
              <a:t>The arbitrage equation, an important tool for analyzing any kind of investment;</a:t>
            </a:r>
          </a:p>
          <a:p>
            <a:r>
              <a:rPr lang="en-US" dirty="0" smtClean="0"/>
              <a:t>Financial investment and a basic theory of prices in the stock market;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normAutofit/>
          </a:bodyPr>
          <a:lstStyle/>
          <a:p>
            <a:r>
              <a:rPr lang="en-US" dirty="0" smtClean="0"/>
              <a:t>In the national income accounting sense, investment refers to the accumulation of physical capital.</a:t>
            </a:r>
          </a:p>
          <a:p>
            <a:r>
              <a:rPr lang="en-US" dirty="0" smtClean="0"/>
              <a:t>Why study investment?</a:t>
            </a:r>
          </a:p>
          <a:p>
            <a:pPr lvl="1"/>
            <a:r>
              <a:rPr lang="en-US" dirty="0" smtClean="0"/>
              <a:t>Investment fluctuates more than consumption.</a:t>
            </a:r>
          </a:p>
          <a:p>
            <a:pPr lvl="1"/>
            <a:r>
              <a:rPr lang="en-US" dirty="0" smtClean="0"/>
              <a:t>Investment is the key economic link between present and future.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How Do Firms Make Investment Decisions?</a:t>
            </a:r>
            <a:endParaRPr lang="en-US" dirty="0"/>
          </a:p>
        </p:txBody>
      </p:sp>
      <p:sp>
        <p:nvSpPr>
          <p:cNvPr id="3" name="Content Placeholder 2"/>
          <p:cNvSpPr>
            <a:spLocks noGrp="1"/>
          </p:cNvSpPr>
          <p:nvPr>
            <p:ph idx="1"/>
          </p:nvPr>
        </p:nvSpPr>
        <p:spPr/>
        <p:txBody>
          <a:bodyPr/>
          <a:lstStyle/>
          <a:p>
            <a:r>
              <a:rPr lang="en-US" dirty="0" smtClean="0"/>
              <a:t>A business should keep investing in physical capital until the marginal product of capital (MPK) falls to equal the rental price of capital, which in turn equals the real interest rate, ie, MPK = R;</a:t>
            </a: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Arbitrage Equation</a:t>
            </a:r>
            <a:endParaRPr lang="en-US" dirty="0"/>
          </a:p>
        </p:txBody>
      </p:sp>
      <p:sp>
        <p:nvSpPr>
          <p:cNvPr id="3" name="Content Placeholder 2"/>
          <p:cNvSpPr>
            <a:spLocks noGrp="1"/>
          </p:cNvSpPr>
          <p:nvPr>
            <p:ph idx="1"/>
          </p:nvPr>
        </p:nvSpPr>
        <p:spPr/>
        <p:txBody>
          <a:bodyPr/>
          <a:lstStyle/>
          <a:p>
            <a:r>
              <a:rPr lang="en-US" dirty="0" smtClean="0"/>
              <a:t>The </a:t>
            </a:r>
            <a:r>
              <a:rPr lang="en-US" i="1" dirty="0" smtClean="0"/>
              <a:t>arbitrage equation </a:t>
            </a:r>
            <a:r>
              <a:rPr lang="en-US" dirty="0" smtClean="0"/>
              <a:t>implies that if an investor is maximizing profits, then two investments must yield the same return. </a:t>
            </a:r>
          </a:p>
          <a:p>
            <a:pPr lvl="1"/>
            <a:r>
              <a:rPr lang="en-US" dirty="0" smtClean="0"/>
              <a:t>If the return were not the same, taking some money from the lower-return activity and switching it to the higher-return activity would make even more profit.</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Arbitrage Equation</a:t>
            </a:r>
            <a:endParaRPr lang="en-US" dirty="0"/>
          </a:p>
        </p:txBody>
      </p:sp>
      <p:sp>
        <p:nvSpPr>
          <p:cNvPr id="3" name="Content Placeholder 2"/>
          <p:cNvSpPr>
            <a:spLocks noGrp="1"/>
          </p:cNvSpPr>
          <p:nvPr>
            <p:ph idx="1"/>
          </p:nvPr>
        </p:nvSpPr>
        <p:spPr/>
        <p:txBody>
          <a:bodyPr/>
          <a:lstStyle/>
          <a:p>
            <a:r>
              <a:rPr lang="en-US" dirty="0" smtClean="0"/>
              <a:t>By how much should the firm invest? A more generalized result:</a:t>
            </a:r>
          </a:p>
          <a:p>
            <a:pPr lvl="1"/>
            <a:r>
              <a:rPr lang="en-US" dirty="0" smtClean="0"/>
              <a:t>A firm should invest in capital until MPK = the user cost.</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Example: Investment and the Corporate Income Tax</a:t>
            </a:r>
            <a:endParaRPr lang="en-US" dirty="0"/>
          </a:p>
        </p:txBody>
      </p:sp>
      <p:sp>
        <p:nvSpPr>
          <p:cNvPr id="3" name="Content Placeholder 2"/>
          <p:cNvSpPr>
            <a:spLocks noGrp="1"/>
          </p:cNvSpPr>
          <p:nvPr>
            <p:ph idx="1"/>
          </p:nvPr>
        </p:nvSpPr>
        <p:spPr/>
        <p:txBody>
          <a:bodyPr/>
          <a:lstStyle/>
          <a:p>
            <a:r>
              <a:rPr lang="en-US" dirty="0" smtClean="0"/>
              <a:t>The corporate income tax raises the user cost of capital, and reduces the investment.</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Case Study: Corporate Income Taxes across Countries</a:t>
            </a:r>
            <a:endParaRPr lang="en-US" dirty="0"/>
          </a:p>
        </p:txBody>
      </p:sp>
      <p:pic>
        <p:nvPicPr>
          <p:cNvPr id="1027" name="Picture 3" descr="C:\Documents and Settings\liuj\Desktop\photo.JPG"/>
          <p:cNvPicPr>
            <a:picLocks noGrp="1" noChangeAspect="1" noChangeArrowheads="1"/>
          </p:cNvPicPr>
          <p:nvPr>
            <p:ph idx="1"/>
          </p:nvPr>
        </p:nvPicPr>
        <p:blipFill>
          <a:blip r:embed="rId2" cstate="print"/>
          <a:srcRect/>
          <a:stretch>
            <a:fillRect/>
          </a:stretch>
        </p:blipFill>
        <p:spPr bwMode="auto">
          <a:xfrm>
            <a:off x="1984375" y="1447800"/>
            <a:ext cx="6400800" cy="48006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Determination </a:t>
            </a:r>
            <a:r>
              <a:rPr lang="en-US" smtClean="0"/>
              <a:t>of Investment Rate</a:t>
            </a:r>
            <a:endParaRPr lang="en-US"/>
          </a:p>
        </p:txBody>
      </p:sp>
      <p:sp>
        <p:nvSpPr>
          <p:cNvPr id="3" name="Content Placeholder 2"/>
          <p:cNvSpPr>
            <a:spLocks noGrp="1"/>
          </p:cNvSpPr>
          <p:nvPr>
            <p:ph idx="1"/>
          </p:nvPr>
        </p:nvSpPr>
        <p:spPr/>
        <p:txBody>
          <a:bodyPr>
            <a:normAutofit lnSpcReduction="10000"/>
          </a:bodyPr>
          <a:lstStyle/>
          <a:p>
            <a:r>
              <a:rPr lang="en-US" dirty="0" smtClean="0"/>
              <a:t>Combining the capital accumulation equation and the arbitrage equation implies that the investment rate depends on the desired growth rate of the capital stock, the depreciation rate, and the user cost of capital. </a:t>
            </a:r>
          </a:p>
          <a:p>
            <a:pPr lvl="1"/>
            <a:r>
              <a:rPr lang="en-US" dirty="0" smtClean="0"/>
              <a:t>A higher user cost of capital leads to a lower investment rate. </a:t>
            </a:r>
          </a:p>
          <a:p>
            <a:pPr lvl="1"/>
            <a:r>
              <a:rPr lang="en-US" dirty="0" smtClean="0"/>
              <a:t>A higher corporate tax rate leads to a lower investment rate through affecting the user cost of capital</a:t>
            </a:r>
          </a:p>
          <a:p>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3505</TotalTime>
  <Words>605</Words>
  <Application>Microsoft Office PowerPoint</Application>
  <PresentationFormat>On-screen Show (4:3)</PresentationFormat>
  <Paragraphs>51</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Solstice</vt:lpstr>
      <vt:lpstr>Applications and Microfoundations - Investment</vt:lpstr>
      <vt:lpstr>In this chapter, we will learn</vt:lpstr>
      <vt:lpstr>Introduction</vt:lpstr>
      <vt:lpstr>How Do Firms Make Investment Decisions?</vt:lpstr>
      <vt:lpstr>The Arbitrage Equation</vt:lpstr>
      <vt:lpstr>The Arbitrage Equation</vt:lpstr>
      <vt:lpstr>Example: Investment and the Corporate Income Tax</vt:lpstr>
      <vt:lpstr>Case Study: Corporate Income Taxes across Countries</vt:lpstr>
      <vt:lpstr>The Determination of Investment Rate</vt:lpstr>
      <vt:lpstr>Components of Physical Investment</vt:lpstr>
      <vt:lpstr>Components of Investment</vt:lpstr>
      <vt:lpstr>Residential Investment</vt:lpstr>
      <vt:lpstr>Residential Investment</vt:lpstr>
      <vt:lpstr>Inventory Investment</vt:lpstr>
      <vt:lpstr>The Stock Market and Financial Investment</vt:lpstr>
      <vt:lpstr>The Stock Market and Financial Investment</vt:lpstr>
      <vt:lpstr>PE ratio and stock market</vt:lpstr>
    </vt:vector>
  </TitlesOfParts>
  <Company>Malaspina University-College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liu</dc:creator>
  <cp:lastModifiedBy>liuj</cp:lastModifiedBy>
  <cp:revision>307</cp:revision>
  <cp:lastPrinted>2014-02-03T20:31:03Z</cp:lastPrinted>
  <dcterms:created xsi:type="dcterms:W3CDTF">2011-01-04T08:41:10Z</dcterms:created>
  <dcterms:modified xsi:type="dcterms:W3CDTF">2014-03-20T19:54:15Z</dcterms:modified>
</cp:coreProperties>
</file>