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9"/>
  </p:notesMasterIdLst>
  <p:handoutMasterIdLst>
    <p:handoutMasterId r:id="rId20"/>
  </p:handoutMasterIdLst>
  <p:sldIdLst>
    <p:sldId id="256" r:id="rId2"/>
    <p:sldId id="257" r:id="rId3"/>
    <p:sldId id="264" r:id="rId4"/>
    <p:sldId id="265" r:id="rId5"/>
    <p:sldId id="266" r:id="rId6"/>
    <p:sldId id="269" r:id="rId7"/>
    <p:sldId id="267" r:id="rId8"/>
    <p:sldId id="268" r:id="rId9"/>
    <p:sldId id="284" r:id="rId10"/>
    <p:sldId id="285" r:id="rId11"/>
    <p:sldId id="288" r:id="rId12"/>
    <p:sldId id="295" r:id="rId13"/>
    <p:sldId id="289" r:id="rId14"/>
    <p:sldId id="296" r:id="rId15"/>
    <p:sldId id="290" r:id="rId16"/>
    <p:sldId id="297" r:id="rId17"/>
    <p:sldId id="298" r:id="rId18"/>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8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4" y="0"/>
            <a:ext cx="2971800" cy="464820"/>
          </a:xfrm>
          <a:prstGeom prst="rect">
            <a:avLst/>
          </a:prstGeom>
        </p:spPr>
        <p:txBody>
          <a:bodyPr vert="horz" lIns="91440" tIns="45720" rIns="91440" bIns="45720" rtlCol="0"/>
          <a:lstStyle>
            <a:lvl1pPr algn="r">
              <a:defRPr sz="1200"/>
            </a:lvl1pPr>
          </a:lstStyle>
          <a:p>
            <a:fld id="{11E23501-3B99-4B45-AC8A-F3DF71814957}" type="datetimeFigureOut">
              <a:rPr lang="en-US" smtClean="0"/>
              <a:pPr/>
              <a:t>3/6/2014</a:t>
            </a:fld>
            <a:endParaRPr lang="en-US"/>
          </a:p>
        </p:txBody>
      </p:sp>
      <p:sp>
        <p:nvSpPr>
          <p:cNvPr id="4" name="Footer Placeholder 3"/>
          <p:cNvSpPr>
            <a:spLocks noGrp="1"/>
          </p:cNvSpPr>
          <p:nvPr>
            <p:ph type="ftr" sz="quarter" idx="2"/>
          </p:nvPr>
        </p:nvSpPr>
        <p:spPr>
          <a:xfrm>
            <a:off x="1"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4" y="8829967"/>
            <a:ext cx="2971800" cy="464820"/>
          </a:xfrm>
          <a:prstGeom prst="rect">
            <a:avLst/>
          </a:prstGeom>
        </p:spPr>
        <p:txBody>
          <a:bodyPr vert="horz" lIns="91440" tIns="45720" rIns="91440" bIns="45720" rtlCol="0" anchor="b"/>
          <a:lstStyle>
            <a:lvl1pPr algn="r">
              <a:defRPr sz="1200"/>
            </a:lvl1pPr>
          </a:lstStyle>
          <a:p>
            <a:fld id="{A74240F3-E4D8-4551-88D5-BE28C14C4736}" type="slidenum">
              <a:rPr lang="en-US" smtClean="0"/>
              <a:pPr/>
              <a:t>‹#›</a:t>
            </a:fld>
            <a:endParaRPr lang="en-US"/>
          </a:p>
        </p:txBody>
      </p:sp>
    </p:spTree>
    <p:extLst>
      <p:ext uri="{BB962C8B-B14F-4D97-AF65-F5344CB8AC3E}">
        <p14:creationId xmlns:p14="http://schemas.microsoft.com/office/powerpoint/2010/main" xmlns="" val="2585681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4" y="0"/>
            <a:ext cx="2971800" cy="464820"/>
          </a:xfrm>
          <a:prstGeom prst="rect">
            <a:avLst/>
          </a:prstGeom>
        </p:spPr>
        <p:txBody>
          <a:bodyPr vert="horz" lIns="91440" tIns="45720" rIns="91440" bIns="45720" rtlCol="0"/>
          <a:lstStyle>
            <a:lvl1pPr algn="r">
              <a:defRPr sz="1200"/>
            </a:lvl1pPr>
          </a:lstStyle>
          <a:p>
            <a:fld id="{661D0099-50A0-4E85-BAEA-7918AB0FFB34}" type="datetimeFigureOut">
              <a:rPr lang="en-US" smtClean="0"/>
              <a:pPr/>
              <a:t>3/6/2014</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829967"/>
            <a:ext cx="2971800" cy="464820"/>
          </a:xfrm>
          <a:prstGeom prst="rect">
            <a:avLst/>
          </a:prstGeom>
        </p:spPr>
        <p:txBody>
          <a:bodyPr vert="horz" lIns="91440" tIns="45720" rIns="91440" bIns="45720" rtlCol="0" anchor="b"/>
          <a:lstStyle>
            <a:lvl1pPr algn="r">
              <a:defRPr sz="1200"/>
            </a:lvl1pPr>
          </a:lstStyle>
          <a:p>
            <a:fld id="{8E5AECB0-55F4-4CB7-A237-A352B1E492DE}" type="slidenum">
              <a:rPr lang="en-US" smtClean="0"/>
              <a:pPr/>
              <a:t>‹#›</a:t>
            </a:fld>
            <a:endParaRPr lang="en-US"/>
          </a:p>
        </p:txBody>
      </p:sp>
    </p:spTree>
    <p:extLst>
      <p:ext uri="{BB962C8B-B14F-4D97-AF65-F5344CB8AC3E}">
        <p14:creationId xmlns:p14="http://schemas.microsoft.com/office/powerpoint/2010/main" xmlns="" val="4171800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F439F6EF-E7EF-442A-BEAC-462653DC4D29}" type="datetimeFigureOut">
              <a:rPr lang="en-US" smtClean="0"/>
              <a:pPr/>
              <a:t>3/6/2014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12CAA8BB-FB24-422B-A1AF-A2CE578055FF}"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39F6EF-E7EF-442A-BEAC-462653DC4D29}" type="datetimeFigureOut">
              <a:rPr lang="en-US" smtClean="0"/>
              <a:pPr/>
              <a:t>3/6/2014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2CAA8BB-FB24-422B-A1AF-A2CE578055F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39F6EF-E7EF-442A-BEAC-462653DC4D29}" type="datetimeFigureOut">
              <a:rPr lang="en-US" smtClean="0"/>
              <a:pPr/>
              <a:t>3/6/2014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2CAA8BB-FB24-422B-A1AF-A2CE578055F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39F6EF-E7EF-442A-BEAC-462653DC4D29}" type="datetimeFigureOut">
              <a:rPr lang="en-US" smtClean="0"/>
              <a:pPr/>
              <a:t>3/6/2014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2CAA8BB-FB24-422B-A1AF-A2CE578055F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39F6EF-E7EF-442A-BEAC-462653DC4D29}" type="datetimeFigureOut">
              <a:rPr lang="en-US" smtClean="0"/>
              <a:pPr/>
              <a:t>3/6/2014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2CAA8BB-FB24-422B-A1AF-A2CE578055FF}"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439F6EF-E7EF-442A-BEAC-462653DC4D29}" type="datetimeFigureOut">
              <a:rPr lang="en-US" smtClean="0"/>
              <a:pPr/>
              <a:t>3/6/2014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2CAA8BB-FB24-422B-A1AF-A2CE578055F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439F6EF-E7EF-442A-BEAC-462653DC4D29}" type="datetimeFigureOut">
              <a:rPr lang="en-US" smtClean="0"/>
              <a:pPr/>
              <a:t>3/6/2014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2CAA8BB-FB24-422B-A1AF-A2CE578055F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439F6EF-E7EF-442A-BEAC-462653DC4D29}" type="datetimeFigureOut">
              <a:rPr lang="en-US" smtClean="0"/>
              <a:pPr/>
              <a:t>3/6/2014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2CAA8BB-FB24-422B-A1AF-A2CE578055F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439F6EF-E7EF-442A-BEAC-462653DC4D29}" type="datetimeFigureOut">
              <a:rPr lang="en-US" smtClean="0"/>
              <a:pPr/>
              <a:t>3/6/2014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2CAA8BB-FB24-422B-A1AF-A2CE578055FF}"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439F6EF-E7EF-442A-BEAC-462653DC4D29}" type="datetimeFigureOut">
              <a:rPr lang="en-US" smtClean="0"/>
              <a:pPr/>
              <a:t>3/6/2014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2CAA8BB-FB24-422B-A1AF-A2CE578055F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439F6EF-E7EF-442A-BEAC-462653DC4D29}" type="datetimeFigureOut">
              <a:rPr lang="en-US" smtClean="0"/>
              <a:pPr/>
              <a:t>3/6/2014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2CAA8BB-FB24-422B-A1AF-A2CE578055FF}"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439F6EF-E7EF-442A-BEAC-462653DC4D29}" type="datetimeFigureOut">
              <a:rPr lang="en-US" smtClean="0"/>
              <a:pPr/>
              <a:t>3/6/2014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2CAA8BB-FB24-422B-A1AF-A2CE578055FF}"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Stabilization Policy and the AS/AD Framework</a:t>
            </a:r>
            <a:endParaRPr lang="en-US" dirty="0"/>
          </a:p>
        </p:txBody>
      </p:sp>
      <p:sp>
        <p:nvSpPr>
          <p:cNvPr id="3" name="Subtitle 2"/>
          <p:cNvSpPr>
            <a:spLocks noGrp="1"/>
          </p:cNvSpPr>
          <p:nvPr>
            <p:ph type="subTitle" idx="1"/>
          </p:nvPr>
        </p:nvSpPr>
        <p:spPr>
          <a:xfrm>
            <a:off x="1432560" y="1981200"/>
            <a:ext cx="7406640" cy="1752600"/>
          </a:xfrm>
        </p:spPr>
        <p:txBody>
          <a:bodyPr>
            <a:normAutofit/>
          </a:bodyPr>
          <a:lstStyle/>
          <a:p>
            <a:r>
              <a:rPr lang="en-US" dirty="0" smtClean="0"/>
              <a:t>Chapter 8</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#1: An Inflation Shock</a:t>
            </a:r>
            <a:endParaRPr lang="en-US" dirty="0"/>
          </a:p>
        </p:txBody>
      </p:sp>
      <p:sp>
        <p:nvSpPr>
          <p:cNvPr id="3" name="Content Placeholder 2"/>
          <p:cNvSpPr>
            <a:spLocks noGrp="1"/>
          </p:cNvSpPr>
          <p:nvPr>
            <p:ph idx="1"/>
          </p:nvPr>
        </p:nvSpPr>
        <p:spPr/>
        <p:txBody>
          <a:bodyPr/>
          <a:lstStyle/>
          <a:p>
            <a:r>
              <a:rPr lang="en-US" dirty="0" smtClean="0"/>
              <a:t>In summary, the impact of a price shock is that: </a:t>
            </a:r>
          </a:p>
          <a:p>
            <a:pPr lvl="1"/>
            <a:r>
              <a:rPr lang="en-US" dirty="0" smtClean="0"/>
              <a:t>It raises inflation directly.</a:t>
            </a:r>
          </a:p>
          <a:p>
            <a:pPr lvl="1"/>
            <a:r>
              <a:rPr lang="en-US" dirty="0" smtClean="0"/>
              <a:t>Even if the shock lasts for a single period, the shock raises expected inflation, and inflation remains higher for a longer period of time.</a:t>
            </a:r>
          </a:p>
          <a:p>
            <a:pPr lvl="1"/>
            <a:r>
              <a:rPr lang="en-US" dirty="0" smtClean="0"/>
              <a:t>It takes a prolonged slump to get these expectations back to normal and the economy suffers stagflation.</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#2: Disinflation</a:t>
            </a:r>
            <a:endParaRPr lang="en-US" dirty="0"/>
          </a:p>
        </p:txBody>
      </p:sp>
      <p:sp>
        <p:nvSpPr>
          <p:cNvPr id="3" name="Content Placeholder 2"/>
          <p:cNvSpPr>
            <a:spLocks noGrp="1"/>
          </p:cNvSpPr>
          <p:nvPr>
            <p:ph idx="1"/>
          </p:nvPr>
        </p:nvSpPr>
        <p:spPr/>
        <p:txBody>
          <a:bodyPr>
            <a:normAutofit/>
          </a:bodyPr>
          <a:lstStyle/>
          <a:p>
            <a:r>
              <a:rPr lang="en-US" dirty="0" smtClean="0"/>
              <a:t>Suppose the economy begins in steady state and policymakers decide to lower the target rate of inflation.</a:t>
            </a:r>
          </a:p>
          <a:p>
            <a:r>
              <a:rPr lang="en-US" dirty="0" smtClean="0"/>
              <a:t>The AD curve shifts down due to lower targeted inflation rate. </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#2: Disinflation</a:t>
            </a:r>
            <a:endParaRPr lang="en-US" dirty="0"/>
          </a:p>
        </p:txBody>
      </p:sp>
      <p:sp>
        <p:nvSpPr>
          <p:cNvPr id="3" name="Content Placeholder 2"/>
          <p:cNvSpPr>
            <a:spLocks noGrp="1"/>
          </p:cNvSpPr>
          <p:nvPr>
            <p:ph idx="1"/>
          </p:nvPr>
        </p:nvSpPr>
        <p:spPr/>
        <p:txBody>
          <a:bodyPr>
            <a:normAutofit/>
          </a:bodyPr>
          <a:lstStyle/>
          <a:p>
            <a:r>
              <a:rPr lang="en-US" dirty="0" smtClean="0"/>
              <a:t>What happens with AS curve afterwards?</a:t>
            </a:r>
          </a:p>
          <a:p>
            <a:pPr lvl="1"/>
            <a:r>
              <a:rPr lang="en-US" dirty="0" smtClean="0"/>
              <a:t>AS curve </a:t>
            </a:r>
            <a:r>
              <a:rPr lang="en-US" dirty="0" smtClean="0"/>
              <a:t>shifts </a:t>
            </a:r>
            <a:r>
              <a:rPr lang="en-US" dirty="0" smtClean="0"/>
              <a:t>down gradually </a:t>
            </a:r>
            <a:r>
              <a:rPr lang="en-US" dirty="0" smtClean="0"/>
              <a:t>due to lower expected i</a:t>
            </a:r>
            <a:r>
              <a:rPr lang="en-US" dirty="0" smtClean="0"/>
              <a:t>nflation and sluggish demand.</a:t>
            </a:r>
            <a:endParaRPr lang="en-US" dirty="0" smtClean="0"/>
          </a:p>
          <a:p>
            <a:pPr lvl="1"/>
            <a:r>
              <a:rPr lang="en-US" dirty="0" smtClean="0"/>
              <a:t>Summary: disinflation happens along with a recession.</a:t>
            </a:r>
          </a:p>
          <a:p>
            <a:pPr lvl="1"/>
            <a:r>
              <a:rPr lang="en-US" dirty="0" smtClean="0"/>
              <a:t>Note: if monetary authority announces a lower inflation target, if everyone believed and use it as the expected inflation, then inflation can be reduced without going through a recession.</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Event #3: A Positive AD Shock</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Suppose there is a temporary increase in the aggregate demand parameter.</a:t>
            </a:r>
          </a:p>
          <a:p>
            <a:pPr lvl="1"/>
            <a:r>
              <a:rPr lang="en-US" dirty="0" smtClean="0"/>
              <a:t>For example, due to a boom in the U.S. and increased Canadian Exports to the U.S.</a:t>
            </a:r>
          </a:p>
          <a:p>
            <a:pPr lvl="1"/>
            <a:r>
              <a:rPr lang="en-US" dirty="0" smtClean="0"/>
              <a:t>The AD curve will shift out, and inflation increases due to higher demand. </a:t>
            </a:r>
          </a:p>
          <a:p>
            <a:r>
              <a:rPr lang="en-US" dirty="0" smtClean="0"/>
              <a:t>The AS curve will then starting shifting upwards and inflation increases further due to </a:t>
            </a:r>
          </a:p>
          <a:p>
            <a:pPr lvl="1"/>
            <a:r>
              <a:rPr lang="en-US" dirty="0" smtClean="0"/>
              <a:t>Higher expected inflation;</a:t>
            </a:r>
          </a:p>
          <a:p>
            <a:pPr lvl="1"/>
            <a:r>
              <a:rPr lang="en-US" dirty="0" smtClean="0"/>
              <a:t>Inflationary gap; </a:t>
            </a:r>
          </a:p>
          <a:p>
            <a:pPr lvl="1"/>
            <a:r>
              <a:rPr lang="en-US" dirty="0" smtClean="0"/>
              <a:t>The AS curve will continue to shift up until output goes back to potential GDP. </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#3: A Positive AD Shock</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Suppose then the boom in the U.S. ended. This will shift the AD curve back to the original position, and a recessionary gap appears, inflation goes down.</a:t>
            </a:r>
          </a:p>
          <a:p>
            <a:r>
              <a:rPr lang="en-US" dirty="0" smtClean="0"/>
              <a:t>AS curve shifts down as lower inflation brings down expected inflation, sluggish demand further reduces inflation. </a:t>
            </a:r>
          </a:p>
          <a:p>
            <a:r>
              <a:rPr lang="en-US" dirty="0" smtClean="0"/>
              <a:t>AS curve will eventually shift back to original position, and the economy goes back to the steady state where it started.</a:t>
            </a:r>
          </a:p>
          <a:p>
            <a:r>
              <a:rPr lang="en-US" dirty="0" smtClean="0"/>
              <a:t>Summary: during this process, a loop appears.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#3: A Positive AD Shock</a:t>
            </a:r>
            <a:endParaRPr lang="en-US" dirty="0"/>
          </a:p>
        </p:txBody>
      </p:sp>
      <p:sp>
        <p:nvSpPr>
          <p:cNvPr id="3" name="Content Placeholder 2"/>
          <p:cNvSpPr>
            <a:spLocks noGrp="1"/>
          </p:cNvSpPr>
          <p:nvPr>
            <p:ph idx="1"/>
          </p:nvPr>
        </p:nvSpPr>
        <p:spPr/>
        <p:txBody>
          <a:bodyPr/>
          <a:lstStyle/>
          <a:p>
            <a:r>
              <a:rPr lang="en-US" dirty="0" smtClean="0"/>
              <a:t>The aggregate demand shock implies that booms are matched by recessions. </a:t>
            </a:r>
          </a:p>
          <a:p>
            <a:pPr lvl="1"/>
            <a:r>
              <a:rPr lang="en-US" dirty="0" smtClean="0"/>
              <a:t>The economy benefits from a boom but inflation rises.</a:t>
            </a:r>
          </a:p>
          <a:p>
            <a:pPr lvl="1"/>
            <a:r>
              <a:rPr lang="en-US" dirty="0" smtClean="0"/>
              <a:t>The way to reduce inflation is by a recession.</a:t>
            </a:r>
          </a:p>
          <a:p>
            <a:pPr lvl="1"/>
            <a:r>
              <a:rPr lang="en-US" dirty="0" smtClean="0"/>
              <a:t>The costs of inflation imply that the economy would have been better staying at its original steady state than going through this cycle.</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Modern Monetary Policy</a:t>
            </a:r>
            <a:endParaRPr lang="en-US" dirty="0"/>
          </a:p>
        </p:txBody>
      </p:sp>
      <p:sp>
        <p:nvSpPr>
          <p:cNvPr id="3" name="Content Placeholder 2"/>
          <p:cNvSpPr>
            <a:spLocks noGrp="1"/>
          </p:cNvSpPr>
          <p:nvPr>
            <p:ph idx="1"/>
          </p:nvPr>
        </p:nvSpPr>
        <p:spPr/>
        <p:txBody>
          <a:bodyPr/>
          <a:lstStyle/>
          <a:p>
            <a:r>
              <a:rPr lang="en-US" dirty="0" smtClean="0"/>
              <a:t>Is there any benefit to creating a systematic </a:t>
            </a:r>
            <a:r>
              <a:rPr lang="en-US" dirty="0" smtClean="0"/>
              <a:t>policy such as a monetary policy rule?</a:t>
            </a:r>
          </a:p>
          <a:p>
            <a:r>
              <a:rPr lang="en-US" dirty="0" smtClean="0"/>
              <a:t>It helps to manage expectation by conducting time consistent monetary policy;</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Modern Monetary Policy</a:t>
            </a:r>
            <a:endParaRPr lang="en-US" dirty="0"/>
          </a:p>
        </p:txBody>
      </p:sp>
      <p:sp>
        <p:nvSpPr>
          <p:cNvPr id="3" name="Content Placeholder 2"/>
          <p:cNvSpPr>
            <a:spLocks noGrp="1"/>
          </p:cNvSpPr>
          <p:nvPr>
            <p:ph idx="1"/>
          </p:nvPr>
        </p:nvSpPr>
        <p:spPr/>
        <p:txBody>
          <a:bodyPr/>
          <a:lstStyle/>
          <a:p>
            <a:r>
              <a:rPr lang="en-US" dirty="0" smtClean="0"/>
              <a:t>Inflation Targeting</a:t>
            </a:r>
          </a:p>
          <a:p>
            <a:pPr lvl="1"/>
            <a:r>
              <a:rPr lang="en-US" smtClean="0"/>
              <a:t>In </a:t>
            </a:r>
            <a:r>
              <a:rPr lang="en-US" smtClean="0"/>
              <a:t>many </a:t>
            </a:r>
            <a:r>
              <a:rPr lang="en-US" smtClean="0"/>
              <a:t>countries (the </a:t>
            </a:r>
            <a:r>
              <a:rPr lang="en-US" smtClean="0"/>
              <a:t>U.S., the euro area, Japan, the UK, Australia, Brazil, Canada, Mexico, New Zealand, and </a:t>
            </a:r>
            <a:r>
              <a:rPr lang="en-US" smtClean="0"/>
              <a:t>Sweden</a:t>
            </a:r>
            <a:r>
              <a:rPr lang="en-US" smtClean="0"/>
              <a:t>), </a:t>
            </a:r>
            <a:r>
              <a:rPr lang="en-US" dirty="0" smtClean="0"/>
              <a:t>central banks have an explicit target rate of inflation that they seek </a:t>
            </a:r>
            <a:r>
              <a:rPr lang="en-US" dirty="0" smtClean="0"/>
              <a:t>to achieve.</a:t>
            </a:r>
            <a:endParaRPr lang="en-US" dirty="0" smtClean="0"/>
          </a:p>
          <a:p>
            <a:r>
              <a:rPr lang="en-US" dirty="0" smtClean="0"/>
              <a:t>Explicit inflation targets anchor inflation expectations.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this chapter, we will learn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That in the presence of a monetary policy rule, we can combine the IS curve and the LM curve to get an aggregate demand (AD) curve;</a:t>
            </a:r>
          </a:p>
          <a:p>
            <a:r>
              <a:rPr lang="en-US" dirty="0" smtClean="0"/>
              <a:t>That the Phillips Curve can be interpreted as an aggregate supply (AS) curve;</a:t>
            </a:r>
          </a:p>
          <a:p>
            <a:r>
              <a:rPr lang="en-US" dirty="0" smtClean="0"/>
              <a:t>How the AD and AS curves describes the evolution of the economy in a single graph</a:t>
            </a:r>
            <a:r>
              <a:rPr lang="en-US" dirty="0" smtClean="0"/>
              <a:t>.</a:t>
            </a:r>
          </a:p>
          <a:p>
            <a:r>
              <a:rPr lang="en-US" dirty="0" smtClean="0"/>
              <a:t>the modern theories that underlie monetary policy and the importance of expectations.</a:t>
            </a: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Monetary Policy Rule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 </a:t>
            </a:r>
            <a:r>
              <a:rPr lang="en-US" i="1" dirty="0" smtClean="0"/>
              <a:t>monetary policy rule </a:t>
            </a:r>
            <a:r>
              <a:rPr lang="en-US" dirty="0" smtClean="0"/>
              <a:t>is a set of instructions that determine the stance of monetary policy for a given situation that might occur in the economy. </a:t>
            </a:r>
          </a:p>
          <a:p>
            <a:r>
              <a:rPr lang="en-US" dirty="0" smtClean="0"/>
              <a:t>The rule we consider is that the stance of monetary policy depends on current inflation as well as on an inflation target. </a:t>
            </a:r>
          </a:p>
          <a:p>
            <a:pPr lvl="1"/>
            <a:r>
              <a:rPr lang="en-US" dirty="0" smtClean="0"/>
              <a:t>If inflation is above the target, the interest rate should be high.</a:t>
            </a:r>
          </a:p>
          <a:p>
            <a:pPr lvl="1"/>
            <a:r>
              <a:rPr lang="en-US" dirty="0" smtClean="0"/>
              <a:t>If inflation is below the target, the interest rate should be low.</a:t>
            </a:r>
          </a:p>
          <a:p>
            <a:pPr lvl="1"/>
            <a:r>
              <a:rPr lang="en-US" dirty="0" smtClean="0"/>
              <a:t>The parameter m governs how aggressively monetary policy responds to inflation.</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Curve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 can substitute the monetary policy rule into the IS curve. </a:t>
            </a:r>
          </a:p>
          <a:p>
            <a:pPr lvl="1"/>
            <a:r>
              <a:rPr lang="en-US" dirty="0" smtClean="0"/>
              <a:t>The resulting equation is the </a:t>
            </a:r>
            <a:r>
              <a:rPr lang="en-US" i="1" dirty="0" smtClean="0"/>
              <a:t>aggregate demand (AD) curve</a:t>
            </a:r>
            <a:r>
              <a:rPr lang="en-US" dirty="0" smtClean="0"/>
              <a:t>, which says short-run output is a function of the rate of inflation.</a:t>
            </a:r>
          </a:p>
          <a:p>
            <a:r>
              <a:rPr lang="en-US" dirty="0" smtClean="0"/>
              <a:t>The AD curve describes how the central bank chooses short-run output based on the rate of inflation. </a:t>
            </a:r>
          </a:p>
          <a:p>
            <a:pPr lvl="1"/>
            <a:r>
              <a:rPr lang="en-US" dirty="0" smtClean="0"/>
              <a:t>If inflation is above target, then the central bank raises the interest rate to lower output below potential.</a:t>
            </a:r>
          </a:p>
          <a:p>
            <a:pPr lvl="1"/>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 Curve</a:t>
            </a:r>
            <a:endParaRPr lang="en-US" dirty="0"/>
          </a:p>
        </p:txBody>
      </p:sp>
      <p:sp>
        <p:nvSpPr>
          <p:cNvPr id="7" name="Content Placeholder 6"/>
          <p:cNvSpPr>
            <a:spLocks noGrp="1"/>
          </p:cNvSpPr>
          <p:nvPr>
            <p:ph idx="1"/>
          </p:nvPr>
        </p:nvSpPr>
        <p:spPr/>
        <p:txBody>
          <a:bodyPr>
            <a:normAutofit fontScale="92500" lnSpcReduction="10000"/>
          </a:bodyPr>
          <a:lstStyle/>
          <a:p>
            <a:r>
              <a:rPr lang="en-US" b="1" dirty="0" smtClean="0"/>
              <a:t>Moving along the AD Curve</a:t>
            </a:r>
            <a:endParaRPr lang="en-US" dirty="0" smtClean="0"/>
          </a:p>
          <a:p>
            <a:pPr lvl="1"/>
            <a:r>
              <a:rPr lang="en-US" dirty="0" smtClean="0"/>
              <a:t>A change in inflation is a movement along the AD curve because inflation is on the vertical axis. </a:t>
            </a:r>
          </a:p>
          <a:p>
            <a:pPr lvl="1"/>
            <a:r>
              <a:rPr lang="en-US" dirty="0" smtClean="0"/>
              <a:t>The monetary policy rule dictates the central bank increase the interest rate if inflation is above the target.</a:t>
            </a:r>
          </a:p>
          <a:p>
            <a:pPr lvl="1"/>
            <a:r>
              <a:rPr lang="en-US" dirty="0" smtClean="0"/>
              <a:t>Changes in m alter the slope of the AD curve.</a:t>
            </a:r>
          </a:p>
          <a:p>
            <a:r>
              <a:rPr lang="en-US" b="1" dirty="0" smtClean="0"/>
              <a:t>Shifts of the AD Curve</a:t>
            </a:r>
            <a:endParaRPr lang="en-US" dirty="0" smtClean="0"/>
          </a:p>
          <a:p>
            <a:pPr lvl="1"/>
            <a:r>
              <a:rPr lang="en-US" dirty="0" smtClean="0"/>
              <a:t>Changes in the aggregate demand parameter and changes in the target rate of inflation shift the AD curve.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Aggregate Supply Curve</a:t>
            </a:r>
            <a:endParaRPr lang="en-CA" dirty="0"/>
          </a:p>
        </p:txBody>
      </p:sp>
      <p:sp>
        <p:nvSpPr>
          <p:cNvPr id="3" name="Content Placeholder 2"/>
          <p:cNvSpPr>
            <a:spLocks noGrp="1"/>
          </p:cNvSpPr>
          <p:nvPr>
            <p:ph idx="1"/>
          </p:nvPr>
        </p:nvSpPr>
        <p:spPr/>
        <p:txBody>
          <a:bodyPr>
            <a:normAutofit fontScale="92500" lnSpcReduction="10000"/>
          </a:bodyPr>
          <a:lstStyle/>
          <a:p>
            <a:r>
              <a:rPr lang="en-US" dirty="0" smtClean="0"/>
              <a:t>The </a:t>
            </a:r>
            <a:r>
              <a:rPr lang="en-US" i="1" dirty="0" smtClean="0"/>
              <a:t>aggregate supply (AS) curve </a:t>
            </a:r>
            <a:r>
              <a:rPr lang="en-US" dirty="0" smtClean="0"/>
              <a:t>is the price-setting equation used by firms. </a:t>
            </a:r>
          </a:p>
          <a:p>
            <a:pPr lvl="1"/>
            <a:r>
              <a:rPr lang="en-US" dirty="0" smtClean="0"/>
              <a:t>The AS curve is simply the Phillips curve with a new name.</a:t>
            </a:r>
          </a:p>
          <a:p>
            <a:r>
              <a:rPr lang="en-US" dirty="0" smtClean="0"/>
              <a:t>The point in the graph where short-run output equals zero is equal to the inflation rate in the previous period. </a:t>
            </a:r>
          </a:p>
          <a:p>
            <a:pPr lvl="1"/>
            <a:r>
              <a:rPr lang="en-US" dirty="0" smtClean="0"/>
              <a:t>If the inflation rate is changing over time, the AS curve will shift over time.</a:t>
            </a:r>
          </a:p>
          <a:p>
            <a:pPr lvl="1"/>
            <a:r>
              <a:rPr lang="en-US" dirty="0" smtClean="0"/>
              <a:t>The curve also shifts due to the inflation shocks parameter     .</a:t>
            </a:r>
          </a:p>
          <a:p>
            <a:endParaRPr lang="en-US" dirty="0"/>
          </a:p>
        </p:txBody>
      </p:sp>
      <p:graphicFrame>
        <p:nvGraphicFramePr>
          <p:cNvPr id="4" name="Object 3"/>
          <p:cNvGraphicFramePr>
            <a:graphicFrameLocks noChangeAspect="1"/>
          </p:cNvGraphicFramePr>
          <p:nvPr/>
        </p:nvGraphicFramePr>
        <p:xfrm>
          <a:off x="3657600" y="5701145"/>
          <a:ext cx="215900" cy="255155"/>
        </p:xfrm>
        <a:graphic>
          <a:graphicData uri="http://schemas.openxmlformats.org/presentationml/2006/ole">
            <p:oleObj spid="_x0000_s44033" name="Equation" r:id="rId3" imgW="139680" imgH="164880" progId="Equation.3">
              <p:embed/>
            </p:oleObj>
          </a:graphicData>
        </a:graphic>
      </p:graphicFrame>
    </p:spTree>
    <p:extLst>
      <p:ext uri="{BB962C8B-B14F-4D97-AF65-F5344CB8AC3E}">
        <p14:creationId xmlns:p14="http://schemas.microsoft.com/office/powerpoint/2010/main" xmlns="" val="932592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AS/AD Framework</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The AS/AD Graph</a:t>
            </a:r>
            <a:endParaRPr lang="en-US" dirty="0" smtClean="0"/>
          </a:p>
          <a:p>
            <a:pPr lvl="1"/>
            <a:r>
              <a:rPr lang="en-US" dirty="0" smtClean="0"/>
              <a:t>The vertical axis represents inflation and the horizontal axis represents short-run output.</a:t>
            </a:r>
          </a:p>
          <a:p>
            <a:pPr lvl="1"/>
            <a:r>
              <a:rPr lang="en-US" dirty="0" smtClean="0"/>
              <a:t>The AD curve slopes downward because of the response of policymakers to inflation. </a:t>
            </a:r>
          </a:p>
          <a:p>
            <a:pPr lvl="2"/>
            <a:r>
              <a:rPr lang="en-US" dirty="0" smtClean="0"/>
              <a:t>If inflation is high, the monetary policy rule dictates increasing the interest rate, which reduces investment demand and then output.</a:t>
            </a:r>
          </a:p>
          <a:p>
            <a:pPr lvl="1"/>
            <a:r>
              <a:rPr lang="en-US" dirty="0" smtClean="0"/>
              <a:t>The AS curve slopes upward as an implication of price-setting behavior of firms embodied in the Phillips curve. </a:t>
            </a:r>
          </a:p>
          <a:p>
            <a:pPr lvl="2"/>
            <a:r>
              <a:rPr lang="en-US" dirty="0" smtClean="0"/>
              <a:t>When actual output is above potential, firms struggle to produce at high demand and raise their prices by more than the usual amount to cover rising production costs, like overtime pay.</a:t>
            </a:r>
          </a:p>
          <a:p>
            <a:pPr lvl="1"/>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AS/AD Framework</a:t>
            </a:r>
            <a:endParaRPr lang="en-CA" dirty="0"/>
          </a:p>
        </p:txBody>
      </p:sp>
      <p:sp>
        <p:nvSpPr>
          <p:cNvPr id="3" name="Content Placeholder 2"/>
          <p:cNvSpPr>
            <a:spLocks noGrp="1"/>
          </p:cNvSpPr>
          <p:nvPr>
            <p:ph idx="1"/>
          </p:nvPr>
        </p:nvSpPr>
        <p:spPr/>
        <p:txBody>
          <a:bodyPr/>
          <a:lstStyle/>
          <a:p>
            <a:r>
              <a:rPr lang="en-US" dirty="0" smtClean="0"/>
              <a:t>In steady state, the endogenous variables are constant over time, and there are no shocks to the economy.</a:t>
            </a:r>
          </a:p>
          <a:p>
            <a:r>
              <a:rPr lang="en-US" dirty="0" smtClean="0"/>
              <a:t>In steady state, the inflation rate must be constant. </a:t>
            </a:r>
          </a:p>
          <a:p>
            <a:pPr lvl="1"/>
            <a:r>
              <a:rPr lang="en-US" dirty="0" smtClean="0"/>
              <a:t>This implies that the inflation rate equals the central bank's target and actual output equals potential output in steady state.</a:t>
            </a:r>
          </a:p>
          <a:p>
            <a:endParaRPr lang="en-CA" dirty="0"/>
          </a:p>
        </p:txBody>
      </p:sp>
    </p:spTree>
    <p:extLst>
      <p:ext uri="{BB962C8B-B14F-4D97-AF65-F5344CB8AC3E}">
        <p14:creationId xmlns:p14="http://schemas.microsoft.com/office/powerpoint/2010/main" xmlns="" val="4194496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#1: An Inflation Shock</a:t>
            </a:r>
            <a:endParaRPr lang="en-US" dirty="0"/>
          </a:p>
        </p:txBody>
      </p:sp>
      <p:sp>
        <p:nvSpPr>
          <p:cNvPr id="3" name="Content Placeholder 2"/>
          <p:cNvSpPr>
            <a:spLocks noGrp="1"/>
          </p:cNvSpPr>
          <p:nvPr>
            <p:ph idx="1"/>
          </p:nvPr>
        </p:nvSpPr>
        <p:spPr/>
        <p:txBody>
          <a:bodyPr>
            <a:normAutofit/>
          </a:bodyPr>
          <a:lstStyle/>
          <a:p>
            <a:r>
              <a:rPr lang="en-US" dirty="0" smtClean="0"/>
              <a:t>The economy begins in steady state and is hit with a one period increase in the price of oil. </a:t>
            </a:r>
          </a:p>
          <a:p>
            <a:pPr lvl="1"/>
            <a:r>
              <a:rPr lang="en-US" dirty="0" smtClean="0"/>
              <a:t>Mathematically,     is positive for one period but the AS curve will shift up as a result. </a:t>
            </a:r>
          </a:p>
          <a:p>
            <a:r>
              <a:rPr lang="en-US" dirty="0" smtClean="0"/>
              <a:t>The monetary policy rule dictates that the increase in inflation be fought by an increase in the interest rate—reducing short-run output =&gt; stagflation.</a:t>
            </a:r>
          </a:p>
          <a:p>
            <a:endParaRPr lang="en-US" dirty="0" smtClean="0"/>
          </a:p>
          <a:p>
            <a:endParaRPr lang="en-US" dirty="0"/>
          </a:p>
        </p:txBody>
      </p:sp>
      <p:graphicFrame>
        <p:nvGraphicFramePr>
          <p:cNvPr id="4" name="Object 3"/>
          <p:cNvGraphicFramePr>
            <a:graphicFrameLocks noChangeAspect="1"/>
          </p:cNvGraphicFramePr>
          <p:nvPr/>
        </p:nvGraphicFramePr>
        <p:xfrm>
          <a:off x="4419600" y="3048000"/>
          <a:ext cx="304800" cy="360218"/>
        </p:xfrm>
        <a:graphic>
          <a:graphicData uri="http://schemas.openxmlformats.org/presentationml/2006/ole">
            <p:oleObj spid="_x0000_s39938" name="Equation" r:id="rId3" imgW="139680" imgH="164880" progId="Equation.3">
              <p:embed/>
            </p:oleObj>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3033</TotalTime>
  <Words>1162</Words>
  <Application>Microsoft Office PowerPoint</Application>
  <PresentationFormat>On-screen Show (4:3)</PresentationFormat>
  <Paragraphs>85</Paragraphs>
  <Slides>17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Solstice</vt:lpstr>
      <vt:lpstr>Equation</vt:lpstr>
      <vt:lpstr>Stabilization Policy and the AS/AD Framework</vt:lpstr>
      <vt:lpstr>In this chapter, we will learn</vt:lpstr>
      <vt:lpstr>Monetary Policy Rule</vt:lpstr>
      <vt:lpstr>AD Curve</vt:lpstr>
      <vt:lpstr>AD Curve</vt:lpstr>
      <vt:lpstr>The Aggregate Supply Curve</vt:lpstr>
      <vt:lpstr>The AS/AD Framework</vt:lpstr>
      <vt:lpstr>The AS/AD Framework</vt:lpstr>
      <vt:lpstr>Event #1: An Inflation Shock</vt:lpstr>
      <vt:lpstr>Event #1: An Inflation Shock</vt:lpstr>
      <vt:lpstr>Event #2: Disinflation</vt:lpstr>
      <vt:lpstr>Event #2: Disinflation</vt:lpstr>
      <vt:lpstr>Event #3: A Positive AD Shock</vt:lpstr>
      <vt:lpstr>Event #3: A Positive AD Shock</vt:lpstr>
      <vt:lpstr>Event #3: A Positive AD Shock</vt:lpstr>
      <vt:lpstr>Modern Monetary Policy</vt:lpstr>
      <vt:lpstr>Modern Monetary Policy</vt:lpstr>
    </vt:vector>
  </TitlesOfParts>
  <Company>Malaspina University-College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liu</dc:creator>
  <cp:lastModifiedBy>liuj</cp:lastModifiedBy>
  <cp:revision>283</cp:revision>
  <cp:lastPrinted>2014-02-03T20:31:03Z</cp:lastPrinted>
  <dcterms:created xsi:type="dcterms:W3CDTF">2011-01-04T08:41:10Z</dcterms:created>
  <dcterms:modified xsi:type="dcterms:W3CDTF">2014-03-06T20:49:56Z</dcterms:modified>
</cp:coreProperties>
</file>