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4" r:id="rId4"/>
    <p:sldId id="265" r:id="rId5"/>
    <p:sldId id="263" r:id="rId6"/>
    <p:sldId id="266" r:id="rId7"/>
    <p:sldId id="259" r:id="rId8"/>
    <p:sldId id="269" r:id="rId9"/>
    <p:sldId id="267" r:id="rId10"/>
    <p:sldId id="258" r:id="rId11"/>
    <p:sldId id="268" r:id="rId12"/>
    <p:sldId id="261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23501-3B99-4B45-AC8A-F3DF71814957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240F3-E4D8-4551-88D5-BE28C14C4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681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D0099-50A0-4E85-BAEA-7918AB0FFB3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AECB0-55F4-4CB7-A237-A352B1E49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180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39F6EF-E7EF-442A-BEAC-462653DC4D29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CAA8BB-FB24-422B-A1AF-A2CE578055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Short-Run Macroeconomic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981200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Chapter 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Copyright 2005 © McGraw-Hill Ryerson Ltd. 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20CEB51B-F0CE-4C29-B6CE-6BCF00F5F988}" type="slidenum">
              <a:rPr lang="en-GB"/>
              <a:pPr/>
              <a:t>10</a:t>
            </a:fld>
            <a:endParaRPr lang="en-GB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IS Curve</a:t>
            </a:r>
          </a:p>
        </p:txBody>
      </p:sp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1143000" y="1219200"/>
            <a:ext cx="6818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 smtClean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Effect 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Multiplier on the Slope of the IS Curve</a:t>
            </a:r>
          </a:p>
        </p:txBody>
      </p:sp>
      <p:sp>
        <p:nvSpPr>
          <p:cNvPr id="295941" name="Line 5"/>
          <p:cNvSpPr>
            <a:spLocks noChangeShapeType="1"/>
          </p:cNvSpPr>
          <p:nvPr/>
        </p:nvSpPr>
        <p:spPr bwMode="auto">
          <a:xfrm>
            <a:off x="1762125" y="1711325"/>
            <a:ext cx="0" cy="340360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5942" name="Line 6"/>
          <p:cNvSpPr>
            <a:spLocks noChangeShapeType="1"/>
          </p:cNvSpPr>
          <p:nvPr/>
        </p:nvSpPr>
        <p:spPr bwMode="auto">
          <a:xfrm>
            <a:off x="1727200" y="5080000"/>
            <a:ext cx="5961063" cy="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5943" name="Text Box 7"/>
          <p:cNvSpPr txBox="1">
            <a:spLocks noChangeArrowheads="1"/>
          </p:cNvSpPr>
          <p:nvPr/>
        </p:nvSpPr>
        <p:spPr bwMode="auto">
          <a:xfrm rot="-5400000">
            <a:off x="-354807" y="2402682"/>
            <a:ext cx="2328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</a:t>
            </a:r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3106738" y="5678488"/>
            <a:ext cx="2262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Income, Output</a:t>
            </a:r>
          </a:p>
        </p:txBody>
      </p:sp>
      <p:sp>
        <p:nvSpPr>
          <p:cNvPr id="295945" name="Text Box 9"/>
          <p:cNvSpPr txBox="1">
            <a:spLocks noChangeArrowheads="1"/>
          </p:cNvSpPr>
          <p:nvPr/>
        </p:nvSpPr>
        <p:spPr bwMode="auto">
          <a:xfrm>
            <a:off x="1190625" y="17938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330325" y="2079625"/>
            <a:ext cx="1671638" cy="336550"/>
            <a:chOff x="838" y="1310"/>
            <a:chExt cx="1053" cy="212"/>
          </a:xfrm>
        </p:grpSpPr>
        <p:sp>
          <p:nvSpPr>
            <p:cNvPr id="295955" name="Line 19"/>
            <p:cNvSpPr>
              <a:spLocks noChangeShapeType="1"/>
            </p:cNvSpPr>
            <p:nvPr/>
          </p:nvSpPr>
          <p:spPr bwMode="auto">
            <a:xfrm>
              <a:off x="1110" y="1449"/>
              <a:ext cx="781" cy="0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8" name="Text Box 22"/>
            <p:cNvSpPr txBox="1">
              <a:spLocks noChangeArrowheads="1"/>
            </p:cNvSpPr>
            <p:nvPr/>
          </p:nvSpPr>
          <p:spPr bwMode="auto">
            <a:xfrm>
              <a:off x="838" y="1310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376363" y="2927350"/>
            <a:ext cx="3505200" cy="336550"/>
            <a:chOff x="867" y="1844"/>
            <a:chExt cx="2208" cy="212"/>
          </a:xfrm>
        </p:grpSpPr>
        <p:sp>
          <p:nvSpPr>
            <p:cNvPr id="295960" name="Line 24"/>
            <p:cNvSpPr>
              <a:spLocks noChangeShapeType="1"/>
            </p:cNvSpPr>
            <p:nvPr/>
          </p:nvSpPr>
          <p:spPr bwMode="auto">
            <a:xfrm>
              <a:off x="1152" y="1972"/>
              <a:ext cx="1881" cy="0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61" name="Oval 25"/>
            <p:cNvSpPr>
              <a:spLocks noChangeArrowheads="1"/>
            </p:cNvSpPr>
            <p:nvPr/>
          </p:nvSpPr>
          <p:spPr bwMode="auto">
            <a:xfrm>
              <a:off x="2990" y="1935"/>
              <a:ext cx="85" cy="92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CA"/>
            </a:p>
          </p:txBody>
        </p:sp>
        <p:sp>
          <p:nvSpPr>
            <p:cNvPr id="295963" name="Text Box 27"/>
            <p:cNvSpPr txBox="1">
              <a:spLocks noChangeArrowheads="1"/>
            </p:cNvSpPr>
            <p:nvPr/>
          </p:nvSpPr>
          <p:spPr bwMode="auto">
            <a:xfrm>
              <a:off x="867" y="1844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1892300" y="1793875"/>
            <a:ext cx="4322763" cy="2490788"/>
            <a:chOff x="1192" y="1130"/>
            <a:chExt cx="2723" cy="1569"/>
          </a:xfrm>
        </p:grpSpPr>
        <p:sp>
          <p:nvSpPr>
            <p:cNvPr id="295965" name="Line 29"/>
            <p:cNvSpPr>
              <a:spLocks noChangeShapeType="1"/>
            </p:cNvSpPr>
            <p:nvPr/>
          </p:nvSpPr>
          <p:spPr bwMode="auto">
            <a:xfrm>
              <a:off x="1192" y="1130"/>
              <a:ext cx="2723" cy="1281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66" name="Text Box 30"/>
            <p:cNvSpPr txBox="1">
              <a:spLocks noChangeArrowheads="1"/>
            </p:cNvSpPr>
            <p:nvPr/>
          </p:nvSpPr>
          <p:spPr bwMode="auto">
            <a:xfrm>
              <a:off x="3603" y="2411"/>
              <a:ext cx="3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</a:t>
              </a: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2193925" y="1692275"/>
            <a:ext cx="6157913" cy="1800225"/>
            <a:chOff x="1382" y="1066"/>
            <a:chExt cx="3879" cy="1134"/>
          </a:xfrm>
        </p:grpSpPr>
        <p:sp>
          <p:nvSpPr>
            <p:cNvPr id="295972" name="Line 36"/>
            <p:cNvSpPr>
              <a:spLocks noChangeShapeType="1"/>
            </p:cNvSpPr>
            <p:nvPr/>
          </p:nvSpPr>
          <p:spPr bwMode="auto">
            <a:xfrm>
              <a:off x="1382" y="1066"/>
              <a:ext cx="3461" cy="1121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73" name="Text Box 37"/>
            <p:cNvSpPr txBox="1">
              <a:spLocks noChangeArrowheads="1"/>
            </p:cNvSpPr>
            <p:nvPr/>
          </p:nvSpPr>
          <p:spPr bwMode="auto">
            <a:xfrm>
              <a:off x="4769" y="1912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IS’</a:t>
              </a:r>
            </a:p>
          </p:txBody>
        </p:sp>
      </p:grpSp>
      <p:sp>
        <p:nvSpPr>
          <p:cNvPr id="295975" name="Line 39"/>
          <p:cNvSpPr>
            <a:spLocks noChangeShapeType="1"/>
          </p:cNvSpPr>
          <p:nvPr/>
        </p:nvSpPr>
        <p:spPr bwMode="auto">
          <a:xfrm>
            <a:off x="2976563" y="2300288"/>
            <a:ext cx="1065212" cy="0"/>
          </a:xfrm>
          <a:prstGeom prst="line">
            <a:avLst/>
          </a:prstGeom>
          <a:noFill/>
          <a:ln w="38100" cap="rnd">
            <a:solidFill>
              <a:srgbClr val="801E65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848100" y="1720850"/>
            <a:ext cx="701675" cy="3740150"/>
            <a:chOff x="2424" y="1084"/>
            <a:chExt cx="442" cy="2356"/>
          </a:xfrm>
        </p:grpSpPr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424" y="1084"/>
              <a:ext cx="442" cy="2356"/>
              <a:chOff x="1769" y="1078"/>
              <a:chExt cx="442" cy="2356"/>
            </a:xfrm>
          </p:grpSpPr>
          <p:sp>
            <p:nvSpPr>
              <p:cNvPr id="295977" name="Text Box 41"/>
              <p:cNvSpPr txBox="1">
                <a:spLocks noChangeArrowheads="1"/>
              </p:cNvSpPr>
              <p:nvPr/>
            </p:nvSpPr>
            <p:spPr bwMode="auto">
              <a:xfrm>
                <a:off x="1769" y="3222"/>
                <a:ext cx="44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600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Y’</a:t>
                </a:r>
                <a:r>
                  <a:rPr lang="en-GB" sz="1600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95978" name="Line 42"/>
              <p:cNvSpPr>
                <a:spLocks noChangeShapeType="1"/>
              </p:cNvSpPr>
              <p:nvPr/>
            </p:nvSpPr>
            <p:spPr bwMode="auto">
              <a:xfrm>
                <a:off x="1891" y="1078"/>
                <a:ext cx="0" cy="2136"/>
              </a:xfrm>
              <a:prstGeom prst="line">
                <a:avLst/>
              </a:prstGeom>
              <a:noFill/>
              <a:ln w="38100" cap="rnd">
                <a:solidFill>
                  <a:srgbClr val="801E65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5979" name="Oval 43"/>
            <p:cNvSpPr>
              <a:spLocks noChangeArrowheads="1"/>
            </p:cNvSpPr>
            <p:nvPr/>
          </p:nvSpPr>
          <p:spPr bwMode="auto">
            <a:xfrm>
              <a:off x="2502" y="1375"/>
              <a:ext cx="110" cy="107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5980" name="Line 44"/>
          <p:cNvSpPr>
            <a:spLocks noChangeShapeType="1"/>
          </p:cNvSpPr>
          <p:nvPr/>
        </p:nvSpPr>
        <p:spPr bwMode="auto">
          <a:xfrm>
            <a:off x="4746625" y="3130550"/>
            <a:ext cx="1738313" cy="0"/>
          </a:xfrm>
          <a:prstGeom prst="line">
            <a:avLst/>
          </a:prstGeom>
          <a:noFill/>
          <a:ln w="38100" cap="rnd">
            <a:solidFill>
              <a:srgbClr val="801E65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6288088" y="1709738"/>
            <a:ext cx="701675" cy="3749675"/>
            <a:chOff x="3961" y="1077"/>
            <a:chExt cx="442" cy="2362"/>
          </a:xfrm>
        </p:grpSpPr>
        <p:sp>
          <p:nvSpPr>
            <p:cNvPr id="295983" name="Oval 47"/>
            <p:cNvSpPr>
              <a:spLocks noChangeArrowheads="1"/>
            </p:cNvSpPr>
            <p:nvPr/>
          </p:nvSpPr>
          <p:spPr bwMode="auto">
            <a:xfrm>
              <a:off x="4028" y="1898"/>
              <a:ext cx="110" cy="107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3961" y="1077"/>
              <a:ext cx="442" cy="2362"/>
              <a:chOff x="2909" y="1078"/>
              <a:chExt cx="442" cy="2362"/>
            </a:xfrm>
          </p:grpSpPr>
          <p:sp>
            <p:nvSpPr>
              <p:cNvPr id="295985" name="Line 49"/>
              <p:cNvSpPr>
                <a:spLocks noChangeShapeType="1"/>
              </p:cNvSpPr>
              <p:nvPr/>
            </p:nvSpPr>
            <p:spPr bwMode="auto">
              <a:xfrm>
                <a:off x="3033" y="1078"/>
                <a:ext cx="0" cy="2128"/>
              </a:xfrm>
              <a:prstGeom prst="line">
                <a:avLst/>
              </a:prstGeom>
              <a:noFill/>
              <a:ln w="38100" cap="rnd">
                <a:solidFill>
                  <a:srgbClr val="801E65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5986" name="Text Box 50"/>
              <p:cNvSpPr txBox="1">
                <a:spLocks noChangeArrowheads="1"/>
              </p:cNvSpPr>
              <p:nvPr/>
            </p:nvSpPr>
            <p:spPr bwMode="auto">
              <a:xfrm>
                <a:off x="2909" y="3228"/>
                <a:ext cx="44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600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Y’</a:t>
                </a:r>
                <a:r>
                  <a:rPr lang="en-GB" sz="1600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4618038" y="1711325"/>
            <a:ext cx="701675" cy="3749675"/>
            <a:chOff x="2909" y="1078"/>
            <a:chExt cx="442" cy="2362"/>
          </a:xfrm>
        </p:grpSpPr>
        <p:sp>
          <p:nvSpPr>
            <p:cNvPr id="295952" name="Line 16"/>
            <p:cNvSpPr>
              <a:spLocks noChangeShapeType="1"/>
            </p:cNvSpPr>
            <p:nvPr/>
          </p:nvSpPr>
          <p:spPr bwMode="auto">
            <a:xfrm>
              <a:off x="3033" y="1078"/>
              <a:ext cx="0" cy="2128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3" name="Text Box 17"/>
            <p:cNvSpPr txBox="1">
              <a:spLocks noChangeArrowheads="1"/>
            </p:cNvSpPr>
            <p:nvPr/>
          </p:nvSpPr>
          <p:spPr bwMode="auto">
            <a:xfrm>
              <a:off x="2909" y="3228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" name="Group 51"/>
          <p:cNvGrpSpPr>
            <a:grpSpLocks/>
          </p:cNvGrpSpPr>
          <p:nvPr/>
        </p:nvGrpSpPr>
        <p:grpSpPr bwMode="auto">
          <a:xfrm>
            <a:off x="2808288" y="1711325"/>
            <a:ext cx="701675" cy="3740150"/>
            <a:chOff x="1769" y="1078"/>
            <a:chExt cx="442" cy="2356"/>
          </a:xfrm>
        </p:grpSpPr>
        <p:sp>
          <p:nvSpPr>
            <p:cNvPr id="295956" name="Oval 20"/>
            <p:cNvSpPr>
              <a:spLocks noChangeArrowheads="1"/>
            </p:cNvSpPr>
            <p:nvPr/>
          </p:nvSpPr>
          <p:spPr bwMode="auto">
            <a:xfrm>
              <a:off x="1848" y="1394"/>
              <a:ext cx="85" cy="94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CA"/>
            </a:p>
          </p:txBody>
        </p:sp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1769" y="1078"/>
              <a:ext cx="442" cy="2356"/>
              <a:chOff x="1769" y="1078"/>
              <a:chExt cx="442" cy="2356"/>
            </a:xfrm>
          </p:grpSpPr>
          <p:sp>
            <p:nvSpPr>
              <p:cNvPr id="295949" name="Text Box 13"/>
              <p:cNvSpPr txBox="1">
                <a:spLocks noChangeArrowheads="1"/>
              </p:cNvSpPr>
              <p:nvPr/>
            </p:nvSpPr>
            <p:spPr bwMode="auto">
              <a:xfrm>
                <a:off x="1769" y="3222"/>
                <a:ext cx="44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600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Y</a:t>
                </a:r>
                <a:r>
                  <a:rPr lang="en-GB" sz="1600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95950" name="Line 14"/>
              <p:cNvSpPr>
                <a:spLocks noChangeShapeType="1"/>
              </p:cNvSpPr>
              <p:nvPr/>
            </p:nvSpPr>
            <p:spPr bwMode="auto">
              <a:xfrm>
                <a:off x="1891" y="1078"/>
                <a:ext cx="0" cy="2136"/>
              </a:xfrm>
              <a:prstGeom prst="line">
                <a:avLst/>
              </a:prstGeom>
              <a:noFill/>
              <a:ln w="38100" cap="rnd">
                <a:solidFill>
                  <a:srgbClr val="801E65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75" grpId="0" animBg="1"/>
      <p:bldP spid="2959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Microfoundations</a:t>
            </a:r>
            <a:r>
              <a:rPr lang="en-US" dirty="0"/>
              <a:t> of IS Curve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impact of fiscal policy through G and TR =&gt; shift the IS curve;</a:t>
            </a:r>
          </a:p>
          <a:p>
            <a:r>
              <a:rPr lang="en-CA" dirty="0" smtClean="0"/>
              <a:t>The degree of the fiscal stimulus is of debate;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19449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IS Curve</a:t>
            </a:r>
            <a:endParaRPr lang="en-GB" dirty="0"/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3352801" y="1295400"/>
            <a:ext cx="495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 smtClean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Change in Autonomous Spending</a:t>
            </a:r>
          </a:p>
        </p:txBody>
      </p:sp>
      <p:sp>
        <p:nvSpPr>
          <p:cNvPr id="300037" name="Line 5"/>
          <p:cNvSpPr>
            <a:spLocks noChangeShapeType="1"/>
          </p:cNvSpPr>
          <p:nvPr/>
        </p:nvSpPr>
        <p:spPr bwMode="auto">
          <a:xfrm>
            <a:off x="1762125" y="1711325"/>
            <a:ext cx="0" cy="340360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0038" name="Line 6"/>
          <p:cNvSpPr>
            <a:spLocks noChangeShapeType="1"/>
          </p:cNvSpPr>
          <p:nvPr/>
        </p:nvSpPr>
        <p:spPr bwMode="auto">
          <a:xfrm>
            <a:off x="1727200" y="5080000"/>
            <a:ext cx="5961063" cy="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0039" name="Text Box 7"/>
          <p:cNvSpPr txBox="1">
            <a:spLocks noChangeArrowheads="1"/>
          </p:cNvSpPr>
          <p:nvPr/>
        </p:nvSpPr>
        <p:spPr bwMode="auto">
          <a:xfrm rot="-5400000">
            <a:off x="-354807" y="2389982"/>
            <a:ext cx="2328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</a:t>
            </a:r>
          </a:p>
        </p:txBody>
      </p:sp>
      <p:sp>
        <p:nvSpPr>
          <p:cNvPr id="300040" name="Text Box 8"/>
          <p:cNvSpPr txBox="1">
            <a:spLocks noChangeArrowheads="1"/>
          </p:cNvSpPr>
          <p:nvPr/>
        </p:nvSpPr>
        <p:spPr bwMode="auto">
          <a:xfrm>
            <a:off x="3106738" y="5678488"/>
            <a:ext cx="2262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Income, Output</a:t>
            </a:r>
          </a:p>
        </p:txBody>
      </p:sp>
      <p:sp>
        <p:nvSpPr>
          <p:cNvPr id="300041" name="Text Box 9"/>
          <p:cNvSpPr txBox="1">
            <a:spLocks noChangeArrowheads="1"/>
          </p:cNvSpPr>
          <p:nvPr/>
        </p:nvSpPr>
        <p:spPr bwMode="auto">
          <a:xfrm>
            <a:off x="1190625" y="15430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22388" y="2708275"/>
            <a:ext cx="1671637" cy="336550"/>
            <a:chOff x="838" y="1310"/>
            <a:chExt cx="1053" cy="212"/>
          </a:xfrm>
        </p:grpSpPr>
        <p:sp>
          <p:nvSpPr>
            <p:cNvPr id="300043" name="Line 11"/>
            <p:cNvSpPr>
              <a:spLocks noChangeShapeType="1"/>
            </p:cNvSpPr>
            <p:nvPr/>
          </p:nvSpPr>
          <p:spPr bwMode="auto">
            <a:xfrm>
              <a:off x="1110" y="1449"/>
              <a:ext cx="781" cy="0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4" name="Text Box 12"/>
            <p:cNvSpPr txBox="1">
              <a:spLocks noChangeArrowheads="1"/>
            </p:cNvSpPr>
            <p:nvPr/>
          </p:nvSpPr>
          <p:spPr bwMode="auto">
            <a:xfrm>
              <a:off x="838" y="1310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727200" y="2300288"/>
            <a:ext cx="4322763" cy="2490787"/>
            <a:chOff x="1192" y="1130"/>
            <a:chExt cx="2723" cy="1569"/>
          </a:xfrm>
        </p:grpSpPr>
        <p:sp>
          <p:nvSpPr>
            <p:cNvPr id="300050" name="Line 18"/>
            <p:cNvSpPr>
              <a:spLocks noChangeShapeType="1"/>
            </p:cNvSpPr>
            <p:nvPr/>
          </p:nvSpPr>
          <p:spPr bwMode="auto">
            <a:xfrm>
              <a:off x="1192" y="1130"/>
              <a:ext cx="2723" cy="1281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1" name="Text Box 19"/>
            <p:cNvSpPr txBox="1">
              <a:spLocks noChangeArrowheads="1"/>
            </p:cNvSpPr>
            <p:nvPr/>
          </p:nvSpPr>
          <p:spPr bwMode="auto">
            <a:xfrm>
              <a:off x="3603" y="2411"/>
              <a:ext cx="3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</a:t>
              </a: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2278063" y="1479550"/>
            <a:ext cx="5683250" cy="2293938"/>
            <a:chOff x="1435" y="932"/>
            <a:chExt cx="3580" cy="1445"/>
          </a:xfrm>
        </p:grpSpPr>
        <p:sp>
          <p:nvSpPr>
            <p:cNvPr id="300053" name="Line 21"/>
            <p:cNvSpPr>
              <a:spLocks noChangeShapeType="1"/>
            </p:cNvSpPr>
            <p:nvPr/>
          </p:nvSpPr>
          <p:spPr bwMode="auto">
            <a:xfrm>
              <a:off x="1435" y="932"/>
              <a:ext cx="3000" cy="1338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4" name="Text Box 22"/>
            <p:cNvSpPr txBox="1">
              <a:spLocks noChangeArrowheads="1"/>
            </p:cNvSpPr>
            <p:nvPr/>
          </p:nvSpPr>
          <p:spPr bwMode="auto">
            <a:xfrm>
              <a:off x="4523" y="2089"/>
              <a:ext cx="4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IS’</a:t>
              </a:r>
            </a:p>
          </p:txBody>
        </p:sp>
      </p:grpSp>
      <p:sp>
        <p:nvSpPr>
          <p:cNvPr id="300055" name="Line 23"/>
          <p:cNvSpPr>
            <a:spLocks noChangeShapeType="1"/>
          </p:cNvSpPr>
          <p:nvPr/>
        </p:nvSpPr>
        <p:spPr bwMode="auto">
          <a:xfrm>
            <a:off x="2976563" y="2911475"/>
            <a:ext cx="2462212" cy="0"/>
          </a:xfrm>
          <a:prstGeom prst="line">
            <a:avLst/>
          </a:prstGeom>
          <a:noFill/>
          <a:ln w="38100" cap="rnd">
            <a:solidFill>
              <a:srgbClr val="801E65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253038" y="1733550"/>
            <a:ext cx="701675" cy="3740150"/>
            <a:chOff x="1769" y="1078"/>
            <a:chExt cx="442" cy="2356"/>
          </a:xfrm>
        </p:grpSpPr>
        <p:sp>
          <p:nvSpPr>
            <p:cNvPr id="300058" name="Text Box 26"/>
            <p:cNvSpPr txBox="1">
              <a:spLocks noChangeArrowheads="1"/>
            </p:cNvSpPr>
            <p:nvPr/>
          </p:nvSpPr>
          <p:spPr bwMode="auto">
            <a:xfrm>
              <a:off x="1769" y="3222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0059" name="Line 27"/>
            <p:cNvSpPr>
              <a:spLocks noChangeShapeType="1"/>
            </p:cNvSpPr>
            <p:nvPr/>
          </p:nvSpPr>
          <p:spPr bwMode="auto">
            <a:xfrm>
              <a:off x="1891" y="1078"/>
              <a:ext cx="0" cy="2136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2790825" y="1711325"/>
            <a:ext cx="701675" cy="3740150"/>
            <a:chOff x="1769" y="1078"/>
            <a:chExt cx="442" cy="2356"/>
          </a:xfrm>
        </p:grpSpPr>
        <p:sp>
          <p:nvSpPr>
            <p:cNvPr id="300073" name="Text Box 41"/>
            <p:cNvSpPr txBox="1">
              <a:spLocks noChangeArrowheads="1"/>
            </p:cNvSpPr>
            <p:nvPr/>
          </p:nvSpPr>
          <p:spPr bwMode="auto">
            <a:xfrm>
              <a:off x="1769" y="3222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0074" name="Line 42"/>
            <p:cNvSpPr>
              <a:spLocks noChangeShapeType="1"/>
            </p:cNvSpPr>
            <p:nvPr/>
          </p:nvSpPr>
          <p:spPr bwMode="auto">
            <a:xfrm>
              <a:off x="1891" y="1078"/>
              <a:ext cx="0" cy="2136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2354263" y="2809875"/>
            <a:ext cx="709612" cy="422275"/>
            <a:chOff x="1483" y="1396"/>
            <a:chExt cx="447" cy="266"/>
          </a:xfrm>
        </p:grpSpPr>
        <p:sp>
          <p:nvSpPr>
            <p:cNvPr id="300075" name="Oval 43"/>
            <p:cNvSpPr>
              <a:spLocks noChangeArrowheads="1"/>
            </p:cNvSpPr>
            <p:nvPr/>
          </p:nvSpPr>
          <p:spPr bwMode="auto">
            <a:xfrm>
              <a:off x="1820" y="1396"/>
              <a:ext cx="110" cy="107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76" name="Text Box 44"/>
            <p:cNvSpPr txBox="1">
              <a:spLocks noChangeArrowheads="1"/>
            </p:cNvSpPr>
            <p:nvPr/>
          </p:nvSpPr>
          <p:spPr bwMode="auto">
            <a:xfrm>
              <a:off x="1483" y="1450"/>
              <a:ext cx="3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GB" sz="16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5386388" y="2468563"/>
            <a:ext cx="804862" cy="506412"/>
            <a:chOff x="2502" y="1184"/>
            <a:chExt cx="507" cy="319"/>
          </a:xfrm>
        </p:grpSpPr>
        <p:sp>
          <p:nvSpPr>
            <p:cNvPr id="300060" name="Oval 28"/>
            <p:cNvSpPr>
              <a:spLocks noChangeArrowheads="1"/>
            </p:cNvSpPr>
            <p:nvPr/>
          </p:nvSpPr>
          <p:spPr bwMode="auto">
            <a:xfrm>
              <a:off x="2502" y="1396"/>
              <a:ext cx="110" cy="107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77" name="Text Box 45"/>
            <p:cNvSpPr txBox="1">
              <a:spLocks noChangeArrowheads="1"/>
            </p:cNvSpPr>
            <p:nvPr/>
          </p:nvSpPr>
          <p:spPr bwMode="auto">
            <a:xfrm>
              <a:off x="2612" y="1184"/>
              <a:ext cx="39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GB" sz="16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4532313" y="3128963"/>
            <a:ext cx="1474787" cy="417512"/>
            <a:chOff x="3036" y="1928"/>
            <a:chExt cx="929" cy="263"/>
          </a:xfrm>
        </p:grpSpPr>
        <p:sp>
          <p:nvSpPr>
            <p:cNvPr id="300082" name="Line 50"/>
            <p:cNvSpPr>
              <a:spLocks noChangeShapeType="1"/>
            </p:cNvSpPr>
            <p:nvPr/>
          </p:nvSpPr>
          <p:spPr bwMode="auto">
            <a:xfrm>
              <a:off x="3036" y="1928"/>
              <a:ext cx="454" cy="0"/>
            </a:xfrm>
            <a:prstGeom prst="line">
              <a:avLst/>
            </a:prstGeom>
            <a:noFill/>
            <a:ln w="38100">
              <a:solidFill>
                <a:srgbClr val="901507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0083" name="Object 51"/>
            <p:cNvGraphicFramePr>
              <a:graphicFrameLocks noChangeAspect="1"/>
            </p:cNvGraphicFramePr>
            <p:nvPr/>
          </p:nvGraphicFramePr>
          <p:xfrm>
            <a:off x="3074" y="1971"/>
            <a:ext cx="891" cy="220"/>
          </p:xfrm>
          <a:graphic>
            <a:graphicData uri="http://schemas.openxmlformats.org/presentationml/2006/ole">
              <p:oleObj spid="_x0000_s2052" name="Équation" r:id="rId3" imgW="977900" imgH="24130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Copyright 2005 © McGraw-Hill Ryerson Ltd.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DB1075DC-8041-4FF2-A255-A911115A8150}" type="slidenum">
              <a:rPr lang="en-GB"/>
              <a:pPr/>
              <a:t>13</a:t>
            </a:fld>
            <a:endParaRPr lang="en-GB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LM Curve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04800" y="1463675"/>
            <a:ext cx="7848600" cy="38020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81000" indent="-381000">
              <a:lnSpc>
                <a:spcPct val="90000"/>
              </a:lnSpc>
              <a:buFontTx/>
              <a:buChar char="o"/>
            </a:pPr>
            <a:r>
              <a:rPr lang="en-GB" sz="2400" dirty="0" smtClean="0">
                <a:solidFill>
                  <a:srgbClr val="154A1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GB" sz="2400" dirty="0">
                <a:solidFill>
                  <a:srgbClr val="154A1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demand for real balances depends on two things:</a:t>
            </a:r>
          </a:p>
          <a:p>
            <a:pPr marL="800100" lvl="1" indent="-342900">
              <a:lnSpc>
                <a:spcPct val="90000"/>
              </a:lnSpc>
              <a:buFont typeface="Times" charset="0"/>
              <a:buAutoNum type="arabicParenR"/>
            </a:pPr>
            <a:r>
              <a:rPr lang="en-GB" dirty="0">
                <a:solidFill>
                  <a:srgbClr val="154A1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level of real income.</a:t>
            </a:r>
          </a:p>
          <a:p>
            <a:pPr marL="800100" lvl="1" indent="-342900">
              <a:lnSpc>
                <a:spcPct val="90000"/>
              </a:lnSpc>
              <a:buFont typeface="Times" charset="0"/>
              <a:buAutoNum type="arabicParenR"/>
            </a:pPr>
            <a:r>
              <a:rPr lang="en-GB" dirty="0">
                <a:solidFill>
                  <a:srgbClr val="154A1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interest rate.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71600" y="3657600"/>
            <a:ext cx="4311650" cy="581025"/>
            <a:chOff x="860" y="3282"/>
            <a:chExt cx="2716" cy="366"/>
          </a:xfrm>
        </p:grpSpPr>
        <p:graphicFrame>
          <p:nvGraphicFramePr>
            <p:cNvPr id="302089" name="Object 9"/>
            <p:cNvGraphicFramePr>
              <a:graphicFrameLocks noChangeAspect="1"/>
            </p:cNvGraphicFramePr>
            <p:nvPr/>
          </p:nvGraphicFramePr>
          <p:xfrm>
            <a:off x="860" y="3282"/>
            <a:ext cx="1349" cy="332"/>
          </p:xfrm>
          <a:graphic>
            <a:graphicData uri="http://schemas.openxmlformats.org/presentationml/2006/ole">
              <p:oleObj spid="_x0000_s27650" name="Equation" r:id="rId3" imgW="723600" imgH="177480" progId="Equation.3">
                <p:embed/>
              </p:oleObj>
            </a:graphicData>
          </a:graphic>
        </p:graphicFrame>
        <p:graphicFrame>
          <p:nvGraphicFramePr>
            <p:cNvPr id="302090" name="Object 10"/>
            <p:cNvGraphicFramePr>
              <a:graphicFrameLocks noChangeAspect="1"/>
            </p:cNvGraphicFramePr>
            <p:nvPr/>
          </p:nvGraphicFramePr>
          <p:xfrm>
            <a:off x="2711" y="3284"/>
            <a:ext cx="865" cy="364"/>
          </p:xfrm>
          <a:graphic>
            <a:graphicData uri="http://schemas.openxmlformats.org/presentationml/2006/ole">
              <p:oleObj spid="_x0000_s27651" name="Equation" r:id="rId4" imgW="482400" imgH="2030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Copyright 2005 © McGraw-Hill Ryerson Ltd. 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1179433C-BDFF-4E42-8A0D-D96AC4D72E76}" type="slidenum">
              <a:rPr lang="en-GB"/>
              <a:pPr/>
              <a:t>14</a:t>
            </a:fld>
            <a:endParaRPr lang="en-GB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LM Curve</a:t>
            </a:r>
            <a:endParaRPr lang="en-GB" dirty="0"/>
          </a:p>
        </p:txBody>
      </p:sp>
      <p:sp>
        <p:nvSpPr>
          <p:cNvPr id="303108" name="Text Box 4"/>
          <p:cNvSpPr txBox="1">
            <a:spLocks noChangeArrowheads="1"/>
          </p:cNvSpPr>
          <p:nvPr/>
        </p:nvSpPr>
        <p:spPr bwMode="auto">
          <a:xfrm>
            <a:off x="1066800" y="1143000"/>
            <a:ext cx="6894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 smtClean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Demand 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Real Balances as a Function of </a:t>
            </a:r>
            <a:r>
              <a:rPr lang="en-GB" sz="1600" i="1" dirty="0" err="1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GB" sz="1600" i="1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endParaRPr lang="en-GB" sz="1600" dirty="0">
              <a:solidFill>
                <a:srgbClr val="21492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3109" name="Line 5"/>
          <p:cNvSpPr>
            <a:spLocks noChangeShapeType="1"/>
          </p:cNvSpPr>
          <p:nvPr/>
        </p:nvSpPr>
        <p:spPr bwMode="auto">
          <a:xfrm>
            <a:off x="1762125" y="1711325"/>
            <a:ext cx="0" cy="340360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0" name="Line 6"/>
          <p:cNvSpPr>
            <a:spLocks noChangeShapeType="1"/>
          </p:cNvSpPr>
          <p:nvPr/>
        </p:nvSpPr>
        <p:spPr bwMode="auto">
          <a:xfrm>
            <a:off x="1727200" y="5080000"/>
            <a:ext cx="5961063" cy="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1" name="Text Box 7"/>
          <p:cNvSpPr txBox="1">
            <a:spLocks noChangeArrowheads="1"/>
          </p:cNvSpPr>
          <p:nvPr/>
        </p:nvSpPr>
        <p:spPr bwMode="auto">
          <a:xfrm rot="-5400000">
            <a:off x="-354806" y="2375694"/>
            <a:ext cx="2328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</a:t>
            </a:r>
          </a:p>
        </p:txBody>
      </p:sp>
      <p:sp>
        <p:nvSpPr>
          <p:cNvPr id="303112" name="Text Box 8"/>
          <p:cNvSpPr txBox="1">
            <a:spLocks noChangeArrowheads="1"/>
          </p:cNvSpPr>
          <p:nvPr/>
        </p:nvSpPr>
        <p:spPr bwMode="auto">
          <a:xfrm>
            <a:off x="3656013" y="5341938"/>
            <a:ext cx="2262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Demand for money</a:t>
            </a:r>
          </a:p>
        </p:txBody>
      </p:sp>
      <p:sp>
        <p:nvSpPr>
          <p:cNvPr id="303113" name="Text Box 9"/>
          <p:cNvSpPr txBox="1">
            <a:spLocks noChangeArrowheads="1"/>
          </p:cNvSpPr>
          <p:nvPr/>
        </p:nvSpPr>
        <p:spPr bwMode="auto">
          <a:xfrm>
            <a:off x="1190625" y="154305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106738" y="2617788"/>
            <a:ext cx="1412875" cy="361950"/>
            <a:chOff x="2193" y="1649"/>
            <a:chExt cx="890" cy="228"/>
          </a:xfrm>
        </p:grpSpPr>
        <p:sp>
          <p:nvSpPr>
            <p:cNvPr id="303137" name="Line 33"/>
            <p:cNvSpPr>
              <a:spLocks noChangeShapeType="1"/>
            </p:cNvSpPr>
            <p:nvPr/>
          </p:nvSpPr>
          <p:spPr bwMode="auto">
            <a:xfrm>
              <a:off x="2193" y="1877"/>
              <a:ext cx="890" cy="0"/>
            </a:xfrm>
            <a:prstGeom prst="line">
              <a:avLst/>
            </a:prstGeom>
            <a:noFill/>
            <a:ln w="38100">
              <a:solidFill>
                <a:srgbClr val="901507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3138" name="Object 34"/>
            <p:cNvGraphicFramePr>
              <a:graphicFrameLocks noChangeAspect="1"/>
            </p:cNvGraphicFramePr>
            <p:nvPr/>
          </p:nvGraphicFramePr>
          <p:xfrm>
            <a:off x="2398" y="1649"/>
            <a:ext cx="347" cy="151"/>
          </p:xfrm>
          <a:graphic>
            <a:graphicData uri="http://schemas.openxmlformats.org/presentationml/2006/ole">
              <p:oleObj spid="_x0000_s28676" name="Équation" r:id="rId3" imgW="381000" imgH="165100" progId="Equation.3">
                <p:embed/>
              </p:oleObj>
            </a:graphicData>
          </a:graphic>
        </p:graphicFrame>
      </p:grpSp>
      <p:sp>
        <p:nvSpPr>
          <p:cNvPr id="303140" name="Text Box 36"/>
          <p:cNvSpPr txBox="1">
            <a:spLocks noChangeArrowheads="1"/>
          </p:cNvSpPr>
          <p:nvPr/>
        </p:nvSpPr>
        <p:spPr bwMode="auto">
          <a:xfrm>
            <a:off x="5637213" y="1543050"/>
            <a:ext cx="2559050" cy="1739900"/>
          </a:xfrm>
          <a:prstGeom prst="rect">
            <a:avLst/>
          </a:prstGeom>
          <a:solidFill>
            <a:srgbClr val="E3E1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i="1">
                <a:solidFill>
                  <a:srgbClr val="154A14"/>
                </a:solidFill>
              </a:rPr>
              <a:t>The higher the interest rate, the lower the quantity of real balances demanded, given the level of income. </a:t>
            </a:r>
          </a:p>
        </p:txBody>
      </p:sp>
      <p:sp>
        <p:nvSpPr>
          <p:cNvPr id="303141" name="Oval 37"/>
          <p:cNvSpPr>
            <a:spLocks noChangeArrowheads="1"/>
          </p:cNvSpPr>
          <p:nvPr/>
        </p:nvSpPr>
        <p:spPr bwMode="auto">
          <a:xfrm>
            <a:off x="4075113" y="3759200"/>
            <a:ext cx="234950" cy="203200"/>
          </a:xfrm>
          <a:prstGeom prst="ellipse">
            <a:avLst/>
          </a:prstGeom>
          <a:solidFill>
            <a:srgbClr val="801E6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42" name="Oval 38"/>
          <p:cNvSpPr>
            <a:spLocks noChangeArrowheads="1"/>
          </p:cNvSpPr>
          <p:nvPr/>
        </p:nvSpPr>
        <p:spPr bwMode="auto">
          <a:xfrm>
            <a:off x="2801938" y="2857500"/>
            <a:ext cx="234950" cy="203200"/>
          </a:xfrm>
          <a:prstGeom prst="ellipse">
            <a:avLst/>
          </a:prstGeom>
          <a:solidFill>
            <a:srgbClr val="801E6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3106738" y="1879600"/>
            <a:ext cx="5089525" cy="2557463"/>
            <a:chOff x="1957" y="1184"/>
            <a:chExt cx="3206" cy="1611"/>
          </a:xfrm>
        </p:grpSpPr>
        <p:sp>
          <p:nvSpPr>
            <p:cNvPr id="303121" name="Line 17"/>
            <p:cNvSpPr>
              <a:spLocks noChangeShapeType="1"/>
            </p:cNvSpPr>
            <p:nvPr/>
          </p:nvSpPr>
          <p:spPr bwMode="auto">
            <a:xfrm>
              <a:off x="1957" y="1184"/>
              <a:ext cx="2400" cy="1611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3148" name="Object 44"/>
            <p:cNvGraphicFramePr>
              <a:graphicFrameLocks noChangeAspect="1"/>
            </p:cNvGraphicFramePr>
            <p:nvPr/>
          </p:nvGraphicFramePr>
          <p:xfrm>
            <a:off x="4038" y="2242"/>
            <a:ext cx="1125" cy="254"/>
          </p:xfrm>
          <a:graphic>
            <a:graphicData uri="http://schemas.openxmlformats.org/presentationml/2006/ole">
              <p:oleObj spid="_x0000_s28675" name="Équation" r:id="rId4" imgW="1016000" imgH="228600" progId="Equation.3">
                <p:embed/>
              </p:oleObj>
            </a:graphicData>
          </a:graphic>
        </p:graphicFrame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892300" y="2254250"/>
            <a:ext cx="3509963" cy="2652713"/>
            <a:chOff x="1192" y="1420"/>
            <a:chExt cx="2211" cy="1671"/>
          </a:xfrm>
        </p:grpSpPr>
        <p:sp>
          <p:nvSpPr>
            <p:cNvPr id="303118" name="Line 14"/>
            <p:cNvSpPr>
              <a:spLocks noChangeShapeType="1"/>
            </p:cNvSpPr>
            <p:nvPr/>
          </p:nvSpPr>
          <p:spPr bwMode="auto">
            <a:xfrm>
              <a:off x="1192" y="1420"/>
              <a:ext cx="2211" cy="1542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3149" name="Object 45"/>
            <p:cNvGraphicFramePr>
              <a:graphicFrameLocks noChangeAspect="1"/>
            </p:cNvGraphicFramePr>
            <p:nvPr/>
          </p:nvGraphicFramePr>
          <p:xfrm>
            <a:off x="1913" y="2833"/>
            <a:ext cx="1103" cy="258"/>
          </p:xfrm>
          <a:graphic>
            <a:graphicData uri="http://schemas.openxmlformats.org/presentationml/2006/ole">
              <p:oleObj spid="_x0000_s28674" name="Équation" r:id="rId5" imgW="977900" imgH="228600" progId="Equation.3">
                <p:embed/>
              </p:oleObj>
            </a:graphicData>
          </a:graphic>
        </p:graphicFrame>
      </p:grpSp>
      <p:sp>
        <p:nvSpPr>
          <p:cNvPr id="303152" name="Text Box 48"/>
          <p:cNvSpPr txBox="1">
            <a:spLocks noChangeArrowheads="1"/>
          </p:cNvSpPr>
          <p:nvPr/>
        </p:nvSpPr>
        <p:spPr bwMode="auto">
          <a:xfrm>
            <a:off x="5867400" y="4800600"/>
            <a:ext cx="2559050" cy="915988"/>
          </a:xfrm>
          <a:prstGeom prst="rect">
            <a:avLst/>
          </a:prstGeom>
          <a:solidFill>
            <a:srgbClr val="E3E1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i="1" dirty="0">
                <a:solidFill>
                  <a:srgbClr val="154A14"/>
                </a:solidFill>
              </a:rPr>
              <a:t>An increase in income raises the demand for money.</a:t>
            </a: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136900" y="3143250"/>
            <a:ext cx="911225" cy="592138"/>
            <a:chOff x="1976" y="1980"/>
            <a:chExt cx="574" cy="373"/>
          </a:xfrm>
        </p:grpSpPr>
        <p:sp>
          <p:nvSpPr>
            <p:cNvPr id="303153" name="Line 49"/>
            <p:cNvSpPr>
              <a:spLocks noChangeShapeType="1"/>
            </p:cNvSpPr>
            <p:nvPr/>
          </p:nvSpPr>
          <p:spPr bwMode="auto">
            <a:xfrm rot="-10800000">
              <a:off x="1976" y="1980"/>
              <a:ext cx="206" cy="126"/>
            </a:xfrm>
            <a:prstGeom prst="line">
              <a:avLst/>
            </a:prstGeom>
            <a:noFill/>
            <a:ln w="57150">
              <a:solidFill>
                <a:srgbClr val="801E65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54" name="Line 50"/>
            <p:cNvSpPr>
              <a:spLocks noChangeShapeType="1"/>
            </p:cNvSpPr>
            <p:nvPr/>
          </p:nvSpPr>
          <p:spPr bwMode="auto">
            <a:xfrm rot="-10800000">
              <a:off x="2149" y="2098"/>
              <a:ext cx="206" cy="126"/>
            </a:xfrm>
            <a:prstGeom prst="line">
              <a:avLst/>
            </a:prstGeom>
            <a:noFill/>
            <a:ln w="57150">
              <a:solidFill>
                <a:srgbClr val="801E65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55" name="Line 51"/>
            <p:cNvSpPr>
              <a:spLocks noChangeShapeType="1"/>
            </p:cNvSpPr>
            <p:nvPr/>
          </p:nvSpPr>
          <p:spPr bwMode="auto">
            <a:xfrm rot="-10800000">
              <a:off x="2344" y="2227"/>
              <a:ext cx="206" cy="126"/>
            </a:xfrm>
            <a:prstGeom prst="line">
              <a:avLst/>
            </a:prstGeom>
            <a:noFill/>
            <a:ln w="57150">
              <a:solidFill>
                <a:srgbClr val="801E65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40" grpId="0" animBg="1" autoUpdateAnimBg="0"/>
      <p:bldP spid="303140" grpId="1" animBg="1"/>
      <p:bldP spid="303141" grpId="0" animBg="1"/>
      <p:bldP spid="303142" grpId="0" animBg="1"/>
      <p:bldP spid="30315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Copyright 2005 © McGraw-Hill Ryerson Ltd. </a:t>
            </a:r>
          </a:p>
        </p:txBody>
      </p:sp>
      <p:sp>
        <p:nvSpPr>
          <p:cNvPr id="5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30B83839-F8C2-4E2F-B309-190092957F1F}" type="slidenum">
              <a:rPr lang="en-GB"/>
              <a:pPr/>
              <a:t>15</a:t>
            </a:fld>
            <a:endParaRPr lang="en-GB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LM Curve</a:t>
            </a:r>
            <a:endParaRPr lang="en-GB" dirty="0"/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1066801" y="1371600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 smtClean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Derivation 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</a:t>
            </a:r>
            <a:r>
              <a:rPr lang="en-GB" sz="1600" i="1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LM 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curve</a:t>
            </a:r>
          </a:p>
        </p:txBody>
      </p:sp>
      <p:sp>
        <p:nvSpPr>
          <p:cNvPr id="304133" name="Line 5"/>
          <p:cNvSpPr>
            <a:spLocks noChangeShapeType="1"/>
          </p:cNvSpPr>
          <p:nvPr/>
        </p:nvSpPr>
        <p:spPr bwMode="auto">
          <a:xfrm>
            <a:off x="742950" y="1879600"/>
            <a:ext cx="0" cy="340360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4134" name="Line 6"/>
          <p:cNvSpPr>
            <a:spLocks noChangeShapeType="1"/>
          </p:cNvSpPr>
          <p:nvPr/>
        </p:nvSpPr>
        <p:spPr bwMode="auto">
          <a:xfrm>
            <a:off x="708025" y="5248275"/>
            <a:ext cx="3028950" cy="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4135" name="Text Box 7"/>
          <p:cNvSpPr txBox="1">
            <a:spLocks noChangeArrowheads="1"/>
          </p:cNvSpPr>
          <p:nvPr/>
        </p:nvSpPr>
        <p:spPr bwMode="auto">
          <a:xfrm rot="-5400000">
            <a:off x="-996157" y="3088482"/>
            <a:ext cx="2328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</a:t>
            </a:r>
          </a:p>
        </p:txBody>
      </p:sp>
      <p:sp>
        <p:nvSpPr>
          <p:cNvPr id="304136" name="Text Box 8"/>
          <p:cNvSpPr txBox="1">
            <a:spLocks noChangeArrowheads="1"/>
          </p:cNvSpPr>
          <p:nvPr/>
        </p:nvSpPr>
        <p:spPr bwMode="auto">
          <a:xfrm>
            <a:off x="1474788" y="5565775"/>
            <a:ext cx="2262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Real Balances</a:t>
            </a:r>
          </a:p>
        </p:txBody>
      </p:sp>
      <p:sp>
        <p:nvSpPr>
          <p:cNvPr id="304137" name="Text Box 9"/>
          <p:cNvSpPr txBox="1">
            <a:spLocks noChangeArrowheads="1"/>
          </p:cNvSpPr>
          <p:nvPr/>
        </p:nvSpPr>
        <p:spPr bwMode="auto">
          <a:xfrm>
            <a:off x="171450" y="1711325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258888" y="1887538"/>
            <a:ext cx="2513012" cy="2592387"/>
            <a:chOff x="793" y="1189"/>
            <a:chExt cx="1583" cy="1633"/>
          </a:xfrm>
        </p:grpSpPr>
        <p:sp>
          <p:nvSpPr>
            <p:cNvPr id="304145" name="Line 17"/>
            <p:cNvSpPr>
              <a:spLocks noChangeShapeType="1"/>
            </p:cNvSpPr>
            <p:nvPr/>
          </p:nvSpPr>
          <p:spPr bwMode="auto">
            <a:xfrm>
              <a:off x="793" y="1189"/>
              <a:ext cx="1085" cy="1633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4146" name="Object 18"/>
            <p:cNvGraphicFramePr>
              <a:graphicFrameLocks noChangeAspect="1"/>
            </p:cNvGraphicFramePr>
            <p:nvPr/>
          </p:nvGraphicFramePr>
          <p:xfrm>
            <a:off x="1552" y="2174"/>
            <a:ext cx="824" cy="186"/>
          </p:xfrm>
          <a:graphic>
            <a:graphicData uri="http://schemas.openxmlformats.org/presentationml/2006/ole">
              <p:oleObj spid="_x0000_s29700" name="Équation" r:id="rId3" imgW="1016000" imgH="228600" progId="Equation.3">
                <p:embed/>
              </p:oleObj>
            </a:graphicData>
          </a:graphic>
        </p:graphicFrame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1027113" y="2506663"/>
            <a:ext cx="2709862" cy="2587625"/>
            <a:chOff x="647" y="1579"/>
            <a:chExt cx="1707" cy="1630"/>
          </a:xfrm>
        </p:grpSpPr>
        <p:sp>
          <p:nvSpPr>
            <p:cNvPr id="304148" name="Line 20"/>
            <p:cNvSpPr>
              <a:spLocks noChangeShapeType="1"/>
            </p:cNvSpPr>
            <p:nvPr/>
          </p:nvSpPr>
          <p:spPr bwMode="auto">
            <a:xfrm>
              <a:off x="647" y="1579"/>
              <a:ext cx="988" cy="1532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4149" name="Object 21"/>
            <p:cNvGraphicFramePr>
              <a:graphicFrameLocks noChangeAspect="1"/>
            </p:cNvGraphicFramePr>
            <p:nvPr/>
          </p:nvGraphicFramePr>
          <p:xfrm>
            <a:off x="1635" y="3041"/>
            <a:ext cx="719" cy="168"/>
          </p:xfrm>
          <a:graphic>
            <a:graphicData uri="http://schemas.openxmlformats.org/presentationml/2006/ole">
              <p:oleObj spid="_x0000_s29699" name="Équation" r:id="rId4" imgW="977900" imgH="228600" progId="Equation.3">
                <p:embed/>
              </p:oleObj>
            </a:graphicData>
          </a:graphic>
        </p:graphicFrame>
      </p:grpSp>
      <p:sp>
        <p:nvSpPr>
          <p:cNvPr id="304157" name="Line 29"/>
          <p:cNvSpPr>
            <a:spLocks noChangeShapeType="1"/>
          </p:cNvSpPr>
          <p:nvPr/>
        </p:nvSpPr>
        <p:spPr bwMode="auto">
          <a:xfrm>
            <a:off x="4343400" y="1870075"/>
            <a:ext cx="0" cy="340360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4158" name="Line 30"/>
          <p:cNvSpPr>
            <a:spLocks noChangeShapeType="1"/>
          </p:cNvSpPr>
          <p:nvPr/>
        </p:nvSpPr>
        <p:spPr bwMode="auto">
          <a:xfrm>
            <a:off x="4308475" y="5238750"/>
            <a:ext cx="2955925" cy="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4160" name="Text Box 32"/>
          <p:cNvSpPr txBox="1">
            <a:spLocks noChangeArrowheads="1"/>
          </p:cNvSpPr>
          <p:nvPr/>
        </p:nvSpPr>
        <p:spPr bwMode="auto">
          <a:xfrm>
            <a:off x="5002213" y="5697538"/>
            <a:ext cx="2262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Income, Output</a:t>
            </a:r>
          </a:p>
        </p:txBody>
      </p:sp>
      <p:sp>
        <p:nvSpPr>
          <p:cNvPr id="304161" name="Text Box 33"/>
          <p:cNvSpPr txBox="1">
            <a:spLocks noChangeArrowheads="1"/>
          </p:cNvSpPr>
          <p:nvPr/>
        </p:nvSpPr>
        <p:spPr bwMode="auto">
          <a:xfrm>
            <a:off x="3771900" y="1701800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4789488" y="2139950"/>
            <a:ext cx="2136775" cy="2560638"/>
            <a:chOff x="3017" y="1348"/>
            <a:chExt cx="1346" cy="1613"/>
          </a:xfrm>
        </p:grpSpPr>
        <p:sp>
          <p:nvSpPr>
            <p:cNvPr id="304166" name="Line 38"/>
            <p:cNvSpPr>
              <a:spLocks noChangeShapeType="1"/>
            </p:cNvSpPr>
            <p:nvPr/>
          </p:nvSpPr>
          <p:spPr bwMode="auto">
            <a:xfrm flipH="1">
              <a:off x="3017" y="1593"/>
              <a:ext cx="1184" cy="1368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8" name="Rectangle 50"/>
            <p:cNvSpPr>
              <a:spLocks noChangeArrowheads="1"/>
            </p:cNvSpPr>
            <p:nvPr/>
          </p:nvSpPr>
          <p:spPr bwMode="auto">
            <a:xfrm>
              <a:off x="4039" y="1348"/>
              <a:ext cx="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LM</a:t>
              </a:r>
              <a:endParaRPr lang="en-GB" sz="1800" i="1" baseline="-25000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2120900" y="1701800"/>
            <a:ext cx="474663" cy="3546475"/>
            <a:chOff x="1336" y="1072"/>
            <a:chExt cx="299" cy="2234"/>
          </a:xfrm>
        </p:grpSpPr>
        <p:sp>
          <p:nvSpPr>
            <p:cNvPr id="304156" name="Line 28"/>
            <p:cNvSpPr>
              <a:spLocks noChangeShapeType="1"/>
            </p:cNvSpPr>
            <p:nvPr/>
          </p:nvSpPr>
          <p:spPr bwMode="auto">
            <a:xfrm>
              <a:off x="1336" y="1284"/>
              <a:ext cx="0" cy="2022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4180" name="Object 52"/>
            <p:cNvGraphicFramePr>
              <a:graphicFrameLocks noChangeAspect="1"/>
            </p:cNvGraphicFramePr>
            <p:nvPr/>
          </p:nvGraphicFramePr>
          <p:xfrm>
            <a:off x="1427" y="1072"/>
            <a:ext cx="208" cy="365"/>
          </p:xfrm>
          <a:graphic>
            <a:graphicData uri="http://schemas.openxmlformats.org/presentationml/2006/ole">
              <p:oleObj spid="_x0000_s29698" name="Équation" r:id="rId5" imgW="266700" imgH="469900" progId="Equation.3">
                <p:embed/>
              </p:oleObj>
            </a:graphicData>
          </a:graphic>
        </p:graphicFrame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304800" y="3676650"/>
            <a:ext cx="5046663" cy="630238"/>
            <a:chOff x="192" y="2316"/>
            <a:chExt cx="3179" cy="397"/>
          </a:xfrm>
        </p:grpSpPr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468" y="2316"/>
              <a:ext cx="2903" cy="397"/>
              <a:chOff x="468" y="2328"/>
              <a:chExt cx="2903" cy="397"/>
            </a:xfrm>
          </p:grpSpPr>
          <p:sp>
            <p:nvSpPr>
              <p:cNvPr id="304167" name="Line 39"/>
              <p:cNvSpPr>
                <a:spLocks noChangeShapeType="1"/>
              </p:cNvSpPr>
              <p:nvPr/>
            </p:nvSpPr>
            <p:spPr bwMode="auto">
              <a:xfrm>
                <a:off x="468" y="2615"/>
                <a:ext cx="2821" cy="39"/>
              </a:xfrm>
              <a:prstGeom prst="line">
                <a:avLst/>
              </a:prstGeom>
              <a:noFill/>
              <a:ln w="57150">
                <a:solidFill>
                  <a:srgbClr val="801E65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45"/>
              <p:cNvGrpSpPr>
                <a:grpSpLocks/>
              </p:cNvGrpSpPr>
              <p:nvPr/>
            </p:nvGrpSpPr>
            <p:grpSpPr bwMode="auto">
              <a:xfrm>
                <a:off x="3059" y="2328"/>
                <a:ext cx="312" cy="397"/>
                <a:chOff x="3059" y="2328"/>
                <a:chExt cx="312" cy="397"/>
              </a:xfrm>
            </p:grpSpPr>
            <p:sp>
              <p:nvSpPr>
                <p:cNvPr id="304162" name="Oval 34"/>
                <p:cNvSpPr>
                  <a:spLocks noChangeArrowheads="1"/>
                </p:cNvSpPr>
                <p:nvPr/>
              </p:nvSpPr>
              <p:spPr bwMode="auto">
                <a:xfrm>
                  <a:off x="3223" y="2597"/>
                  <a:ext cx="148" cy="128"/>
                </a:xfrm>
                <a:prstGeom prst="ellipse">
                  <a:avLst/>
                </a:prstGeom>
                <a:solidFill>
                  <a:srgbClr val="801E65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17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059" y="2328"/>
                  <a:ext cx="31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1800" i="1">
                      <a:solidFill>
                        <a:srgbClr val="801E65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E</a:t>
                  </a:r>
                  <a:r>
                    <a:rPr lang="en-GB" sz="1800" i="1" baseline="-25000">
                      <a:solidFill>
                        <a:srgbClr val="801E65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1</a:t>
                  </a:r>
                  <a:endParaRPr lang="en-GB" sz="1800" i="1">
                    <a:solidFill>
                      <a:srgbClr val="801E65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  <p:sp>
          <p:nvSpPr>
            <p:cNvPr id="304183" name="Text Box 55"/>
            <p:cNvSpPr txBox="1">
              <a:spLocks noChangeArrowheads="1"/>
            </p:cNvSpPr>
            <p:nvPr/>
          </p:nvSpPr>
          <p:spPr bwMode="auto">
            <a:xfrm>
              <a:off x="192" y="2491"/>
              <a:ext cx="2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5010150" y="4265613"/>
            <a:ext cx="420688" cy="1431925"/>
            <a:chOff x="3156" y="2687"/>
            <a:chExt cx="265" cy="902"/>
          </a:xfrm>
        </p:grpSpPr>
        <p:sp>
          <p:nvSpPr>
            <p:cNvPr id="304169" name="Line 41"/>
            <p:cNvSpPr>
              <a:spLocks noChangeShapeType="1"/>
            </p:cNvSpPr>
            <p:nvPr/>
          </p:nvSpPr>
          <p:spPr bwMode="auto">
            <a:xfrm>
              <a:off x="3289" y="2687"/>
              <a:ext cx="0" cy="613"/>
            </a:xfrm>
            <a:prstGeom prst="line">
              <a:avLst/>
            </a:prstGeom>
            <a:noFill/>
            <a:ln w="57150">
              <a:solidFill>
                <a:srgbClr val="801E65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92" name="Rectangle 64"/>
            <p:cNvSpPr>
              <a:spLocks noChangeArrowheads="1"/>
            </p:cNvSpPr>
            <p:nvPr/>
          </p:nvSpPr>
          <p:spPr bwMode="auto">
            <a:xfrm>
              <a:off x="3156" y="335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8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5940425" y="3171825"/>
            <a:ext cx="420688" cy="2538413"/>
            <a:chOff x="3742" y="1998"/>
            <a:chExt cx="265" cy="1599"/>
          </a:xfrm>
        </p:grpSpPr>
        <p:sp>
          <p:nvSpPr>
            <p:cNvPr id="304170" name="Line 42"/>
            <p:cNvSpPr>
              <a:spLocks noChangeShapeType="1"/>
            </p:cNvSpPr>
            <p:nvPr/>
          </p:nvSpPr>
          <p:spPr bwMode="auto">
            <a:xfrm>
              <a:off x="3864" y="1998"/>
              <a:ext cx="0" cy="1302"/>
            </a:xfrm>
            <a:prstGeom prst="line">
              <a:avLst/>
            </a:prstGeom>
            <a:noFill/>
            <a:ln w="57150">
              <a:solidFill>
                <a:srgbClr val="801E65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93" name="Rectangle 65"/>
            <p:cNvSpPr>
              <a:spLocks noChangeArrowheads="1"/>
            </p:cNvSpPr>
            <p:nvPr/>
          </p:nvSpPr>
          <p:spPr bwMode="auto">
            <a:xfrm>
              <a:off x="3742" y="3366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8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304800" y="2574925"/>
            <a:ext cx="5954713" cy="642938"/>
            <a:chOff x="192" y="1622"/>
            <a:chExt cx="3751" cy="405"/>
          </a:xfrm>
        </p:grpSpPr>
        <p:grpSp>
          <p:nvGrpSpPr>
            <p:cNvPr id="12" name="Group 49"/>
            <p:cNvGrpSpPr>
              <a:grpSpLocks/>
            </p:cNvGrpSpPr>
            <p:nvPr/>
          </p:nvGrpSpPr>
          <p:grpSpPr bwMode="auto">
            <a:xfrm>
              <a:off x="3631" y="1622"/>
              <a:ext cx="312" cy="405"/>
              <a:chOff x="3609" y="1669"/>
              <a:chExt cx="312" cy="405"/>
            </a:xfrm>
          </p:grpSpPr>
          <p:sp>
            <p:nvSpPr>
              <p:cNvPr id="304163" name="Oval 35"/>
              <p:cNvSpPr>
                <a:spLocks noChangeArrowheads="1"/>
              </p:cNvSpPr>
              <p:nvPr/>
            </p:nvSpPr>
            <p:spPr bwMode="auto">
              <a:xfrm>
                <a:off x="3765" y="1946"/>
                <a:ext cx="148" cy="128"/>
              </a:xfrm>
              <a:prstGeom prst="ellipse">
                <a:avLst/>
              </a:prstGeom>
              <a:solidFill>
                <a:srgbClr val="801E6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76" name="Text Box 48"/>
              <p:cNvSpPr txBox="1">
                <a:spLocks noChangeArrowheads="1"/>
              </p:cNvSpPr>
              <p:nvPr/>
            </p:nvSpPr>
            <p:spPr bwMode="auto">
              <a:xfrm>
                <a:off x="3609" y="1669"/>
                <a:ext cx="3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800" i="1">
                    <a:solidFill>
                      <a:srgbClr val="801E65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  <a:r>
                  <a:rPr lang="en-GB" sz="1800" i="1" baseline="-25000">
                    <a:solidFill>
                      <a:srgbClr val="801E65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en-GB" sz="18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3" name="Group 56"/>
            <p:cNvGrpSpPr>
              <a:grpSpLocks/>
            </p:cNvGrpSpPr>
            <p:nvPr/>
          </p:nvGrpSpPr>
          <p:grpSpPr bwMode="auto">
            <a:xfrm>
              <a:off x="192" y="1794"/>
              <a:ext cx="3731" cy="212"/>
              <a:chOff x="155" y="1786"/>
              <a:chExt cx="3731" cy="212"/>
            </a:xfrm>
          </p:grpSpPr>
          <p:sp>
            <p:nvSpPr>
              <p:cNvPr id="304168" name="Line 40"/>
              <p:cNvSpPr>
                <a:spLocks noChangeShapeType="1"/>
              </p:cNvSpPr>
              <p:nvPr/>
            </p:nvSpPr>
            <p:spPr bwMode="auto">
              <a:xfrm>
                <a:off x="468" y="1925"/>
                <a:ext cx="3418" cy="39"/>
              </a:xfrm>
              <a:prstGeom prst="line">
                <a:avLst/>
              </a:prstGeom>
              <a:noFill/>
              <a:ln w="57150">
                <a:solidFill>
                  <a:srgbClr val="801E65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182" name="Text Box 54"/>
              <p:cNvSpPr txBox="1">
                <a:spLocks noChangeArrowheads="1"/>
              </p:cNvSpPr>
              <p:nvPr/>
            </p:nvSpPr>
            <p:spPr bwMode="auto">
              <a:xfrm>
                <a:off x="155" y="1786"/>
                <a:ext cx="24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600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</a:t>
                </a:r>
                <a:r>
                  <a:rPr lang="en-GB" sz="1600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grpSp>
        <p:nvGrpSpPr>
          <p:cNvPr id="14" name="Group 58"/>
          <p:cNvGrpSpPr>
            <a:grpSpLocks/>
          </p:cNvGrpSpPr>
          <p:nvPr/>
        </p:nvGrpSpPr>
        <p:grpSpPr bwMode="auto">
          <a:xfrm>
            <a:off x="2030413" y="2609850"/>
            <a:ext cx="704850" cy="609600"/>
            <a:chOff x="1279" y="1644"/>
            <a:chExt cx="444" cy="384"/>
          </a:xfrm>
        </p:grpSpPr>
        <p:sp>
          <p:nvSpPr>
            <p:cNvPr id="304143" name="Oval 15"/>
            <p:cNvSpPr>
              <a:spLocks noChangeArrowheads="1"/>
            </p:cNvSpPr>
            <p:nvPr/>
          </p:nvSpPr>
          <p:spPr bwMode="auto">
            <a:xfrm>
              <a:off x="1279" y="1900"/>
              <a:ext cx="148" cy="128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1" name="Text Box 43"/>
            <p:cNvSpPr txBox="1">
              <a:spLocks noChangeArrowheads="1"/>
            </p:cNvSpPr>
            <p:nvPr/>
          </p:nvSpPr>
          <p:spPr bwMode="auto">
            <a:xfrm>
              <a:off x="1411" y="1644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GB" sz="18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800" i="1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5" name="Group 57"/>
          <p:cNvGrpSpPr>
            <a:grpSpLocks/>
          </p:cNvGrpSpPr>
          <p:nvPr/>
        </p:nvGrpSpPr>
        <p:grpSpPr bwMode="auto">
          <a:xfrm>
            <a:off x="2035175" y="3846513"/>
            <a:ext cx="663575" cy="419100"/>
            <a:chOff x="1238" y="2423"/>
            <a:chExt cx="418" cy="264"/>
          </a:xfrm>
        </p:grpSpPr>
        <p:sp>
          <p:nvSpPr>
            <p:cNvPr id="304142" name="Oval 14"/>
            <p:cNvSpPr>
              <a:spLocks noChangeArrowheads="1"/>
            </p:cNvSpPr>
            <p:nvPr/>
          </p:nvSpPr>
          <p:spPr bwMode="auto">
            <a:xfrm>
              <a:off x="1238" y="2559"/>
              <a:ext cx="148" cy="128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5" name="Text Box 47"/>
            <p:cNvSpPr txBox="1">
              <a:spLocks noChangeArrowheads="1"/>
            </p:cNvSpPr>
            <p:nvPr/>
          </p:nvSpPr>
          <p:spPr bwMode="auto">
            <a:xfrm>
              <a:off x="1344" y="2423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GB" sz="18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800" i="1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Copyright 2005 © McGraw-Hill Ryerson Ltd.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02BAFFE1-A5B2-456A-8289-ACAA46C2A9F3}" type="slidenum">
              <a:rPr lang="en-GB"/>
              <a:pPr/>
              <a:t>16</a:t>
            </a:fld>
            <a:endParaRPr lang="en-GB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LM Curve</a:t>
            </a:r>
            <a:endParaRPr lang="en-GB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04800" y="1463675"/>
            <a:ext cx="7848600" cy="1870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81000" indent="-381000">
              <a:lnSpc>
                <a:spcPct val="90000"/>
              </a:lnSpc>
              <a:buFontTx/>
              <a:buChar char="o"/>
            </a:pPr>
            <a:r>
              <a:rPr lang="en-GB" sz="2400" dirty="0" smtClean="0">
                <a:solidFill>
                  <a:srgbClr val="154A1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</a:t>
            </a:r>
            <a:r>
              <a:rPr lang="en-GB" sz="2400" dirty="0">
                <a:solidFill>
                  <a:srgbClr val="154A1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money market to be in equilibrium, demand has to equal supply, or  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974725" y="3452813"/>
            <a:ext cx="5399088" cy="852487"/>
            <a:chOff x="614" y="2175"/>
            <a:chExt cx="3401" cy="537"/>
          </a:xfrm>
        </p:grpSpPr>
        <p:sp>
          <p:nvSpPr>
            <p:cNvPr id="305158" name="Text Box 6"/>
            <p:cNvSpPr txBox="1">
              <a:spLocks noChangeArrowheads="1"/>
            </p:cNvSpPr>
            <p:nvPr/>
          </p:nvSpPr>
          <p:spPr bwMode="auto">
            <a:xfrm>
              <a:off x="3567" y="2246"/>
              <a:ext cx="4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(7) </a:t>
              </a:r>
            </a:p>
          </p:txBody>
        </p:sp>
        <p:graphicFrame>
          <p:nvGraphicFramePr>
            <p:cNvPr id="305159" name="Object 7"/>
            <p:cNvGraphicFramePr>
              <a:graphicFrameLocks noChangeAspect="1"/>
            </p:cNvGraphicFramePr>
            <p:nvPr/>
          </p:nvGraphicFramePr>
          <p:xfrm>
            <a:off x="614" y="2175"/>
            <a:ext cx="1072" cy="537"/>
          </p:xfrm>
          <a:graphic>
            <a:graphicData uri="http://schemas.openxmlformats.org/presentationml/2006/ole">
              <p:oleObj spid="_x0000_s30723" name="Equation" r:id="rId3" imgW="812520" imgH="406080" progId="Equation.3">
                <p:embed/>
              </p:oleObj>
            </a:graphicData>
          </a:graphic>
        </p:graphicFrame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35013" y="4354513"/>
            <a:ext cx="5938837" cy="1092200"/>
            <a:chOff x="463" y="2743"/>
            <a:chExt cx="3741" cy="688"/>
          </a:xfrm>
        </p:grpSpPr>
        <p:graphicFrame>
          <p:nvGraphicFramePr>
            <p:cNvPr id="305162" name="Object 10"/>
            <p:cNvGraphicFramePr>
              <a:graphicFrameLocks noChangeAspect="1"/>
            </p:cNvGraphicFramePr>
            <p:nvPr/>
          </p:nvGraphicFramePr>
          <p:xfrm>
            <a:off x="463" y="2743"/>
            <a:ext cx="1608" cy="688"/>
          </p:xfrm>
          <a:graphic>
            <a:graphicData uri="http://schemas.openxmlformats.org/presentationml/2006/ole">
              <p:oleObj spid="_x0000_s30722" name="Équation" r:id="rId4" imgW="1219200" imgH="520700" progId="Equation.3">
                <p:embed/>
              </p:oleObj>
            </a:graphicData>
          </a:graphic>
        </p:graphicFrame>
        <p:sp>
          <p:nvSpPr>
            <p:cNvPr id="305163" name="Text Box 11"/>
            <p:cNvSpPr txBox="1">
              <a:spLocks noChangeArrowheads="1"/>
            </p:cNvSpPr>
            <p:nvPr/>
          </p:nvSpPr>
          <p:spPr bwMode="auto">
            <a:xfrm>
              <a:off x="3564" y="2879"/>
              <a:ext cx="6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(7a) </a:t>
              </a:r>
            </a:p>
          </p:txBody>
        </p:sp>
      </p:grpSp>
      <p:sp>
        <p:nvSpPr>
          <p:cNvPr id="305166" name="AutoShape 14"/>
          <p:cNvSpPr>
            <a:spLocks noChangeArrowheads="1"/>
          </p:cNvSpPr>
          <p:nvPr/>
        </p:nvSpPr>
        <p:spPr bwMode="auto">
          <a:xfrm>
            <a:off x="6569075" y="4371975"/>
            <a:ext cx="1584325" cy="858838"/>
          </a:xfrm>
          <a:prstGeom prst="leftArrow">
            <a:avLst>
              <a:gd name="adj1" fmla="val 50000"/>
              <a:gd name="adj2" fmla="val 46118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 i="1">
                <a:effectLst>
                  <a:outerShdw blurRad="38100" dist="38100" dir="2700000" algn="tl">
                    <a:srgbClr val="000000"/>
                  </a:outerShdw>
                </a:effectLst>
              </a:rPr>
              <a:t>LM </a:t>
            </a: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curve</a:t>
            </a:r>
            <a:endParaRPr lang="en-GB" sz="18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0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bldLvl="5" autoUpdateAnimBg="0"/>
      <p:bldP spid="30516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Phillips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Phillips curve describes how inflation evolves over time as a function of short-run output.  </a:t>
            </a:r>
          </a:p>
          <a:p>
            <a:r>
              <a:rPr lang="en-US" dirty="0" smtClean="0"/>
              <a:t> We start by studying how firms set their prices:</a:t>
            </a:r>
          </a:p>
          <a:p>
            <a:pPr lvl="1"/>
            <a:r>
              <a:rPr lang="en-US" dirty="0" smtClean="0"/>
              <a:t>Firms set their prices on the basis of their expectations of the economy-wide inflation rate and the state of demand for their product. </a:t>
            </a:r>
          </a:p>
          <a:p>
            <a:pPr lvl="1"/>
            <a:r>
              <a:rPr lang="en-US" dirty="0" smtClean="0"/>
              <a:t>The parameter     measures how sensitive inflation is to demand conditions. </a:t>
            </a:r>
          </a:p>
          <a:p>
            <a:pPr lvl="1">
              <a:buNone/>
            </a:pPr>
            <a:r>
              <a:rPr lang="en-US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67200" y="4876800"/>
          <a:ext cx="239346" cy="387350"/>
        </p:xfrm>
        <a:graphic>
          <a:graphicData uri="http://schemas.openxmlformats.org/presentationml/2006/ole">
            <p:oleObj spid="_x0000_s35842" name="Equation" r:id="rId3" imgW="12672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Price Shocks and the Phillips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can add shocks to the Phillips curve to account for temporary increases in </a:t>
            </a:r>
            <a:r>
              <a:rPr lang="en-US" dirty="0" smtClean="0"/>
              <a:t>inflation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actual rate of inflation now depends on three things: </a:t>
            </a:r>
          </a:p>
          <a:p>
            <a:pPr lvl="1"/>
            <a:r>
              <a:rPr lang="en-US" dirty="0" smtClean="0"/>
              <a:t>The expected rate of inflation, which equals the inflation rate from last year under adaptive expectations.</a:t>
            </a:r>
          </a:p>
          <a:p>
            <a:pPr lvl="1"/>
            <a:r>
              <a:rPr lang="en-US" dirty="0" smtClean="0"/>
              <a:t>An adjustment factor for the state of the economy.</a:t>
            </a:r>
          </a:p>
          <a:p>
            <a:pPr lvl="1"/>
            <a:r>
              <a:rPr lang="en-US" dirty="0" smtClean="0"/>
              <a:t>A shock to inflation.</a:t>
            </a:r>
          </a:p>
          <a:p>
            <a:r>
              <a:rPr lang="en-US" dirty="0" smtClean="0"/>
              <a:t>An oil price shock will result in a temporary upward shift in the Phillips curve.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Cost-Push and Demand-Pull 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price shock term in the Phillips curve can catch the effect of Cost-Push inflation due to increase in the price of input to production.</a:t>
            </a:r>
          </a:p>
          <a:p>
            <a:r>
              <a:rPr lang="en-US" dirty="0" smtClean="0"/>
              <a:t>The term      captures the effect of demand-pull inflation;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3581400"/>
          <a:ext cx="393700" cy="414421"/>
        </p:xfrm>
        <a:graphic>
          <a:graphicData uri="http://schemas.openxmlformats.org/presentationml/2006/ole">
            <p:oleObj spid="_x0000_s36866" name="Equation" r:id="rId3" imgW="2412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chapter, we will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IS curve, which describes the effect of changes in the interest rate on output in the short run;</a:t>
            </a:r>
          </a:p>
          <a:p>
            <a:r>
              <a:rPr lang="en-US" dirty="0" smtClean="0"/>
              <a:t>How shocks to consumption, investment, government purchases, or net exports – “aggregate demand shocks” – can shift the IS curve;</a:t>
            </a:r>
          </a:p>
          <a:p>
            <a:r>
              <a:rPr lang="en-US" dirty="0" smtClean="0"/>
              <a:t>How to model describes the effect of monetary policy in the short run;</a:t>
            </a:r>
          </a:p>
          <a:p>
            <a:r>
              <a:rPr lang="en-US" dirty="0" smtClean="0"/>
              <a:t>How to analyze the evolution of the </a:t>
            </a:r>
            <a:r>
              <a:rPr lang="en-US" dirty="0" err="1" smtClean="0"/>
              <a:t>macroeconomy</a:t>
            </a:r>
            <a:r>
              <a:rPr lang="en-US" dirty="0" smtClean="0"/>
              <a:t> – output, inflation, and interest rates – in response to changes in policy or economic shocks;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Short-Run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Volcker Disinflation and the Great Inflation of the 1970s</a:t>
            </a:r>
          </a:p>
          <a:p>
            <a:pPr lvl="1"/>
            <a:r>
              <a:rPr lang="en-US" i="1" dirty="0" smtClean="0"/>
              <a:t>Disinflation </a:t>
            </a:r>
            <a:r>
              <a:rPr lang="en-US" dirty="0" smtClean="0"/>
              <a:t>is a process of sustained reduction of inflation to a stable lower rate.</a:t>
            </a:r>
          </a:p>
          <a:p>
            <a:pPr lvl="1"/>
            <a:r>
              <a:rPr lang="en-US" dirty="0" smtClean="0"/>
              <a:t>Background: Paul Volcker was appointed to chair the Federal Reserve in 1979.  At the time the U.S. inflation rate was above 12%.</a:t>
            </a:r>
          </a:p>
          <a:p>
            <a:r>
              <a:rPr lang="en-US" dirty="0" smtClean="0"/>
              <a:t>Reducing the level of inflation requires a sharp reduction in the rate of money growth—a tight monetary policy =&gt; a sharply higher interest rate, firms and households put their buy plans on hold =&gt; output falls, unemployment rate increases =&gt; inflation rate fell as output fell below potential level;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Short-Run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Great Inflation of the 1970s</a:t>
            </a:r>
          </a:p>
          <a:p>
            <a:pPr lvl="1"/>
            <a:r>
              <a:rPr lang="en-US" dirty="0" smtClean="0"/>
              <a:t>The inflation was initiated by an increase of the oil price;</a:t>
            </a:r>
          </a:p>
          <a:p>
            <a:pPr lvl="1"/>
            <a:r>
              <a:rPr lang="en-US" dirty="0" smtClean="0"/>
              <a:t>The slowdown of productivity growth causing potential GDP to grow at a lower pace;</a:t>
            </a:r>
          </a:p>
          <a:p>
            <a:pPr lvl="1"/>
            <a:r>
              <a:rPr lang="en-US" dirty="0" smtClean="0"/>
              <a:t>The slowdown of the economy was perceived as due to a demand shock by the policy maker and an expansionary monetary policy followed;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Inflation Rate</a:t>
            </a:r>
            <a:endParaRPr lang="en-CA" dirty="0"/>
          </a:p>
        </p:txBody>
      </p:sp>
      <p:pic>
        <p:nvPicPr>
          <p:cNvPr id="4098" name="Picture 2" descr="C:\Documents and Settings\liuj\My Documents\My Pictures\photo 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6633618" cy="4973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Money Supply or Interest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Historically central banks set money supply, and let interest rate fluctuate, which creates uncertainty for business planning;</a:t>
            </a:r>
          </a:p>
          <a:p>
            <a:r>
              <a:rPr lang="en-US" dirty="0" smtClean="0"/>
              <a:t>Nowadays they set the interest rate by changing money supply;</a:t>
            </a:r>
          </a:p>
          <a:p>
            <a:r>
              <a:rPr lang="en-US" dirty="0" smtClean="0"/>
              <a:t>The central banks change money supply by conducting open market operations – selling and buying back government bonds;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Money Supply or Interest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central banks set interest rate, the LM curve becomes horizontal. </a:t>
            </a:r>
            <a:r>
              <a:rPr lang="en-US" dirty="0" smtClean="0"/>
              <a:t> </a:t>
            </a:r>
            <a:r>
              <a:rPr lang="en-US" dirty="0" smtClean="0"/>
              <a:t>LM curve shifts up when tight monetary policy, interest rate goes up. LM curve shifts down </a:t>
            </a:r>
            <a:r>
              <a:rPr lang="en-US" smtClean="0"/>
              <a:t>when expansionary </a:t>
            </a:r>
            <a:r>
              <a:rPr lang="en-US" dirty="0" smtClean="0"/>
              <a:t>monetary policy, interest rate goes down.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IS curve </a:t>
            </a:r>
            <a:r>
              <a:rPr lang="en-US" dirty="0" smtClean="0"/>
              <a:t>captures the relationship between interest rates and output in the short run. </a:t>
            </a:r>
          </a:p>
          <a:p>
            <a:pPr lvl="1"/>
            <a:r>
              <a:rPr lang="en-US" dirty="0" smtClean="0"/>
              <a:t>An increase in the interest rate will decrease investment, which will decrease output.</a:t>
            </a:r>
          </a:p>
          <a:p>
            <a:pPr lvl="1"/>
            <a:r>
              <a:rPr lang="en-US" dirty="0" smtClean="0"/>
              <a:t>There is a negative relationship between the interest rate and short-run output.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income accounting:</a:t>
            </a:r>
          </a:p>
          <a:p>
            <a:pPr lvl="1"/>
            <a:r>
              <a:rPr lang="en-US" dirty="0" smtClean="0"/>
              <a:t>Y=C+I+G+NX;</a:t>
            </a:r>
          </a:p>
          <a:p>
            <a:pPr lvl="1"/>
            <a:r>
              <a:rPr lang="en-US" dirty="0" smtClean="0"/>
              <a:t>We then define C, I, G and NX and substitute them into the above equation;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Derivation of IS Curve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362200" y="1447800"/>
          <a:ext cx="4318000" cy="1295400"/>
        </p:xfrm>
        <a:graphic>
          <a:graphicData uri="http://schemas.openxmlformats.org/presentationml/2006/ole">
            <p:oleObj spid="_x0000_s8193" name="Equation" r:id="rId3" imgW="139680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3733800"/>
          <a:ext cx="3167981" cy="781710"/>
        </p:xfrm>
        <a:graphic>
          <a:graphicData uri="http://schemas.openxmlformats.org/presentationml/2006/ole">
            <p:oleObj spid="_x0000_s8194" name="Equation" r:id="rId4" imgW="97776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4495800"/>
          <a:ext cx="2590800" cy="1277655"/>
        </p:xfrm>
        <a:graphic>
          <a:graphicData uri="http://schemas.openxmlformats.org/presentationml/2006/ole">
            <p:oleObj spid="_x0000_s8195" name="Equation" r:id="rId5" imgW="927000" imgH="45720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286000" y="2819400"/>
          <a:ext cx="4838700" cy="635000"/>
        </p:xfrm>
        <a:graphic>
          <a:graphicData uri="http://schemas.openxmlformats.org/presentationml/2006/ole">
            <p:oleObj spid="_x0000_s8196" name="Equation" r:id="rId6" imgW="1727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Case Study: Why Is It Called the "IS Curve"?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stands for investment equals saving.</a:t>
            </a:r>
          </a:p>
          <a:p>
            <a:r>
              <a:rPr lang="en-US" dirty="0" smtClean="0"/>
              <a:t>we will see that private saving plus government saving plus foreign saving equals investment.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IS Curve</a:t>
            </a:r>
          </a:p>
        </p:txBody>
      </p:sp>
      <p:sp>
        <p:nvSpPr>
          <p:cNvPr id="292878" name="Line 14"/>
          <p:cNvSpPr>
            <a:spLocks noChangeShapeType="1"/>
          </p:cNvSpPr>
          <p:nvPr/>
        </p:nvSpPr>
        <p:spPr bwMode="auto">
          <a:xfrm>
            <a:off x="1762125" y="1711325"/>
            <a:ext cx="0" cy="340360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9" name="Line 15"/>
          <p:cNvSpPr>
            <a:spLocks noChangeShapeType="1"/>
          </p:cNvSpPr>
          <p:nvPr/>
        </p:nvSpPr>
        <p:spPr bwMode="auto">
          <a:xfrm>
            <a:off x="1727200" y="5080000"/>
            <a:ext cx="4487863" cy="0"/>
          </a:xfrm>
          <a:prstGeom prst="line">
            <a:avLst/>
          </a:prstGeom>
          <a:noFill/>
          <a:ln w="76200">
            <a:solidFill>
              <a:srgbClr val="90150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80" name="Text Box 16"/>
          <p:cNvSpPr txBox="1">
            <a:spLocks noChangeArrowheads="1"/>
          </p:cNvSpPr>
          <p:nvPr/>
        </p:nvSpPr>
        <p:spPr bwMode="auto">
          <a:xfrm rot="-5400000">
            <a:off x="-354806" y="2416969"/>
            <a:ext cx="2328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Interest rate</a:t>
            </a:r>
          </a:p>
        </p:txBody>
      </p:sp>
      <p:sp>
        <p:nvSpPr>
          <p:cNvPr id="292881" name="Text Box 17"/>
          <p:cNvSpPr txBox="1">
            <a:spLocks noChangeArrowheads="1"/>
          </p:cNvSpPr>
          <p:nvPr/>
        </p:nvSpPr>
        <p:spPr bwMode="auto">
          <a:xfrm>
            <a:off x="3106738" y="5678488"/>
            <a:ext cx="2262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Income, Output</a:t>
            </a:r>
          </a:p>
        </p:txBody>
      </p:sp>
      <p:sp>
        <p:nvSpPr>
          <p:cNvPr id="292890" name="Text Box 26"/>
          <p:cNvSpPr txBox="1">
            <a:spLocks noChangeArrowheads="1"/>
          </p:cNvSpPr>
          <p:nvPr/>
        </p:nvSpPr>
        <p:spPr bwMode="auto">
          <a:xfrm>
            <a:off x="1190625" y="1793875"/>
            <a:ext cx="701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292891" name="Text Box 27"/>
          <p:cNvSpPr txBox="1">
            <a:spLocks noChangeArrowheads="1"/>
          </p:cNvSpPr>
          <p:nvPr/>
        </p:nvSpPr>
        <p:spPr bwMode="auto">
          <a:xfrm>
            <a:off x="6469063" y="3490913"/>
            <a:ext cx="1682750" cy="581025"/>
          </a:xfrm>
          <a:prstGeom prst="rect">
            <a:avLst/>
          </a:prstGeom>
          <a:solidFill>
            <a:srgbClr val="E3E1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154A14"/>
                </a:solidFill>
              </a:rPr>
              <a:t>At </a:t>
            </a:r>
            <a:r>
              <a:rPr lang="en-GB" sz="1600" i="1">
                <a:solidFill>
                  <a:srgbClr val="154A14"/>
                </a:solidFill>
              </a:rPr>
              <a:t>E</a:t>
            </a:r>
            <a:r>
              <a:rPr lang="en-GB" sz="1600" baseline="-25000">
                <a:solidFill>
                  <a:srgbClr val="154A14"/>
                </a:solidFill>
              </a:rPr>
              <a:t>1</a:t>
            </a:r>
            <a:r>
              <a:rPr lang="en-GB" sz="1600">
                <a:solidFill>
                  <a:srgbClr val="154A14"/>
                </a:solidFill>
              </a:rPr>
              <a:t>, income is at </a:t>
            </a:r>
            <a:r>
              <a:rPr lang="en-GB" sz="1600" i="1">
                <a:solidFill>
                  <a:srgbClr val="154A14"/>
                </a:solidFill>
              </a:rPr>
              <a:t>Y</a:t>
            </a:r>
            <a:r>
              <a:rPr lang="en-GB" sz="1600" baseline="-25000">
                <a:solidFill>
                  <a:srgbClr val="154A14"/>
                </a:solidFill>
              </a:rPr>
              <a:t>1</a:t>
            </a:r>
            <a:r>
              <a:rPr lang="en-GB" sz="1600">
                <a:solidFill>
                  <a:srgbClr val="154A14"/>
                </a:solidFill>
              </a:rPr>
              <a:t>. </a:t>
            </a:r>
          </a:p>
        </p:txBody>
      </p:sp>
      <p:sp>
        <p:nvSpPr>
          <p:cNvPr id="292892" name="Text Box 28"/>
          <p:cNvSpPr txBox="1">
            <a:spLocks noChangeArrowheads="1"/>
          </p:cNvSpPr>
          <p:nvPr/>
        </p:nvSpPr>
        <p:spPr bwMode="auto">
          <a:xfrm>
            <a:off x="6516688" y="4183063"/>
            <a:ext cx="1682750" cy="825500"/>
          </a:xfrm>
          <a:prstGeom prst="rect">
            <a:avLst/>
          </a:prstGeom>
          <a:solidFill>
            <a:srgbClr val="E3E1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154A14"/>
                </a:solidFill>
              </a:rPr>
              <a:t>A decrease in the interest rate raises AD.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808288" y="1711325"/>
            <a:ext cx="701675" cy="3740150"/>
            <a:chOff x="1769" y="1078"/>
            <a:chExt cx="442" cy="2356"/>
          </a:xfrm>
        </p:grpSpPr>
        <p:sp>
          <p:nvSpPr>
            <p:cNvPr id="292895" name="Text Box 31"/>
            <p:cNvSpPr txBox="1">
              <a:spLocks noChangeArrowheads="1"/>
            </p:cNvSpPr>
            <p:nvPr/>
          </p:nvSpPr>
          <p:spPr bwMode="auto">
            <a:xfrm>
              <a:off x="1769" y="3222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2896" name="Line 32"/>
            <p:cNvSpPr>
              <a:spLocks noChangeShapeType="1"/>
            </p:cNvSpPr>
            <p:nvPr/>
          </p:nvSpPr>
          <p:spPr bwMode="auto">
            <a:xfrm>
              <a:off x="1891" y="1078"/>
              <a:ext cx="0" cy="2136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618038" y="1711325"/>
            <a:ext cx="701675" cy="3749675"/>
            <a:chOff x="2909" y="1078"/>
            <a:chExt cx="442" cy="2362"/>
          </a:xfrm>
        </p:grpSpPr>
        <p:sp>
          <p:nvSpPr>
            <p:cNvPr id="292901" name="Line 37"/>
            <p:cNvSpPr>
              <a:spLocks noChangeShapeType="1"/>
            </p:cNvSpPr>
            <p:nvPr/>
          </p:nvSpPr>
          <p:spPr bwMode="auto">
            <a:xfrm>
              <a:off x="3033" y="1078"/>
              <a:ext cx="0" cy="2128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3" name="Text Box 39"/>
            <p:cNvSpPr txBox="1">
              <a:spLocks noChangeArrowheads="1"/>
            </p:cNvSpPr>
            <p:nvPr/>
          </p:nvSpPr>
          <p:spPr bwMode="auto">
            <a:xfrm>
              <a:off x="2909" y="3228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Y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1330325" y="2079625"/>
            <a:ext cx="2530475" cy="341313"/>
            <a:chOff x="838" y="1310"/>
            <a:chExt cx="1594" cy="215"/>
          </a:xfrm>
        </p:grpSpPr>
        <p:sp>
          <p:nvSpPr>
            <p:cNvPr id="292913" name="Line 49"/>
            <p:cNvSpPr>
              <a:spLocks noChangeShapeType="1"/>
            </p:cNvSpPr>
            <p:nvPr/>
          </p:nvSpPr>
          <p:spPr bwMode="auto">
            <a:xfrm>
              <a:off x="1110" y="1449"/>
              <a:ext cx="781" cy="0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7" name="Oval 33"/>
            <p:cNvSpPr>
              <a:spLocks noChangeArrowheads="1"/>
            </p:cNvSpPr>
            <p:nvPr/>
          </p:nvSpPr>
          <p:spPr bwMode="auto">
            <a:xfrm>
              <a:off x="1848" y="1394"/>
              <a:ext cx="85" cy="94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CA"/>
            </a:p>
          </p:txBody>
        </p:sp>
        <p:sp>
          <p:nvSpPr>
            <p:cNvPr id="292898" name="Text Box 34"/>
            <p:cNvSpPr txBox="1">
              <a:spLocks noChangeArrowheads="1"/>
            </p:cNvSpPr>
            <p:nvPr/>
          </p:nvSpPr>
          <p:spPr bwMode="auto">
            <a:xfrm>
              <a:off x="1990" y="1313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GB" sz="16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2914" name="Text Box 50"/>
            <p:cNvSpPr txBox="1">
              <a:spLocks noChangeArrowheads="1"/>
            </p:cNvSpPr>
            <p:nvPr/>
          </p:nvSpPr>
          <p:spPr bwMode="auto">
            <a:xfrm>
              <a:off x="838" y="1310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1376363" y="2908300"/>
            <a:ext cx="4343400" cy="355600"/>
            <a:chOff x="867" y="1832"/>
            <a:chExt cx="2736" cy="224"/>
          </a:xfrm>
        </p:grpSpPr>
        <p:sp>
          <p:nvSpPr>
            <p:cNvPr id="292916" name="Line 52"/>
            <p:cNvSpPr>
              <a:spLocks noChangeShapeType="1"/>
            </p:cNvSpPr>
            <p:nvPr/>
          </p:nvSpPr>
          <p:spPr bwMode="auto">
            <a:xfrm>
              <a:off x="1152" y="1972"/>
              <a:ext cx="1881" cy="0"/>
            </a:xfrm>
            <a:prstGeom prst="line">
              <a:avLst/>
            </a:prstGeom>
            <a:noFill/>
            <a:ln w="38100" cap="rnd">
              <a:solidFill>
                <a:srgbClr val="801E65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2" name="Oval 38"/>
            <p:cNvSpPr>
              <a:spLocks noChangeArrowheads="1"/>
            </p:cNvSpPr>
            <p:nvPr/>
          </p:nvSpPr>
          <p:spPr bwMode="auto">
            <a:xfrm>
              <a:off x="2990" y="1935"/>
              <a:ext cx="85" cy="92"/>
            </a:xfrm>
            <a:prstGeom prst="ellipse">
              <a:avLst/>
            </a:prstGeom>
            <a:solidFill>
              <a:srgbClr val="801E65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CA"/>
            </a:p>
          </p:txBody>
        </p:sp>
        <p:sp>
          <p:nvSpPr>
            <p:cNvPr id="292904" name="Text Box 40"/>
            <p:cNvSpPr txBox="1">
              <a:spLocks noChangeArrowheads="1"/>
            </p:cNvSpPr>
            <p:nvPr/>
          </p:nvSpPr>
          <p:spPr bwMode="auto">
            <a:xfrm>
              <a:off x="3161" y="1832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GB" sz="1600" i="1" baseline="-25000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2915" name="Text Box 51"/>
            <p:cNvSpPr txBox="1">
              <a:spLocks noChangeArrowheads="1"/>
            </p:cNvSpPr>
            <p:nvPr/>
          </p:nvSpPr>
          <p:spPr bwMode="auto">
            <a:xfrm>
              <a:off x="867" y="1844"/>
              <a:ext cx="44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GB" sz="16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en-GB" sz="16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892300" y="1793875"/>
            <a:ext cx="4322763" cy="2490788"/>
            <a:chOff x="1192" y="1130"/>
            <a:chExt cx="2723" cy="1569"/>
          </a:xfrm>
        </p:grpSpPr>
        <p:sp>
          <p:nvSpPr>
            <p:cNvPr id="292910" name="Line 46"/>
            <p:cNvSpPr>
              <a:spLocks noChangeShapeType="1"/>
            </p:cNvSpPr>
            <p:nvPr/>
          </p:nvSpPr>
          <p:spPr bwMode="auto">
            <a:xfrm>
              <a:off x="1192" y="1130"/>
              <a:ext cx="2723" cy="1281"/>
            </a:xfrm>
            <a:prstGeom prst="line">
              <a:avLst/>
            </a:prstGeom>
            <a:noFill/>
            <a:ln w="76200">
              <a:solidFill>
                <a:srgbClr val="801E65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19" name="Text Box 55"/>
            <p:cNvSpPr txBox="1">
              <a:spLocks noChangeArrowheads="1"/>
            </p:cNvSpPr>
            <p:nvPr/>
          </p:nvSpPr>
          <p:spPr bwMode="auto">
            <a:xfrm>
              <a:off x="3603" y="2411"/>
              <a:ext cx="3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>
                  <a:solidFill>
                    <a:srgbClr val="801E65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2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91" grpId="0" animBg="1" autoUpdateAnimBg="0"/>
      <p:bldP spid="29289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IS Curve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rotation and shift of the IS curve due to change of parameters;</a:t>
            </a:r>
          </a:p>
          <a:p>
            <a:pPr lvl="1"/>
            <a:r>
              <a:rPr lang="en-CA" dirty="0" smtClean="0"/>
              <a:t>As the multiplier and b increase, the slope of IS curve become smaller, and IS curve flatter;</a:t>
            </a:r>
          </a:p>
          <a:p>
            <a:pPr lvl="1"/>
            <a:r>
              <a:rPr lang="en-CA" dirty="0" smtClean="0"/>
              <a:t>The changes in      bring shift of IS curve;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02667" y="3505200"/>
          <a:ext cx="338666" cy="435428"/>
        </p:xfrm>
        <a:graphic>
          <a:graphicData uri="http://schemas.openxmlformats.org/presentationml/2006/ole">
            <p:oleObj spid="_x0000_s5121" name="Equation" r:id="rId3" imgW="17748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32592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Microfoundations</a:t>
            </a:r>
            <a:r>
              <a:rPr lang="en-US" dirty="0" smtClean="0"/>
              <a:t> of IS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Multiplier effect: the multiplier is larger than 1,  that is, a shock to one part of the economy gets multiplied by affecting other parts of the economy;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2503</TotalTime>
  <Words>1043</Words>
  <Application>Microsoft Office PowerPoint</Application>
  <PresentationFormat>On-screen Show (4:3)</PresentationFormat>
  <Paragraphs>141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Solstice</vt:lpstr>
      <vt:lpstr>Equation</vt:lpstr>
      <vt:lpstr>Équation</vt:lpstr>
      <vt:lpstr>A Short-Run Macroeconomic Model</vt:lpstr>
      <vt:lpstr>In this chapter, we will learn</vt:lpstr>
      <vt:lpstr>Introduction</vt:lpstr>
      <vt:lpstr>Setting up the Model</vt:lpstr>
      <vt:lpstr>The Derivation of IS Curve</vt:lpstr>
      <vt:lpstr>Case Study: Why Is It Called the "IS Curve"?</vt:lpstr>
      <vt:lpstr>The IS Curve</vt:lpstr>
      <vt:lpstr>The IS Curve</vt:lpstr>
      <vt:lpstr>The Microfoundations of IS Curve</vt:lpstr>
      <vt:lpstr>The IS Curve</vt:lpstr>
      <vt:lpstr>The Microfoundations of IS Curve</vt:lpstr>
      <vt:lpstr>The IS Curve</vt:lpstr>
      <vt:lpstr>The LM Curve</vt:lpstr>
      <vt:lpstr>The LM Curve</vt:lpstr>
      <vt:lpstr>The LM Curve</vt:lpstr>
      <vt:lpstr>The LM Curve</vt:lpstr>
      <vt:lpstr>The Phillips Curve</vt:lpstr>
      <vt:lpstr>Price Shocks and the Phillips Curve</vt:lpstr>
      <vt:lpstr>Cost-Push and Demand-Pull Inflation</vt:lpstr>
      <vt:lpstr>Using the Short-Run Model</vt:lpstr>
      <vt:lpstr>Using the Short-Run Model</vt:lpstr>
      <vt:lpstr>The Inflation Rate</vt:lpstr>
      <vt:lpstr>Set Money Supply or Interest Rate</vt:lpstr>
      <vt:lpstr>Set Money Supply or Interest Rate</vt:lpstr>
    </vt:vector>
  </TitlesOfParts>
  <Company>Malaspina University-College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liu</dc:creator>
  <cp:lastModifiedBy>liuj</cp:lastModifiedBy>
  <cp:revision>245</cp:revision>
  <cp:lastPrinted>2014-02-03T20:31:03Z</cp:lastPrinted>
  <dcterms:created xsi:type="dcterms:W3CDTF">2011-01-04T08:41:10Z</dcterms:created>
  <dcterms:modified xsi:type="dcterms:W3CDTF">2014-02-20T20:12:17Z</dcterms:modified>
</cp:coreProperties>
</file>