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7" r:id="rId3"/>
    <p:sldId id="258" r:id="rId4"/>
    <p:sldId id="260" r:id="rId5"/>
    <p:sldId id="261" r:id="rId6"/>
    <p:sldId id="262" r:id="rId7"/>
    <p:sldId id="291" r:id="rId8"/>
    <p:sldId id="302" r:id="rId9"/>
    <p:sldId id="263" r:id="rId10"/>
    <p:sldId id="293" r:id="rId11"/>
    <p:sldId id="294" r:id="rId12"/>
    <p:sldId id="295" r:id="rId13"/>
    <p:sldId id="264" r:id="rId14"/>
    <p:sldId id="265" r:id="rId15"/>
    <p:sldId id="296" r:id="rId16"/>
    <p:sldId id="266" r:id="rId17"/>
    <p:sldId id="297" r:id="rId18"/>
    <p:sldId id="298" r:id="rId19"/>
    <p:sldId id="268" r:id="rId20"/>
    <p:sldId id="269" r:id="rId21"/>
    <p:sldId id="270" r:id="rId22"/>
    <p:sldId id="272" r:id="rId23"/>
    <p:sldId id="299" r:id="rId24"/>
    <p:sldId id="274" r:id="rId25"/>
    <p:sldId id="300" r:id="rId26"/>
    <p:sldId id="273" r:id="rId27"/>
    <p:sldId id="275" r:id="rId28"/>
    <p:sldId id="318" r:id="rId29"/>
    <p:sldId id="276" r:id="rId30"/>
    <p:sldId id="304" r:id="rId31"/>
    <p:sldId id="277" r:id="rId32"/>
    <p:sldId id="278" r:id="rId33"/>
    <p:sldId id="305" r:id="rId34"/>
    <p:sldId id="279" r:id="rId35"/>
    <p:sldId id="280" r:id="rId36"/>
    <p:sldId id="306" r:id="rId37"/>
    <p:sldId id="281" r:id="rId38"/>
    <p:sldId id="307" r:id="rId39"/>
    <p:sldId id="282" r:id="rId40"/>
    <p:sldId id="312" r:id="rId41"/>
    <p:sldId id="309" r:id="rId42"/>
    <p:sldId id="310" r:id="rId43"/>
    <p:sldId id="311" r:id="rId44"/>
    <p:sldId id="313" r:id="rId45"/>
    <p:sldId id="283" r:id="rId46"/>
    <p:sldId id="314" r:id="rId47"/>
    <p:sldId id="284" r:id="rId48"/>
    <p:sldId id="303" r:id="rId49"/>
    <p:sldId id="285" r:id="rId50"/>
    <p:sldId id="315" r:id="rId51"/>
    <p:sldId id="316" r:id="rId52"/>
    <p:sldId id="286" r:id="rId53"/>
    <p:sldId id="317" r:id="rId54"/>
    <p:sldId id="287" r:id="rId55"/>
    <p:sldId id="289" r:id="rId56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23501-3B99-4B45-AC8A-F3DF71814957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240F3-E4D8-4551-88D5-BE28C14C47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5681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D0099-50A0-4E85-BAEA-7918AB0FFB34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6913"/>
            <a:ext cx="464978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AECB0-55F4-4CB7-A237-A352B1E49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1800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98900" y="8829675"/>
            <a:ext cx="2981325" cy="465138"/>
          </a:xfrm>
          <a:ln>
            <a:miter lim="800000"/>
            <a:headEnd/>
            <a:tailEnd/>
          </a:ln>
        </p:spPr>
        <p:txBody>
          <a:bodyPr lIns="92828" tIns="46414" rIns="92828" bIns="46414"/>
          <a:lstStyle/>
          <a:p>
            <a:pPr>
              <a:defRPr/>
            </a:pPr>
            <a:fld id="{EBAC67D4-7B09-4413-B10B-9931A4A26CF7}" type="slidenum">
              <a:rPr lang="en-US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39F6EF-E7EF-442A-BEAC-462653DC4D29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AA8BB-FB24-422B-A1AF-A2CE578055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39F6EF-E7EF-442A-BEAC-462653DC4D29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AA8BB-FB24-422B-A1AF-A2CE578055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39F6EF-E7EF-442A-BEAC-462653DC4D29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AA8BB-FB24-422B-A1AF-A2CE578055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39F6EF-E7EF-442A-BEAC-462653DC4D29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AA8BB-FB24-422B-A1AF-A2CE578055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39F6EF-E7EF-442A-BEAC-462653DC4D29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AA8BB-FB24-422B-A1AF-A2CE578055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39F6EF-E7EF-442A-BEAC-462653DC4D29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AA8BB-FB24-422B-A1AF-A2CE578055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39F6EF-E7EF-442A-BEAC-462653DC4D29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AA8BB-FB24-422B-A1AF-A2CE578055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39F6EF-E7EF-442A-BEAC-462653DC4D29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AA8BB-FB24-422B-A1AF-A2CE578055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39F6EF-E7EF-442A-BEAC-462653DC4D29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AA8BB-FB24-422B-A1AF-A2CE578055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39F6EF-E7EF-442A-BEAC-462653DC4D29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AA8BB-FB24-422B-A1AF-A2CE578055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39F6EF-E7EF-442A-BEAC-462653DC4D29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AA8BB-FB24-422B-A1AF-A2CE578055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439F6EF-E7EF-442A-BEAC-462653DC4D29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2CAA8BB-FB24-422B-A1AF-A2CE578055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Short Run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6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Fluctuations</a:t>
            </a:r>
            <a:endParaRPr lang="en-CA" dirty="0"/>
          </a:p>
        </p:txBody>
      </p:sp>
      <p:pic>
        <p:nvPicPr>
          <p:cNvPr id="6146" name="Picture 2" descr="C:\Documents and Settings\liuj\My Documents\My Pictures\photo 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0202" y="1447800"/>
            <a:ext cx="6409145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Fluctuations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a typical recession, the unemployment rate rises by one or two percentage points, or between 1.5 million and 3 million jobs are lost (150 million labor force).</a:t>
            </a:r>
          </a:p>
          <a:p>
            <a:pPr lvl="1"/>
            <a:r>
              <a:rPr lang="en-US" dirty="0" smtClean="0"/>
              <a:t>During the recent recession, 8.2 million jobs were lost</a:t>
            </a:r>
            <a:endParaRPr lang="en-C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Employment Fluctuations</a:t>
            </a:r>
            <a:endParaRPr lang="en-CA" dirty="0"/>
          </a:p>
        </p:txBody>
      </p:sp>
      <p:pic>
        <p:nvPicPr>
          <p:cNvPr id="5122" name="Picture 2" descr="C:\Documents and Settings\liuj\My Documents\My Pictures\photo 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Study: The Great Depression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At its worst in 1933, during the Great Depression, 25 percent of Americans were unemployed and industrial production had fallen more than 60 percent.</a:t>
            </a:r>
          </a:p>
          <a:p>
            <a:r>
              <a:rPr lang="en-US" dirty="0" smtClean="0"/>
              <a:t>The Great Depression was a world-wide phenomenon.</a:t>
            </a:r>
          </a:p>
          <a:p>
            <a:r>
              <a:rPr lang="en-US" dirty="0" smtClean="0"/>
              <a:t>The Great Depression stimulated Keynes's general theory that provided the first systematic attempt to understand macroeconomic fluctuations.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Inflation Rate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rate of inflation typically peaks at the start of a recession and then falls during the recession.</a:t>
            </a:r>
            <a:endParaRPr lang="en-C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Inflation Rate</a:t>
            </a:r>
            <a:endParaRPr lang="en-CA" dirty="0"/>
          </a:p>
        </p:txBody>
      </p:sp>
      <p:pic>
        <p:nvPicPr>
          <p:cNvPr id="4098" name="Picture 2" descr="C:\Documents and Settings\liuj\My Documents\My Pictures\photo 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6633618" cy="4973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Short-Run Model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short-run model features an open economy where booms and recessions in the rest of the world impact the economy at home.</a:t>
            </a:r>
          </a:p>
          <a:p>
            <a:r>
              <a:rPr lang="en-US" dirty="0" smtClean="0"/>
              <a:t>The economy will exhibit long-run growth and fluctuations.</a:t>
            </a:r>
          </a:p>
          <a:p>
            <a:r>
              <a:rPr lang="en-US" dirty="0" smtClean="0"/>
              <a:t>A central bank manages monetary policy to smooth fluctuations.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Short-Run Model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short-run model is based on three premises: </a:t>
            </a:r>
          </a:p>
          <a:p>
            <a:pPr lvl="1"/>
            <a:r>
              <a:rPr lang="en-US" dirty="0" smtClean="0"/>
              <a:t>The economy is constantly being hit by shocks. </a:t>
            </a:r>
          </a:p>
          <a:p>
            <a:pPr lvl="2"/>
            <a:r>
              <a:rPr lang="en-US" i="1" dirty="0" smtClean="0"/>
              <a:t>Economic shocks </a:t>
            </a:r>
            <a:r>
              <a:rPr lang="en-US" dirty="0" smtClean="0"/>
              <a:t>are things such as changes in oil prices, technologies, spending, or disasters that cause fluctuations in output or inflation.</a:t>
            </a:r>
          </a:p>
          <a:p>
            <a:pPr lvl="1"/>
            <a:r>
              <a:rPr lang="en-US" dirty="0" smtClean="0"/>
              <a:t>Monetary and fiscal policies affect output. </a:t>
            </a:r>
          </a:p>
          <a:p>
            <a:pPr lvl="2"/>
            <a:r>
              <a:rPr lang="en-US" dirty="0" smtClean="0"/>
              <a:t>Policymakers may be able to neutralize shocks to the economy.</a:t>
            </a:r>
          </a:p>
          <a:p>
            <a:pPr lvl="1"/>
            <a:r>
              <a:rPr lang="en-US" dirty="0" smtClean="0"/>
              <a:t>There is a dynamic trade-off between output and inflation. </a:t>
            </a:r>
          </a:p>
          <a:p>
            <a:pPr lvl="2"/>
            <a:r>
              <a:rPr lang="en-US" dirty="0" smtClean="0"/>
              <a:t>The government does not want to keep actual GDP as high as possible, because a booming economy leads to an increase in the inflation rate.</a:t>
            </a:r>
          </a:p>
          <a:p>
            <a:pPr lvl="2"/>
            <a:r>
              <a:rPr lang="en-US" dirty="0" smtClean="0"/>
              <a:t>If inflation is high, a recession is usually required to lower it.</a:t>
            </a:r>
          </a:p>
          <a:p>
            <a:pPr lvl="2"/>
            <a:r>
              <a:rPr lang="en-US" dirty="0" smtClean="0"/>
              <a:t>The</a:t>
            </a:r>
            <a:r>
              <a:rPr lang="en-US" i="1" dirty="0" smtClean="0"/>
              <a:t> Phillips curve </a:t>
            </a:r>
            <a:r>
              <a:rPr lang="en-US" dirty="0" smtClean="0"/>
              <a:t>is the dynamic trade-off between output and inflation.</a:t>
            </a:r>
          </a:p>
          <a:p>
            <a:pPr lvl="2"/>
            <a:endParaRPr lang="en-US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Phillips Curve</a:t>
            </a:r>
            <a:endParaRPr lang="en-CA" dirty="0"/>
          </a:p>
        </p:txBody>
      </p:sp>
      <p:pic>
        <p:nvPicPr>
          <p:cNvPr id="3074" name="Picture 2" descr="C:\Documents and Settings\liuj\My Documents\My Pictures\photo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3854" y="1447800"/>
            <a:ext cx="6401842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Graph in The Short-Run Model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Phillips curve implies that a boom increases inflation and a recession decreases inflation. </a:t>
            </a:r>
          </a:p>
          <a:p>
            <a:pPr lvl="1"/>
            <a:r>
              <a:rPr lang="en-US" dirty="0" smtClean="0"/>
              <a:t>This implies a positive relationship between the change in inflation and short-run output.</a:t>
            </a:r>
          </a:p>
          <a:p>
            <a:r>
              <a:rPr lang="en-US" dirty="0" smtClean="0"/>
              <a:t>When an economy is booming, firms are producing above potential. </a:t>
            </a:r>
          </a:p>
          <a:p>
            <a:pPr lvl="1"/>
            <a:r>
              <a:rPr lang="en-US" dirty="0" smtClean="0"/>
              <a:t>In order to do this, the firms must raise wages and perhaps delay maintenance on machines. </a:t>
            </a:r>
          </a:p>
          <a:p>
            <a:pPr lvl="1"/>
            <a:r>
              <a:rPr lang="en-US" dirty="0" smtClean="0"/>
              <a:t>Firms are thus required to raise prices above the prevailing inflation rate for two reasons: </a:t>
            </a:r>
          </a:p>
          <a:p>
            <a:pPr lvl="2"/>
            <a:r>
              <a:rPr lang="en-US" dirty="0" smtClean="0"/>
              <a:t>Production is more costly.</a:t>
            </a:r>
          </a:p>
          <a:p>
            <a:pPr lvl="2"/>
            <a:r>
              <a:rPr lang="en-US" dirty="0" smtClean="0"/>
              <a:t>Demand is higher because the economy is booming.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chapter, we will 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How output gap is a key measure of the economy’s performance in the short run;</a:t>
            </a:r>
          </a:p>
          <a:p>
            <a:r>
              <a:rPr lang="en-US" dirty="0" smtClean="0"/>
              <a:t>How costly fluctuations in economic activity can be;</a:t>
            </a:r>
          </a:p>
          <a:p>
            <a:r>
              <a:rPr lang="en-US" dirty="0" smtClean="0"/>
              <a:t>that the rate of inflation tends to decline when the economy is in a recession;</a:t>
            </a:r>
          </a:p>
          <a:p>
            <a:r>
              <a:rPr lang="en-US" dirty="0" smtClean="0"/>
              <a:t>The causes of the financial crisis that began in the summer of 2007 in the U.S. and then went worldwide; </a:t>
            </a:r>
          </a:p>
          <a:p>
            <a:r>
              <a:rPr lang="en-US" dirty="0" smtClean="0"/>
              <a:t>How this recession compares to previous recessions;</a:t>
            </a:r>
          </a:p>
          <a:p>
            <a:r>
              <a:rPr lang="en-US" dirty="0" smtClean="0"/>
              <a:t>Some financial concepts that helps you to understand the causes of the financial crisis;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Graph in The Short-Run Model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all firms are doing this, the inflation rate increases.</a:t>
            </a:r>
          </a:p>
          <a:p>
            <a:r>
              <a:rPr lang="en-US" dirty="0" smtClean="0"/>
              <a:t>When an economy is in a recession and firms production drops below potential output:</a:t>
            </a:r>
          </a:p>
          <a:p>
            <a:pPr lvl="1"/>
            <a:r>
              <a:rPr lang="en-US" dirty="0" smtClean="0"/>
              <a:t>Firms cut costs and lay off workers because there is less demand for their products.</a:t>
            </a:r>
          </a:p>
          <a:p>
            <a:pPr lvl="1"/>
            <a:r>
              <a:rPr lang="en-US" dirty="0" smtClean="0"/>
              <a:t>Thus, the inflation rate will fall when all firms are cutting costs and demand is low.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the Short-Run Model Works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Assume policymakers can select short-run output through an appropriate monetary policy.</a:t>
            </a:r>
          </a:p>
          <a:p>
            <a:r>
              <a:rPr lang="en-US" dirty="0" smtClean="0"/>
              <a:t>In 1979, inflation was increasing because of oil prices, so the Federal Reserve tightened monetary policy by raising interest rates. </a:t>
            </a:r>
          </a:p>
          <a:p>
            <a:pPr lvl="1"/>
            <a:r>
              <a:rPr lang="en-US" dirty="0" smtClean="0"/>
              <a:t>The policy induced a recession because higher interest rates discourage investment. </a:t>
            </a:r>
          </a:p>
          <a:p>
            <a:pPr lvl="1"/>
            <a:r>
              <a:rPr lang="en-US" dirty="0" smtClean="0"/>
              <a:t>As output declines, firms face lower demand and reduce costs. </a:t>
            </a:r>
          </a:p>
          <a:p>
            <a:pPr lvl="1"/>
            <a:r>
              <a:rPr lang="en-US" dirty="0" smtClean="0"/>
              <a:t>Inflation falls dramatically.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Empirical Fit of the Phillips Curve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Empirically, the slope of the relationship between the change in inflation and short-run output is approximately one-half. </a:t>
            </a:r>
          </a:p>
          <a:p>
            <a:pPr lvl="1"/>
            <a:r>
              <a:rPr lang="en-US" dirty="0" smtClean="0"/>
              <a:t>If output exceeds potential by 2 percent, the inflation rate increases one percentage point.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Empirical Fit of the Phillips Curve</a:t>
            </a:r>
            <a:endParaRPr lang="en-CA" dirty="0"/>
          </a:p>
        </p:txBody>
      </p:sp>
      <p:pic>
        <p:nvPicPr>
          <p:cNvPr id="2050" name="Picture 2" descr="C:\Documents and Settings\liuj\My Documents\My Pictures\photo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3854" y="1447800"/>
            <a:ext cx="6401842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Case Study: Can macroeconomic model predict US presidential election?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model has predicted 10 of the last 14 elections correctly. </a:t>
            </a:r>
          </a:p>
          <a:p>
            <a:pPr lvl="1"/>
            <a:r>
              <a:rPr lang="en-US" dirty="0" smtClean="0"/>
              <a:t>For each percentage point of real GDP growth, the incumbent party's candidate receives an additional .7 percentage point of popular vote.</a:t>
            </a:r>
          </a:p>
          <a:p>
            <a:pPr lvl="1"/>
            <a:r>
              <a:rPr lang="en-US" dirty="0" smtClean="0"/>
              <a:t>For each percentage point of inflation, the incumbent party's candidate loses .7 percentage point of popular vote.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Case Study: Can macroeconomic model predict US presidential election?</a:t>
            </a:r>
            <a:endParaRPr lang="en-CA" sz="3600" dirty="0"/>
          </a:p>
        </p:txBody>
      </p:sp>
      <p:pic>
        <p:nvPicPr>
          <p:cNvPr id="1026" name="Picture 2" descr="C:\Documents and Settings\liuj\My Documents\My Pictures\photo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3854" y="1447800"/>
            <a:ext cx="6401842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short-run model says that a booming economy leads the inflation rate to increase, and a slumping economy leads the inflation rate to fall.</a:t>
            </a:r>
            <a:endParaRPr lang="en-C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Look At The Great Recession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financial crisis of 2007 to 2009 caused the deepest recession in the U.S. and world economies in more than fifty years. </a:t>
            </a:r>
          </a:p>
          <a:p>
            <a:pPr lvl="1"/>
            <a:r>
              <a:rPr lang="en-US" dirty="0" smtClean="0"/>
              <a:t>The unemployment rate rose from 4.4% to 10%. </a:t>
            </a:r>
          </a:p>
          <a:p>
            <a:pPr lvl="1"/>
            <a:r>
              <a:rPr lang="en-US" dirty="0" smtClean="0"/>
              <a:t>The employment declined by more than 6 percent, which was the largest decline of the postwar era.</a:t>
            </a:r>
          </a:p>
          <a:p>
            <a:pPr lvl="1"/>
            <a:r>
              <a:rPr lang="en-US" dirty="0" smtClean="0"/>
              <a:t>World GDP declined in 2009 for the first time in more than 50 years.</a:t>
            </a:r>
          </a:p>
          <a:p>
            <a:r>
              <a:rPr lang="en-US" dirty="0" smtClean="0"/>
              <a:t>The U.S. debt–GDP ratio is expected to double in the next decade, in part because of the financial crisis.</a:t>
            </a:r>
          </a:p>
          <a:p>
            <a:r>
              <a:rPr lang="en-US" dirty="0" smtClean="0"/>
              <a:t>The Federal Reserve pursued unconventional policy means and more than doubled the size of its balance sheet.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BoxFig240202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115888"/>
            <a:ext cx="4476750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BoxFig240202b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115888"/>
            <a:ext cx="4476750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BoxFig240202c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75" y="115888"/>
            <a:ext cx="4476750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oxFig240202d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875" y="115888"/>
            <a:ext cx="4476750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oxFig240202e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875" y="115888"/>
            <a:ext cx="4476750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xFig240202f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875" y="115888"/>
            <a:ext cx="4476750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oxFig240202g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875" y="115888"/>
            <a:ext cx="4476750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BoxFig240202h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55875" y="115888"/>
            <a:ext cx="4476750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Recent Shocks to The </a:t>
            </a:r>
            <a:r>
              <a:rPr lang="en-US" sz="3600" dirty="0" err="1" smtClean="0"/>
              <a:t>Macroeconomy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Housing Prices</a:t>
            </a:r>
            <a:endParaRPr lang="en-US" dirty="0" smtClean="0"/>
          </a:p>
          <a:p>
            <a:pPr lvl="1"/>
            <a:r>
              <a:rPr lang="en-US" dirty="0" smtClean="0"/>
              <a:t>From 1996 to 2006, housing prices increased by more than 40 percent in the U.S.</a:t>
            </a:r>
          </a:p>
          <a:p>
            <a:pPr lvl="1"/>
            <a:r>
              <a:rPr lang="en-US" dirty="0" smtClean="0"/>
              <a:t>The price increase was </a:t>
            </a:r>
            <a:r>
              <a:rPr lang="en-US" dirty="0" smtClean="0"/>
              <a:t>fueled </a:t>
            </a:r>
            <a:r>
              <a:rPr lang="en-US" dirty="0" smtClean="0"/>
              <a:t>by low interest rates in the 2000s, and by loosening lending standards.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long run, the short run, and shocks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long-run model is a guide to how the economy behaves on average.</a:t>
            </a:r>
          </a:p>
          <a:p>
            <a:pPr lvl="1"/>
            <a:r>
              <a:rPr lang="en-US" dirty="0" smtClean="0"/>
              <a:t>The long-run model determines potential output and long-run inflation.</a:t>
            </a:r>
          </a:p>
          <a:p>
            <a:pPr lvl="1"/>
            <a:r>
              <a:rPr lang="en-US" dirty="0" smtClean="0"/>
              <a:t>Potential output is the amount the economy would produce if all inputs were utilized at their long-run, sustainable levels</a:t>
            </a:r>
          </a:p>
          <a:p>
            <a:r>
              <a:rPr lang="en-US" dirty="0" smtClean="0"/>
              <a:t>At any given time, the economy is unlikely to exactly equal the long-run average.</a:t>
            </a:r>
          </a:p>
          <a:p>
            <a:pPr lvl="1"/>
            <a:r>
              <a:rPr lang="en-US" dirty="0" smtClean="0"/>
              <a:t>The short-run model determines current output and current inflation.</a:t>
            </a:r>
          </a:p>
          <a:p>
            <a:pPr lvl="1"/>
            <a:endParaRPr lang="en-US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 Prices</a:t>
            </a:r>
            <a:endParaRPr lang="en-US" dirty="0"/>
          </a:p>
        </p:txBody>
      </p:sp>
      <p:pic>
        <p:nvPicPr>
          <p:cNvPr id="5122" name="Picture 2" descr="C:\Documents and Settings\liuj\My Documents\My Pictures\photo 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6457" y="1447800"/>
            <a:ext cx="6396636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Recent Shocks to The </a:t>
            </a:r>
            <a:r>
              <a:rPr lang="en-US" sz="3600" dirty="0" err="1" smtClean="0"/>
              <a:t>Macroeconomy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900" b="1" dirty="0" smtClean="0"/>
              <a:t>The Global Saving Glut</a:t>
            </a:r>
            <a:endParaRPr lang="en-US" sz="3900" dirty="0" smtClean="0"/>
          </a:p>
          <a:p>
            <a:pPr lvl="1"/>
            <a:r>
              <a:rPr lang="en-US" dirty="0" smtClean="0"/>
              <a:t>Financial crises abroad in the 1990s prompted a shift in the macroeconomics of many developing countries. </a:t>
            </a:r>
          </a:p>
          <a:p>
            <a:pPr lvl="1"/>
            <a:r>
              <a:rPr lang="en-US" dirty="0" smtClean="0"/>
              <a:t>Prior to the financial crises of the 1990s, many developing countries were investing more than they were saving—with the investment financed by borrowing from the rest of the world.</a:t>
            </a:r>
          </a:p>
          <a:p>
            <a:pPr lvl="1"/>
            <a:r>
              <a:rPr lang="en-US" dirty="0" smtClean="0"/>
              <a:t>After financial crises in these countries, the countries that experienced the crises increased saving and increased lending to the rest of the world—especially to the United States.</a:t>
            </a:r>
          </a:p>
          <a:p>
            <a:pPr lvl="1"/>
            <a:r>
              <a:rPr lang="en-US" dirty="0" smtClean="0"/>
              <a:t>Capital markets in advanced countries were awash in additional saving in search of good investment opportunities; this was a characteristic of the </a:t>
            </a:r>
            <a:r>
              <a:rPr lang="en-US" i="1" dirty="0" smtClean="0"/>
              <a:t>global saving glut.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The increased demand for investment contributed to rising asset </a:t>
            </a:r>
            <a:r>
              <a:rPr lang="en-US" dirty="0" smtClean="0"/>
              <a:t>markets in </a:t>
            </a:r>
            <a:r>
              <a:rPr lang="en-US" dirty="0" smtClean="0"/>
              <a:t>the United </a:t>
            </a:r>
            <a:r>
              <a:rPr lang="en-US" dirty="0" smtClean="0"/>
              <a:t>States;</a:t>
            </a:r>
            <a:endParaRPr lang="en-US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Recent Shocks to The </a:t>
            </a:r>
            <a:r>
              <a:rPr lang="en-US" sz="3600" dirty="0" err="1" smtClean="0"/>
              <a:t>Macroeconomy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Subprime Lending and the Rise in Interest Rates</a:t>
            </a:r>
            <a:endParaRPr lang="en-US" dirty="0" smtClean="0"/>
          </a:p>
          <a:p>
            <a:pPr lvl="1"/>
            <a:r>
              <a:rPr lang="en-US" dirty="0" smtClean="0"/>
              <a:t>"</a:t>
            </a:r>
            <a:r>
              <a:rPr lang="en-US" dirty="0" err="1" smtClean="0"/>
              <a:t>Suprime</a:t>
            </a:r>
            <a:r>
              <a:rPr lang="en-US" dirty="0" smtClean="0"/>
              <a:t>" borrowers are borrowers whose loan applications did not meet mainstream standards.</a:t>
            </a:r>
          </a:p>
          <a:p>
            <a:pPr lvl="1"/>
            <a:r>
              <a:rPr lang="en-US" dirty="0" smtClean="0"/>
              <a:t>Many exotic mortgages allowed people with very little income to borrow large sums of money. 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Fed raised its target interest rate from 1.25 percent to 5.25 percent between May 2004 and May 2006. </a:t>
            </a:r>
          </a:p>
          <a:p>
            <a:r>
              <a:rPr lang="en-CA" dirty="0" smtClean="0"/>
              <a:t>The rising interest rate led to defaults of </a:t>
            </a:r>
            <a:r>
              <a:rPr lang="en-CA" dirty="0" err="1" smtClean="0"/>
              <a:t>subprimers</a:t>
            </a:r>
            <a:r>
              <a:rPr lang="en-CA" dirty="0" smtClean="0"/>
              <a:t> and then lower housing price. The problem then </a:t>
            </a:r>
            <a:r>
              <a:rPr lang="en-CA" dirty="0" err="1" smtClean="0"/>
              <a:t>spiraled</a:t>
            </a:r>
            <a:r>
              <a:rPr lang="en-CA" dirty="0" smtClean="0"/>
              <a:t>.</a:t>
            </a:r>
            <a:r>
              <a:rPr lang="en-CA" dirty="0" smtClean="0"/>
              <a:t> </a:t>
            </a:r>
            <a:endParaRPr lang="en-CA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Key Interest Rate</a:t>
            </a:r>
            <a:endParaRPr lang="en-US" dirty="0"/>
          </a:p>
        </p:txBody>
      </p:sp>
      <p:pic>
        <p:nvPicPr>
          <p:cNvPr id="11266" name="Picture 2" descr="C:\Documents and Settings\liuj\My Documents\My Pictures\photo 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927" y="1447800"/>
            <a:ext cx="6399696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Recent Shocks to The </a:t>
            </a:r>
            <a:r>
              <a:rPr lang="en-US" sz="3600" dirty="0" err="1" smtClean="0"/>
              <a:t>Macroeconomy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The Financial Turmoil of 2007–2009</a:t>
            </a:r>
          </a:p>
          <a:p>
            <a:pPr lvl="1"/>
            <a:r>
              <a:rPr lang="en-US" i="1" dirty="0" smtClean="0"/>
              <a:t>Securitization </a:t>
            </a:r>
            <a:r>
              <a:rPr lang="en-US" dirty="0" smtClean="0"/>
              <a:t>involves lumping together large numbers of individual financial instruments and then packaging them into different pieces for investors.</a:t>
            </a:r>
          </a:p>
          <a:p>
            <a:pPr lvl="1"/>
            <a:r>
              <a:rPr lang="en-US" dirty="0" smtClean="0"/>
              <a:t>Because the banks that generated subprime mortgages sold them and did not bear the consequences if a particular mortgage went bad, lending standards deteriorated. </a:t>
            </a:r>
          </a:p>
          <a:p>
            <a:pPr lvl="1"/>
            <a:r>
              <a:rPr lang="en-US" dirty="0" smtClean="0"/>
              <a:t>Subprime mortgages became riskier than investors realized.</a:t>
            </a:r>
          </a:p>
          <a:p>
            <a:pPr lvl="1"/>
            <a:r>
              <a:rPr lang="en-US" dirty="0" smtClean="0"/>
              <a:t>Securitization requires the assumption that a large fraction of mortgages will not go bad at the </a:t>
            </a:r>
            <a:r>
              <a:rPr lang="en-US" dirty="0" smtClean="0"/>
              <a:t>same</a:t>
            </a:r>
            <a:r>
              <a:rPr lang="en-US" dirty="0" smtClean="0"/>
              <a:t>. Time.</a:t>
            </a:r>
            <a:endParaRPr lang="en-US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Recent Shocks to The </a:t>
            </a:r>
            <a:r>
              <a:rPr lang="en-US" sz="3600" dirty="0" err="1" smtClean="0"/>
              <a:t>Macroeconomy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A relatively small number of financial institutions held a large amount of mortgage- backed securities. </a:t>
            </a:r>
          </a:p>
          <a:p>
            <a:pPr lvl="2"/>
            <a:r>
              <a:rPr lang="en-US" dirty="0" smtClean="0"/>
              <a:t>Because of the uncertainty over how much risk the banks were holding, a </a:t>
            </a:r>
            <a:r>
              <a:rPr lang="en-US" i="1" dirty="0" smtClean="0"/>
              <a:t>liquidity crisis </a:t>
            </a:r>
            <a:r>
              <a:rPr lang="en-US" dirty="0" smtClean="0"/>
              <a:t>developed where the volume of transactions in some financial markets fell sharply.</a:t>
            </a:r>
          </a:p>
          <a:p>
            <a:pPr lvl="1"/>
            <a:r>
              <a:rPr lang="en-US" dirty="0" smtClean="0"/>
              <a:t>Over the course of several weeks in September 2008, Fannie Mae and Freddie Mac were taken over by the government, Lehman Brothers went bankrupt, </a:t>
            </a:r>
            <a:r>
              <a:rPr lang="en-US" dirty="0" smtClean="0"/>
              <a:t>and </a:t>
            </a:r>
            <a:r>
              <a:rPr lang="en-US" dirty="0" smtClean="0"/>
              <a:t>AIG was bailed out.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Turmoil</a:t>
            </a:r>
            <a:endParaRPr lang="en-US" dirty="0"/>
          </a:p>
        </p:txBody>
      </p:sp>
      <p:pic>
        <p:nvPicPr>
          <p:cNvPr id="12290" name="Picture 2" descr="C:\Documents and Settings\liuj\My Documents\My Pictures\photo 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Recent Shocks to The </a:t>
            </a:r>
            <a:r>
              <a:rPr lang="en-US" sz="3600" dirty="0" err="1" smtClean="0"/>
              <a:t>Macroeconomy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Oil Prices</a:t>
            </a:r>
            <a:endParaRPr lang="en-US" dirty="0" smtClean="0"/>
          </a:p>
          <a:p>
            <a:pPr lvl="1"/>
            <a:r>
              <a:rPr lang="en-US" dirty="0" smtClean="0"/>
              <a:t>From 2002 to 2008, there was a sevenfold increase in oil prices, but then prices dramatically fell in 2008.</a:t>
            </a:r>
          </a:p>
          <a:p>
            <a:pPr lvl="1"/>
            <a:r>
              <a:rPr lang="en-US" dirty="0" smtClean="0"/>
              <a:t>An outward shift in demand was a driving force behind the increase in commodity prices. </a:t>
            </a:r>
          </a:p>
          <a:p>
            <a:pPr lvl="1"/>
            <a:r>
              <a:rPr lang="en-US" dirty="0" smtClean="0"/>
              <a:t>The economic slowdown of the crisis partially reduced demand and helps to explain the dramatic subsequent fall in prices.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Price of Oil</a:t>
            </a:r>
            <a:endParaRPr lang="en-US" dirty="0"/>
          </a:p>
        </p:txBody>
      </p:sp>
      <p:pic>
        <p:nvPicPr>
          <p:cNvPr id="13314" name="Picture 2" descr="C:\Documents and Settings\liuj\My Documents\My Pictures\photo 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5937" y="1447800"/>
            <a:ext cx="6397675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Macroeconomic Outcomes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8.5 million jobs were lost and short-run output fell to more than 6 percent below potential.</a:t>
            </a:r>
          </a:p>
          <a:p>
            <a:pPr>
              <a:buNone/>
            </a:pPr>
            <a:r>
              <a:rPr lang="en-US" b="1" dirty="0" smtClean="0"/>
              <a:t>a.  A Comparison to Previous Recessions</a:t>
            </a:r>
            <a:endParaRPr lang="en-US" dirty="0" smtClean="0"/>
          </a:p>
          <a:p>
            <a:pPr lvl="1"/>
            <a:r>
              <a:rPr lang="en-US" dirty="0" smtClean="0"/>
              <a:t>During a typical recession GDP falls by about 1.7 percent. </a:t>
            </a:r>
          </a:p>
          <a:p>
            <a:pPr lvl="2"/>
            <a:r>
              <a:rPr lang="en-US" dirty="0" smtClean="0"/>
              <a:t>Real GDP fell </a:t>
            </a:r>
            <a:r>
              <a:rPr lang="en-US" dirty="0" smtClean="0"/>
              <a:t>4.7 </a:t>
            </a:r>
            <a:r>
              <a:rPr lang="en-US" dirty="0" smtClean="0"/>
              <a:t>percent in the recent recession.</a:t>
            </a:r>
          </a:p>
          <a:p>
            <a:pPr lvl="1"/>
            <a:r>
              <a:rPr lang="en-US" dirty="0" smtClean="0"/>
              <a:t>Nonfarm employment typically falls </a:t>
            </a:r>
            <a:r>
              <a:rPr lang="en-US" dirty="0" smtClean="0"/>
              <a:t>2.5 </a:t>
            </a:r>
            <a:r>
              <a:rPr lang="en-US" dirty="0" smtClean="0"/>
              <a:t>percent with unemployment rising 2.5 percentage points. </a:t>
            </a:r>
          </a:p>
          <a:p>
            <a:pPr lvl="2"/>
            <a:r>
              <a:rPr lang="en-US" dirty="0" smtClean="0"/>
              <a:t>In the recent recession, nonfarm employment fell </a:t>
            </a:r>
            <a:r>
              <a:rPr lang="en-US" dirty="0" smtClean="0"/>
              <a:t>6.3 </a:t>
            </a:r>
            <a:r>
              <a:rPr lang="en-US" dirty="0" smtClean="0"/>
              <a:t>percent and unemployment rose </a:t>
            </a:r>
            <a:r>
              <a:rPr lang="en-US" dirty="0" smtClean="0"/>
              <a:t>4.5</a:t>
            </a:r>
            <a:r>
              <a:rPr lang="en-US" dirty="0" smtClean="0"/>
              <a:t> </a:t>
            </a:r>
            <a:r>
              <a:rPr lang="en-US" dirty="0" smtClean="0"/>
              <a:t>percentage points.</a:t>
            </a:r>
          </a:p>
          <a:p>
            <a:pPr lvl="1"/>
            <a:r>
              <a:rPr lang="en-US" dirty="0" smtClean="0"/>
              <a:t>Consumption is usually stable in a recession as households seek to smooth consumption. </a:t>
            </a:r>
          </a:p>
          <a:p>
            <a:pPr lvl="2"/>
            <a:r>
              <a:rPr lang="en-US" dirty="0" smtClean="0"/>
              <a:t>In the recent recession, consumption fell 1.9 percent.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long run, the short run, and shocks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Current (Actual) output may deviate from potential output, because the economy can be hit by shocks. 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smtClean="0"/>
              <a:t>short run </a:t>
            </a:r>
            <a:r>
              <a:rPr lang="en-US" dirty="0" smtClean="0"/>
              <a:t>is the length of time over which these shocks and deviations can occur.</a:t>
            </a:r>
          </a:p>
          <a:p>
            <a:r>
              <a:rPr lang="en-US" dirty="0" smtClean="0"/>
              <a:t>In short-run models, we assume that the long run is given (it is determined by the long-run model, which is outside of the short-run model). </a:t>
            </a:r>
          </a:p>
          <a:p>
            <a:pPr lvl="1"/>
            <a:r>
              <a:rPr lang="en-US" dirty="0" smtClean="0"/>
              <a:t>Potential output and the long-run inflation rate are exogenous.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Macroeconomic Outcomes</a:t>
            </a:r>
            <a:endParaRPr lang="en-US" dirty="0"/>
          </a:p>
        </p:txBody>
      </p:sp>
      <p:pic>
        <p:nvPicPr>
          <p:cNvPr id="9218" name="Picture 2" descr="C:\Documents and Settings\liuj\My Documents\My Pictures\photo 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Macroeconomic Outcomes: Employment</a:t>
            </a:r>
            <a:endParaRPr lang="en-US" dirty="0"/>
          </a:p>
        </p:txBody>
      </p:sp>
      <p:pic>
        <p:nvPicPr>
          <p:cNvPr id="6146" name="Picture 2" descr="C:\Documents and Settings\liuj\My Documents\My Pictures\photo 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2290" y="1447800"/>
            <a:ext cx="640497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Macroeconomic Outcomes: Output</a:t>
            </a:r>
            <a:endParaRPr lang="en-US" dirty="0"/>
          </a:p>
        </p:txBody>
      </p:sp>
      <p:pic>
        <p:nvPicPr>
          <p:cNvPr id="7170" name="Picture 2" descr="C:\Documents and Settings\liuj\My Documents\My Pictures\photo 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3854" y="1447800"/>
            <a:ext cx="6401842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Macroeconomic Outcomes: Unemployment Rate</a:t>
            </a:r>
            <a:endParaRPr lang="en-US" dirty="0"/>
          </a:p>
        </p:txBody>
      </p:sp>
      <p:pic>
        <p:nvPicPr>
          <p:cNvPr id="8194" name="Picture 2" descr="C:\Documents and Settings\liuj\My Documents\My Pictures\photo 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3828" y="1447800"/>
            <a:ext cx="6401894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Macroeconomic Outcomes</a:t>
            </a:r>
            <a:endParaRPr lang="en-US" dirty="0"/>
          </a:p>
        </p:txBody>
      </p:sp>
      <p:pic>
        <p:nvPicPr>
          <p:cNvPr id="10242" name="Picture 2" descr="C:\Documents and Settings\liuj\My Documents\My Pictures\photo 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5937" y="1447800"/>
            <a:ext cx="6397675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Macroeconomic Outcomes: Inflation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None/>
            </a:pPr>
            <a:r>
              <a:rPr lang="en-US" b="1" dirty="0" smtClean="0"/>
              <a:t>b. Inflation</a:t>
            </a:r>
            <a:endParaRPr lang="en-US" dirty="0" smtClean="0"/>
          </a:p>
          <a:p>
            <a:pPr lvl="1"/>
            <a:r>
              <a:rPr lang="en-US" dirty="0" smtClean="0"/>
              <a:t>"Core" inflation excludes food and energy prices. </a:t>
            </a:r>
          </a:p>
          <a:p>
            <a:pPr lvl="2"/>
            <a:r>
              <a:rPr lang="en-US" dirty="0" smtClean="0"/>
              <a:t>Core inflation was relatively stable during the recession.</a:t>
            </a:r>
          </a:p>
          <a:p>
            <a:pPr lvl="1"/>
            <a:r>
              <a:rPr lang="en-US" dirty="0" smtClean="0"/>
              <a:t>Sharp changes in the price of oil resulted in the inflation rate for "all" items to be highly volatile.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Macroeconomic Outcomes: Inflation</a:t>
            </a:r>
            <a:endParaRPr lang="en-US" dirty="0"/>
          </a:p>
        </p:txBody>
      </p:sp>
      <p:pic>
        <p:nvPicPr>
          <p:cNvPr id="1026" name="Picture 2" descr="C:\Documents and Settings\liuj\My Documents\My Pictures\photo 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6632575" cy="4974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Case study: A comparison to other financial crisis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Financial crises includes: the Great Depression; Japan in the 1990s, Sweden in 1991; and the Asian financial crisis of 1997, etc;</a:t>
            </a:r>
          </a:p>
          <a:p>
            <a:r>
              <a:rPr lang="en-US" dirty="0" smtClean="0"/>
              <a:t>Financial </a:t>
            </a:r>
            <a:r>
              <a:rPr lang="en-US" dirty="0" smtClean="0"/>
              <a:t>crises are typically quite long and very costly to the economy.</a:t>
            </a:r>
            <a:endParaRPr lang="en-CA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Case study: A comparison to other financial crisis</a:t>
            </a:r>
            <a:endParaRPr lang="en-US" dirty="0"/>
          </a:p>
        </p:txBody>
      </p:sp>
      <p:pic>
        <p:nvPicPr>
          <p:cNvPr id="3074" name="Picture 2" descr="C:\Documents and Settings\liuj\My Documents\My Pictures\photo 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6701772" cy="503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Macroeconomic Outcomes: the rest of the world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c.  The financial crisis was global in </a:t>
            </a:r>
            <a:r>
              <a:rPr lang="en-US" dirty="0" smtClean="0"/>
              <a:t>scope including Japan, Germany, UK, France, etc.</a:t>
            </a:r>
            <a:endParaRPr lang="en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long run, the short run, and shocks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current level of output and the current inflation rate are endogenous in the short-run model.</a:t>
            </a:r>
          </a:p>
          <a:p>
            <a:r>
              <a:rPr lang="en-US" dirty="0" smtClean="0"/>
              <a:t>Explaining how current output and current inflation deviate from their long-run values is the goal of the short-run model.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liuj\My Documents\My Pictures\photo 1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400" y="685800"/>
            <a:ext cx="65024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Macroeconomic Outcomes: the rest of the world</a:t>
            </a:r>
            <a:endParaRPr lang="en-US" sz="3600" dirty="0"/>
          </a:p>
        </p:txBody>
      </p:sp>
      <p:pic>
        <p:nvPicPr>
          <p:cNvPr id="2050" name="Picture 2" descr="C:\Documents and Settings\liuj\My Documents\My Pictures\photo 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3822" y="1447800"/>
            <a:ext cx="6821905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Some foundations of financial economics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In many ways, the recent crisis was a balance-sheet crisis.</a:t>
            </a:r>
          </a:p>
          <a:p>
            <a:pPr>
              <a:buNone/>
            </a:pPr>
            <a:r>
              <a:rPr lang="en-US" b="1" dirty="0" smtClean="0"/>
              <a:t>a. Balance Sheets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i="1" dirty="0" smtClean="0"/>
              <a:t>balance sheet </a:t>
            </a:r>
            <a:r>
              <a:rPr lang="en-US" dirty="0" smtClean="0"/>
              <a:t>is a summary of a financial institution's assets and liabilities. </a:t>
            </a:r>
          </a:p>
          <a:p>
            <a:pPr lvl="1"/>
            <a:r>
              <a:rPr lang="en-US" i="1" dirty="0" smtClean="0"/>
              <a:t>Assets </a:t>
            </a:r>
            <a:r>
              <a:rPr lang="en-US" dirty="0" smtClean="0"/>
              <a:t>are the items of value that the institution owns.</a:t>
            </a:r>
          </a:p>
          <a:p>
            <a:pPr lvl="1"/>
            <a:r>
              <a:rPr lang="en-US" i="1" dirty="0" smtClean="0"/>
              <a:t>Liabilities </a:t>
            </a:r>
            <a:r>
              <a:rPr lang="en-US" dirty="0" smtClean="0"/>
              <a:t>are the items of value that the institution owes to others.</a:t>
            </a:r>
          </a:p>
          <a:p>
            <a:r>
              <a:rPr lang="en-US" dirty="0" smtClean="0"/>
              <a:t>The assets and liabilities of an institution must balance. </a:t>
            </a:r>
          </a:p>
          <a:p>
            <a:pPr lvl="1"/>
            <a:r>
              <a:rPr lang="en-US" i="1" dirty="0" smtClean="0"/>
              <a:t>Equity </a:t>
            </a:r>
            <a:r>
              <a:rPr lang="en-US" dirty="0" smtClean="0"/>
              <a:t>or </a:t>
            </a:r>
            <a:r>
              <a:rPr lang="en-US" i="1" dirty="0" smtClean="0"/>
              <a:t>net worth </a:t>
            </a:r>
            <a:r>
              <a:rPr lang="en-US" dirty="0" smtClean="0"/>
              <a:t>or </a:t>
            </a:r>
            <a:r>
              <a:rPr lang="en-US" i="1" dirty="0" smtClean="0"/>
              <a:t>capital</a:t>
            </a:r>
            <a:r>
              <a:rPr lang="en-US" dirty="0" smtClean="0"/>
              <a:t> is the difference between total assets and total liabilities and represents the value of the institution to its shareholders or owners. 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reserve requirement</a:t>
            </a:r>
            <a:r>
              <a:rPr lang="en-US" dirty="0" smtClean="0"/>
              <a:t> mandates that banks keep a certain percentage of their deposits in a special account with the central bank.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capital requirement </a:t>
            </a:r>
            <a:r>
              <a:rPr lang="en-US" dirty="0" smtClean="0"/>
              <a:t>mandates that the net worth of the bank be at least a certain fraction of the bank's total assets.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sheet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656590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0100"/>
                <a:gridCol w="1212850"/>
                <a:gridCol w="1987550"/>
                <a:gridCol w="129540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hypothetical bank’s balance sheet (billions of dollars)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Assets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Liabilities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Loans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Deposits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investments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Short-term debt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Cash and reserves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Long-term debt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Total assets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Total liabilities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1,800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Equity (net worth)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Some foundations of financial economics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b. Leverage</a:t>
            </a:r>
            <a:endParaRPr lang="en-US" dirty="0" smtClean="0"/>
          </a:p>
          <a:p>
            <a:r>
              <a:rPr lang="en-US" i="1" dirty="0" smtClean="0"/>
              <a:t>Leverage </a:t>
            </a:r>
            <a:r>
              <a:rPr lang="en-US" dirty="0" smtClean="0"/>
              <a:t>is the ratio of total liabilities to net worth. </a:t>
            </a:r>
          </a:p>
          <a:p>
            <a:pPr lvl="1"/>
            <a:r>
              <a:rPr lang="en-US" dirty="0" smtClean="0"/>
              <a:t>Leverage magnifies any changes in the value of assets and liabilities in terms of the return to shareholders. </a:t>
            </a:r>
          </a:p>
          <a:p>
            <a:pPr lvl="2"/>
            <a:r>
              <a:rPr lang="en-US" dirty="0" smtClean="0"/>
              <a:t>This means when the price of an investment increases [decreases] modestly, there is a huge gain [loss] to the owner's equity. </a:t>
            </a:r>
          </a:p>
          <a:p>
            <a:r>
              <a:rPr lang="en-US" dirty="0" smtClean="0"/>
              <a:t>A bank is </a:t>
            </a:r>
            <a:r>
              <a:rPr lang="en-US" i="1" dirty="0" smtClean="0"/>
              <a:t>insolvent </a:t>
            </a:r>
            <a:r>
              <a:rPr lang="en-US" dirty="0" smtClean="0"/>
              <a:t>or </a:t>
            </a:r>
            <a:r>
              <a:rPr lang="en-US" i="1" dirty="0" smtClean="0"/>
              <a:t>bankrupt </a:t>
            </a:r>
            <a:r>
              <a:rPr lang="en-US" dirty="0" smtClean="0"/>
              <a:t>if the assets owned by the bank are not large enough to cover the liabilities that the bank owes to others.</a:t>
            </a:r>
          </a:p>
          <a:p>
            <a:r>
              <a:rPr lang="en-US" dirty="0" smtClean="0"/>
              <a:t>Because many banks had very high leverage ratios, even small aggregate shocks could result in their insolvency.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Some foundations of financial economics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smtClean="0"/>
              <a:t>Financial Wrap-Up</a:t>
            </a:r>
            <a:endParaRPr lang="en-US" dirty="0" smtClean="0"/>
          </a:p>
          <a:p>
            <a:r>
              <a:rPr lang="en-US" dirty="0" smtClean="0"/>
              <a:t>When asset prices are rising, leverage can turn a certain percentage return into a much larger return. </a:t>
            </a:r>
          </a:p>
          <a:p>
            <a:pPr lvl="1"/>
            <a:r>
              <a:rPr lang="en-US" dirty="0" smtClean="0"/>
              <a:t>This was the case in the period leading up to the financial crisis.</a:t>
            </a:r>
          </a:p>
          <a:p>
            <a:r>
              <a:rPr lang="en-US" dirty="0" smtClean="0"/>
              <a:t>Declines in housing and stock prices combined with high leverage ratios of financial institutions, threaten the solvency of these financial institutions. </a:t>
            </a:r>
          </a:p>
          <a:p>
            <a:r>
              <a:rPr lang="en-US" dirty="0" smtClean="0"/>
              <a:t>The financial system is extremely integrated and financial institutions borrow and lend large sums with each other in normal times. </a:t>
            </a:r>
          </a:p>
          <a:p>
            <a:pPr lvl="1"/>
            <a:r>
              <a:rPr lang="en-US" i="1" dirty="0" smtClean="0"/>
              <a:t>Systemic risk </a:t>
            </a:r>
            <a:r>
              <a:rPr lang="en-US" dirty="0" smtClean="0"/>
              <a:t>is the risk associated with the financial system as a whole rather than any one specific entity within that system. </a:t>
            </a:r>
          </a:p>
          <a:p>
            <a:r>
              <a:rPr lang="en-US" dirty="0" smtClean="0"/>
              <a:t>The financial </a:t>
            </a:r>
            <a:r>
              <a:rPr lang="en-US" smtClean="0"/>
              <a:t>crisis </a:t>
            </a:r>
            <a:r>
              <a:rPr lang="en-US" smtClean="0"/>
              <a:t>has</a:t>
            </a:r>
            <a:r>
              <a:rPr lang="en-US" smtClean="0"/>
              <a:t> its </a:t>
            </a:r>
            <a:r>
              <a:rPr lang="en-US" dirty="0" smtClean="0"/>
              <a:t>roots in the bubble that developed in the housing market. </a:t>
            </a:r>
          </a:p>
          <a:p>
            <a:pPr lvl="1"/>
            <a:r>
              <a:rPr lang="en-US" dirty="0" smtClean="0"/>
              <a:t>Increases in global savings, low interest rates and a substantial deterioration of lending standards led to enormous increases in housing prices.</a:t>
            </a:r>
          </a:p>
          <a:p>
            <a:r>
              <a:rPr lang="en-US" dirty="0" smtClean="0"/>
              <a:t>Because of the systems of securitization and leverage, the collapse of housing prices nearly took down the entire financial structure. </a:t>
            </a:r>
          </a:p>
          <a:p>
            <a:pPr lvl="1"/>
            <a:r>
              <a:rPr lang="en-US" dirty="0" smtClean="0"/>
              <a:t>The Great Recession was the macroeconomic consequence of the collapse of the financial structure.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and Fluctuations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The </a:t>
            </a:r>
            <a:r>
              <a:rPr lang="en-US" i="1" dirty="0" smtClean="0"/>
              <a:t>long-run trend </a:t>
            </a:r>
            <a:r>
              <a:rPr lang="en-US" dirty="0" smtClean="0"/>
              <a:t>is potential output.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smtClean="0"/>
              <a:t>short-run fluctuations </a:t>
            </a:r>
            <a:r>
              <a:rPr lang="en-US" dirty="0" smtClean="0"/>
              <a:t>are the percentage change of deviations from potential GDP. </a:t>
            </a:r>
          </a:p>
          <a:p>
            <a:pPr lvl="2"/>
            <a:r>
              <a:rPr lang="en-US" dirty="0" smtClean="0"/>
              <a:t>This fluctuation is equal to the difference in actual and potential output, expressed as a percentage of potential output.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Gap</a:t>
            </a:r>
            <a:endParaRPr lang="en-CA" dirty="0"/>
          </a:p>
        </p:txBody>
      </p:sp>
      <p:pic>
        <p:nvPicPr>
          <p:cNvPr id="7170" name="Picture 2" descr="C:\Documents and Settings\liuj\My Documents\My Pictures\photo 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Canadian Output Gap</a:t>
            </a:r>
            <a:endParaRPr lang="en-CA" dirty="0"/>
          </a:p>
        </p:txBody>
      </p:sp>
      <p:pic>
        <p:nvPicPr>
          <p:cNvPr id="4" name="Picture 17" descr="fig2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93975" y="1481137"/>
            <a:ext cx="5181600" cy="4733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Fluctuations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</a:t>
            </a:r>
            <a:r>
              <a:rPr lang="en-US" i="1" dirty="0" smtClean="0"/>
              <a:t>recession </a:t>
            </a:r>
            <a:r>
              <a:rPr lang="en-US" dirty="0" smtClean="0"/>
              <a:t>happens when actual output falls for two consecutive quarters. </a:t>
            </a:r>
          </a:p>
          <a:p>
            <a:pPr lvl="1"/>
            <a:r>
              <a:rPr lang="en-US" dirty="0" smtClean="0"/>
              <a:t>A recession is over when actual output starts to rise and growth rate becomes positive.</a:t>
            </a:r>
          </a:p>
          <a:p>
            <a:r>
              <a:rPr lang="en-US" dirty="0" smtClean="0"/>
              <a:t>Fluctuations (output gaps) in real GDP have mostly been between plus or minus 4 percent, since 1950. </a:t>
            </a:r>
          </a:p>
          <a:p>
            <a:pPr lvl="1"/>
            <a:r>
              <a:rPr lang="en-US" dirty="0" smtClean="0"/>
              <a:t>However, the recession that began in December 2007 was characterized by output being 6 percent below potential.</a:t>
            </a:r>
          </a:p>
          <a:p>
            <a:r>
              <a:rPr lang="en-US" dirty="0" smtClean="0"/>
              <a:t>During a recession, output is usually below potential for approximately two years.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2216</TotalTime>
  <Words>2492</Words>
  <Application>Microsoft Office PowerPoint</Application>
  <PresentationFormat>On-screen Show (4:3)</PresentationFormat>
  <Paragraphs>213</Paragraphs>
  <Slides>55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Solstice</vt:lpstr>
      <vt:lpstr>Introduction to Short Run</vt:lpstr>
      <vt:lpstr>In this chapter, we will learn</vt:lpstr>
      <vt:lpstr>The long run, the short run, and shocks</vt:lpstr>
      <vt:lpstr>The long run, the short run, and shocks</vt:lpstr>
      <vt:lpstr>The long run, the short run, and shocks</vt:lpstr>
      <vt:lpstr>Trends and Fluctuations</vt:lpstr>
      <vt:lpstr>Output Gap</vt:lpstr>
      <vt:lpstr>Canadian Output Gap</vt:lpstr>
      <vt:lpstr>Fluctuations</vt:lpstr>
      <vt:lpstr>Economic Fluctuations</vt:lpstr>
      <vt:lpstr>Fluctuations</vt:lpstr>
      <vt:lpstr>Employment Fluctuations</vt:lpstr>
      <vt:lpstr>Case Study: The Great Depression</vt:lpstr>
      <vt:lpstr>The Inflation Rate</vt:lpstr>
      <vt:lpstr>The Inflation Rate</vt:lpstr>
      <vt:lpstr>The Short-Run Model</vt:lpstr>
      <vt:lpstr>The Short-Run Model</vt:lpstr>
      <vt:lpstr>The Phillips Curve</vt:lpstr>
      <vt:lpstr>A Graph in The Short-Run Model</vt:lpstr>
      <vt:lpstr>A Graph in The Short-Run Model</vt:lpstr>
      <vt:lpstr>How the Short-Run Model Works</vt:lpstr>
      <vt:lpstr>The Empirical Fit of the Phillips Curve</vt:lpstr>
      <vt:lpstr>The Empirical Fit of the Phillips Curve</vt:lpstr>
      <vt:lpstr>Case Study: Can macroeconomic model predict US presidential election?</vt:lpstr>
      <vt:lpstr>Case Study: Can macroeconomic model predict US presidential election?</vt:lpstr>
      <vt:lpstr>Summary </vt:lpstr>
      <vt:lpstr>A Look At The Great Recession</vt:lpstr>
      <vt:lpstr>Slide 28</vt:lpstr>
      <vt:lpstr>Recent Shocks to The Macroeconomy</vt:lpstr>
      <vt:lpstr>Housing Prices</vt:lpstr>
      <vt:lpstr>Recent Shocks to The Macroeconomy</vt:lpstr>
      <vt:lpstr>Recent Shocks to The Macroeconomy</vt:lpstr>
      <vt:lpstr>Change in Key Interest Rate</vt:lpstr>
      <vt:lpstr>Recent Shocks to The Macroeconomy</vt:lpstr>
      <vt:lpstr>Recent Shocks to The Macroeconomy</vt:lpstr>
      <vt:lpstr>Financial Turmoil</vt:lpstr>
      <vt:lpstr>Recent Shocks to The Macroeconomy</vt:lpstr>
      <vt:lpstr>The Price of Oil</vt:lpstr>
      <vt:lpstr>Macroeconomic Outcomes</vt:lpstr>
      <vt:lpstr>Macroeconomic Outcomes</vt:lpstr>
      <vt:lpstr>Macroeconomic Outcomes: Employment</vt:lpstr>
      <vt:lpstr>Macroeconomic Outcomes: Output</vt:lpstr>
      <vt:lpstr>Macroeconomic Outcomes: Unemployment Rate</vt:lpstr>
      <vt:lpstr>Macroeconomic Outcomes</vt:lpstr>
      <vt:lpstr>Macroeconomic Outcomes: Inflation</vt:lpstr>
      <vt:lpstr>Macroeconomic Outcomes: Inflation</vt:lpstr>
      <vt:lpstr>Case study: A comparison to other financial crisis</vt:lpstr>
      <vt:lpstr>Case study: A comparison to other financial crisis</vt:lpstr>
      <vt:lpstr>Macroeconomic Outcomes: the rest of the world</vt:lpstr>
      <vt:lpstr>Slide 50</vt:lpstr>
      <vt:lpstr>Macroeconomic Outcomes: the rest of the world</vt:lpstr>
      <vt:lpstr>Some foundations of financial economics</vt:lpstr>
      <vt:lpstr>Balance sheet</vt:lpstr>
      <vt:lpstr>Some foundations of financial economics</vt:lpstr>
      <vt:lpstr>Some foundations of financial economics</vt:lpstr>
    </vt:vector>
  </TitlesOfParts>
  <Company>Malaspina University-College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liu</dc:creator>
  <cp:lastModifiedBy>liuj</cp:lastModifiedBy>
  <cp:revision>219</cp:revision>
  <cp:lastPrinted>2014-02-03T20:31:03Z</cp:lastPrinted>
  <dcterms:created xsi:type="dcterms:W3CDTF">2011-01-04T08:41:10Z</dcterms:created>
  <dcterms:modified xsi:type="dcterms:W3CDTF">2014-02-13T00:19:30Z</dcterms:modified>
</cp:coreProperties>
</file>