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handoutMasterIdLst>
    <p:handoutMasterId r:id="rId32"/>
  </p:handoutMasterIdLst>
  <p:sldIdLst>
    <p:sldId id="256" r:id="rId2"/>
    <p:sldId id="257" r:id="rId3"/>
    <p:sldId id="258" r:id="rId4"/>
    <p:sldId id="286" r:id="rId5"/>
    <p:sldId id="266" r:id="rId6"/>
    <p:sldId id="267" r:id="rId7"/>
    <p:sldId id="287" r:id="rId8"/>
    <p:sldId id="268" r:id="rId9"/>
    <p:sldId id="269" r:id="rId10"/>
    <p:sldId id="270" r:id="rId11"/>
    <p:sldId id="271" r:id="rId12"/>
    <p:sldId id="272" r:id="rId13"/>
    <p:sldId id="282" r:id="rId14"/>
    <p:sldId id="283" r:id="rId15"/>
    <p:sldId id="273" r:id="rId16"/>
    <p:sldId id="274" r:id="rId17"/>
    <p:sldId id="285" r:id="rId18"/>
    <p:sldId id="284" r:id="rId19"/>
    <p:sldId id="276" r:id="rId20"/>
    <p:sldId id="275" r:id="rId21"/>
    <p:sldId id="277" r:id="rId22"/>
    <p:sldId id="293" r:id="rId23"/>
    <p:sldId id="279" r:id="rId24"/>
    <p:sldId id="290" r:id="rId25"/>
    <p:sldId id="288" r:id="rId26"/>
    <p:sldId id="280" r:id="rId27"/>
    <p:sldId id="291" r:id="rId28"/>
    <p:sldId id="292"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5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E23501-3B99-4B45-AC8A-F3DF71814957}" type="datetimeFigureOut">
              <a:rPr lang="en-US" smtClean="0"/>
              <a:t>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4240F3-E4D8-4551-88D5-BE28C14C4736}" type="slidenum">
              <a:rPr lang="en-US" smtClean="0"/>
              <a:t>‹#›</a:t>
            </a:fld>
            <a:endParaRPr lang="en-US"/>
          </a:p>
        </p:txBody>
      </p:sp>
    </p:spTree>
    <p:extLst>
      <p:ext uri="{BB962C8B-B14F-4D97-AF65-F5344CB8AC3E}">
        <p14:creationId xmlns:p14="http://schemas.microsoft.com/office/powerpoint/2010/main" val="2585681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D0099-50A0-4E85-BAEA-7918AB0FFB34}" type="datetimeFigureOut">
              <a:rPr lang="en-US" smtClean="0"/>
              <a:pPr/>
              <a:t>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AECB0-55F4-4CB7-A237-A352B1E492DE}" type="slidenum">
              <a:rPr lang="en-US" smtClean="0"/>
              <a:pPr/>
              <a:t>‹#›</a:t>
            </a:fld>
            <a:endParaRPr lang="en-US"/>
          </a:p>
        </p:txBody>
      </p:sp>
    </p:spTree>
    <p:extLst>
      <p:ext uri="{BB962C8B-B14F-4D97-AF65-F5344CB8AC3E}">
        <p14:creationId xmlns:p14="http://schemas.microsoft.com/office/powerpoint/2010/main" val="417180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439F6EF-E7EF-442A-BEAC-462653DC4D29}" type="datetimeFigureOut">
              <a:rPr lang="en-US" smtClean="0"/>
              <a:pPr/>
              <a:t>2/6/2014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2CAA8BB-FB24-422B-A1AF-A2CE578055F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39F6EF-E7EF-442A-BEAC-462653DC4D29}" type="datetimeFigureOut">
              <a:rPr lang="en-US" smtClean="0"/>
              <a:pPr/>
              <a:t>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CAA8BB-FB24-422B-A1AF-A2CE578055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39F6EF-E7EF-442A-BEAC-462653DC4D29}" type="datetimeFigureOut">
              <a:rPr lang="en-US" smtClean="0"/>
              <a:pPr/>
              <a:t>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CAA8BB-FB24-422B-A1AF-A2CE578055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39F6EF-E7EF-442A-BEAC-462653DC4D29}" type="datetimeFigureOut">
              <a:rPr lang="en-US" smtClean="0"/>
              <a:pPr/>
              <a:t>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CAA8BB-FB24-422B-A1AF-A2CE578055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439F6EF-E7EF-442A-BEAC-462653DC4D29}" type="datetimeFigureOut">
              <a:rPr lang="en-US" smtClean="0"/>
              <a:pPr/>
              <a:t>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CAA8BB-FB24-422B-A1AF-A2CE578055F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39F6EF-E7EF-442A-BEAC-462653DC4D29}" type="datetimeFigureOut">
              <a:rPr lang="en-US" smtClean="0"/>
              <a:pPr/>
              <a:t>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CAA8BB-FB24-422B-A1AF-A2CE578055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39F6EF-E7EF-442A-BEAC-462653DC4D29}" type="datetimeFigureOut">
              <a:rPr lang="en-US" smtClean="0"/>
              <a:pPr/>
              <a:t>2/6/2014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2CAA8BB-FB24-422B-A1AF-A2CE578055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439F6EF-E7EF-442A-BEAC-462653DC4D29}" type="datetimeFigureOut">
              <a:rPr lang="en-US" smtClean="0"/>
              <a:pPr/>
              <a:t>2/6/2014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2CAA8BB-FB24-422B-A1AF-A2CE578055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439F6EF-E7EF-442A-BEAC-462653DC4D29}" type="datetimeFigureOut">
              <a:rPr lang="en-US" smtClean="0"/>
              <a:pPr/>
              <a:t>2/6/2014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2CAA8BB-FB24-422B-A1AF-A2CE578055F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39F6EF-E7EF-442A-BEAC-462653DC4D29}" type="datetimeFigureOut">
              <a:rPr lang="en-US" smtClean="0"/>
              <a:pPr/>
              <a:t>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CAA8BB-FB24-422B-A1AF-A2CE578055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439F6EF-E7EF-442A-BEAC-462653DC4D29}" type="datetimeFigureOut">
              <a:rPr lang="en-US" smtClean="0"/>
              <a:pPr/>
              <a:t>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CAA8BB-FB24-422B-A1AF-A2CE578055F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439F6EF-E7EF-442A-BEAC-462653DC4D29}" type="datetimeFigureOut">
              <a:rPr lang="en-US" smtClean="0"/>
              <a:pPr/>
              <a:t>2/6/2014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CAA8BB-FB24-422B-A1AF-A2CE578055F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Inflation</a:t>
            </a:r>
            <a:endParaRPr lang="en-US" dirty="0"/>
          </a:p>
        </p:txBody>
      </p:sp>
      <p:sp>
        <p:nvSpPr>
          <p:cNvPr id="3" name="Subtitle 2"/>
          <p:cNvSpPr>
            <a:spLocks noGrp="1"/>
          </p:cNvSpPr>
          <p:nvPr>
            <p:ph type="subTitle" idx="1"/>
          </p:nvPr>
        </p:nvSpPr>
        <p:spPr/>
        <p:txBody>
          <a:bodyPr>
            <a:normAutofit/>
          </a:bodyPr>
          <a:lstStyle/>
          <a:p>
            <a:r>
              <a:rPr lang="en-US" dirty="0" smtClean="0"/>
              <a:t>Chapter 5</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quantity equation</a:t>
            </a:r>
          </a:p>
        </p:txBody>
      </p:sp>
      <p:sp>
        <p:nvSpPr>
          <p:cNvPr id="3" name="Content Placeholder 2"/>
          <p:cNvSpPr>
            <a:spLocks noGrp="1"/>
          </p:cNvSpPr>
          <p:nvPr>
            <p:ph idx="1"/>
          </p:nvPr>
        </p:nvSpPr>
        <p:spPr/>
        <p:txBody>
          <a:bodyPr>
            <a:normAutofit fontScale="77500" lnSpcReduction="20000"/>
          </a:bodyPr>
          <a:lstStyle/>
          <a:p>
            <a:r>
              <a:rPr lang="en-US" dirty="0"/>
              <a:t>The velocity of money is an exogenously given constant.</a:t>
            </a:r>
          </a:p>
          <a:p>
            <a:r>
              <a:rPr lang="en-US" dirty="0"/>
              <a:t>The money supply is determined by the central bank, and we assume that monetary policy is exogenously given.</a:t>
            </a:r>
          </a:p>
          <a:p>
            <a:r>
              <a:rPr lang="en-US" dirty="0" smtClean="0"/>
              <a:t>The </a:t>
            </a:r>
            <a:r>
              <a:rPr lang="en-US" i="1" dirty="0" smtClean="0"/>
              <a:t>classical dichotomy </a:t>
            </a:r>
            <a:r>
              <a:rPr lang="en-US" dirty="0" smtClean="0"/>
              <a:t>says that (</a:t>
            </a:r>
            <a:r>
              <a:rPr lang="en-US" dirty="0" smtClean="0">
                <a:solidFill>
                  <a:srgbClr val="FF0000"/>
                </a:solidFill>
              </a:rPr>
              <a:t>in the long run</a:t>
            </a:r>
            <a:r>
              <a:rPr lang="en-US" dirty="0" smtClean="0"/>
              <a:t>, </a:t>
            </a:r>
            <a:r>
              <a:rPr lang="en-US" dirty="0"/>
              <a:t>Real economic variables, like real GDP, are determined only by real forces–—like the investment rate and </a:t>
            </a:r>
            <a:r>
              <a:rPr lang="en-US" dirty="0" smtClean="0"/>
              <a:t>TFP).  They </a:t>
            </a:r>
            <a:r>
              <a:rPr lang="en-US" dirty="0"/>
              <a:t>are not influenced by nominal changes, such as a change in the money supply</a:t>
            </a:r>
            <a:r>
              <a:rPr lang="en-US" dirty="0" smtClean="0"/>
              <a:t>. </a:t>
            </a:r>
          </a:p>
          <a:p>
            <a:pPr lvl="1"/>
            <a:r>
              <a:rPr lang="en-US" dirty="0" smtClean="0"/>
              <a:t>Real </a:t>
            </a:r>
            <a:r>
              <a:rPr lang="en-US" dirty="0"/>
              <a:t>GDP is determined solely by real considerations—not on money.</a:t>
            </a:r>
          </a:p>
          <a:p>
            <a:pPr lvl="1"/>
            <a:r>
              <a:rPr lang="en-US" dirty="0"/>
              <a:t>In the quantity theory of money, real GDP is assumed as exogenously given and determined by real forces.</a:t>
            </a:r>
          </a:p>
          <a:p>
            <a:endParaRPr lang="en-US" dirty="0"/>
          </a:p>
        </p:txBody>
      </p:sp>
    </p:spTree>
    <p:extLst>
      <p:ext uri="{BB962C8B-B14F-4D97-AF65-F5344CB8AC3E}">
        <p14:creationId xmlns:p14="http://schemas.microsoft.com/office/powerpoint/2010/main" val="371264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quantity theory for the price level</a:t>
            </a:r>
            <a:endParaRPr lang="en-US" dirty="0"/>
          </a:p>
        </p:txBody>
      </p:sp>
      <p:sp>
        <p:nvSpPr>
          <p:cNvPr id="3" name="Content Placeholder 2"/>
          <p:cNvSpPr>
            <a:spLocks noGrp="1"/>
          </p:cNvSpPr>
          <p:nvPr>
            <p:ph idx="1"/>
          </p:nvPr>
        </p:nvSpPr>
        <p:spPr/>
        <p:txBody>
          <a:bodyPr>
            <a:normAutofit/>
          </a:bodyPr>
          <a:lstStyle/>
          <a:p>
            <a:r>
              <a:rPr lang="en-US" dirty="0"/>
              <a:t>To solve the model, we plug all the exogenous variables into the model and then solve for the price level.</a:t>
            </a:r>
          </a:p>
          <a:p>
            <a:r>
              <a:rPr lang="en-US" dirty="0"/>
              <a:t>Increases in the money supply and decreases in real GDP cause prices to </a:t>
            </a:r>
            <a:r>
              <a:rPr lang="en-US" dirty="0" smtClean="0"/>
              <a:t>rise =&gt; inflation is caused by too much money chasing too few goods;</a:t>
            </a:r>
            <a:endParaRPr lang="en-US" dirty="0"/>
          </a:p>
          <a:p>
            <a:endParaRPr lang="en-US" dirty="0"/>
          </a:p>
        </p:txBody>
      </p:sp>
    </p:spTree>
    <p:extLst>
      <p:ext uri="{BB962C8B-B14F-4D97-AF65-F5344CB8AC3E}">
        <p14:creationId xmlns:p14="http://schemas.microsoft.com/office/powerpoint/2010/main" val="2511062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quantity theory for inflation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We can express the quantity equation in terms of growth </a:t>
            </a:r>
            <a:r>
              <a:rPr lang="en-US" dirty="0" smtClean="0"/>
              <a:t>rates. </a:t>
            </a:r>
            <a:endParaRPr lang="en-US" dirty="0"/>
          </a:p>
          <a:p>
            <a:r>
              <a:rPr lang="en-US" dirty="0"/>
              <a:t>The rate of inflation is equal to the growth rate in the money supply minus the growth rate in real GDP.</a:t>
            </a:r>
          </a:p>
          <a:p>
            <a:r>
              <a:rPr lang="en-US" dirty="0"/>
              <a:t>The quantity theory thus implies that in the long run, changes in the growth rate of money lead one-for-one to changes in the inflation rate. </a:t>
            </a:r>
          </a:p>
          <a:p>
            <a:pPr lvl="1"/>
            <a:r>
              <a:rPr lang="en-US" dirty="0"/>
              <a:t>Recall that changes in money growth do not change real GDP because of the classical dichotomy.</a:t>
            </a:r>
          </a:p>
          <a:p>
            <a:r>
              <a:rPr lang="en-US" i="1" dirty="0" smtClean="0"/>
              <a:t>Deflation </a:t>
            </a:r>
            <a:r>
              <a:rPr lang="en-US" dirty="0" smtClean="0"/>
              <a:t>is when inflation rates are negative.</a:t>
            </a:r>
          </a:p>
          <a:p>
            <a:r>
              <a:rPr lang="en-US" dirty="0" smtClean="0"/>
              <a:t>Empirically</a:t>
            </a:r>
            <a:r>
              <a:rPr lang="en-US" dirty="0"/>
              <a:t>, the quantity theory of money holds up quite well—both in U.S. and worldwide data.</a:t>
            </a:r>
          </a:p>
          <a:p>
            <a:endParaRPr lang="en-US" dirty="0"/>
          </a:p>
        </p:txBody>
      </p:sp>
    </p:spTree>
    <p:extLst>
      <p:ext uri="{BB962C8B-B14F-4D97-AF65-F5344CB8AC3E}">
        <p14:creationId xmlns:p14="http://schemas.microsoft.com/office/powerpoint/2010/main" val="145670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quantity theory for inflation</a:t>
            </a:r>
          </a:p>
        </p:txBody>
      </p:sp>
      <p:pic>
        <p:nvPicPr>
          <p:cNvPr id="1026" name="Picture 2" descr="C:\Documents and Settings\liuj\My Documents\My Pictures\photo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4375" y="14478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4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quantity theory for inflation</a:t>
            </a:r>
          </a:p>
        </p:txBody>
      </p:sp>
      <p:pic>
        <p:nvPicPr>
          <p:cNvPr id="2050" name="Picture 2" descr="C:\Documents and Settings\liuj\My Documents\My Pictures\phot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4375" y="14478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6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Revisiting the classical dichotomy</a:t>
            </a:r>
            <a:endParaRPr lang="en-US" dirty="0"/>
          </a:p>
        </p:txBody>
      </p:sp>
      <p:sp>
        <p:nvSpPr>
          <p:cNvPr id="3" name="Content Placeholder 2"/>
          <p:cNvSpPr>
            <a:spLocks noGrp="1"/>
          </p:cNvSpPr>
          <p:nvPr>
            <p:ph idx="1"/>
          </p:nvPr>
        </p:nvSpPr>
        <p:spPr/>
        <p:txBody>
          <a:bodyPr>
            <a:normAutofit fontScale="92500"/>
          </a:bodyPr>
          <a:lstStyle/>
          <a:p>
            <a:r>
              <a:rPr lang="en-US" dirty="0"/>
              <a:t>The </a:t>
            </a:r>
            <a:r>
              <a:rPr lang="en-US" i="1" dirty="0"/>
              <a:t>classical dichotomy </a:t>
            </a:r>
            <a:r>
              <a:rPr lang="en-US" i="1" dirty="0" smtClean="0"/>
              <a:t>(</a:t>
            </a:r>
            <a:r>
              <a:rPr lang="en-US" dirty="0" smtClean="0">
                <a:solidFill>
                  <a:srgbClr val="FF0000"/>
                </a:solidFill>
              </a:rPr>
              <a:t>in </a:t>
            </a:r>
            <a:r>
              <a:rPr lang="en-US" dirty="0">
                <a:solidFill>
                  <a:srgbClr val="FF0000"/>
                </a:solidFill>
              </a:rPr>
              <a:t>the long run</a:t>
            </a:r>
            <a:r>
              <a:rPr lang="en-US" dirty="0"/>
              <a:t>, the real and nominal sides of the economy are completely </a:t>
            </a:r>
            <a:r>
              <a:rPr lang="en-US" dirty="0" smtClean="0"/>
              <a:t>separate) holds if:  </a:t>
            </a:r>
            <a:endParaRPr lang="en-US" dirty="0"/>
          </a:p>
          <a:p>
            <a:r>
              <a:rPr lang="en-US" dirty="0" smtClean="0"/>
              <a:t>changes </a:t>
            </a:r>
            <a:r>
              <a:rPr lang="en-US" dirty="0"/>
              <a:t>in the money supply have no real effects on the economy and only affect prices. </a:t>
            </a:r>
          </a:p>
          <a:p>
            <a:pPr lvl="1"/>
            <a:r>
              <a:rPr lang="en-US" dirty="0"/>
              <a:t>Empirically, the neutrality of money holds in the long run but does not hold in the short run because nominal prices do </a:t>
            </a:r>
            <a:r>
              <a:rPr lang="en-US" i="1" dirty="0"/>
              <a:t>not</a:t>
            </a:r>
            <a:r>
              <a:rPr lang="en-US" dirty="0"/>
              <a:t> respond immediately to changes in the money supply.</a:t>
            </a:r>
          </a:p>
          <a:p>
            <a:endParaRPr lang="en-US" dirty="0"/>
          </a:p>
        </p:txBody>
      </p:sp>
    </p:spTree>
    <p:extLst>
      <p:ext uri="{BB962C8B-B14F-4D97-AF65-F5344CB8AC3E}">
        <p14:creationId xmlns:p14="http://schemas.microsoft.com/office/powerpoint/2010/main" val="402093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and nominal interest rate</a:t>
            </a:r>
            <a:endParaRPr lang="en-US" dirty="0"/>
          </a:p>
        </p:txBody>
      </p:sp>
      <p:sp>
        <p:nvSpPr>
          <p:cNvPr id="3" name="Content Placeholder 2"/>
          <p:cNvSpPr>
            <a:spLocks noGrp="1"/>
          </p:cNvSpPr>
          <p:nvPr>
            <p:ph idx="1"/>
          </p:nvPr>
        </p:nvSpPr>
        <p:spPr/>
        <p:txBody>
          <a:bodyPr>
            <a:normAutofit lnSpcReduction="10000"/>
          </a:bodyPr>
          <a:lstStyle/>
          <a:p>
            <a:r>
              <a:rPr lang="en-US" dirty="0"/>
              <a:t>The nominal interest rate in an economy is paid in units of currency, while the real interest rate is paid in goods. </a:t>
            </a:r>
            <a:r>
              <a:rPr lang="en-US" dirty="0" smtClean="0"/>
              <a:t> These </a:t>
            </a:r>
            <a:r>
              <a:rPr lang="en-US" dirty="0"/>
              <a:t>rates are related by the Fisher equation: </a:t>
            </a:r>
            <a:r>
              <a:rPr lang="en-US" i="1" dirty="0" err="1"/>
              <a:t>i</a:t>
            </a:r>
            <a:r>
              <a:rPr lang="en-US" dirty="0"/>
              <a:t> = </a:t>
            </a:r>
            <a:r>
              <a:rPr lang="en-US" i="1" dirty="0"/>
              <a:t>R</a:t>
            </a:r>
            <a:r>
              <a:rPr lang="en-US" dirty="0"/>
              <a:t> + </a:t>
            </a:r>
            <a:r>
              <a:rPr lang="en-US" dirty="0" smtClean="0"/>
              <a:t>π.</a:t>
            </a:r>
          </a:p>
          <a:p>
            <a:r>
              <a:rPr lang="en-US" i="1" dirty="0" smtClean="0"/>
              <a:t>The </a:t>
            </a:r>
            <a:r>
              <a:rPr lang="en-US" i="1" dirty="0"/>
              <a:t>Fisher equation </a:t>
            </a:r>
            <a:r>
              <a:rPr lang="en-US" dirty="0"/>
              <a:t>says that the nominal interest rate is equal to the real interest rate plus the rate of inflation. </a:t>
            </a:r>
          </a:p>
          <a:p>
            <a:pPr lvl="1"/>
            <a:r>
              <a:rPr lang="en-US" dirty="0"/>
              <a:t>The nominal interest rate is generally high when inflation is high.</a:t>
            </a:r>
          </a:p>
          <a:p>
            <a:endParaRPr lang="en-US" dirty="0"/>
          </a:p>
        </p:txBody>
      </p:sp>
    </p:spTree>
    <p:extLst>
      <p:ext uri="{BB962C8B-B14F-4D97-AF65-F5344CB8AC3E}">
        <p14:creationId xmlns:p14="http://schemas.microsoft.com/office/powerpoint/2010/main" val="292683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and nominal interest rate</a:t>
            </a:r>
          </a:p>
        </p:txBody>
      </p:sp>
      <p:pic>
        <p:nvPicPr>
          <p:cNvPr id="3074" name="Picture 2" descr="C:\Documents and Settings\liuj\My Documents\My Pictures\photo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6457" y="1447800"/>
            <a:ext cx="639663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3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Real and nominal interest rate</a:t>
            </a:r>
          </a:p>
        </p:txBody>
      </p:sp>
      <p:pic>
        <p:nvPicPr>
          <p:cNvPr id="2050" name="Picture 2" descr="C:\Documents and Settings\liuj\My Documents\My Pictures\photo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7500" y="1447800"/>
            <a:ext cx="639454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12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Case study: the wage-price spiral and president Nixon’s price controls</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a:t>A view at the time Nixon was facing reelection was that rising inflation was a result of a wage-price spiral where strong unions pushed for high wages, strong corporations translated rising costs to rising prices, and thus strong unions demanded even higher wages.</a:t>
            </a:r>
          </a:p>
          <a:p>
            <a:r>
              <a:rPr lang="en-US" dirty="0"/>
              <a:t>Nixon froze wages and prices for 90 days to break the spiral, but high unemployment resulted from an expansionary policy that brought the return of inflation.</a:t>
            </a:r>
          </a:p>
          <a:p>
            <a:r>
              <a:rPr lang="en-US" dirty="0"/>
              <a:t>If an underlying monetary policy leads to rising prices, price controls are not a viable solution to solving inflation. </a:t>
            </a:r>
          </a:p>
          <a:p>
            <a:pPr lvl="1"/>
            <a:r>
              <a:rPr lang="en-US" dirty="0"/>
              <a:t>Price controls also distort economic decisions.</a:t>
            </a:r>
          </a:p>
          <a:p>
            <a:pPr marL="82296" indent="0">
              <a:buNone/>
            </a:pPr>
            <a:r>
              <a:rPr lang="en-US" dirty="0"/>
              <a:t/>
            </a:r>
            <a:br>
              <a:rPr lang="en-US" dirty="0"/>
            </a:br>
            <a:endParaRPr lang="en-US" dirty="0"/>
          </a:p>
        </p:txBody>
      </p:sp>
    </p:spTree>
    <p:extLst>
      <p:ext uri="{BB962C8B-B14F-4D97-AF65-F5344CB8AC3E}">
        <p14:creationId xmlns:p14="http://schemas.microsoft.com/office/powerpoint/2010/main" val="179969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lnSpcReduction="10000"/>
          </a:bodyPr>
          <a:lstStyle/>
          <a:p>
            <a:r>
              <a:rPr lang="en-US" dirty="0" smtClean="0"/>
              <a:t>Define Inflation;</a:t>
            </a:r>
          </a:p>
          <a:p>
            <a:r>
              <a:rPr lang="en-US" dirty="0" smtClean="0"/>
              <a:t>Introduce The quantity theory of money – as our </a:t>
            </a:r>
            <a:r>
              <a:rPr lang="en-US" dirty="0"/>
              <a:t>basic model for understanding the long-run determinants of the price level and therefore of inflation. </a:t>
            </a:r>
            <a:endParaRPr lang="en-US" dirty="0" smtClean="0"/>
          </a:p>
          <a:p>
            <a:r>
              <a:rPr lang="en-US" dirty="0" smtClean="0"/>
              <a:t>Interpret The </a:t>
            </a:r>
            <a:r>
              <a:rPr lang="en-US" dirty="0"/>
              <a:t>classical </a:t>
            </a:r>
            <a:r>
              <a:rPr lang="en-US" dirty="0" smtClean="0"/>
              <a:t>dichotomy;</a:t>
            </a:r>
          </a:p>
          <a:p>
            <a:r>
              <a:rPr lang="en-US" dirty="0" smtClean="0"/>
              <a:t>Describe how nominal and real interest rate are related through the </a:t>
            </a:r>
            <a:r>
              <a:rPr lang="en-US" dirty="0"/>
              <a:t>Fisher </a:t>
            </a:r>
            <a:r>
              <a:rPr lang="en-US" dirty="0" smtClean="0"/>
              <a:t>equation;</a:t>
            </a:r>
          </a:p>
          <a:p>
            <a:r>
              <a:rPr lang="en-US" dirty="0" smtClean="0"/>
              <a:t>Episodes of high inflation and cost;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inflation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t>Examples of individuals who are hurt during inflation are as follows: </a:t>
            </a:r>
          </a:p>
          <a:p>
            <a:pPr lvl="1"/>
            <a:r>
              <a:rPr lang="en-US" dirty="0"/>
              <a:t>An individual who has </a:t>
            </a:r>
            <a:r>
              <a:rPr lang="en-US" dirty="0" smtClean="0"/>
              <a:t>earns fixed pension income.</a:t>
            </a:r>
            <a:endParaRPr lang="en-US" dirty="0"/>
          </a:p>
          <a:p>
            <a:pPr lvl="1"/>
            <a:r>
              <a:rPr lang="en-US" dirty="0"/>
              <a:t>A bank that issues loans at fixed rates but pays interest rates that move with the market.</a:t>
            </a:r>
          </a:p>
          <a:p>
            <a:pPr lvl="1"/>
            <a:r>
              <a:rPr lang="en-US" dirty="0"/>
              <a:t>An individual with a variable rate mortgage.</a:t>
            </a:r>
          </a:p>
          <a:p>
            <a:r>
              <a:rPr lang="en-US" dirty="0"/>
              <a:t>Large surprise inflations can lead to large redistributions in wealth. </a:t>
            </a:r>
          </a:p>
          <a:p>
            <a:pPr lvl="1"/>
            <a:r>
              <a:rPr lang="en-US" dirty="0"/>
              <a:t>People with debts can pay back their loans with new cheaper dollars, while creditors wind up losing money.</a:t>
            </a:r>
          </a:p>
          <a:p>
            <a:r>
              <a:rPr lang="en-US" dirty="0"/>
              <a:t>Taxes are based on nominal incomes, but economic decisions are made based on real variables. </a:t>
            </a:r>
          </a:p>
          <a:p>
            <a:pPr lvl="1"/>
            <a:r>
              <a:rPr lang="en-US" dirty="0"/>
              <a:t>Tax distortions are more severe when inflation is high.</a:t>
            </a:r>
          </a:p>
          <a:p>
            <a:r>
              <a:rPr lang="en-US" dirty="0"/>
              <a:t>Inflation also distorts relative prices because some prices are faster at adjusting to inflation than other prices are.</a:t>
            </a:r>
          </a:p>
          <a:p>
            <a:r>
              <a:rPr lang="en-US" dirty="0"/>
              <a:t>Shoe leather costs of inflation imply that people want to hold less money when inflation is high.</a:t>
            </a:r>
          </a:p>
          <a:p>
            <a:r>
              <a:rPr lang="en-US" dirty="0"/>
              <a:t>Menu costs are the costs to firms of changing prices frequently.</a:t>
            </a:r>
          </a:p>
          <a:p>
            <a:r>
              <a:rPr lang="en-US" dirty="0"/>
              <a:t>Costs are not generated by the rate of inflation but rather by the unexpectedness and uncertainty generated from surprise changes.</a:t>
            </a:r>
          </a:p>
          <a:p>
            <a:endParaRPr lang="en-US" dirty="0"/>
          </a:p>
        </p:txBody>
      </p:sp>
    </p:spTree>
    <p:extLst>
      <p:ext uri="{BB962C8B-B14F-4D97-AF65-F5344CB8AC3E}">
        <p14:creationId xmlns:p14="http://schemas.microsoft.com/office/powerpoint/2010/main" val="41789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fiscal causes of high inflation</a:t>
            </a:r>
            <a:endParaRPr lang="en-US" dirty="0"/>
          </a:p>
        </p:txBody>
      </p:sp>
      <p:sp>
        <p:nvSpPr>
          <p:cNvPr id="3" name="Content Placeholder 2"/>
          <p:cNvSpPr>
            <a:spLocks noGrp="1"/>
          </p:cNvSpPr>
          <p:nvPr>
            <p:ph idx="1"/>
          </p:nvPr>
        </p:nvSpPr>
        <p:spPr/>
        <p:txBody>
          <a:bodyPr/>
          <a:lstStyle/>
          <a:p>
            <a:r>
              <a:rPr lang="en-US" i="1" dirty="0"/>
              <a:t>The government budget constraint </a:t>
            </a:r>
            <a:r>
              <a:rPr lang="en-US" dirty="0"/>
              <a:t>says that the government's uses of funds must equal its sources of funds: tax revenue, borrowing, and changes in the stock of money</a:t>
            </a:r>
            <a:r>
              <a:rPr lang="en-US" dirty="0" smtClean="0"/>
              <a:t>.</a:t>
            </a:r>
          </a:p>
          <a:p>
            <a:pPr marL="82296" indent="0">
              <a:buNone/>
            </a:pP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109480614"/>
              </p:ext>
            </p:extLst>
          </p:nvPr>
        </p:nvGraphicFramePr>
        <p:xfrm>
          <a:off x="3505200" y="4178878"/>
          <a:ext cx="3254828" cy="517814"/>
        </p:xfrm>
        <a:graphic>
          <a:graphicData uri="http://schemas.openxmlformats.org/presentationml/2006/ole">
            <mc:AlternateContent xmlns:mc="http://schemas.openxmlformats.org/markup-compatibility/2006">
              <mc:Choice xmlns:v="urn:schemas-microsoft-com:vml" Requires="v">
                <p:oleObj spid="_x0000_s1045" name="Equation" r:id="rId3" imgW="1117440" imgH="177480" progId="Equation.3">
                  <p:embed/>
                </p:oleObj>
              </mc:Choice>
              <mc:Fallback>
                <p:oleObj name="Equation" r:id="rId3" imgW="1117440" imgH="177480" progId="Equation.3">
                  <p:embed/>
                  <p:pic>
                    <p:nvPicPr>
                      <p:cNvPr id="0" name=""/>
                      <p:cNvPicPr/>
                      <p:nvPr/>
                    </p:nvPicPr>
                    <p:blipFill>
                      <a:blip r:embed="rId4"/>
                      <a:stretch>
                        <a:fillRect/>
                      </a:stretch>
                    </p:blipFill>
                    <p:spPr>
                      <a:xfrm>
                        <a:off x="3505200" y="4178878"/>
                        <a:ext cx="3254828" cy="517814"/>
                      </a:xfrm>
                      <a:prstGeom prst="rect">
                        <a:avLst/>
                      </a:prstGeom>
                    </p:spPr>
                  </p:pic>
                </p:oleObj>
              </mc:Fallback>
            </mc:AlternateContent>
          </a:graphicData>
        </a:graphic>
      </p:graphicFrame>
    </p:spTree>
    <p:extLst>
      <p:ext uri="{BB962C8B-B14F-4D97-AF65-F5344CB8AC3E}">
        <p14:creationId xmlns:p14="http://schemas.microsoft.com/office/powerpoint/2010/main" val="2183540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fiscal causes of high inflation</a:t>
            </a:r>
          </a:p>
        </p:txBody>
      </p:sp>
      <p:sp>
        <p:nvSpPr>
          <p:cNvPr id="3" name="Content Placeholder 2"/>
          <p:cNvSpPr>
            <a:spLocks noGrp="1"/>
          </p:cNvSpPr>
          <p:nvPr>
            <p:ph idx="1"/>
          </p:nvPr>
        </p:nvSpPr>
        <p:spPr/>
        <p:txBody>
          <a:bodyPr>
            <a:normAutofit fontScale="92500" lnSpcReduction="10000"/>
          </a:bodyPr>
          <a:lstStyle/>
          <a:p>
            <a:r>
              <a:rPr lang="en-US" dirty="0"/>
              <a:t>If a government runs large budget deficits, as debt rises, lenders may worry the government will have trouble paying back loans, and they may stop lending to the government altogether. Raising taxes may not be politically feasible. </a:t>
            </a:r>
          </a:p>
          <a:p>
            <a:pPr lvl="1"/>
            <a:r>
              <a:rPr lang="en-US" dirty="0"/>
              <a:t>Thus, when taxes and borrowing are no longer an option, the government will resort to printing currency to finance its budget. </a:t>
            </a:r>
          </a:p>
          <a:p>
            <a:pPr lvl="2"/>
            <a:r>
              <a:rPr lang="en-US" dirty="0"/>
              <a:t>Lenders to the government will then be paid back in units of currency that are worth less than the dollars lent.</a:t>
            </a:r>
          </a:p>
          <a:p>
            <a:endParaRPr lang="en-US" dirty="0"/>
          </a:p>
        </p:txBody>
      </p:sp>
    </p:spTree>
    <p:extLst>
      <p:ext uri="{BB962C8B-B14F-4D97-AF65-F5344CB8AC3E}">
        <p14:creationId xmlns:p14="http://schemas.microsoft.com/office/powerpoint/2010/main" val="934383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 independence</a:t>
            </a:r>
            <a:endParaRPr lang="en-US" dirty="0"/>
          </a:p>
        </p:txBody>
      </p:sp>
      <p:sp>
        <p:nvSpPr>
          <p:cNvPr id="3" name="Content Placeholder 2"/>
          <p:cNvSpPr>
            <a:spLocks noGrp="1"/>
          </p:cNvSpPr>
          <p:nvPr>
            <p:ph idx="1"/>
          </p:nvPr>
        </p:nvSpPr>
        <p:spPr/>
        <p:txBody>
          <a:bodyPr/>
          <a:lstStyle/>
          <a:p>
            <a:r>
              <a:rPr lang="en-US" i="1" dirty="0"/>
              <a:t>Central bank independence </a:t>
            </a:r>
            <a:r>
              <a:rPr lang="en-US" dirty="0"/>
              <a:t>is an attempt to prevent fiscal consideration from leading to excessive inflation. </a:t>
            </a:r>
          </a:p>
          <a:p>
            <a:pPr lvl="1"/>
            <a:r>
              <a:rPr lang="en-US" dirty="0"/>
              <a:t>Many central banks are separated from the fiscal branches of government in such a manner that they cannot be ordered to print money to satisfy the government budget. </a:t>
            </a:r>
          </a:p>
          <a:p>
            <a:endParaRPr lang="en-US" dirty="0"/>
          </a:p>
        </p:txBody>
      </p:sp>
    </p:spTree>
    <p:extLst>
      <p:ext uri="{BB962C8B-B14F-4D97-AF65-F5344CB8AC3E}">
        <p14:creationId xmlns:p14="http://schemas.microsoft.com/office/powerpoint/2010/main" val="2349056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Hyperinflation </a:t>
            </a:r>
            <a:endParaRPr lang="en-US" dirty="0"/>
          </a:p>
        </p:txBody>
      </p:sp>
      <p:sp>
        <p:nvSpPr>
          <p:cNvPr id="3" name="Content Placeholder 2"/>
          <p:cNvSpPr>
            <a:spLocks noGrp="1"/>
          </p:cNvSpPr>
          <p:nvPr>
            <p:ph idx="1"/>
          </p:nvPr>
        </p:nvSpPr>
        <p:spPr/>
        <p:txBody>
          <a:bodyPr/>
          <a:lstStyle/>
          <a:p>
            <a:r>
              <a:rPr lang="en-US" dirty="0"/>
              <a:t>Hyperinflation is often associated with wars, their aftermath, sociopolitical upheavals, or other crises that make it difficult for the government to tax the population, as a sudden and sharp decrease in tax revenue coupled with a strong effort to maintain the status quo can be a direct trigger of hyperinflation.</a:t>
            </a:r>
          </a:p>
          <a:p>
            <a:pPr marL="82296" indent="0">
              <a:buNone/>
            </a:pPr>
            <a:endParaRPr lang="en-US" dirty="0"/>
          </a:p>
        </p:txBody>
      </p:sp>
    </p:spTree>
    <p:extLst>
      <p:ext uri="{BB962C8B-B14F-4D97-AF65-F5344CB8AC3E}">
        <p14:creationId xmlns:p14="http://schemas.microsoft.com/office/powerpoint/2010/main" val="691381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Most severe hyperinflations in history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7982016"/>
              </p:ext>
            </p:extLst>
          </p:nvPr>
        </p:nvGraphicFramePr>
        <p:xfrm>
          <a:off x="1905002" y="1432108"/>
          <a:ext cx="6553199" cy="4824139"/>
        </p:xfrm>
        <a:graphic>
          <a:graphicData uri="http://schemas.openxmlformats.org/drawingml/2006/table">
            <a:tbl>
              <a:tblPr/>
              <a:tblGrid>
                <a:gridCol w="1025189"/>
                <a:gridCol w="1025189"/>
                <a:gridCol w="1025189"/>
                <a:gridCol w="1291885"/>
                <a:gridCol w="971443"/>
                <a:gridCol w="1214304"/>
              </a:tblGrid>
              <a:tr h="282388">
                <a:tc gridSpan="6">
                  <a:txBody>
                    <a:bodyPr/>
                    <a:lstStyle/>
                    <a:p>
                      <a:pPr algn="ctr"/>
                      <a:r>
                        <a:rPr lang="en-US" sz="1400" dirty="0"/>
                        <a:t>Highest monthly inflation rates in </a:t>
                      </a:r>
                      <a:r>
                        <a:rPr lang="en-US" sz="1400" dirty="0" smtClean="0"/>
                        <a:t>history</a:t>
                      </a:r>
                      <a:endParaRPr lang="en-US" sz="1400" dirty="0"/>
                    </a:p>
                  </a:txBody>
                  <a:tcPr marL="70597" marR="70597" marT="35299" marB="35299"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29553">
                <a:tc>
                  <a:txBody>
                    <a:bodyPr/>
                    <a:lstStyle/>
                    <a:p>
                      <a:r>
                        <a:rPr lang="en-US" sz="1400" dirty="0"/>
                        <a:t>Country</a:t>
                      </a:r>
                    </a:p>
                  </a:txBody>
                  <a:tcPr marL="70597" marR="70597" marT="35299" marB="35299" anchor="ctr">
                    <a:lnL>
                      <a:noFill/>
                    </a:lnL>
                    <a:lnR>
                      <a:noFill/>
                    </a:lnR>
                    <a:lnT>
                      <a:noFill/>
                    </a:lnT>
                    <a:lnB>
                      <a:noFill/>
                    </a:lnB>
                  </a:tcPr>
                </a:tc>
                <a:tc>
                  <a:txBody>
                    <a:bodyPr/>
                    <a:lstStyle/>
                    <a:p>
                      <a:r>
                        <a:rPr lang="en-US" sz="1400"/>
                        <a:t>Currency name</a:t>
                      </a:r>
                    </a:p>
                  </a:txBody>
                  <a:tcPr marL="70597" marR="70597" marT="35299" marB="35299" anchor="ctr">
                    <a:lnL>
                      <a:noFill/>
                    </a:lnL>
                    <a:lnR>
                      <a:noFill/>
                    </a:lnR>
                    <a:lnT>
                      <a:noFill/>
                    </a:lnT>
                    <a:lnB>
                      <a:noFill/>
                    </a:lnB>
                  </a:tcPr>
                </a:tc>
                <a:tc>
                  <a:txBody>
                    <a:bodyPr/>
                    <a:lstStyle/>
                    <a:p>
                      <a:r>
                        <a:rPr lang="en-US" sz="1400"/>
                        <a:t>Month with highest inflation rate</a:t>
                      </a:r>
                    </a:p>
                  </a:txBody>
                  <a:tcPr marL="70597" marR="70597" marT="35299" marB="35299" anchor="ctr">
                    <a:lnL>
                      <a:noFill/>
                    </a:lnL>
                    <a:lnR>
                      <a:noFill/>
                    </a:lnR>
                    <a:lnT>
                      <a:noFill/>
                    </a:lnT>
                    <a:lnB>
                      <a:noFill/>
                    </a:lnB>
                  </a:tcPr>
                </a:tc>
                <a:tc>
                  <a:txBody>
                    <a:bodyPr/>
                    <a:lstStyle/>
                    <a:p>
                      <a:r>
                        <a:rPr lang="en-US" sz="1400"/>
                        <a:t>Highest monthly inflation rate</a:t>
                      </a:r>
                    </a:p>
                  </a:txBody>
                  <a:tcPr marL="70597" marR="70597" marT="35299" marB="35299" anchor="ctr">
                    <a:lnL>
                      <a:noFill/>
                    </a:lnL>
                    <a:lnR>
                      <a:noFill/>
                    </a:lnR>
                    <a:lnT>
                      <a:noFill/>
                    </a:lnT>
                    <a:lnB>
                      <a:noFill/>
                    </a:lnB>
                  </a:tcPr>
                </a:tc>
                <a:tc>
                  <a:txBody>
                    <a:bodyPr/>
                    <a:lstStyle/>
                    <a:p>
                      <a:r>
                        <a:rPr lang="en-US" sz="1400"/>
                        <a:t>Equivalent daily inflation rate</a:t>
                      </a:r>
                    </a:p>
                  </a:txBody>
                  <a:tcPr marL="70597" marR="70597" marT="35299" marB="35299" anchor="ctr">
                    <a:lnL>
                      <a:noFill/>
                    </a:lnL>
                    <a:lnR>
                      <a:noFill/>
                    </a:lnR>
                    <a:lnT>
                      <a:noFill/>
                    </a:lnT>
                    <a:lnB>
                      <a:noFill/>
                    </a:lnB>
                  </a:tcPr>
                </a:tc>
                <a:tc>
                  <a:txBody>
                    <a:bodyPr/>
                    <a:lstStyle/>
                    <a:p>
                      <a:r>
                        <a:rPr lang="en-US" sz="1400"/>
                        <a:t>Time required for prices to double</a:t>
                      </a:r>
                    </a:p>
                  </a:txBody>
                  <a:tcPr marL="70597" marR="70597" marT="35299" marB="35299" anchor="ctr">
                    <a:lnL>
                      <a:noFill/>
                    </a:lnL>
                    <a:lnR>
                      <a:noFill/>
                    </a:lnR>
                    <a:lnT>
                      <a:noFill/>
                    </a:lnT>
                    <a:lnB>
                      <a:noFill/>
                    </a:lnB>
                  </a:tcPr>
                </a:tc>
              </a:tr>
              <a:tr h="494179">
                <a:tc>
                  <a:txBody>
                    <a:bodyPr/>
                    <a:lstStyle/>
                    <a:p>
                      <a:r>
                        <a:rPr lang="en-US" sz="1400" dirty="0"/>
                        <a:t>Hungary</a:t>
                      </a:r>
                    </a:p>
                  </a:txBody>
                  <a:tcPr marL="70597" marR="70597" marT="35299" marB="35299" anchor="ctr">
                    <a:lnL>
                      <a:noFill/>
                    </a:lnL>
                    <a:lnR>
                      <a:noFill/>
                    </a:lnR>
                    <a:lnT>
                      <a:noFill/>
                    </a:lnT>
                    <a:lnB>
                      <a:noFill/>
                    </a:lnB>
                  </a:tcPr>
                </a:tc>
                <a:tc>
                  <a:txBody>
                    <a:bodyPr/>
                    <a:lstStyle/>
                    <a:p>
                      <a:r>
                        <a:rPr lang="hu-HU" sz="1400" dirty="0"/>
                        <a:t>Hungarian pengő</a:t>
                      </a:r>
                    </a:p>
                  </a:txBody>
                  <a:tcPr marL="70597" marR="70597" marT="35299" marB="35299" anchor="ctr">
                    <a:lnL>
                      <a:noFill/>
                    </a:lnL>
                    <a:lnR>
                      <a:noFill/>
                    </a:lnR>
                    <a:lnT>
                      <a:noFill/>
                    </a:lnT>
                    <a:lnB>
                      <a:noFill/>
                    </a:lnB>
                  </a:tcPr>
                </a:tc>
                <a:tc>
                  <a:txBody>
                    <a:bodyPr/>
                    <a:lstStyle/>
                    <a:p>
                      <a:r>
                        <a:rPr lang="en-US" sz="1400"/>
                        <a:t>July 1946</a:t>
                      </a:r>
                    </a:p>
                  </a:txBody>
                  <a:tcPr marL="70597" marR="70597" marT="35299" marB="35299" anchor="ctr">
                    <a:lnL>
                      <a:noFill/>
                    </a:lnL>
                    <a:lnR>
                      <a:noFill/>
                    </a:lnR>
                    <a:lnT>
                      <a:noFill/>
                    </a:lnT>
                    <a:lnB>
                      <a:noFill/>
                    </a:lnB>
                  </a:tcPr>
                </a:tc>
                <a:tc>
                  <a:txBody>
                    <a:bodyPr/>
                    <a:lstStyle/>
                    <a:p>
                      <a:r>
                        <a:rPr lang="en-US" sz="1400"/>
                        <a:t>4.19 × 10</a:t>
                      </a:r>
                      <a:r>
                        <a:rPr lang="en-US" sz="1400" baseline="30000"/>
                        <a:t>16</a:t>
                      </a:r>
                      <a:r>
                        <a:rPr lang="en-US" sz="1400"/>
                        <a:t> %</a:t>
                      </a:r>
                    </a:p>
                  </a:txBody>
                  <a:tcPr marL="70597" marR="70597" marT="35299" marB="35299" anchor="ctr">
                    <a:lnL>
                      <a:noFill/>
                    </a:lnL>
                    <a:lnR>
                      <a:noFill/>
                    </a:lnR>
                    <a:lnT>
                      <a:noFill/>
                    </a:lnT>
                    <a:lnB>
                      <a:noFill/>
                    </a:lnB>
                  </a:tcPr>
                </a:tc>
                <a:tc>
                  <a:txBody>
                    <a:bodyPr/>
                    <a:lstStyle/>
                    <a:p>
                      <a:r>
                        <a:rPr lang="en-US" sz="1400"/>
                        <a:t>207.19%</a:t>
                      </a:r>
                    </a:p>
                  </a:txBody>
                  <a:tcPr marL="70597" marR="70597" marT="35299" marB="35299" anchor="ctr">
                    <a:lnL>
                      <a:noFill/>
                    </a:lnL>
                    <a:lnR>
                      <a:noFill/>
                    </a:lnR>
                    <a:lnT>
                      <a:noFill/>
                    </a:lnT>
                    <a:lnB>
                      <a:noFill/>
                    </a:lnB>
                  </a:tcPr>
                </a:tc>
                <a:tc>
                  <a:txBody>
                    <a:bodyPr/>
                    <a:lstStyle/>
                    <a:p>
                      <a:r>
                        <a:rPr lang="en-US" sz="1400"/>
                        <a:t>15 hours</a:t>
                      </a:r>
                    </a:p>
                  </a:txBody>
                  <a:tcPr marL="70597" marR="70597" marT="35299" marB="35299" anchor="ctr">
                    <a:lnL>
                      <a:noFill/>
                    </a:lnL>
                    <a:lnR>
                      <a:noFill/>
                    </a:lnR>
                    <a:lnT>
                      <a:noFill/>
                    </a:lnT>
                    <a:lnB>
                      <a:noFill/>
                    </a:lnB>
                  </a:tcPr>
                </a:tc>
              </a:tr>
              <a:tr h="494179">
                <a:tc>
                  <a:txBody>
                    <a:bodyPr/>
                    <a:lstStyle/>
                    <a:p>
                      <a:r>
                        <a:rPr lang="en-US" sz="1400" dirty="0"/>
                        <a:t>Zimbabwe</a:t>
                      </a:r>
                    </a:p>
                  </a:txBody>
                  <a:tcPr marL="70597" marR="70597" marT="35299" marB="35299" anchor="ctr">
                    <a:lnL>
                      <a:noFill/>
                    </a:lnL>
                    <a:lnR>
                      <a:noFill/>
                    </a:lnR>
                    <a:lnT>
                      <a:noFill/>
                    </a:lnT>
                    <a:lnB>
                      <a:noFill/>
                    </a:lnB>
                  </a:tcPr>
                </a:tc>
                <a:tc>
                  <a:txBody>
                    <a:bodyPr/>
                    <a:lstStyle/>
                    <a:p>
                      <a:r>
                        <a:rPr lang="en-US" sz="1400" dirty="0"/>
                        <a:t>Zimbabwe dollar</a:t>
                      </a:r>
                    </a:p>
                  </a:txBody>
                  <a:tcPr marL="70597" marR="70597" marT="35299" marB="35299" anchor="ctr">
                    <a:lnL>
                      <a:noFill/>
                    </a:lnL>
                    <a:lnR>
                      <a:noFill/>
                    </a:lnR>
                    <a:lnT>
                      <a:noFill/>
                    </a:lnT>
                    <a:lnB>
                      <a:noFill/>
                    </a:lnB>
                  </a:tcPr>
                </a:tc>
                <a:tc>
                  <a:txBody>
                    <a:bodyPr/>
                    <a:lstStyle/>
                    <a:p>
                      <a:r>
                        <a:rPr lang="en-US" sz="1400"/>
                        <a:t>November 2008</a:t>
                      </a:r>
                    </a:p>
                  </a:txBody>
                  <a:tcPr marL="70597" marR="70597" marT="35299" marB="35299" anchor="ctr">
                    <a:lnL>
                      <a:noFill/>
                    </a:lnL>
                    <a:lnR>
                      <a:noFill/>
                    </a:lnR>
                    <a:lnT>
                      <a:noFill/>
                    </a:lnT>
                    <a:lnB>
                      <a:noFill/>
                    </a:lnB>
                  </a:tcPr>
                </a:tc>
                <a:tc>
                  <a:txBody>
                    <a:bodyPr/>
                    <a:lstStyle/>
                    <a:p>
                      <a:r>
                        <a:rPr lang="en-US" sz="1400"/>
                        <a:t>7.96 × 10</a:t>
                      </a:r>
                      <a:r>
                        <a:rPr lang="en-US" sz="1400" baseline="30000"/>
                        <a:t>10</a:t>
                      </a:r>
                      <a:r>
                        <a:rPr lang="en-US" sz="1400"/>
                        <a:t> %</a:t>
                      </a:r>
                    </a:p>
                  </a:txBody>
                  <a:tcPr marL="70597" marR="70597" marT="35299" marB="35299" anchor="ctr">
                    <a:lnL>
                      <a:noFill/>
                    </a:lnL>
                    <a:lnR>
                      <a:noFill/>
                    </a:lnR>
                    <a:lnT>
                      <a:noFill/>
                    </a:lnT>
                    <a:lnB>
                      <a:noFill/>
                    </a:lnB>
                  </a:tcPr>
                </a:tc>
                <a:tc>
                  <a:txBody>
                    <a:bodyPr/>
                    <a:lstStyle/>
                    <a:p>
                      <a:r>
                        <a:rPr lang="en-US" sz="1400"/>
                        <a:t>98.01%</a:t>
                      </a:r>
                    </a:p>
                  </a:txBody>
                  <a:tcPr marL="70597" marR="70597" marT="35299" marB="35299" anchor="ctr">
                    <a:lnL>
                      <a:noFill/>
                    </a:lnL>
                    <a:lnR>
                      <a:noFill/>
                    </a:lnR>
                    <a:lnT>
                      <a:noFill/>
                    </a:lnT>
                    <a:lnB>
                      <a:noFill/>
                    </a:lnB>
                  </a:tcPr>
                </a:tc>
                <a:tc>
                  <a:txBody>
                    <a:bodyPr/>
                    <a:lstStyle/>
                    <a:p>
                      <a:r>
                        <a:rPr lang="en-US" sz="1400"/>
                        <a:t>24.7 hours</a:t>
                      </a:r>
                    </a:p>
                  </a:txBody>
                  <a:tcPr marL="70597" marR="70597" marT="35299" marB="35299" anchor="ctr">
                    <a:lnL>
                      <a:noFill/>
                    </a:lnL>
                    <a:lnR>
                      <a:noFill/>
                    </a:lnR>
                    <a:lnT>
                      <a:noFill/>
                    </a:lnT>
                    <a:lnB>
                      <a:noFill/>
                    </a:lnB>
                  </a:tcPr>
                </a:tc>
              </a:tr>
              <a:tr h="494179">
                <a:tc>
                  <a:txBody>
                    <a:bodyPr/>
                    <a:lstStyle/>
                    <a:p>
                      <a:r>
                        <a:rPr lang="en-US" sz="1400" dirty="0"/>
                        <a:t>Yugoslavia</a:t>
                      </a:r>
                    </a:p>
                  </a:txBody>
                  <a:tcPr marL="70597" marR="70597" marT="35299" marB="35299" anchor="ctr">
                    <a:lnL>
                      <a:noFill/>
                    </a:lnL>
                    <a:lnR>
                      <a:noFill/>
                    </a:lnR>
                    <a:lnT>
                      <a:noFill/>
                    </a:lnT>
                    <a:lnB>
                      <a:noFill/>
                    </a:lnB>
                  </a:tcPr>
                </a:tc>
                <a:tc>
                  <a:txBody>
                    <a:bodyPr/>
                    <a:lstStyle/>
                    <a:p>
                      <a:r>
                        <a:rPr lang="en-US" sz="1400" dirty="0"/>
                        <a:t>Yugoslav dinar</a:t>
                      </a:r>
                    </a:p>
                  </a:txBody>
                  <a:tcPr marL="70597" marR="70597" marT="35299" marB="35299" anchor="ctr">
                    <a:lnL>
                      <a:noFill/>
                    </a:lnL>
                    <a:lnR>
                      <a:noFill/>
                    </a:lnR>
                    <a:lnT>
                      <a:noFill/>
                    </a:lnT>
                    <a:lnB>
                      <a:noFill/>
                    </a:lnB>
                  </a:tcPr>
                </a:tc>
                <a:tc>
                  <a:txBody>
                    <a:bodyPr/>
                    <a:lstStyle/>
                    <a:p>
                      <a:r>
                        <a:rPr lang="en-US" sz="1400"/>
                        <a:t>January 1994</a:t>
                      </a:r>
                    </a:p>
                  </a:txBody>
                  <a:tcPr marL="70597" marR="70597" marT="35299" marB="35299" anchor="ctr">
                    <a:lnL>
                      <a:noFill/>
                    </a:lnL>
                    <a:lnR>
                      <a:noFill/>
                    </a:lnR>
                    <a:lnT>
                      <a:noFill/>
                    </a:lnT>
                    <a:lnB>
                      <a:noFill/>
                    </a:lnB>
                  </a:tcPr>
                </a:tc>
                <a:tc>
                  <a:txBody>
                    <a:bodyPr/>
                    <a:lstStyle/>
                    <a:p>
                      <a:r>
                        <a:rPr lang="en-US" sz="1400"/>
                        <a:t>3.13 × 10</a:t>
                      </a:r>
                      <a:r>
                        <a:rPr lang="en-US" sz="1400" baseline="30000"/>
                        <a:t>8</a:t>
                      </a:r>
                      <a:r>
                        <a:rPr lang="en-US" sz="1400"/>
                        <a:t> %</a:t>
                      </a:r>
                    </a:p>
                  </a:txBody>
                  <a:tcPr marL="70597" marR="70597" marT="35299" marB="35299" anchor="ctr">
                    <a:lnL>
                      <a:noFill/>
                    </a:lnL>
                    <a:lnR>
                      <a:noFill/>
                    </a:lnR>
                    <a:lnT>
                      <a:noFill/>
                    </a:lnT>
                    <a:lnB>
                      <a:noFill/>
                    </a:lnB>
                  </a:tcPr>
                </a:tc>
                <a:tc>
                  <a:txBody>
                    <a:bodyPr/>
                    <a:lstStyle/>
                    <a:p>
                      <a:r>
                        <a:rPr lang="en-US" sz="1400"/>
                        <a:t>64.63%</a:t>
                      </a:r>
                    </a:p>
                  </a:txBody>
                  <a:tcPr marL="70597" marR="70597" marT="35299" marB="35299" anchor="ctr">
                    <a:lnL>
                      <a:noFill/>
                    </a:lnL>
                    <a:lnR>
                      <a:noFill/>
                    </a:lnR>
                    <a:lnT>
                      <a:noFill/>
                    </a:lnT>
                    <a:lnB>
                      <a:noFill/>
                    </a:lnB>
                  </a:tcPr>
                </a:tc>
                <a:tc>
                  <a:txBody>
                    <a:bodyPr/>
                    <a:lstStyle/>
                    <a:p>
                      <a:r>
                        <a:rPr lang="en-US" sz="1400"/>
                        <a:t>1.4 days</a:t>
                      </a:r>
                    </a:p>
                  </a:txBody>
                  <a:tcPr marL="70597" marR="70597" marT="35299" marB="35299" anchor="ctr">
                    <a:lnL>
                      <a:noFill/>
                    </a:lnL>
                    <a:lnR>
                      <a:noFill/>
                    </a:lnR>
                    <a:lnT>
                      <a:noFill/>
                    </a:lnT>
                    <a:lnB>
                      <a:noFill/>
                    </a:lnB>
                  </a:tcPr>
                </a:tc>
              </a:tr>
              <a:tr h="705971">
                <a:tc>
                  <a:txBody>
                    <a:bodyPr/>
                    <a:lstStyle/>
                    <a:p>
                      <a:r>
                        <a:rPr lang="en-US" sz="1400" dirty="0" err="1"/>
                        <a:t>Republika</a:t>
                      </a:r>
                      <a:r>
                        <a:rPr lang="en-US" sz="1400" dirty="0"/>
                        <a:t> </a:t>
                      </a:r>
                      <a:r>
                        <a:rPr lang="en-US" sz="1400" dirty="0" err="1"/>
                        <a:t>Srpska</a:t>
                      </a:r>
                      <a:endParaRPr lang="en-US" sz="1400" dirty="0"/>
                    </a:p>
                  </a:txBody>
                  <a:tcPr marL="70597" marR="70597" marT="35299" marB="35299" anchor="ctr">
                    <a:lnL>
                      <a:noFill/>
                    </a:lnL>
                    <a:lnR>
                      <a:noFill/>
                    </a:lnR>
                    <a:lnT>
                      <a:noFill/>
                    </a:lnT>
                    <a:lnB>
                      <a:noFill/>
                    </a:lnB>
                  </a:tcPr>
                </a:tc>
                <a:tc>
                  <a:txBody>
                    <a:bodyPr/>
                    <a:lstStyle/>
                    <a:p>
                      <a:r>
                        <a:rPr lang="en-US" sz="1400" dirty="0" err="1"/>
                        <a:t>Republika</a:t>
                      </a:r>
                      <a:r>
                        <a:rPr lang="en-US" sz="1400" dirty="0"/>
                        <a:t> </a:t>
                      </a:r>
                      <a:r>
                        <a:rPr lang="en-US" sz="1400" dirty="0" err="1"/>
                        <a:t>Srpska</a:t>
                      </a:r>
                      <a:r>
                        <a:rPr lang="en-US" sz="1400" dirty="0"/>
                        <a:t> dinar</a:t>
                      </a:r>
                    </a:p>
                  </a:txBody>
                  <a:tcPr marL="70597" marR="70597" marT="35299" marB="35299" anchor="ctr">
                    <a:lnL>
                      <a:noFill/>
                    </a:lnL>
                    <a:lnR>
                      <a:noFill/>
                    </a:lnR>
                    <a:lnT>
                      <a:noFill/>
                    </a:lnT>
                    <a:lnB>
                      <a:noFill/>
                    </a:lnB>
                  </a:tcPr>
                </a:tc>
                <a:tc>
                  <a:txBody>
                    <a:bodyPr/>
                    <a:lstStyle/>
                    <a:p>
                      <a:r>
                        <a:rPr lang="en-US" sz="1400"/>
                        <a:t>January 1994</a:t>
                      </a:r>
                    </a:p>
                  </a:txBody>
                  <a:tcPr marL="70597" marR="70597" marT="35299" marB="35299" anchor="ctr">
                    <a:lnL>
                      <a:noFill/>
                    </a:lnL>
                    <a:lnR>
                      <a:noFill/>
                    </a:lnR>
                    <a:lnT>
                      <a:noFill/>
                    </a:lnT>
                    <a:lnB>
                      <a:noFill/>
                    </a:lnB>
                  </a:tcPr>
                </a:tc>
                <a:tc>
                  <a:txBody>
                    <a:bodyPr/>
                    <a:lstStyle/>
                    <a:p>
                      <a:r>
                        <a:rPr lang="en-US" sz="1400"/>
                        <a:t>2.97 × 10</a:t>
                      </a:r>
                      <a:r>
                        <a:rPr lang="en-US" sz="1400" baseline="30000"/>
                        <a:t>8</a:t>
                      </a:r>
                      <a:r>
                        <a:rPr lang="en-US" sz="1400"/>
                        <a:t> %</a:t>
                      </a:r>
                    </a:p>
                  </a:txBody>
                  <a:tcPr marL="70597" marR="70597" marT="35299" marB="35299" anchor="ctr">
                    <a:lnL>
                      <a:noFill/>
                    </a:lnL>
                    <a:lnR>
                      <a:noFill/>
                    </a:lnR>
                    <a:lnT>
                      <a:noFill/>
                    </a:lnT>
                    <a:lnB>
                      <a:noFill/>
                    </a:lnB>
                  </a:tcPr>
                </a:tc>
                <a:tc>
                  <a:txBody>
                    <a:bodyPr/>
                    <a:lstStyle/>
                    <a:p>
                      <a:r>
                        <a:rPr lang="en-US" sz="1400"/>
                        <a:t>64.3%</a:t>
                      </a:r>
                    </a:p>
                  </a:txBody>
                  <a:tcPr marL="70597" marR="70597" marT="35299" marB="35299" anchor="ctr">
                    <a:lnL>
                      <a:noFill/>
                    </a:lnL>
                    <a:lnR>
                      <a:noFill/>
                    </a:lnR>
                    <a:lnT>
                      <a:noFill/>
                    </a:lnT>
                    <a:lnB>
                      <a:noFill/>
                    </a:lnB>
                  </a:tcPr>
                </a:tc>
                <a:tc>
                  <a:txBody>
                    <a:bodyPr/>
                    <a:lstStyle/>
                    <a:p>
                      <a:r>
                        <a:rPr lang="en-US" sz="1400"/>
                        <a:t>1.4 days</a:t>
                      </a:r>
                    </a:p>
                  </a:txBody>
                  <a:tcPr marL="70597" marR="70597" marT="35299" marB="35299" anchor="ctr">
                    <a:lnL>
                      <a:noFill/>
                    </a:lnL>
                    <a:lnR>
                      <a:noFill/>
                    </a:lnR>
                    <a:lnT>
                      <a:noFill/>
                    </a:lnT>
                    <a:lnB>
                      <a:noFill/>
                    </a:lnB>
                  </a:tcPr>
                </a:tc>
              </a:tr>
              <a:tr h="705971">
                <a:tc>
                  <a:txBody>
                    <a:bodyPr/>
                    <a:lstStyle/>
                    <a:p>
                      <a:r>
                        <a:rPr lang="en-US" sz="1400" dirty="0" smtClean="0"/>
                        <a:t>Germany(Weimar </a:t>
                      </a:r>
                      <a:r>
                        <a:rPr lang="en-US" sz="1400" dirty="0"/>
                        <a:t>Republic)</a:t>
                      </a:r>
                    </a:p>
                  </a:txBody>
                  <a:tcPr marL="70597" marR="70597" marT="35299" marB="35299" anchor="ctr">
                    <a:lnL>
                      <a:noFill/>
                    </a:lnL>
                    <a:lnR>
                      <a:noFill/>
                    </a:lnR>
                    <a:lnT>
                      <a:noFill/>
                    </a:lnT>
                    <a:lnB>
                      <a:noFill/>
                    </a:lnB>
                  </a:tcPr>
                </a:tc>
                <a:tc>
                  <a:txBody>
                    <a:bodyPr/>
                    <a:lstStyle/>
                    <a:p>
                      <a:r>
                        <a:rPr lang="en-US" sz="1400" dirty="0"/>
                        <a:t>German </a:t>
                      </a:r>
                      <a:r>
                        <a:rPr lang="en-US" sz="1400" dirty="0" err="1"/>
                        <a:t>Papiermark</a:t>
                      </a:r>
                      <a:endParaRPr lang="en-US" sz="1400" dirty="0"/>
                    </a:p>
                  </a:txBody>
                  <a:tcPr marL="70597" marR="70597" marT="35299" marB="35299" anchor="ctr">
                    <a:lnL>
                      <a:noFill/>
                    </a:lnL>
                    <a:lnR>
                      <a:noFill/>
                    </a:lnR>
                    <a:lnT>
                      <a:noFill/>
                    </a:lnT>
                    <a:lnB>
                      <a:noFill/>
                    </a:lnB>
                  </a:tcPr>
                </a:tc>
                <a:tc>
                  <a:txBody>
                    <a:bodyPr/>
                    <a:lstStyle/>
                    <a:p>
                      <a:r>
                        <a:rPr lang="en-US" sz="1400"/>
                        <a:t>October 1923</a:t>
                      </a:r>
                    </a:p>
                  </a:txBody>
                  <a:tcPr marL="70597" marR="70597" marT="35299" marB="35299" anchor="ctr">
                    <a:lnL>
                      <a:noFill/>
                    </a:lnL>
                    <a:lnR>
                      <a:noFill/>
                    </a:lnR>
                    <a:lnT>
                      <a:noFill/>
                    </a:lnT>
                    <a:lnB>
                      <a:noFill/>
                    </a:lnB>
                  </a:tcPr>
                </a:tc>
                <a:tc>
                  <a:txBody>
                    <a:bodyPr/>
                    <a:lstStyle/>
                    <a:p>
                      <a:r>
                        <a:rPr lang="en-US" sz="1400"/>
                        <a:t>29,500%</a:t>
                      </a:r>
                    </a:p>
                  </a:txBody>
                  <a:tcPr marL="70597" marR="70597" marT="35299" marB="35299" anchor="ctr">
                    <a:lnL>
                      <a:noFill/>
                    </a:lnL>
                    <a:lnR>
                      <a:noFill/>
                    </a:lnR>
                    <a:lnT>
                      <a:noFill/>
                    </a:lnT>
                    <a:lnB>
                      <a:noFill/>
                    </a:lnB>
                  </a:tcPr>
                </a:tc>
                <a:tc>
                  <a:txBody>
                    <a:bodyPr/>
                    <a:lstStyle/>
                    <a:p>
                      <a:r>
                        <a:rPr lang="en-US" sz="1400"/>
                        <a:t>20.87%</a:t>
                      </a:r>
                    </a:p>
                  </a:txBody>
                  <a:tcPr marL="70597" marR="70597" marT="35299" marB="35299" anchor="ctr">
                    <a:lnL>
                      <a:noFill/>
                    </a:lnL>
                    <a:lnR>
                      <a:noFill/>
                    </a:lnR>
                    <a:lnT>
                      <a:noFill/>
                    </a:lnT>
                    <a:lnB>
                      <a:noFill/>
                    </a:lnB>
                  </a:tcPr>
                </a:tc>
                <a:tc>
                  <a:txBody>
                    <a:bodyPr/>
                    <a:lstStyle/>
                    <a:p>
                      <a:r>
                        <a:rPr lang="en-US" sz="1400"/>
                        <a:t>3.7 days</a:t>
                      </a:r>
                    </a:p>
                  </a:txBody>
                  <a:tcPr marL="70597" marR="70597" marT="35299" marB="35299" anchor="ctr">
                    <a:lnL>
                      <a:noFill/>
                    </a:lnL>
                    <a:lnR>
                      <a:noFill/>
                    </a:lnR>
                    <a:lnT>
                      <a:noFill/>
                    </a:lnT>
                    <a:lnB>
                      <a:noFill/>
                    </a:lnB>
                  </a:tcPr>
                </a:tc>
              </a:tr>
              <a:tr h="494179">
                <a:tc>
                  <a:txBody>
                    <a:bodyPr/>
                    <a:lstStyle/>
                    <a:p>
                      <a:r>
                        <a:rPr lang="en-US" sz="1400" dirty="0"/>
                        <a:t>Greece</a:t>
                      </a:r>
                    </a:p>
                  </a:txBody>
                  <a:tcPr marL="70597" marR="70597" marT="35299" marB="35299" anchor="ctr">
                    <a:lnL>
                      <a:noFill/>
                    </a:lnL>
                    <a:lnR>
                      <a:noFill/>
                    </a:lnR>
                    <a:lnT>
                      <a:noFill/>
                    </a:lnT>
                    <a:lnB>
                      <a:noFill/>
                    </a:lnB>
                  </a:tcPr>
                </a:tc>
                <a:tc>
                  <a:txBody>
                    <a:bodyPr/>
                    <a:lstStyle/>
                    <a:p>
                      <a:r>
                        <a:rPr lang="en-US" sz="1400" dirty="0"/>
                        <a:t>Greek drachma</a:t>
                      </a:r>
                    </a:p>
                  </a:txBody>
                  <a:tcPr marL="70597" marR="70597" marT="35299" marB="35299" anchor="ctr">
                    <a:lnL>
                      <a:noFill/>
                    </a:lnL>
                    <a:lnR>
                      <a:noFill/>
                    </a:lnR>
                    <a:lnT>
                      <a:noFill/>
                    </a:lnT>
                    <a:lnB>
                      <a:noFill/>
                    </a:lnB>
                  </a:tcPr>
                </a:tc>
                <a:tc>
                  <a:txBody>
                    <a:bodyPr/>
                    <a:lstStyle/>
                    <a:p>
                      <a:r>
                        <a:rPr lang="en-US" sz="1400"/>
                        <a:t>October 1944</a:t>
                      </a:r>
                    </a:p>
                  </a:txBody>
                  <a:tcPr marL="70597" marR="70597" marT="35299" marB="35299" anchor="ctr">
                    <a:lnL>
                      <a:noFill/>
                    </a:lnL>
                    <a:lnR>
                      <a:noFill/>
                    </a:lnR>
                    <a:lnT>
                      <a:noFill/>
                    </a:lnT>
                    <a:lnB>
                      <a:noFill/>
                    </a:lnB>
                  </a:tcPr>
                </a:tc>
                <a:tc>
                  <a:txBody>
                    <a:bodyPr/>
                    <a:lstStyle/>
                    <a:p>
                      <a:r>
                        <a:rPr lang="en-US" sz="1400"/>
                        <a:t>13,800%</a:t>
                      </a:r>
                    </a:p>
                  </a:txBody>
                  <a:tcPr marL="70597" marR="70597" marT="35299" marB="35299" anchor="ctr">
                    <a:lnL>
                      <a:noFill/>
                    </a:lnL>
                    <a:lnR>
                      <a:noFill/>
                    </a:lnR>
                    <a:lnT>
                      <a:noFill/>
                    </a:lnT>
                    <a:lnB>
                      <a:noFill/>
                    </a:lnB>
                  </a:tcPr>
                </a:tc>
                <a:tc>
                  <a:txBody>
                    <a:bodyPr/>
                    <a:lstStyle/>
                    <a:p>
                      <a:r>
                        <a:rPr lang="en-US" sz="1400"/>
                        <a:t>17.84%</a:t>
                      </a:r>
                    </a:p>
                  </a:txBody>
                  <a:tcPr marL="70597" marR="70597" marT="35299" marB="35299" anchor="ctr">
                    <a:lnL>
                      <a:noFill/>
                    </a:lnL>
                    <a:lnR>
                      <a:noFill/>
                    </a:lnR>
                    <a:lnT>
                      <a:noFill/>
                    </a:lnT>
                    <a:lnB>
                      <a:noFill/>
                    </a:lnB>
                  </a:tcPr>
                </a:tc>
                <a:tc>
                  <a:txBody>
                    <a:bodyPr/>
                    <a:lstStyle/>
                    <a:p>
                      <a:r>
                        <a:rPr lang="en-US" sz="1400" dirty="0"/>
                        <a:t>4.3 days</a:t>
                      </a:r>
                    </a:p>
                  </a:txBody>
                  <a:tcPr marL="70597" marR="70597" marT="35299" marB="35299" anchor="ctr">
                    <a:lnL>
                      <a:noFill/>
                    </a:lnL>
                    <a:lnR>
                      <a:noFill/>
                    </a:lnR>
                    <a:lnT>
                      <a:noFill/>
                    </a:lnT>
                    <a:lnB>
                      <a:noFill/>
                    </a:lnB>
                  </a:tcPr>
                </a:tc>
              </a:tr>
            </a:tbl>
          </a:graphicData>
        </a:graphic>
      </p:graphicFrame>
    </p:spTree>
    <p:extLst>
      <p:ext uri="{BB962C8B-B14F-4D97-AF65-F5344CB8AC3E}">
        <p14:creationId xmlns:p14="http://schemas.microsoft.com/office/powerpoint/2010/main" val="225310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Episodes of high inflation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Episodes of high inflation tend to recur.</a:t>
            </a:r>
          </a:p>
          <a:p>
            <a:r>
              <a:rPr lang="en-US" dirty="0"/>
              <a:t>Hyperinflations can stop just as quickly as they start.</a:t>
            </a:r>
          </a:p>
          <a:p>
            <a:r>
              <a:rPr lang="en-US" dirty="0" smtClean="0"/>
              <a:t>Hyperinflations </a:t>
            </a:r>
            <a:r>
              <a:rPr lang="en-US" dirty="0"/>
              <a:t>end when the rate of money growth falls rapidly. </a:t>
            </a:r>
          </a:p>
          <a:p>
            <a:pPr lvl="1"/>
            <a:r>
              <a:rPr lang="en-US" dirty="0"/>
              <a:t>In other words, the government gets its finances in order through lower spending, higher taxes, and new loans.</a:t>
            </a:r>
          </a:p>
          <a:p>
            <a:r>
              <a:rPr lang="en-US" dirty="0"/>
              <a:t>The coordination problem injects a certain amount of inertia into the inflation process because people build their expectations into the prices they set.</a:t>
            </a:r>
          </a:p>
          <a:p>
            <a:endParaRPr lang="en-US" dirty="0"/>
          </a:p>
        </p:txBody>
      </p:sp>
    </p:spTree>
    <p:extLst>
      <p:ext uri="{BB962C8B-B14F-4D97-AF65-F5344CB8AC3E}">
        <p14:creationId xmlns:p14="http://schemas.microsoft.com/office/powerpoint/2010/main" val="3614461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Episodes of high inflation</a:t>
            </a:r>
          </a:p>
        </p:txBody>
      </p:sp>
      <p:pic>
        <p:nvPicPr>
          <p:cNvPr id="2050" name="Picture 2" descr="C:\Documents and Settings\liuj\My Documents\My Pictures\photo 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4375" y="14478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99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Episodes of high inflation</a:t>
            </a:r>
          </a:p>
        </p:txBody>
      </p:sp>
      <p:pic>
        <p:nvPicPr>
          <p:cNvPr id="3074" name="Picture 2" descr="C:\Documents and Settings\liuj\My Documents\My Pictures\photo 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3332" y="1447800"/>
            <a:ext cx="640288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85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inflation of 1970s</a:t>
            </a:r>
            <a:endParaRPr lang="en-US" dirty="0"/>
          </a:p>
        </p:txBody>
      </p:sp>
      <p:sp>
        <p:nvSpPr>
          <p:cNvPr id="3" name="Content Placeholder 2"/>
          <p:cNvSpPr>
            <a:spLocks noGrp="1"/>
          </p:cNvSpPr>
          <p:nvPr>
            <p:ph idx="1"/>
          </p:nvPr>
        </p:nvSpPr>
        <p:spPr/>
        <p:txBody>
          <a:bodyPr>
            <a:normAutofit fontScale="92500" lnSpcReduction="20000"/>
          </a:bodyPr>
          <a:lstStyle/>
          <a:p>
            <a:r>
              <a:rPr lang="en-US" dirty="0"/>
              <a:t>During the Great Inflation, the rate peaked </a:t>
            </a:r>
            <a:r>
              <a:rPr lang="en-US" dirty="0" smtClean="0"/>
              <a:t>more than 10% </a:t>
            </a:r>
            <a:r>
              <a:rPr lang="en-US" dirty="0"/>
              <a:t>percent, yet the inflation tax was a small fraction of government spending.</a:t>
            </a:r>
          </a:p>
          <a:p>
            <a:r>
              <a:rPr lang="en-US" dirty="0"/>
              <a:t>Inflation rose in the 1970s for the following reasons: </a:t>
            </a:r>
          </a:p>
          <a:p>
            <a:pPr lvl="1"/>
            <a:r>
              <a:rPr lang="en-US" dirty="0"/>
              <a:t>OPEC coordinated increases in oil prices that spurred inflation.</a:t>
            </a:r>
          </a:p>
          <a:p>
            <a:pPr lvl="1"/>
            <a:r>
              <a:rPr lang="en-US" dirty="0"/>
              <a:t>The c</a:t>
            </a:r>
            <a:r>
              <a:rPr lang="en-US" dirty="0" smtClean="0"/>
              <a:t>entral banks </a:t>
            </a:r>
            <a:r>
              <a:rPr lang="en-US" dirty="0"/>
              <a:t>made mistakes in running a monetary policy that grew the money supply too rapidly. </a:t>
            </a:r>
          </a:p>
          <a:p>
            <a:pPr lvl="2"/>
            <a:r>
              <a:rPr lang="en-US" dirty="0"/>
              <a:t>Policymakers pursued such a policy because of the productivity </a:t>
            </a:r>
            <a:r>
              <a:rPr lang="en-US" dirty="0" smtClean="0"/>
              <a:t>slowdown, 1961-1971: </a:t>
            </a:r>
            <a:endParaRPr lang="en-US" dirty="0"/>
          </a:p>
          <a:p>
            <a:endParaRPr lang="en-US" dirty="0"/>
          </a:p>
        </p:txBody>
      </p:sp>
    </p:spTree>
    <p:extLst>
      <p:ext uri="{BB962C8B-B14F-4D97-AF65-F5344CB8AC3E}">
        <p14:creationId xmlns:p14="http://schemas.microsoft.com/office/powerpoint/2010/main" val="19793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a:t>
            </a:r>
            <a:endParaRPr lang="en-US" dirty="0"/>
          </a:p>
        </p:txBody>
      </p:sp>
      <p:sp>
        <p:nvSpPr>
          <p:cNvPr id="3" name="Content Placeholder 2"/>
          <p:cNvSpPr>
            <a:spLocks noGrp="1"/>
          </p:cNvSpPr>
          <p:nvPr>
            <p:ph idx="1"/>
          </p:nvPr>
        </p:nvSpPr>
        <p:spPr/>
        <p:txBody>
          <a:bodyPr>
            <a:normAutofit lnSpcReduction="10000"/>
          </a:bodyPr>
          <a:lstStyle/>
          <a:p>
            <a:r>
              <a:rPr lang="en-US" dirty="0"/>
              <a:t>Inflation is the annual percentage change in the overall price level in an economy. </a:t>
            </a:r>
            <a:endParaRPr lang="en-US" dirty="0" smtClean="0"/>
          </a:p>
          <a:p>
            <a:r>
              <a:rPr lang="en-US" dirty="0"/>
              <a:t>Since 1960, in the United States, inflation was at about 2 percent until the Great Inflation of the 1970s; after this period, inflation settled at about 2.5 percent</a:t>
            </a:r>
            <a:r>
              <a:rPr lang="en-US" dirty="0" smtClean="0"/>
              <a:t>.	</a:t>
            </a:r>
          </a:p>
          <a:p>
            <a:r>
              <a:rPr lang="en-US" sz="2800" dirty="0" smtClean="0"/>
              <a:t>Price level can be measured by:</a:t>
            </a:r>
          </a:p>
          <a:p>
            <a:pPr lvl="1"/>
            <a:r>
              <a:rPr lang="en-US" sz="2400" dirty="0" smtClean="0"/>
              <a:t>CPI;</a:t>
            </a:r>
          </a:p>
          <a:p>
            <a:pPr lvl="1"/>
            <a:r>
              <a:rPr lang="en-US" sz="2400" dirty="0" smtClean="0"/>
              <a:t>Core CPI;</a:t>
            </a:r>
          </a:p>
          <a:p>
            <a:pPr lvl="1"/>
            <a:r>
              <a:rPr lang="en-US" sz="2400" dirty="0" smtClean="0"/>
              <a:t>GDP deflator;</a:t>
            </a:r>
          </a:p>
          <a:p>
            <a:endParaRPr lang="en-US" dirty="0"/>
          </a:p>
        </p:txBody>
      </p:sp>
    </p:spTree>
    <p:extLst>
      <p:ext uri="{BB962C8B-B14F-4D97-AF65-F5344CB8AC3E}">
        <p14:creationId xmlns:p14="http://schemas.microsoft.com/office/powerpoint/2010/main" val="237199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a:t>
            </a:r>
          </a:p>
        </p:txBody>
      </p:sp>
      <p:pic>
        <p:nvPicPr>
          <p:cNvPr id="4" name="Picture 6" descr="Fig1909a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752600"/>
            <a:ext cx="4756150" cy="422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06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a:t>
            </a:r>
            <a:endParaRPr lang="en-US" dirty="0"/>
          </a:p>
        </p:txBody>
      </p:sp>
      <p:sp>
        <p:nvSpPr>
          <p:cNvPr id="3" name="Content Placeholder 2"/>
          <p:cNvSpPr>
            <a:spLocks noGrp="1"/>
          </p:cNvSpPr>
          <p:nvPr>
            <p:ph idx="1"/>
          </p:nvPr>
        </p:nvSpPr>
        <p:spPr/>
        <p:txBody>
          <a:bodyPr/>
          <a:lstStyle/>
          <a:p>
            <a:r>
              <a:rPr lang="en-US" dirty="0"/>
              <a:t>We can think of money as paper currency.</a:t>
            </a:r>
          </a:p>
          <a:p>
            <a:r>
              <a:rPr lang="en-US" dirty="0"/>
              <a:t>Historically, money was backed by gold or silver, but today currency is "fiat money"—paper that the government simply declares is worth a certain price. </a:t>
            </a:r>
          </a:p>
          <a:p>
            <a:pPr lvl="1"/>
            <a:r>
              <a:rPr lang="en-US" dirty="0"/>
              <a:t>Money takes on value because we expect others will value it.</a:t>
            </a:r>
          </a:p>
          <a:p>
            <a:endParaRPr lang="en-US" dirty="0"/>
          </a:p>
        </p:txBody>
      </p:sp>
    </p:spTree>
    <p:extLst>
      <p:ext uri="{BB962C8B-B14F-4D97-AF65-F5344CB8AC3E}">
        <p14:creationId xmlns:p14="http://schemas.microsoft.com/office/powerpoint/2010/main" val="81513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money supply</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a:t>
            </a:r>
            <a:r>
              <a:rPr lang="en-US" i="1" dirty="0"/>
              <a:t>monetary base </a:t>
            </a:r>
            <a:r>
              <a:rPr lang="en-US" dirty="0"/>
              <a:t>includes currency and </a:t>
            </a:r>
            <a:r>
              <a:rPr lang="en-US" i="1" dirty="0" smtClean="0"/>
              <a:t>reserves</a:t>
            </a:r>
            <a:r>
              <a:rPr lang="en-US" i="1" dirty="0"/>
              <a:t>,</a:t>
            </a:r>
            <a:r>
              <a:rPr lang="en-US" dirty="0"/>
              <a:t> which private banks hold with the economy's central </a:t>
            </a:r>
            <a:r>
              <a:rPr lang="en-US" dirty="0" smtClean="0"/>
              <a:t>bank. </a:t>
            </a:r>
            <a:endParaRPr lang="en-US" dirty="0"/>
          </a:p>
          <a:p>
            <a:pPr lvl="1"/>
            <a:r>
              <a:rPr lang="en-US" dirty="0"/>
              <a:t>Reserves ensure that banks have sufficient cash on hand in case there is a run on the bank asking for currency withdrawals.</a:t>
            </a:r>
          </a:p>
          <a:p>
            <a:r>
              <a:rPr lang="en-US" dirty="0"/>
              <a:t>M1 adds demand deposits to the amount of currency.</a:t>
            </a:r>
          </a:p>
          <a:p>
            <a:r>
              <a:rPr lang="en-US" dirty="0"/>
              <a:t>M2 adds savings accounts </a:t>
            </a:r>
            <a:r>
              <a:rPr lang="en-US" dirty="0" smtClean="0"/>
              <a:t>to </a:t>
            </a:r>
            <a:r>
              <a:rPr lang="en-US" dirty="0"/>
              <a:t>M1.</a:t>
            </a:r>
          </a:p>
          <a:p>
            <a:r>
              <a:rPr lang="en-US" dirty="0"/>
              <a:t>As we add additional elements to the broader measures of the money, the accounts become less liquid. </a:t>
            </a:r>
          </a:p>
          <a:p>
            <a:pPr lvl="1"/>
            <a:r>
              <a:rPr lang="en-US" dirty="0"/>
              <a:t>An asset is </a:t>
            </a:r>
            <a:r>
              <a:rPr lang="en-US" i="1" dirty="0"/>
              <a:t>less</a:t>
            </a:r>
            <a:r>
              <a:rPr lang="en-US" dirty="0"/>
              <a:t> liquid if it is harder to turn into currency in a short period.</a:t>
            </a:r>
          </a:p>
          <a:p>
            <a:endParaRPr lang="en-US" dirty="0"/>
          </a:p>
        </p:txBody>
      </p:sp>
    </p:spTree>
    <p:extLst>
      <p:ext uri="{BB962C8B-B14F-4D97-AF65-F5344CB8AC3E}">
        <p14:creationId xmlns:p14="http://schemas.microsoft.com/office/powerpoint/2010/main" val="385868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money supply</a:t>
            </a:r>
          </a:p>
        </p:txBody>
      </p:sp>
      <p:pic>
        <p:nvPicPr>
          <p:cNvPr id="4" name="Picture 35" descr="BoxFig2401g"/>
          <p:cNvPicPr>
            <a:picLocks noGrp="1" noChangeAspect="1" noChangeArrowheads="1"/>
          </p:cNvPicPr>
          <p:nvPr>
            <p:ph idx="1"/>
          </p:nvPr>
        </p:nvPicPr>
        <p:blipFill>
          <a:blip r:embed="rId2"/>
          <a:srcRect/>
          <a:stretch>
            <a:fillRect/>
          </a:stretch>
        </p:blipFill>
        <p:spPr bwMode="auto">
          <a:xfrm>
            <a:off x="3209307" y="1447800"/>
            <a:ext cx="3950936" cy="4800600"/>
          </a:xfrm>
          <a:prstGeom prst="rect">
            <a:avLst/>
          </a:prstGeom>
          <a:noFill/>
        </p:spPr>
      </p:pic>
    </p:spTree>
    <p:extLst>
      <p:ext uri="{BB962C8B-B14F-4D97-AF65-F5344CB8AC3E}">
        <p14:creationId xmlns:p14="http://schemas.microsoft.com/office/powerpoint/2010/main" val="36610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digital cash</a:t>
            </a:r>
            <a:endParaRPr lang="en-US" dirty="0"/>
          </a:p>
        </p:txBody>
      </p:sp>
      <p:sp>
        <p:nvSpPr>
          <p:cNvPr id="3" name="Content Placeholder 2"/>
          <p:cNvSpPr>
            <a:spLocks noGrp="1"/>
          </p:cNvSpPr>
          <p:nvPr>
            <p:ph idx="1"/>
          </p:nvPr>
        </p:nvSpPr>
        <p:spPr/>
        <p:txBody>
          <a:bodyPr/>
          <a:lstStyle/>
          <a:p>
            <a:r>
              <a:rPr lang="en-US" dirty="0"/>
              <a:t>Items such as debit cards, PayPal, and travelers' checks are simply electronic forms of currency.</a:t>
            </a:r>
          </a:p>
          <a:p>
            <a:r>
              <a:rPr lang="en-US" dirty="0"/>
              <a:t>Most money in advanced economies is already in the form of digital cash.</a:t>
            </a:r>
          </a:p>
          <a:p>
            <a:endParaRPr lang="en-US" dirty="0"/>
          </a:p>
        </p:txBody>
      </p:sp>
    </p:spTree>
    <p:extLst>
      <p:ext uri="{BB962C8B-B14F-4D97-AF65-F5344CB8AC3E}">
        <p14:creationId xmlns:p14="http://schemas.microsoft.com/office/powerpoint/2010/main" val="403116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quantity equation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a:t>
            </a:r>
            <a:r>
              <a:rPr lang="en-US" i="1" dirty="0"/>
              <a:t>quantity theory of money </a:t>
            </a:r>
            <a:r>
              <a:rPr lang="en-US" dirty="0"/>
              <a:t>allows us to make the connection between money and inflation.</a:t>
            </a:r>
          </a:p>
          <a:p>
            <a:r>
              <a:rPr lang="en-US" dirty="0"/>
              <a:t>The money supply times the velocity of money equals the price level times real GDP is known as the </a:t>
            </a:r>
            <a:r>
              <a:rPr lang="en-US" i="1" dirty="0"/>
              <a:t>quantity equation</a:t>
            </a:r>
            <a:r>
              <a:rPr lang="en-US" dirty="0"/>
              <a:t>. </a:t>
            </a:r>
          </a:p>
          <a:p>
            <a:pPr lvl="1"/>
            <a:r>
              <a:rPr lang="en-US" dirty="0"/>
              <a:t>The</a:t>
            </a:r>
            <a:r>
              <a:rPr lang="en-US" i="1" dirty="0"/>
              <a:t> velocity of money </a:t>
            </a:r>
            <a:r>
              <a:rPr lang="en-US" dirty="0"/>
              <a:t>is the average number of times per year that each piece of paper currency is used in a transaction.</a:t>
            </a:r>
          </a:p>
          <a:p>
            <a:pPr lvl="1"/>
            <a:r>
              <a:rPr lang="en-US" dirty="0"/>
              <a:t>In other words, the equation implies that the amount of money used in purchases is equal to nominal GDP.</a:t>
            </a:r>
          </a:p>
          <a:p>
            <a:endParaRPr lang="en-US" dirty="0"/>
          </a:p>
        </p:txBody>
      </p:sp>
    </p:spTree>
    <p:extLst>
      <p:ext uri="{BB962C8B-B14F-4D97-AF65-F5344CB8AC3E}">
        <p14:creationId xmlns:p14="http://schemas.microsoft.com/office/powerpoint/2010/main" val="3765408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922</TotalTime>
  <Words>1644</Words>
  <Application>Microsoft Office PowerPoint</Application>
  <PresentationFormat>On-screen Show (4:3)</PresentationFormat>
  <Paragraphs>152</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Solstice</vt:lpstr>
      <vt:lpstr>Equation</vt:lpstr>
      <vt:lpstr>Inflation</vt:lpstr>
      <vt:lpstr>Goals</vt:lpstr>
      <vt:lpstr>Inflation </vt:lpstr>
      <vt:lpstr>Inflation</vt:lpstr>
      <vt:lpstr>Money</vt:lpstr>
      <vt:lpstr>Measures of money supply</vt:lpstr>
      <vt:lpstr>Measures of money supply</vt:lpstr>
      <vt:lpstr>Case study: digital cash</vt:lpstr>
      <vt:lpstr>The quantity equation</vt:lpstr>
      <vt:lpstr>The quantity equation</vt:lpstr>
      <vt:lpstr>The quantity theory for the price level</vt:lpstr>
      <vt:lpstr>The quantity theory for inflation</vt:lpstr>
      <vt:lpstr>The quantity theory for inflation</vt:lpstr>
      <vt:lpstr>The quantity theory for inflation</vt:lpstr>
      <vt:lpstr>Revisiting the classical dichotomy</vt:lpstr>
      <vt:lpstr>Real and nominal interest rate</vt:lpstr>
      <vt:lpstr>Real and nominal interest rate</vt:lpstr>
      <vt:lpstr>Real and nominal interest rate</vt:lpstr>
      <vt:lpstr>Case study: the wage-price spiral and president Nixon’s price controls</vt:lpstr>
      <vt:lpstr>Costs of inflation</vt:lpstr>
      <vt:lpstr>The fiscal causes of high inflation</vt:lpstr>
      <vt:lpstr>The fiscal causes of high inflation</vt:lpstr>
      <vt:lpstr>Central bank independence</vt:lpstr>
      <vt:lpstr>Hyperinflation </vt:lpstr>
      <vt:lpstr>Most severe hyperinflations in history</vt:lpstr>
      <vt:lpstr>Episodes of high inflation</vt:lpstr>
      <vt:lpstr>Episodes of high inflation</vt:lpstr>
      <vt:lpstr>Episodes of high inflation</vt:lpstr>
      <vt:lpstr>The great inflation of 1970s</vt:lpstr>
    </vt:vector>
  </TitlesOfParts>
  <Company>Malaspina University-College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liu</dc:creator>
  <cp:lastModifiedBy>Hui (Joy) Liu</cp:lastModifiedBy>
  <cp:revision>151</cp:revision>
  <cp:lastPrinted>2014-02-03T20:31:03Z</cp:lastPrinted>
  <dcterms:created xsi:type="dcterms:W3CDTF">2011-01-04T08:41:10Z</dcterms:created>
  <dcterms:modified xsi:type="dcterms:W3CDTF">2014-02-06T20:54:05Z</dcterms:modified>
</cp:coreProperties>
</file>